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1"/>
  </p:sldMasterIdLst>
  <p:notesMasterIdLst>
    <p:notesMasterId r:id="rId36"/>
  </p:notesMasterIdLst>
  <p:handoutMasterIdLst>
    <p:handoutMasterId r:id="rId37"/>
  </p:handoutMasterIdLst>
  <p:sldIdLst>
    <p:sldId id="275" r:id="rId2"/>
    <p:sldId id="4428" r:id="rId3"/>
    <p:sldId id="4435" r:id="rId4"/>
    <p:sldId id="1993219093" r:id="rId5"/>
    <p:sldId id="4429" r:id="rId6"/>
    <p:sldId id="1993219081" r:id="rId7"/>
    <p:sldId id="1993219082" r:id="rId8"/>
    <p:sldId id="4364" r:id="rId9"/>
    <p:sldId id="1993219091" r:id="rId10"/>
    <p:sldId id="1993219090" r:id="rId11"/>
    <p:sldId id="1993219084" r:id="rId12"/>
    <p:sldId id="1993219085" r:id="rId13"/>
    <p:sldId id="1993219095" r:id="rId14"/>
    <p:sldId id="1993219096" r:id="rId15"/>
    <p:sldId id="1993219087" r:id="rId16"/>
    <p:sldId id="1993219099" r:id="rId17"/>
    <p:sldId id="1993219098" r:id="rId18"/>
    <p:sldId id="1993219106" r:id="rId19"/>
    <p:sldId id="4401" r:id="rId20"/>
    <p:sldId id="4372" r:id="rId21"/>
    <p:sldId id="4373" r:id="rId22"/>
    <p:sldId id="1993219103" r:id="rId23"/>
    <p:sldId id="4403" r:id="rId24"/>
    <p:sldId id="1993219104" r:id="rId25"/>
    <p:sldId id="1993219094" r:id="rId26"/>
    <p:sldId id="1993219100" r:id="rId27"/>
    <p:sldId id="4413" r:id="rId28"/>
    <p:sldId id="1993219101" r:id="rId29"/>
    <p:sldId id="313" r:id="rId30"/>
    <p:sldId id="1993219102" r:id="rId31"/>
    <p:sldId id="2446" r:id="rId32"/>
    <p:sldId id="4315" r:id="rId33"/>
    <p:sldId id="4447" r:id="rId34"/>
    <p:sldId id="1993219105"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F1B3BF-5843-4492-9B42-C4EC523CD67F}">
          <p14:sldIdLst>
            <p14:sldId id="275"/>
            <p14:sldId id="4428"/>
            <p14:sldId id="4435"/>
            <p14:sldId id="1993219093"/>
            <p14:sldId id="4429"/>
            <p14:sldId id="1993219081"/>
            <p14:sldId id="1993219082"/>
            <p14:sldId id="4364"/>
            <p14:sldId id="1993219091"/>
            <p14:sldId id="1993219090"/>
            <p14:sldId id="1993219084"/>
            <p14:sldId id="1993219085"/>
            <p14:sldId id="1993219095"/>
            <p14:sldId id="1993219096"/>
            <p14:sldId id="1993219087"/>
            <p14:sldId id="1993219099"/>
            <p14:sldId id="1993219098"/>
            <p14:sldId id="1993219106"/>
            <p14:sldId id="4401"/>
            <p14:sldId id="4372"/>
            <p14:sldId id="4373"/>
            <p14:sldId id="1993219103"/>
            <p14:sldId id="4403"/>
            <p14:sldId id="1993219104"/>
            <p14:sldId id="1993219094"/>
            <p14:sldId id="1993219100"/>
            <p14:sldId id="4413"/>
            <p14:sldId id="1993219101"/>
            <p14:sldId id="313"/>
            <p14:sldId id="1993219102"/>
            <p14:sldId id="2446"/>
            <p14:sldId id="4315"/>
            <p14:sldId id="4447"/>
            <p14:sldId id="199321910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peer" initials="RS" lastIdx="132" clrIdx="0">
    <p:extLst>
      <p:ext uri="{19B8F6BF-5375-455C-9EA6-DF929625EA0E}">
        <p15:presenceInfo xmlns:p15="http://schemas.microsoft.com/office/powerpoint/2012/main" userId="S::speerr@knowfully.com::bf114712-9340-471d-9561-a442b4381cca" providerId="AD"/>
      </p:ext>
    </p:extLst>
  </p:cmAuthor>
  <p:cmAuthor id="2" name="Maria Glukhovsky" initials="MG" lastIdx="9" clrIdx="1">
    <p:extLst>
      <p:ext uri="{19B8F6BF-5375-455C-9EA6-DF929625EA0E}">
        <p15:presenceInfo xmlns:p15="http://schemas.microsoft.com/office/powerpoint/2012/main" userId="S::glukhovskym@knowfully.com::bd350e2f-c5a2-438f-a84c-f9542c22f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61"/>
    <a:srgbClr val="5C6B72"/>
    <a:srgbClr val="377A71"/>
    <a:srgbClr val="FFFA92"/>
    <a:srgbClr val="FFED6E"/>
    <a:srgbClr val="E93222"/>
    <a:srgbClr val="E9471F"/>
    <a:srgbClr val="FFE02C"/>
    <a:srgbClr val="59BE8D"/>
    <a:srgbClr val="F35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31CCD-BD17-419B-AB10-99567490C913}" v="4" dt="2021-06-08T20:51:51.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15" autoAdjust="0"/>
    <p:restoredTop sz="95833" autoAdjust="0"/>
  </p:normalViewPr>
  <p:slideViewPr>
    <p:cSldViewPr snapToGrid="0" snapToObjects="1">
      <p:cViewPr varScale="1">
        <p:scale>
          <a:sx n="115" d="100"/>
          <a:sy n="115" d="100"/>
        </p:scale>
        <p:origin x="192" y="81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2256"/>
    </p:cViewPr>
  </p:sorterViewPr>
  <p:notesViewPr>
    <p:cSldViewPr snapToGrid="0" snapToObjects="1">
      <p:cViewPr varScale="1">
        <p:scale>
          <a:sx n="82" d="100"/>
          <a:sy n="82" d="100"/>
        </p:scale>
        <p:origin x="37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0"/>
    <c:plotArea>
      <c:layout/>
      <c:stockChart>
        <c:ser>
          <c:idx val="0"/>
          <c:order val="0"/>
          <c:tx>
            <c:strRef>
              <c:f>Sheet1!$B$1</c:f>
              <c:strCache>
                <c:ptCount val="1"/>
                <c:pt idx="0">
                  <c:v>High</c:v>
                </c:pt>
              </c:strCache>
            </c:strRef>
          </c:tx>
          <c:spPr>
            <a:ln w="45729">
              <a:noFill/>
            </a:ln>
          </c:spPr>
          <c:marker>
            <c:symbol val="none"/>
          </c:marker>
          <c:dLbls>
            <c:dLbl>
              <c:idx val="0"/>
              <c:tx>
                <c:rich>
                  <a:bodyPr/>
                  <a:lstStyle/>
                  <a:p>
                    <a:r>
                      <a:rPr lang="en-US" dirty="0"/>
                      <a:t>.6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9E4-4D46-9875-809396C5FAED}"/>
                </c:ext>
              </c:extLst>
            </c:dLbl>
            <c:dLbl>
              <c:idx val="1"/>
              <c:tx>
                <c:rich>
                  <a:bodyPr/>
                  <a:lstStyle/>
                  <a:p>
                    <a:r>
                      <a:rPr lang="en-US"/>
                      <a:t>.76</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9E4-4D46-9875-809396C5FAED}"/>
                </c:ext>
              </c:extLst>
            </c:dLbl>
            <c:dLbl>
              <c:idx val="2"/>
              <c:tx>
                <c:rich>
                  <a:bodyPr/>
                  <a:lstStyle/>
                  <a:p>
                    <a:r>
                      <a:rPr lang="en-US" dirty="0"/>
                      <a:t>.39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9E4-4D46-9875-809396C5FAED}"/>
                </c:ext>
              </c:extLst>
            </c:dLbl>
            <c:dLbl>
              <c:idx val="3"/>
              <c:tx>
                <c:rich>
                  <a:bodyPr/>
                  <a:lstStyle/>
                  <a:p>
                    <a:r>
                      <a:rPr lang="en-US"/>
                      <a:t>.36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9E4-4D46-9875-809396C5FAED}"/>
                </c:ext>
              </c:extLst>
            </c:dLbl>
            <c:spPr>
              <a:noFill/>
              <a:ln>
                <a:noFill/>
              </a:ln>
              <a:effectLst/>
            </c:spPr>
            <c:txPr>
              <a:bodyPr wrap="square" lIns="38100" tIns="19050" rIns="38100" bIns="19050" anchor="ctr">
                <a:spAutoFit/>
              </a:bodyPr>
              <a:lstStyle/>
              <a:p>
                <a:pPr>
                  <a:defRPr sz="1728" b="1" i="0" u="none" strike="noStrike" baseline="0">
                    <a:solidFill>
                      <a:srgbClr val="FF9900"/>
                    </a:solidFill>
                    <a:latin typeface="Arial"/>
                    <a:ea typeface="Arial"/>
                    <a:cs typeface="Aria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Major Bleed</c:v>
                </c:pt>
                <c:pt idx="1">
                  <c:v>Clinically Relative Non-Major Bleed</c:v>
                </c:pt>
                <c:pt idx="2">
                  <c:v>Non-fatal ICH</c:v>
                </c:pt>
                <c:pt idx="3">
                  <c:v>Fatal Bleed</c:v>
                </c:pt>
              </c:strCache>
            </c:strRef>
          </c:cat>
          <c:val>
            <c:numRef>
              <c:f>Sheet1!$B$2:$B$5</c:f>
              <c:numCache>
                <c:formatCode>General</c:formatCode>
                <c:ptCount val="4"/>
                <c:pt idx="0">
                  <c:v>0.6</c:v>
                </c:pt>
                <c:pt idx="1">
                  <c:v>0.76</c:v>
                </c:pt>
                <c:pt idx="2">
                  <c:v>0.39</c:v>
                </c:pt>
                <c:pt idx="3">
                  <c:v>0.36</c:v>
                </c:pt>
              </c:numCache>
            </c:numRef>
          </c:val>
          <c:smooth val="0"/>
          <c:extLst>
            <c:ext xmlns:c16="http://schemas.microsoft.com/office/drawing/2014/chart" uri="{C3380CC4-5D6E-409C-BE32-E72D297353CC}">
              <c16:uniqueId val="{00000000-D828-1546-A51B-2CC3C3227FB9}"/>
            </c:ext>
          </c:extLst>
        </c:ser>
        <c:ser>
          <c:idx val="1"/>
          <c:order val="1"/>
          <c:tx>
            <c:strRef>
              <c:f>Sheet1!$C$1</c:f>
              <c:strCache>
                <c:ptCount val="1"/>
                <c:pt idx="0">
                  <c:v>Low</c:v>
                </c:pt>
              </c:strCache>
            </c:strRef>
          </c:tx>
          <c:spPr>
            <a:ln w="45729">
              <a:noFill/>
            </a:ln>
          </c:spPr>
          <c:marker>
            <c:symbol val="none"/>
          </c:marker>
          <c:dLbls>
            <c:dLbl>
              <c:idx val="0"/>
              <c:tx>
                <c:rich>
                  <a:bodyPr/>
                  <a:lstStyle/>
                  <a:p>
                    <a:r>
                      <a:rPr lang="en-US" dirty="0"/>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9E4-4D46-9875-809396C5FAED}"/>
                </c:ext>
              </c:extLst>
            </c:dLbl>
            <c:dLbl>
              <c:idx val="1"/>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9E4-4D46-9875-809396C5FAED}"/>
                </c:ext>
              </c:extLst>
            </c:dLbl>
            <c:dLbl>
              <c:idx val="2"/>
              <c:tx>
                <c:rich>
                  <a:bodyPr/>
                  <a:lstStyle/>
                  <a:p>
                    <a:r>
                      <a:rPr lang="en-US"/>
                      <a:t>.16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9E4-4D46-9875-809396C5FAED}"/>
                </c:ext>
              </c:extLst>
            </c:dLbl>
            <c:dLbl>
              <c:idx val="3"/>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9E4-4D46-9875-809396C5FAED}"/>
                </c:ext>
              </c:extLst>
            </c:dLbl>
            <c:spPr>
              <a:noFill/>
              <a:ln>
                <a:noFill/>
              </a:ln>
              <a:effectLst/>
            </c:spPr>
            <c:txPr>
              <a:bodyPr wrap="square" lIns="38100" tIns="19050" rIns="38100" bIns="19050" anchor="ctr">
                <a:spAutoFit/>
              </a:bodyPr>
              <a:lstStyle/>
              <a:p>
                <a:pPr>
                  <a:defRPr sz="172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Major Bleed</c:v>
                </c:pt>
                <c:pt idx="1">
                  <c:v>Clinically Relative Non-Major Bleed</c:v>
                </c:pt>
                <c:pt idx="2">
                  <c:v>Non-fatal ICH</c:v>
                </c:pt>
                <c:pt idx="3">
                  <c:v>Fatal Bleed</c:v>
                </c:pt>
              </c:strCache>
            </c:strRef>
          </c:cat>
          <c:val>
            <c:numRef>
              <c:f>Sheet1!$C$2:$C$5</c:f>
              <c:numCache>
                <c:formatCode>General</c:formatCode>
                <c:ptCount val="4"/>
                <c:pt idx="0">
                  <c:v>0.41</c:v>
                </c:pt>
                <c:pt idx="1">
                  <c:v>0.57999999999999996</c:v>
                </c:pt>
                <c:pt idx="2">
                  <c:v>0.16</c:v>
                </c:pt>
                <c:pt idx="3">
                  <c:v>0.15</c:v>
                </c:pt>
              </c:numCache>
            </c:numRef>
          </c:val>
          <c:smooth val="0"/>
          <c:extLst>
            <c:ext xmlns:c16="http://schemas.microsoft.com/office/drawing/2014/chart" uri="{C3380CC4-5D6E-409C-BE32-E72D297353CC}">
              <c16:uniqueId val="{00000001-D828-1546-A51B-2CC3C3227FB9}"/>
            </c:ext>
          </c:extLst>
        </c:ser>
        <c:ser>
          <c:idx val="2"/>
          <c:order val="2"/>
          <c:tx>
            <c:strRef>
              <c:f>Sheet1!$D$1</c:f>
              <c:strCache>
                <c:ptCount val="1"/>
                <c:pt idx="0">
                  <c:v>Close</c:v>
                </c:pt>
              </c:strCache>
            </c:strRef>
          </c:tx>
          <c:spPr>
            <a:ln w="45729">
              <a:noFill/>
            </a:ln>
          </c:spPr>
          <c:marker>
            <c:symbol val="triangle"/>
            <c:size val="8"/>
            <c:spPr>
              <a:solidFill>
                <a:srgbClr val="0090C4"/>
              </a:solidFill>
            </c:spPr>
          </c:marker>
          <c:dPt>
            <c:idx val="0"/>
            <c:marker>
              <c:spPr>
                <a:solidFill>
                  <a:schemeClr val="tx1"/>
                </a:solidFill>
              </c:spPr>
            </c:marker>
            <c:bubble3D val="0"/>
            <c:extLst>
              <c:ext xmlns:c16="http://schemas.microsoft.com/office/drawing/2014/chart" uri="{C3380CC4-5D6E-409C-BE32-E72D297353CC}">
                <c16:uniqueId val="{00000007-315E-A848-A9C0-96EBD708E96E}"/>
              </c:ext>
            </c:extLst>
          </c:dPt>
          <c:dPt>
            <c:idx val="1"/>
            <c:marker>
              <c:spPr>
                <a:solidFill>
                  <a:schemeClr val="tx1"/>
                </a:solidFill>
              </c:spPr>
            </c:marker>
            <c:bubble3D val="0"/>
            <c:extLst>
              <c:ext xmlns:c16="http://schemas.microsoft.com/office/drawing/2014/chart" uri="{C3380CC4-5D6E-409C-BE32-E72D297353CC}">
                <c16:uniqueId val="{00000006-315E-A848-A9C0-96EBD708E96E}"/>
              </c:ext>
            </c:extLst>
          </c:dPt>
          <c:dPt>
            <c:idx val="2"/>
            <c:marker>
              <c:spPr>
                <a:solidFill>
                  <a:schemeClr val="tx1"/>
                </a:solidFill>
              </c:spPr>
            </c:marker>
            <c:bubble3D val="0"/>
            <c:extLst>
              <c:ext xmlns:c16="http://schemas.microsoft.com/office/drawing/2014/chart" uri="{C3380CC4-5D6E-409C-BE32-E72D297353CC}">
                <c16:uniqueId val="{00000004-315E-A848-A9C0-96EBD708E96E}"/>
              </c:ext>
            </c:extLst>
          </c:dPt>
          <c:dPt>
            <c:idx val="3"/>
            <c:marker>
              <c:spPr>
                <a:solidFill>
                  <a:schemeClr val="tx1"/>
                </a:solidFill>
              </c:spPr>
            </c:marker>
            <c:bubble3D val="0"/>
            <c:extLst>
              <c:ext xmlns:c16="http://schemas.microsoft.com/office/drawing/2014/chart" uri="{C3380CC4-5D6E-409C-BE32-E72D297353CC}">
                <c16:uniqueId val="{00000005-315E-A848-A9C0-96EBD708E96E}"/>
              </c:ext>
            </c:extLst>
          </c:dPt>
          <c:dLbls>
            <c:dLbl>
              <c:idx val="0"/>
              <c:tx>
                <c:rich>
                  <a:bodyPr/>
                  <a:lstStyle/>
                  <a:p>
                    <a:r>
                      <a:rPr lang="en-US"/>
                      <a:t>.88</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15E-A848-A9C0-96EBD708E96E}"/>
                </c:ext>
              </c:extLst>
            </c:dLbl>
            <c:dLbl>
              <c:idx val="1"/>
              <c:tx>
                <c:rich>
                  <a:bodyPr/>
                  <a:lstStyle/>
                  <a:p>
                    <a:r>
                      <a:rPr lang="en-US" dirty="0"/>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15E-A848-A9C0-96EBD708E96E}"/>
                </c:ext>
              </c:extLst>
            </c:dLbl>
            <c:dLbl>
              <c:idx val="2"/>
              <c:tx>
                <c:rich>
                  <a:bodyPr/>
                  <a:lstStyle/>
                  <a:p>
                    <a:r>
                      <a:rPr lang="en-US" dirty="0"/>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15E-A848-A9C0-96EBD708E96E}"/>
                </c:ext>
              </c:extLst>
            </c:dLbl>
            <c:dLbl>
              <c:idx val="3"/>
              <c:tx>
                <c:rich>
                  <a:bodyPr/>
                  <a:lstStyle/>
                  <a:p>
                    <a:r>
                      <a:rPr lang="en-US"/>
                      <a:t>.87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5E-A848-A9C0-96EBD708E96E}"/>
                </c:ext>
              </c:extLst>
            </c:dLbl>
            <c:spPr>
              <a:noFill/>
              <a:ln>
                <a:noFill/>
              </a:ln>
              <a:effectLst/>
            </c:spPr>
            <c:txPr>
              <a:bodyPr wrap="square" lIns="38100" tIns="19050" rIns="38100" bIns="19050" anchor="ctr">
                <a:spAutoFit/>
              </a:bodyPr>
              <a:lstStyle/>
              <a:p>
                <a:pPr>
                  <a:defRPr sz="172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Major Bleed</c:v>
                </c:pt>
                <c:pt idx="1">
                  <c:v>Clinically Relative Non-Major Bleed</c:v>
                </c:pt>
                <c:pt idx="2">
                  <c:v>Non-fatal ICH</c:v>
                </c:pt>
                <c:pt idx="3">
                  <c:v>Fatal Bleed</c:v>
                </c:pt>
              </c:strCache>
            </c:strRef>
          </c:cat>
          <c:val>
            <c:numRef>
              <c:f>Sheet1!$D$2:$D$5</c:f>
              <c:numCache>
                <c:formatCode>General</c:formatCode>
                <c:ptCount val="4"/>
                <c:pt idx="0">
                  <c:v>0.88</c:v>
                </c:pt>
                <c:pt idx="1">
                  <c:v>0.99</c:v>
                </c:pt>
                <c:pt idx="2">
                  <c:v>0.94</c:v>
                </c:pt>
                <c:pt idx="3">
                  <c:v>0.87</c:v>
                </c:pt>
              </c:numCache>
            </c:numRef>
          </c:val>
          <c:smooth val="0"/>
          <c:extLst>
            <c:ext xmlns:c16="http://schemas.microsoft.com/office/drawing/2014/chart" uri="{C3380CC4-5D6E-409C-BE32-E72D297353CC}">
              <c16:uniqueId val="{00000002-D828-1546-A51B-2CC3C3227FB9}"/>
            </c:ext>
          </c:extLst>
        </c:ser>
        <c:dLbls>
          <c:showLegendKey val="0"/>
          <c:showVal val="1"/>
          <c:showCatName val="0"/>
          <c:showSerName val="0"/>
          <c:showPercent val="0"/>
          <c:showBubbleSize val="0"/>
        </c:dLbls>
        <c:hiLowLines>
          <c:spPr>
            <a:ln w="31750">
              <a:solidFill>
                <a:srgbClr val="0090C4"/>
              </a:solidFill>
            </a:ln>
          </c:spPr>
        </c:hiLowLines>
        <c:axId val="298564383"/>
        <c:axId val="1"/>
      </c:stockChart>
      <c:catAx>
        <c:axId val="298564383"/>
        <c:scaling>
          <c:orientation val="minMax"/>
        </c:scaling>
        <c:delete val="0"/>
        <c:axPos val="b"/>
        <c:numFmt formatCode="General" sourceLinked="1"/>
        <c:majorTickMark val="out"/>
        <c:minorTickMark val="none"/>
        <c:tickLblPos val="nextTo"/>
        <c:spPr>
          <a:ln w="19050">
            <a:solidFill>
              <a:schemeClr val="tx1"/>
            </a:solidFill>
          </a:ln>
        </c:spPr>
        <c:txPr>
          <a:bodyPr rot="0" vert="horz"/>
          <a:lstStyle/>
          <a:p>
            <a:pPr>
              <a:defRPr sz="1728" b="0" i="0" u="none" strike="noStrike" baseline="0">
                <a:solidFill>
                  <a:schemeClr val="tx1"/>
                </a:solidFill>
                <a:latin typeface="Arial"/>
                <a:ea typeface="Arial"/>
                <a:cs typeface="Arial"/>
              </a:defRPr>
            </a:pPr>
            <a:endParaRPr lang="en-US"/>
          </a:p>
        </c:txPr>
        <c:crossAx val="1"/>
        <c:crossesAt val="0"/>
        <c:auto val="1"/>
        <c:lblAlgn val="ctr"/>
        <c:lblOffset val="100"/>
        <c:noMultiLvlLbl val="0"/>
      </c:catAx>
      <c:valAx>
        <c:axId val="1"/>
        <c:scaling>
          <c:orientation val="minMax"/>
        </c:scaling>
        <c:delete val="0"/>
        <c:axPos val="l"/>
        <c:numFmt formatCode="General" sourceLinked="1"/>
        <c:majorTickMark val="out"/>
        <c:minorTickMark val="none"/>
        <c:tickLblPos val="nextTo"/>
        <c:spPr>
          <a:ln w="19050">
            <a:solidFill>
              <a:schemeClr val="tx1">
                <a:lumMod val="95000"/>
                <a:lumOff val="5000"/>
              </a:schemeClr>
            </a:solidFill>
          </a:ln>
        </c:spPr>
        <c:txPr>
          <a:bodyPr rot="0" vert="horz"/>
          <a:lstStyle/>
          <a:p>
            <a:pPr>
              <a:defRPr sz="1728" b="1" i="0" u="none" strike="noStrike" baseline="0">
                <a:solidFill>
                  <a:schemeClr val="tx1"/>
                </a:solidFill>
                <a:latin typeface="Arial"/>
                <a:ea typeface="Arial"/>
                <a:cs typeface="Arial"/>
              </a:defRPr>
            </a:pPr>
            <a:endParaRPr lang="en-US"/>
          </a:p>
        </c:txPr>
        <c:crossAx val="298564383"/>
        <c:crosses val="autoZero"/>
        <c:crossBetween val="between"/>
      </c:valAx>
      <c:spPr>
        <a:noFill/>
        <a:ln w="24389">
          <a:noFill/>
        </a:ln>
      </c:spPr>
    </c:plotArea>
    <c:plotVisOnly val="1"/>
    <c:dispBlanksAs val="gap"/>
    <c:showDLblsOverMax val="0"/>
  </c:chart>
  <c:spPr>
    <a:noFill/>
  </c:spPr>
  <c:txPr>
    <a:bodyPr/>
    <a:lstStyle/>
    <a:p>
      <a:pPr>
        <a:defRPr sz="1728" b="0" i="0" u="none" strike="noStrike" baseline="0">
          <a:solidFill>
            <a:srgbClr val="FFFFFF"/>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FD9DF-5A6D-4A73-8FEE-2D7C90DB6EC2}"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en-US"/>
        </a:p>
      </dgm:t>
    </dgm:pt>
    <dgm:pt modelId="{C57105DD-A9F3-4691-ABAA-166DDA60A896}">
      <dgm:prSet phldrT="[Text]"/>
      <dgm:spPr>
        <a:solidFill>
          <a:srgbClr val="0070C0"/>
        </a:solidFill>
        <a:effectLst/>
        <a:scene3d>
          <a:camera prst="orthographicFront"/>
          <a:lightRig rig="flat" dir="t"/>
        </a:scene3d>
        <a:sp3d prstMaterial="matte">
          <a:bevelB w="88900" h="31750" prst="softRound"/>
        </a:sp3d>
      </dgm:spPr>
      <dgm:t>
        <a:bodyPr lIns="91440"/>
        <a:lstStyle/>
        <a:p>
          <a:r>
            <a:rPr lang="en-US" b="1" dirty="0">
              <a:effectLst/>
            </a:rPr>
            <a:t>Overlapping</a:t>
          </a:r>
        </a:p>
      </dgm:t>
    </dgm:pt>
    <dgm:pt modelId="{8D7BC376-0914-4E8B-AE54-EF6588951D5C}" type="parTrans" cxnId="{911FB7D0-C504-48B7-A514-ADEDE4BB3BC4}">
      <dgm:prSet/>
      <dgm:spPr/>
      <dgm:t>
        <a:bodyPr/>
        <a:lstStyle/>
        <a:p>
          <a:endParaRPr lang="en-US">
            <a:effectLst>
              <a:outerShdw blurRad="38100" dist="38100" dir="2700000" algn="tl">
                <a:srgbClr val="000000">
                  <a:alpha val="43137"/>
                </a:srgbClr>
              </a:outerShdw>
            </a:effectLst>
          </a:endParaRPr>
        </a:p>
      </dgm:t>
    </dgm:pt>
    <dgm:pt modelId="{B6491E30-4B5E-4DCD-9E55-CB7130DFBF6E}" type="sibTrans" cxnId="{911FB7D0-C504-48B7-A514-ADEDE4BB3BC4}">
      <dgm:prSet/>
      <dgm:spPr/>
      <dgm:t>
        <a:bodyPr/>
        <a:lstStyle/>
        <a:p>
          <a:endParaRPr lang="en-US">
            <a:effectLst>
              <a:outerShdw blurRad="38100" dist="38100" dir="2700000" algn="tl">
                <a:srgbClr val="000000">
                  <a:alpha val="43137"/>
                </a:srgbClr>
              </a:outerShdw>
            </a:effectLst>
          </a:endParaRPr>
        </a:p>
      </dgm:t>
    </dgm:pt>
    <dgm:pt modelId="{40D398DC-D1EE-4A30-BD00-BD7086C52984}">
      <dgm:prSet phldrT="[Text]" custT="1"/>
      <dgm:spPr>
        <a:solidFill>
          <a:srgbClr val="00B0F0">
            <a:alpha val="90000"/>
          </a:srgbClr>
        </a:solidFill>
        <a:ln>
          <a:noFill/>
        </a:ln>
        <a:effectLst/>
        <a:scene3d>
          <a:camera prst="orthographicFront"/>
          <a:lightRig rig="flat" dir="t"/>
        </a:scene3d>
        <a:sp3d extrusionH="12700" prstMaterial="plastic"/>
      </dgm:spPr>
      <dgm:t>
        <a:bodyPr/>
        <a:lstStyle/>
        <a:p>
          <a:r>
            <a:rPr lang="en-US" sz="1100" dirty="0">
              <a:effectLst/>
            </a:rPr>
            <a:t>LMWH/Warfarin Bridge</a:t>
          </a:r>
          <a:r>
            <a:rPr lang="en-US" sz="1100" baseline="30000" dirty="0">
              <a:effectLst/>
            </a:rPr>
            <a:t>1</a:t>
          </a:r>
        </a:p>
      </dgm:t>
    </dgm:pt>
    <dgm:pt modelId="{31EDF82E-4D33-47CC-B6F8-0682752F50FE}" type="parTrans" cxnId="{13F338E5-E4E9-4F8E-A3B3-743E8290F255}">
      <dgm:prSet/>
      <dgm:spPr/>
      <dgm:t>
        <a:bodyPr/>
        <a:lstStyle/>
        <a:p>
          <a:endParaRPr lang="en-US">
            <a:effectLst>
              <a:outerShdw blurRad="38100" dist="38100" dir="2700000" algn="tl">
                <a:srgbClr val="000000">
                  <a:alpha val="43137"/>
                </a:srgbClr>
              </a:outerShdw>
            </a:effectLst>
          </a:endParaRPr>
        </a:p>
      </dgm:t>
    </dgm:pt>
    <dgm:pt modelId="{2A7EF091-494E-445F-AE42-87B1DB35DC2D}" type="sibTrans" cxnId="{13F338E5-E4E9-4F8E-A3B3-743E8290F255}">
      <dgm:prSet/>
      <dgm:spPr/>
      <dgm:t>
        <a:bodyPr/>
        <a:lstStyle/>
        <a:p>
          <a:endParaRPr lang="en-US">
            <a:effectLst>
              <a:outerShdw blurRad="38100" dist="38100" dir="2700000" algn="tl">
                <a:srgbClr val="000000">
                  <a:alpha val="43137"/>
                </a:srgbClr>
              </a:outerShdw>
            </a:effectLst>
          </a:endParaRPr>
        </a:p>
      </dgm:t>
    </dgm:pt>
    <dgm:pt modelId="{F34E7343-9309-4BA2-8E1D-E1A34A7FB52C}">
      <dgm:prSet phldrT="[Text]" custT="1"/>
      <dgm:spPr>
        <a:solidFill>
          <a:schemeClr val="accent1">
            <a:lumMod val="20000"/>
            <a:lumOff val="80000"/>
            <a:alpha val="90000"/>
          </a:schemeClr>
        </a:solidFill>
        <a:ln>
          <a:noFill/>
        </a:ln>
        <a:effectLst/>
        <a:scene3d>
          <a:camera prst="orthographicFront"/>
          <a:lightRig rig="flat" dir="t"/>
        </a:scene3d>
        <a:sp3d extrusionH="12700" prstMaterial="plastic"/>
      </dgm:spPr>
      <dgm:t>
        <a:bodyPr/>
        <a:lstStyle/>
        <a:p>
          <a:r>
            <a:rPr lang="en-US" sz="1100" dirty="0">
              <a:effectLst/>
            </a:rPr>
            <a:t>UFH/Warfarin Bridge</a:t>
          </a:r>
          <a:r>
            <a:rPr lang="en-US" sz="1100" baseline="30000" dirty="0">
              <a:effectLst/>
            </a:rPr>
            <a:t>1</a:t>
          </a:r>
        </a:p>
      </dgm:t>
    </dgm:pt>
    <dgm:pt modelId="{658A4DFB-2313-4553-AED4-01199626920B}" type="parTrans" cxnId="{06138B4E-6D63-49BE-9A09-BAA6C5E78FB2}">
      <dgm:prSet/>
      <dgm:spPr/>
      <dgm:t>
        <a:bodyPr/>
        <a:lstStyle/>
        <a:p>
          <a:endParaRPr lang="en-US">
            <a:effectLst>
              <a:outerShdw blurRad="38100" dist="38100" dir="2700000" algn="tl">
                <a:srgbClr val="000000">
                  <a:alpha val="43137"/>
                </a:srgbClr>
              </a:outerShdw>
            </a:effectLst>
          </a:endParaRPr>
        </a:p>
      </dgm:t>
    </dgm:pt>
    <dgm:pt modelId="{2201C6B3-CA1A-4A50-9DB8-54E5D1D4DB1A}" type="sibTrans" cxnId="{06138B4E-6D63-49BE-9A09-BAA6C5E78FB2}">
      <dgm:prSet/>
      <dgm:spPr/>
      <dgm:t>
        <a:bodyPr/>
        <a:lstStyle/>
        <a:p>
          <a:endParaRPr lang="en-US">
            <a:effectLst>
              <a:outerShdw blurRad="38100" dist="38100" dir="2700000" algn="tl">
                <a:srgbClr val="000000">
                  <a:alpha val="43137"/>
                </a:srgbClr>
              </a:outerShdw>
            </a:effectLst>
          </a:endParaRPr>
        </a:p>
      </dgm:t>
    </dgm:pt>
    <dgm:pt modelId="{2CC1E88E-AEF2-4BFE-A8D2-1A35E3847F63}">
      <dgm:prSet phldrT="[Text]"/>
      <dgm:spPr>
        <a:solidFill>
          <a:schemeClr val="accent3"/>
        </a:solidFill>
        <a:effectLst/>
        <a:scene3d>
          <a:camera prst="orthographicFront"/>
          <a:lightRig rig="flat" dir="t"/>
        </a:scene3d>
        <a:sp3d prstMaterial="matte">
          <a:bevelB w="88900" h="31750" prst="softRound"/>
        </a:sp3d>
      </dgm:spPr>
      <dgm:t>
        <a:bodyPr lIns="91440"/>
        <a:lstStyle/>
        <a:p>
          <a:r>
            <a:rPr lang="en-US" b="1" dirty="0">
              <a:effectLst/>
            </a:rPr>
            <a:t>Switching</a:t>
          </a:r>
        </a:p>
      </dgm:t>
    </dgm:pt>
    <dgm:pt modelId="{81B6890C-30D8-4BF0-BB67-37DA45151237}" type="parTrans" cxnId="{4975E376-F2A5-4E54-B4A3-AF4ED50B8D53}">
      <dgm:prSet/>
      <dgm:spPr/>
      <dgm:t>
        <a:bodyPr/>
        <a:lstStyle/>
        <a:p>
          <a:endParaRPr lang="en-US">
            <a:effectLst>
              <a:outerShdw blurRad="38100" dist="38100" dir="2700000" algn="tl">
                <a:srgbClr val="000000">
                  <a:alpha val="43137"/>
                </a:srgbClr>
              </a:outerShdw>
            </a:effectLst>
          </a:endParaRPr>
        </a:p>
      </dgm:t>
    </dgm:pt>
    <dgm:pt modelId="{A6C4ACD1-A716-46AF-8219-CF06E4633F3E}" type="sibTrans" cxnId="{4975E376-F2A5-4E54-B4A3-AF4ED50B8D53}">
      <dgm:prSet/>
      <dgm:spPr/>
      <dgm:t>
        <a:bodyPr/>
        <a:lstStyle/>
        <a:p>
          <a:endParaRPr lang="en-US">
            <a:effectLst>
              <a:outerShdw blurRad="38100" dist="38100" dir="2700000" algn="tl">
                <a:srgbClr val="000000">
                  <a:alpha val="43137"/>
                </a:srgbClr>
              </a:outerShdw>
            </a:effectLst>
          </a:endParaRPr>
        </a:p>
      </dgm:t>
    </dgm:pt>
    <dgm:pt modelId="{BDCD940B-765D-4C26-BA89-760498785408}">
      <dgm:prSet phldrT="[Text]" custT="1"/>
      <dgm:spPr>
        <a:solidFill>
          <a:schemeClr val="accent3">
            <a:lumMod val="60000"/>
            <a:lumOff val="40000"/>
            <a:alpha val="90000"/>
          </a:schemeClr>
        </a:solidFill>
        <a:ln>
          <a:noFill/>
        </a:ln>
        <a:effectLst/>
        <a:scene3d>
          <a:camera prst="orthographicFront"/>
          <a:lightRig rig="flat" dir="t"/>
        </a:scene3d>
        <a:sp3d extrusionH="12700" prstMaterial="plastic"/>
      </dgm:spPr>
      <dgm:t>
        <a:bodyPr/>
        <a:lstStyle/>
        <a:p>
          <a:r>
            <a:rPr lang="en-US" sz="1100" dirty="0">
              <a:effectLst/>
            </a:rPr>
            <a:t>LMWH to </a:t>
          </a:r>
          <a:r>
            <a:rPr lang="en-US" sz="1100" dirty="0" err="1">
              <a:effectLst/>
            </a:rPr>
            <a:t>Dabigatran</a:t>
          </a:r>
          <a:r>
            <a:rPr lang="en-US" sz="1100" dirty="0">
              <a:effectLst/>
            </a:rPr>
            <a:t> </a:t>
          </a:r>
        </a:p>
        <a:p>
          <a:r>
            <a:rPr lang="en-US" sz="1100" dirty="0">
              <a:effectLst/>
            </a:rPr>
            <a:t>(</a:t>
          </a:r>
          <a:r>
            <a:rPr lang="en-US" sz="1100" b="1" dirty="0">
              <a:effectLst/>
            </a:rPr>
            <a:t>RE-COVER</a:t>
          </a:r>
          <a:r>
            <a:rPr lang="en-US" sz="1100" dirty="0">
              <a:effectLst/>
            </a:rPr>
            <a:t>)</a:t>
          </a:r>
          <a:r>
            <a:rPr lang="en-US" sz="1100" baseline="30000" dirty="0">
              <a:effectLst/>
            </a:rPr>
            <a:t>2</a:t>
          </a:r>
        </a:p>
      </dgm:t>
    </dgm:pt>
    <dgm:pt modelId="{F984D4A8-9F69-4623-9A8E-2818C2F75DA8}" type="parTrans" cxnId="{E9897F16-F83A-469B-A0A2-685BEAF4559A}">
      <dgm:prSet/>
      <dgm:spPr/>
      <dgm:t>
        <a:bodyPr/>
        <a:lstStyle/>
        <a:p>
          <a:endParaRPr lang="en-US">
            <a:effectLst>
              <a:outerShdw blurRad="38100" dist="38100" dir="2700000" algn="tl">
                <a:srgbClr val="000000">
                  <a:alpha val="43137"/>
                </a:srgbClr>
              </a:outerShdw>
            </a:effectLst>
          </a:endParaRPr>
        </a:p>
      </dgm:t>
    </dgm:pt>
    <dgm:pt modelId="{2414819A-F780-403D-8320-E967F7DAA052}" type="sibTrans" cxnId="{E9897F16-F83A-469B-A0A2-685BEAF4559A}">
      <dgm:prSet/>
      <dgm:spPr/>
      <dgm:t>
        <a:bodyPr/>
        <a:lstStyle/>
        <a:p>
          <a:endParaRPr lang="en-US">
            <a:effectLst>
              <a:outerShdw blurRad="38100" dist="38100" dir="2700000" algn="tl">
                <a:srgbClr val="000000">
                  <a:alpha val="43137"/>
                </a:srgbClr>
              </a:outerShdw>
            </a:effectLst>
          </a:endParaRPr>
        </a:p>
      </dgm:t>
    </dgm:pt>
    <dgm:pt modelId="{BC974F97-7859-48F8-ABC0-E7FA22A09F5F}">
      <dgm:prSet phldrT="[Text]" custT="1"/>
      <dgm:spPr>
        <a:solidFill>
          <a:schemeClr val="accent3">
            <a:lumMod val="20000"/>
            <a:lumOff val="80000"/>
            <a:alpha val="90000"/>
          </a:schemeClr>
        </a:solidFill>
        <a:ln>
          <a:noFill/>
        </a:ln>
        <a:effectLst/>
        <a:scene3d>
          <a:camera prst="orthographicFront"/>
          <a:lightRig rig="flat" dir="t"/>
        </a:scene3d>
        <a:sp3d extrusionH="12700" prstMaterial="plastic"/>
      </dgm:spPr>
      <dgm:t>
        <a:bodyPr/>
        <a:lstStyle/>
        <a:p>
          <a:r>
            <a:rPr lang="en-US" sz="1100" dirty="0">
              <a:effectLst/>
            </a:rPr>
            <a:t>LMWH to </a:t>
          </a:r>
          <a:r>
            <a:rPr lang="en-US" sz="1100" dirty="0" err="1">
              <a:effectLst/>
            </a:rPr>
            <a:t>Edoxaban</a:t>
          </a:r>
          <a:endParaRPr lang="en-US" sz="1100" dirty="0">
            <a:effectLst/>
          </a:endParaRPr>
        </a:p>
        <a:p>
          <a:r>
            <a:rPr lang="en-US" sz="1100" dirty="0">
              <a:effectLst/>
            </a:rPr>
            <a:t>(</a:t>
          </a:r>
          <a:r>
            <a:rPr lang="en-US" sz="1100" b="1" dirty="0">
              <a:effectLst/>
            </a:rPr>
            <a:t>HOKUSAI-VTE</a:t>
          </a:r>
          <a:r>
            <a:rPr lang="en-US" sz="1100" dirty="0">
              <a:effectLst/>
            </a:rPr>
            <a:t>)</a:t>
          </a:r>
          <a:r>
            <a:rPr lang="en-US" sz="1100" baseline="30000" dirty="0">
              <a:effectLst/>
            </a:rPr>
            <a:t>3</a:t>
          </a:r>
        </a:p>
      </dgm:t>
    </dgm:pt>
    <dgm:pt modelId="{28B46263-0BF5-45E1-828E-B8820AB9930D}" type="parTrans" cxnId="{B01A5D1E-9AEA-4671-80DF-787BE3DB1D09}">
      <dgm:prSet/>
      <dgm:spPr/>
      <dgm:t>
        <a:bodyPr/>
        <a:lstStyle/>
        <a:p>
          <a:endParaRPr lang="en-US">
            <a:effectLst>
              <a:outerShdw blurRad="38100" dist="38100" dir="2700000" algn="tl">
                <a:srgbClr val="000000">
                  <a:alpha val="43137"/>
                </a:srgbClr>
              </a:outerShdw>
            </a:effectLst>
          </a:endParaRPr>
        </a:p>
      </dgm:t>
    </dgm:pt>
    <dgm:pt modelId="{9FCBC70C-D3F9-4A9D-AA62-D2E0CE830849}" type="sibTrans" cxnId="{B01A5D1E-9AEA-4671-80DF-787BE3DB1D09}">
      <dgm:prSet/>
      <dgm:spPr/>
      <dgm:t>
        <a:bodyPr/>
        <a:lstStyle/>
        <a:p>
          <a:endParaRPr lang="en-US">
            <a:effectLst>
              <a:outerShdw blurRad="38100" dist="38100" dir="2700000" algn="tl">
                <a:srgbClr val="000000">
                  <a:alpha val="43137"/>
                </a:srgbClr>
              </a:outerShdw>
            </a:effectLst>
          </a:endParaRPr>
        </a:p>
      </dgm:t>
    </dgm:pt>
    <dgm:pt modelId="{C12B7160-96FE-419F-BDE0-3D210662F7A0}">
      <dgm:prSet phldrT="[Text]"/>
      <dgm:spPr>
        <a:solidFill>
          <a:srgbClr val="7030A0"/>
        </a:solidFill>
        <a:effectLst/>
        <a:scene3d>
          <a:camera prst="orthographicFront"/>
          <a:lightRig rig="flat" dir="t"/>
        </a:scene3d>
        <a:sp3d prstMaterial="matte">
          <a:bevelB w="88900" h="31750" prst="softRound"/>
        </a:sp3d>
      </dgm:spPr>
      <dgm:t>
        <a:bodyPr lIns="91440"/>
        <a:lstStyle/>
        <a:p>
          <a:r>
            <a:rPr lang="en-US" b="1" dirty="0">
              <a:effectLst/>
            </a:rPr>
            <a:t>Oral </a:t>
          </a:r>
          <a:r>
            <a:rPr lang="en-US" b="1" dirty="0" err="1">
              <a:effectLst/>
            </a:rPr>
            <a:t>Monotherapy</a:t>
          </a:r>
          <a:endParaRPr lang="en-US" b="1" dirty="0">
            <a:effectLst/>
          </a:endParaRPr>
        </a:p>
      </dgm:t>
    </dgm:pt>
    <dgm:pt modelId="{2208F19F-C87E-4371-841C-DAC6A5A6B563}" type="parTrans" cxnId="{2E28441B-FF75-410C-B6AC-30381C86D970}">
      <dgm:prSet/>
      <dgm:spPr/>
      <dgm:t>
        <a:bodyPr/>
        <a:lstStyle/>
        <a:p>
          <a:endParaRPr lang="en-US">
            <a:effectLst>
              <a:outerShdw blurRad="38100" dist="38100" dir="2700000" algn="tl">
                <a:srgbClr val="000000">
                  <a:alpha val="43137"/>
                </a:srgbClr>
              </a:outerShdw>
            </a:effectLst>
          </a:endParaRPr>
        </a:p>
      </dgm:t>
    </dgm:pt>
    <dgm:pt modelId="{F67FD46F-1B27-438B-BDD6-51FDB13E7820}" type="sibTrans" cxnId="{2E28441B-FF75-410C-B6AC-30381C86D970}">
      <dgm:prSet/>
      <dgm:spPr/>
      <dgm:t>
        <a:bodyPr/>
        <a:lstStyle/>
        <a:p>
          <a:endParaRPr lang="en-US">
            <a:effectLst>
              <a:outerShdw blurRad="38100" dist="38100" dir="2700000" algn="tl">
                <a:srgbClr val="000000">
                  <a:alpha val="43137"/>
                </a:srgbClr>
              </a:outerShdw>
            </a:effectLst>
          </a:endParaRPr>
        </a:p>
      </dgm:t>
    </dgm:pt>
    <dgm:pt modelId="{D3C883F6-E6A2-44C6-8F2E-5DF71FC0E110}">
      <dgm:prSet phldrT="[Text]" custT="1"/>
      <dgm:spPr>
        <a:solidFill>
          <a:schemeClr val="accent5">
            <a:lumMod val="50000"/>
            <a:lumOff val="50000"/>
            <a:alpha val="90000"/>
          </a:schemeClr>
        </a:solidFill>
        <a:ln>
          <a:noFill/>
        </a:ln>
        <a:effectLst/>
        <a:scene3d>
          <a:camera prst="orthographicFront"/>
          <a:lightRig rig="flat" dir="t"/>
        </a:scene3d>
        <a:sp3d extrusionH="12700" prstMaterial="plastic"/>
      </dgm:spPr>
      <dgm:t>
        <a:bodyPr/>
        <a:lstStyle/>
        <a:p>
          <a:r>
            <a:rPr lang="en-US" sz="1100" dirty="0">
              <a:effectLst/>
            </a:rPr>
            <a:t>Rivaroxaban (15 mg 2x/d for 3 wks, then 20 mg/d) (</a:t>
          </a:r>
          <a:r>
            <a:rPr lang="en-US" sz="1100" b="1" dirty="0">
              <a:effectLst/>
            </a:rPr>
            <a:t>EINSTEIN</a:t>
          </a:r>
          <a:r>
            <a:rPr lang="en-US" sz="1100" dirty="0">
              <a:effectLst/>
            </a:rPr>
            <a:t>)</a:t>
          </a:r>
          <a:r>
            <a:rPr lang="en-US" sz="1100" baseline="30000" dirty="0">
              <a:effectLst/>
            </a:rPr>
            <a:t>4</a:t>
          </a:r>
        </a:p>
      </dgm:t>
    </dgm:pt>
    <dgm:pt modelId="{8C1F4FE3-698F-45B4-A37E-501F6D4141E9}" type="parTrans" cxnId="{6989FF51-CFA6-434F-B0AD-F50AB097D074}">
      <dgm:prSet/>
      <dgm:spPr/>
      <dgm:t>
        <a:bodyPr/>
        <a:lstStyle/>
        <a:p>
          <a:endParaRPr lang="en-US">
            <a:effectLst>
              <a:outerShdw blurRad="38100" dist="38100" dir="2700000" algn="tl">
                <a:srgbClr val="000000">
                  <a:alpha val="43137"/>
                </a:srgbClr>
              </a:outerShdw>
            </a:effectLst>
          </a:endParaRPr>
        </a:p>
      </dgm:t>
    </dgm:pt>
    <dgm:pt modelId="{F4B92F71-1913-4CAA-B531-68111C99868B}" type="sibTrans" cxnId="{6989FF51-CFA6-434F-B0AD-F50AB097D074}">
      <dgm:prSet/>
      <dgm:spPr/>
      <dgm:t>
        <a:bodyPr/>
        <a:lstStyle/>
        <a:p>
          <a:endParaRPr lang="en-US">
            <a:effectLst>
              <a:outerShdw blurRad="38100" dist="38100" dir="2700000" algn="tl">
                <a:srgbClr val="000000">
                  <a:alpha val="43137"/>
                </a:srgbClr>
              </a:outerShdw>
            </a:effectLst>
          </a:endParaRPr>
        </a:p>
      </dgm:t>
    </dgm:pt>
    <dgm:pt modelId="{97747D85-1C08-48FE-B375-C961A9CC01DF}">
      <dgm:prSet phldrT="[Text]" custT="1"/>
      <dgm:spPr>
        <a:solidFill>
          <a:schemeClr val="accent5">
            <a:lumMod val="25000"/>
            <a:lumOff val="75000"/>
            <a:alpha val="90000"/>
          </a:schemeClr>
        </a:solidFill>
        <a:ln>
          <a:noFill/>
        </a:ln>
        <a:effectLst/>
        <a:scene3d>
          <a:camera prst="orthographicFront"/>
          <a:lightRig rig="flat" dir="t"/>
        </a:scene3d>
        <a:sp3d extrusionH="12700" prstMaterial="plastic"/>
      </dgm:spPr>
      <dgm:t>
        <a:bodyPr/>
        <a:lstStyle/>
        <a:p>
          <a:r>
            <a:rPr lang="en-US" sz="1100" dirty="0">
              <a:effectLst/>
            </a:rPr>
            <a:t>Apixaban (10 mg 2x/d for 1 wk, then 5 mg 2x/d) (</a:t>
          </a:r>
          <a:r>
            <a:rPr lang="en-US" sz="1100" b="1" dirty="0">
              <a:effectLst/>
            </a:rPr>
            <a:t>AMPLIFY</a:t>
          </a:r>
          <a:r>
            <a:rPr lang="en-US" sz="1100" dirty="0">
              <a:effectLst/>
            </a:rPr>
            <a:t>)</a:t>
          </a:r>
          <a:r>
            <a:rPr lang="en-US" sz="1100" baseline="30000" dirty="0">
              <a:effectLst/>
            </a:rPr>
            <a:t>5</a:t>
          </a:r>
        </a:p>
      </dgm:t>
    </dgm:pt>
    <dgm:pt modelId="{7EA91717-7501-4EA6-9EF9-63C0DEA16433}" type="parTrans" cxnId="{F30A4428-C19D-46BE-A20F-BD9BEA602BA1}">
      <dgm:prSet/>
      <dgm:spPr/>
      <dgm:t>
        <a:bodyPr/>
        <a:lstStyle/>
        <a:p>
          <a:endParaRPr lang="en-US">
            <a:effectLst>
              <a:outerShdw blurRad="38100" dist="38100" dir="2700000" algn="tl">
                <a:srgbClr val="000000">
                  <a:alpha val="43137"/>
                </a:srgbClr>
              </a:outerShdw>
            </a:effectLst>
          </a:endParaRPr>
        </a:p>
      </dgm:t>
    </dgm:pt>
    <dgm:pt modelId="{BD1E4E63-5274-4F1D-873F-0DD5C16A9960}" type="sibTrans" cxnId="{F30A4428-C19D-46BE-A20F-BD9BEA602BA1}">
      <dgm:prSet/>
      <dgm:spPr/>
      <dgm:t>
        <a:bodyPr/>
        <a:lstStyle/>
        <a:p>
          <a:endParaRPr lang="en-US">
            <a:effectLst>
              <a:outerShdw blurRad="38100" dist="38100" dir="2700000" algn="tl">
                <a:srgbClr val="000000">
                  <a:alpha val="43137"/>
                </a:srgbClr>
              </a:outerShdw>
            </a:effectLst>
          </a:endParaRPr>
        </a:p>
      </dgm:t>
    </dgm:pt>
    <dgm:pt modelId="{EF168176-F7B3-457B-B22C-181003935799}" type="pres">
      <dgm:prSet presAssocID="{B7EFD9DF-5A6D-4A73-8FEE-2D7C90DB6EC2}" presName="Name0" presStyleCnt="0">
        <dgm:presLayoutVars>
          <dgm:chPref val="3"/>
          <dgm:dir/>
          <dgm:animLvl val="lvl"/>
          <dgm:resizeHandles/>
        </dgm:presLayoutVars>
      </dgm:prSet>
      <dgm:spPr/>
    </dgm:pt>
    <dgm:pt modelId="{E814DF3D-7B55-4DE7-972D-6E0ED8F1EEF5}" type="pres">
      <dgm:prSet presAssocID="{C57105DD-A9F3-4691-ABAA-166DDA60A896}" presName="horFlow" presStyleCnt="0"/>
      <dgm:spPr/>
    </dgm:pt>
    <dgm:pt modelId="{F17A6CCE-8AED-46F3-B4A4-88A7F4DB1AFD}" type="pres">
      <dgm:prSet presAssocID="{C57105DD-A9F3-4691-ABAA-166DDA60A896}" presName="bigChev" presStyleLbl="node1" presStyleIdx="0" presStyleCnt="3"/>
      <dgm:spPr/>
    </dgm:pt>
    <dgm:pt modelId="{D1D41B34-D04A-4689-9D9E-CAE51FD2F97E}" type="pres">
      <dgm:prSet presAssocID="{31EDF82E-4D33-47CC-B6F8-0682752F50FE}" presName="parTrans" presStyleCnt="0"/>
      <dgm:spPr/>
    </dgm:pt>
    <dgm:pt modelId="{3887E8C0-32AD-49A2-A871-76FF816CC4C3}" type="pres">
      <dgm:prSet presAssocID="{40D398DC-D1EE-4A30-BD00-BD7086C52984}" presName="node" presStyleLbl="alignAccFollowNode1" presStyleIdx="0" presStyleCnt="6">
        <dgm:presLayoutVars>
          <dgm:bulletEnabled val="1"/>
        </dgm:presLayoutVars>
      </dgm:prSet>
      <dgm:spPr/>
    </dgm:pt>
    <dgm:pt modelId="{5FBB1369-45EB-4F78-B61D-BA6A2DDE1410}" type="pres">
      <dgm:prSet presAssocID="{2A7EF091-494E-445F-AE42-87B1DB35DC2D}" presName="sibTrans" presStyleCnt="0"/>
      <dgm:spPr/>
    </dgm:pt>
    <dgm:pt modelId="{3AE3638A-BFE7-4BBC-A715-044C1CA13470}" type="pres">
      <dgm:prSet presAssocID="{F34E7343-9309-4BA2-8E1D-E1A34A7FB52C}" presName="node" presStyleLbl="alignAccFollowNode1" presStyleIdx="1" presStyleCnt="6">
        <dgm:presLayoutVars>
          <dgm:bulletEnabled val="1"/>
        </dgm:presLayoutVars>
      </dgm:prSet>
      <dgm:spPr/>
    </dgm:pt>
    <dgm:pt modelId="{B24F7F1F-ABC8-43EC-97B1-DA3910D7FBA3}" type="pres">
      <dgm:prSet presAssocID="{C57105DD-A9F3-4691-ABAA-166DDA60A896}" presName="vSp" presStyleCnt="0"/>
      <dgm:spPr/>
    </dgm:pt>
    <dgm:pt modelId="{B88029A7-DE74-4A45-8DE5-7FF9BCE4D7F5}" type="pres">
      <dgm:prSet presAssocID="{2CC1E88E-AEF2-4BFE-A8D2-1A35E3847F63}" presName="horFlow" presStyleCnt="0"/>
      <dgm:spPr/>
    </dgm:pt>
    <dgm:pt modelId="{D0CC7072-2629-4123-AE3F-D2BD0E08900A}" type="pres">
      <dgm:prSet presAssocID="{2CC1E88E-AEF2-4BFE-A8D2-1A35E3847F63}" presName="bigChev" presStyleLbl="node1" presStyleIdx="1" presStyleCnt="3"/>
      <dgm:spPr/>
    </dgm:pt>
    <dgm:pt modelId="{4A7DEC06-31E2-4B18-9888-508AA66B0549}" type="pres">
      <dgm:prSet presAssocID="{F984D4A8-9F69-4623-9A8E-2818C2F75DA8}" presName="parTrans" presStyleCnt="0"/>
      <dgm:spPr/>
    </dgm:pt>
    <dgm:pt modelId="{EA487569-8098-4171-892B-774E4690345D}" type="pres">
      <dgm:prSet presAssocID="{BDCD940B-765D-4C26-BA89-760498785408}" presName="node" presStyleLbl="alignAccFollowNode1" presStyleIdx="2" presStyleCnt="6">
        <dgm:presLayoutVars>
          <dgm:bulletEnabled val="1"/>
        </dgm:presLayoutVars>
      </dgm:prSet>
      <dgm:spPr/>
    </dgm:pt>
    <dgm:pt modelId="{243799BB-3350-4E87-AE8F-513D0CC3A837}" type="pres">
      <dgm:prSet presAssocID="{2414819A-F780-403D-8320-E967F7DAA052}" presName="sibTrans" presStyleCnt="0"/>
      <dgm:spPr/>
    </dgm:pt>
    <dgm:pt modelId="{665A53F5-08C2-41FD-81D3-EFFEB22E834D}" type="pres">
      <dgm:prSet presAssocID="{BC974F97-7859-48F8-ABC0-E7FA22A09F5F}" presName="node" presStyleLbl="alignAccFollowNode1" presStyleIdx="3" presStyleCnt="6">
        <dgm:presLayoutVars>
          <dgm:bulletEnabled val="1"/>
        </dgm:presLayoutVars>
      </dgm:prSet>
      <dgm:spPr/>
    </dgm:pt>
    <dgm:pt modelId="{BD8A7D06-4D80-468A-98E0-6482058B675F}" type="pres">
      <dgm:prSet presAssocID="{2CC1E88E-AEF2-4BFE-A8D2-1A35E3847F63}" presName="vSp" presStyleCnt="0"/>
      <dgm:spPr/>
    </dgm:pt>
    <dgm:pt modelId="{33313435-50BF-46E1-885D-5AB7B2E7F963}" type="pres">
      <dgm:prSet presAssocID="{C12B7160-96FE-419F-BDE0-3D210662F7A0}" presName="horFlow" presStyleCnt="0"/>
      <dgm:spPr/>
    </dgm:pt>
    <dgm:pt modelId="{19964557-CA07-4721-BEAF-C92A29B49DB8}" type="pres">
      <dgm:prSet presAssocID="{C12B7160-96FE-419F-BDE0-3D210662F7A0}" presName="bigChev" presStyleLbl="node1" presStyleIdx="2" presStyleCnt="3" custLinFactNeighborY="1143"/>
      <dgm:spPr/>
    </dgm:pt>
    <dgm:pt modelId="{AC137EB2-1665-4D38-A5A4-F2D7A93CF97F}" type="pres">
      <dgm:prSet presAssocID="{8C1F4FE3-698F-45B4-A37E-501F6D4141E9}" presName="parTrans" presStyleCnt="0"/>
      <dgm:spPr/>
    </dgm:pt>
    <dgm:pt modelId="{CDDDE1CA-6929-459C-99FF-02C17516170A}" type="pres">
      <dgm:prSet presAssocID="{D3C883F6-E6A2-44C6-8F2E-5DF71FC0E110}" presName="node" presStyleLbl="alignAccFollowNode1" presStyleIdx="4" presStyleCnt="6">
        <dgm:presLayoutVars>
          <dgm:bulletEnabled val="1"/>
        </dgm:presLayoutVars>
      </dgm:prSet>
      <dgm:spPr/>
    </dgm:pt>
    <dgm:pt modelId="{091F9AD0-06AF-4584-8206-32134129455B}" type="pres">
      <dgm:prSet presAssocID="{F4B92F71-1913-4CAA-B531-68111C99868B}" presName="sibTrans" presStyleCnt="0"/>
      <dgm:spPr/>
    </dgm:pt>
    <dgm:pt modelId="{C0D5E989-566D-4E09-9B2A-901C71D5E90C}" type="pres">
      <dgm:prSet presAssocID="{97747D85-1C08-48FE-B375-C961A9CC01DF}" presName="node" presStyleLbl="alignAccFollowNode1" presStyleIdx="5" presStyleCnt="6">
        <dgm:presLayoutVars>
          <dgm:bulletEnabled val="1"/>
        </dgm:presLayoutVars>
      </dgm:prSet>
      <dgm:spPr/>
    </dgm:pt>
  </dgm:ptLst>
  <dgm:cxnLst>
    <dgm:cxn modelId="{1E6E7B06-50C0-497F-907F-2130C960ACFE}" type="presOf" srcId="{40D398DC-D1EE-4A30-BD00-BD7086C52984}" destId="{3887E8C0-32AD-49A2-A871-76FF816CC4C3}" srcOrd="0" destOrd="0" presId="urn:microsoft.com/office/officeart/2005/8/layout/lProcess3"/>
    <dgm:cxn modelId="{18A4480A-9144-4ED1-BD2C-7B0B94265425}" type="presOf" srcId="{C57105DD-A9F3-4691-ABAA-166DDA60A896}" destId="{F17A6CCE-8AED-46F3-B4A4-88A7F4DB1AFD}" srcOrd="0" destOrd="0" presId="urn:microsoft.com/office/officeart/2005/8/layout/lProcess3"/>
    <dgm:cxn modelId="{43B9CD11-44E2-49D1-BE96-CF01CAC3F3C8}" type="presOf" srcId="{BDCD940B-765D-4C26-BA89-760498785408}" destId="{EA487569-8098-4171-892B-774E4690345D}" srcOrd="0" destOrd="0" presId="urn:microsoft.com/office/officeart/2005/8/layout/lProcess3"/>
    <dgm:cxn modelId="{E9897F16-F83A-469B-A0A2-685BEAF4559A}" srcId="{2CC1E88E-AEF2-4BFE-A8D2-1A35E3847F63}" destId="{BDCD940B-765D-4C26-BA89-760498785408}" srcOrd="0" destOrd="0" parTransId="{F984D4A8-9F69-4623-9A8E-2818C2F75DA8}" sibTransId="{2414819A-F780-403D-8320-E967F7DAA052}"/>
    <dgm:cxn modelId="{2E28441B-FF75-410C-B6AC-30381C86D970}" srcId="{B7EFD9DF-5A6D-4A73-8FEE-2D7C90DB6EC2}" destId="{C12B7160-96FE-419F-BDE0-3D210662F7A0}" srcOrd="2" destOrd="0" parTransId="{2208F19F-C87E-4371-841C-DAC6A5A6B563}" sibTransId="{F67FD46F-1B27-438B-BDD6-51FDB13E7820}"/>
    <dgm:cxn modelId="{B01A5D1E-9AEA-4671-80DF-787BE3DB1D09}" srcId="{2CC1E88E-AEF2-4BFE-A8D2-1A35E3847F63}" destId="{BC974F97-7859-48F8-ABC0-E7FA22A09F5F}" srcOrd="1" destOrd="0" parTransId="{28B46263-0BF5-45E1-828E-B8820AB9930D}" sibTransId="{9FCBC70C-D3F9-4A9D-AA62-D2E0CE830849}"/>
    <dgm:cxn modelId="{F30A4428-C19D-46BE-A20F-BD9BEA602BA1}" srcId="{C12B7160-96FE-419F-BDE0-3D210662F7A0}" destId="{97747D85-1C08-48FE-B375-C961A9CC01DF}" srcOrd="1" destOrd="0" parTransId="{7EA91717-7501-4EA6-9EF9-63C0DEA16433}" sibTransId="{BD1E4E63-5274-4F1D-873F-0DD5C16A9960}"/>
    <dgm:cxn modelId="{06138B4E-6D63-49BE-9A09-BAA6C5E78FB2}" srcId="{C57105DD-A9F3-4691-ABAA-166DDA60A896}" destId="{F34E7343-9309-4BA2-8E1D-E1A34A7FB52C}" srcOrd="1" destOrd="0" parTransId="{658A4DFB-2313-4553-AED4-01199626920B}" sibTransId="{2201C6B3-CA1A-4A50-9DB8-54E5D1D4DB1A}"/>
    <dgm:cxn modelId="{49665351-8225-4F31-B43A-443F5E135418}" type="presOf" srcId="{2CC1E88E-AEF2-4BFE-A8D2-1A35E3847F63}" destId="{D0CC7072-2629-4123-AE3F-D2BD0E08900A}" srcOrd="0" destOrd="0" presId="urn:microsoft.com/office/officeart/2005/8/layout/lProcess3"/>
    <dgm:cxn modelId="{6989FF51-CFA6-434F-B0AD-F50AB097D074}" srcId="{C12B7160-96FE-419F-BDE0-3D210662F7A0}" destId="{D3C883F6-E6A2-44C6-8F2E-5DF71FC0E110}" srcOrd="0" destOrd="0" parTransId="{8C1F4FE3-698F-45B4-A37E-501F6D4141E9}" sibTransId="{F4B92F71-1913-4CAA-B531-68111C99868B}"/>
    <dgm:cxn modelId="{1CA35F56-F5DA-4FFE-B9C3-9CB0ADE8CCA2}" type="presOf" srcId="{F34E7343-9309-4BA2-8E1D-E1A34A7FB52C}" destId="{3AE3638A-BFE7-4BBC-A715-044C1CA13470}" srcOrd="0" destOrd="0" presId="urn:microsoft.com/office/officeart/2005/8/layout/lProcess3"/>
    <dgm:cxn modelId="{7CA41E6A-3CD1-48D0-99B9-A1D38B9DAA6E}" type="presOf" srcId="{D3C883F6-E6A2-44C6-8F2E-5DF71FC0E110}" destId="{CDDDE1CA-6929-459C-99FF-02C17516170A}" srcOrd="0" destOrd="0" presId="urn:microsoft.com/office/officeart/2005/8/layout/lProcess3"/>
    <dgm:cxn modelId="{4975E376-F2A5-4E54-B4A3-AF4ED50B8D53}" srcId="{B7EFD9DF-5A6D-4A73-8FEE-2D7C90DB6EC2}" destId="{2CC1E88E-AEF2-4BFE-A8D2-1A35E3847F63}" srcOrd="1" destOrd="0" parTransId="{81B6890C-30D8-4BF0-BB67-37DA45151237}" sibTransId="{A6C4ACD1-A716-46AF-8219-CF06E4633F3E}"/>
    <dgm:cxn modelId="{55D71D7C-C188-4365-B113-8A453FDD6E9A}" type="presOf" srcId="{B7EFD9DF-5A6D-4A73-8FEE-2D7C90DB6EC2}" destId="{EF168176-F7B3-457B-B22C-181003935799}" srcOrd="0" destOrd="0" presId="urn:microsoft.com/office/officeart/2005/8/layout/lProcess3"/>
    <dgm:cxn modelId="{295EA7B4-FDB3-4EF7-BAB9-E0E3BE66238D}" type="presOf" srcId="{C12B7160-96FE-419F-BDE0-3D210662F7A0}" destId="{19964557-CA07-4721-BEAF-C92A29B49DB8}" srcOrd="0" destOrd="0" presId="urn:microsoft.com/office/officeart/2005/8/layout/lProcess3"/>
    <dgm:cxn modelId="{911FB7D0-C504-48B7-A514-ADEDE4BB3BC4}" srcId="{B7EFD9DF-5A6D-4A73-8FEE-2D7C90DB6EC2}" destId="{C57105DD-A9F3-4691-ABAA-166DDA60A896}" srcOrd="0" destOrd="0" parTransId="{8D7BC376-0914-4E8B-AE54-EF6588951D5C}" sibTransId="{B6491E30-4B5E-4DCD-9E55-CB7130DFBF6E}"/>
    <dgm:cxn modelId="{3E909AD2-0C41-4AE3-B05D-6C81D49C400F}" type="presOf" srcId="{BC974F97-7859-48F8-ABC0-E7FA22A09F5F}" destId="{665A53F5-08C2-41FD-81D3-EFFEB22E834D}" srcOrd="0" destOrd="0" presId="urn:microsoft.com/office/officeart/2005/8/layout/lProcess3"/>
    <dgm:cxn modelId="{13F338E5-E4E9-4F8E-A3B3-743E8290F255}" srcId="{C57105DD-A9F3-4691-ABAA-166DDA60A896}" destId="{40D398DC-D1EE-4A30-BD00-BD7086C52984}" srcOrd="0" destOrd="0" parTransId="{31EDF82E-4D33-47CC-B6F8-0682752F50FE}" sibTransId="{2A7EF091-494E-445F-AE42-87B1DB35DC2D}"/>
    <dgm:cxn modelId="{48F00FF4-7888-4DB4-B01F-E4D7AAF1D00F}" type="presOf" srcId="{97747D85-1C08-48FE-B375-C961A9CC01DF}" destId="{C0D5E989-566D-4E09-9B2A-901C71D5E90C}" srcOrd="0" destOrd="0" presId="urn:microsoft.com/office/officeart/2005/8/layout/lProcess3"/>
    <dgm:cxn modelId="{FDA307E4-693D-4EBC-B827-656FA15FDA8F}" type="presParOf" srcId="{EF168176-F7B3-457B-B22C-181003935799}" destId="{E814DF3D-7B55-4DE7-972D-6E0ED8F1EEF5}" srcOrd="0" destOrd="0" presId="urn:microsoft.com/office/officeart/2005/8/layout/lProcess3"/>
    <dgm:cxn modelId="{02A71010-2562-47FD-91BD-9259F67B89F0}" type="presParOf" srcId="{E814DF3D-7B55-4DE7-972D-6E0ED8F1EEF5}" destId="{F17A6CCE-8AED-46F3-B4A4-88A7F4DB1AFD}" srcOrd="0" destOrd="0" presId="urn:microsoft.com/office/officeart/2005/8/layout/lProcess3"/>
    <dgm:cxn modelId="{FE6370AA-24E4-41A9-ADD3-FF164CAC2F01}" type="presParOf" srcId="{E814DF3D-7B55-4DE7-972D-6E0ED8F1EEF5}" destId="{D1D41B34-D04A-4689-9D9E-CAE51FD2F97E}" srcOrd="1" destOrd="0" presId="urn:microsoft.com/office/officeart/2005/8/layout/lProcess3"/>
    <dgm:cxn modelId="{4505C5EC-C148-47B3-BBBE-AE95880BCA8C}" type="presParOf" srcId="{E814DF3D-7B55-4DE7-972D-6E0ED8F1EEF5}" destId="{3887E8C0-32AD-49A2-A871-76FF816CC4C3}" srcOrd="2" destOrd="0" presId="urn:microsoft.com/office/officeart/2005/8/layout/lProcess3"/>
    <dgm:cxn modelId="{76A91964-B696-40BB-BB93-FC376149FA99}" type="presParOf" srcId="{E814DF3D-7B55-4DE7-972D-6E0ED8F1EEF5}" destId="{5FBB1369-45EB-4F78-B61D-BA6A2DDE1410}" srcOrd="3" destOrd="0" presId="urn:microsoft.com/office/officeart/2005/8/layout/lProcess3"/>
    <dgm:cxn modelId="{10C19A60-79B5-495B-ABA7-57286889B8A0}" type="presParOf" srcId="{E814DF3D-7B55-4DE7-972D-6E0ED8F1EEF5}" destId="{3AE3638A-BFE7-4BBC-A715-044C1CA13470}" srcOrd="4" destOrd="0" presId="urn:microsoft.com/office/officeart/2005/8/layout/lProcess3"/>
    <dgm:cxn modelId="{02EBC7BC-2679-473B-8844-026EF8191955}" type="presParOf" srcId="{EF168176-F7B3-457B-B22C-181003935799}" destId="{B24F7F1F-ABC8-43EC-97B1-DA3910D7FBA3}" srcOrd="1" destOrd="0" presId="urn:microsoft.com/office/officeart/2005/8/layout/lProcess3"/>
    <dgm:cxn modelId="{450D5433-DD42-4759-9E93-AC38093F0BCD}" type="presParOf" srcId="{EF168176-F7B3-457B-B22C-181003935799}" destId="{B88029A7-DE74-4A45-8DE5-7FF9BCE4D7F5}" srcOrd="2" destOrd="0" presId="urn:microsoft.com/office/officeart/2005/8/layout/lProcess3"/>
    <dgm:cxn modelId="{49ADC489-8A16-4CA3-A4E0-79D96ACB0D1D}" type="presParOf" srcId="{B88029A7-DE74-4A45-8DE5-7FF9BCE4D7F5}" destId="{D0CC7072-2629-4123-AE3F-D2BD0E08900A}" srcOrd="0" destOrd="0" presId="urn:microsoft.com/office/officeart/2005/8/layout/lProcess3"/>
    <dgm:cxn modelId="{9CFE7193-9651-491A-9A18-CCCB5ABD0A84}" type="presParOf" srcId="{B88029A7-DE74-4A45-8DE5-7FF9BCE4D7F5}" destId="{4A7DEC06-31E2-4B18-9888-508AA66B0549}" srcOrd="1" destOrd="0" presId="urn:microsoft.com/office/officeart/2005/8/layout/lProcess3"/>
    <dgm:cxn modelId="{DD204BFA-670A-41A7-9F51-2335F063AABD}" type="presParOf" srcId="{B88029A7-DE74-4A45-8DE5-7FF9BCE4D7F5}" destId="{EA487569-8098-4171-892B-774E4690345D}" srcOrd="2" destOrd="0" presId="urn:microsoft.com/office/officeart/2005/8/layout/lProcess3"/>
    <dgm:cxn modelId="{E3FBFFFF-C767-4145-875B-5A8A22E0E7AD}" type="presParOf" srcId="{B88029A7-DE74-4A45-8DE5-7FF9BCE4D7F5}" destId="{243799BB-3350-4E87-AE8F-513D0CC3A837}" srcOrd="3" destOrd="0" presId="urn:microsoft.com/office/officeart/2005/8/layout/lProcess3"/>
    <dgm:cxn modelId="{0AF950EB-87FA-417B-875A-B27B16EE0C20}" type="presParOf" srcId="{B88029A7-DE74-4A45-8DE5-7FF9BCE4D7F5}" destId="{665A53F5-08C2-41FD-81D3-EFFEB22E834D}" srcOrd="4" destOrd="0" presId="urn:microsoft.com/office/officeart/2005/8/layout/lProcess3"/>
    <dgm:cxn modelId="{C26EFAD0-3FED-4C73-8D42-F345FB0134FA}" type="presParOf" srcId="{EF168176-F7B3-457B-B22C-181003935799}" destId="{BD8A7D06-4D80-468A-98E0-6482058B675F}" srcOrd="3" destOrd="0" presId="urn:microsoft.com/office/officeart/2005/8/layout/lProcess3"/>
    <dgm:cxn modelId="{1F913313-9F8E-4BEA-BE53-299E48587AA1}" type="presParOf" srcId="{EF168176-F7B3-457B-B22C-181003935799}" destId="{33313435-50BF-46E1-885D-5AB7B2E7F963}" srcOrd="4" destOrd="0" presId="urn:microsoft.com/office/officeart/2005/8/layout/lProcess3"/>
    <dgm:cxn modelId="{DF962A47-EE69-4ADB-A027-6535611162DE}" type="presParOf" srcId="{33313435-50BF-46E1-885D-5AB7B2E7F963}" destId="{19964557-CA07-4721-BEAF-C92A29B49DB8}" srcOrd="0" destOrd="0" presId="urn:microsoft.com/office/officeart/2005/8/layout/lProcess3"/>
    <dgm:cxn modelId="{818CED5B-36C6-49A6-AA97-880BDCC01CA8}" type="presParOf" srcId="{33313435-50BF-46E1-885D-5AB7B2E7F963}" destId="{AC137EB2-1665-4D38-A5A4-F2D7A93CF97F}" srcOrd="1" destOrd="0" presId="urn:microsoft.com/office/officeart/2005/8/layout/lProcess3"/>
    <dgm:cxn modelId="{5AB77274-BACA-4777-A93F-B31F8DAC036F}" type="presParOf" srcId="{33313435-50BF-46E1-885D-5AB7B2E7F963}" destId="{CDDDE1CA-6929-459C-99FF-02C17516170A}" srcOrd="2" destOrd="0" presId="urn:microsoft.com/office/officeart/2005/8/layout/lProcess3"/>
    <dgm:cxn modelId="{781181D0-F5B5-4D19-9F17-FBB1A5BD615A}" type="presParOf" srcId="{33313435-50BF-46E1-885D-5AB7B2E7F963}" destId="{091F9AD0-06AF-4584-8206-32134129455B}" srcOrd="3" destOrd="0" presId="urn:microsoft.com/office/officeart/2005/8/layout/lProcess3"/>
    <dgm:cxn modelId="{501EF1EB-7544-400A-8A6F-12DCEA4F6A31}" type="presParOf" srcId="{33313435-50BF-46E1-885D-5AB7B2E7F963}" destId="{C0D5E989-566D-4E09-9B2A-901C71D5E90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A6CCE-8AED-46F3-B4A4-88A7F4DB1AFD}">
      <dsp:nvSpPr>
        <dsp:cNvPr id="0" name=""/>
        <dsp:cNvSpPr/>
      </dsp:nvSpPr>
      <dsp:spPr>
        <a:xfrm>
          <a:off x="466727" y="1241"/>
          <a:ext cx="2455184" cy="982073"/>
        </a:xfrm>
        <a:prstGeom prst="chevron">
          <a:avLst/>
        </a:prstGeom>
        <a:solidFill>
          <a:srgbClr val="0070C0"/>
        </a:solidFill>
        <a:ln>
          <a:noFill/>
        </a:ln>
        <a:effectLst/>
        <a:scene3d>
          <a:camera prst="orthographicFront"/>
          <a:lightRig rig="flat" dir="t"/>
        </a:scene3d>
        <a:sp3d prstMaterial="matte">
          <a:bevelB w="88900" h="31750" prst="softRound"/>
        </a:sp3d>
      </dsp:spPr>
      <dsp:style>
        <a:lnRef idx="0">
          <a:scrgbClr r="0" g="0" b="0"/>
        </a:lnRef>
        <a:fillRef idx="3">
          <a:scrgbClr r="0" g="0" b="0"/>
        </a:fillRef>
        <a:effectRef idx="2">
          <a:scrgbClr r="0" g="0" b="0"/>
        </a:effectRef>
        <a:fontRef idx="minor">
          <a:schemeClr val="lt1"/>
        </a:fontRef>
      </dsp:style>
      <dsp:txBody>
        <a:bodyPr spcFirstLastPara="0" vert="horz" wrap="square" lIns="9144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rPr>
            <a:t>Overlapping</a:t>
          </a:r>
        </a:p>
      </dsp:txBody>
      <dsp:txXfrm>
        <a:off x="957764" y="1241"/>
        <a:ext cx="1473111" cy="982073"/>
      </dsp:txXfrm>
    </dsp:sp>
    <dsp:sp modelId="{3887E8C0-32AD-49A2-A871-76FF816CC4C3}">
      <dsp:nvSpPr>
        <dsp:cNvPr id="0" name=""/>
        <dsp:cNvSpPr/>
      </dsp:nvSpPr>
      <dsp:spPr>
        <a:xfrm>
          <a:off x="2602737" y="84717"/>
          <a:ext cx="2037802" cy="815121"/>
        </a:xfrm>
        <a:prstGeom prst="chevron">
          <a:avLst/>
        </a:prstGeom>
        <a:solidFill>
          <a:srgbClr val="00B0F0">
            <a:alpha val="90000"/>
          </a:srgb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LMWH/Warfarin Bridge</a:t>
          </a:r>
          <a:r>
            <a:rPr lang="en-US" sz="1100" kern="1200" baseline="30000" dirty="0">
              <a:effectLst/>
            </a:rPr>
            <a:t>1</a:t>
          </a:r>
        </a:p>
      </dsp:txBody>
      <dsp:txXfrm>
        <a:off x="3010298" y="84717"/>
        <a:ext cx="1222681" cy="815121"/>
      </dsp:txXfrm>
    </dsp:sp>
    <dsp:sp modelId="{3AE3638A-BFE7-4BBC-A715-044C1CA13470}">
      <dsp:nvSpPr>
        <dsp:cNvPr id="0" name=""/>
        <dsp:cNvSpPr/>
      </dsp:nvSpPr>
      <dsp:spPr>
        <a:xfrm>
          <a:off x="4355247" y="84717"/>
          <a:ext cx="2037802" cy="815121"/>
        </a:xfrm>
        <a:prstGeom prst="chevron">
          <a:avLst/>
        </a:prstGeom>
        <a:solidFill>
          <a:schemeClr val="accent1">
            <a:lumMod val="20000"/>
            <a:lumOff val="8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UFH/Warfarin Bridge</a:t>
          </a:r>
          <a:r>
            <a:rPr lang="en-US" sz="1100" kern="1200" baseline="30000" dirty="0">
              <a:effectLst/>
            </a:rPr>
            <a:t>1</a:t>
          </a:r>
        </a:p>
      </dsp:txBody>
      <dsp:txXfrm>
        <a:off x="4762808" y="84717"/>
        <a:ext cx="1222681" cy="815121"/>
      </dsp:txXfrm>
    </dsp:sp>
    <dsp:sp modelId="{D0CC7072-2629-4123-AE3F-D2BD0E08900A}">
      <dsp:nvSpPr>
        <dsp:cNvPr id="0" name=""/>
        <dsp:cNvSpPr/>
      </dsp:nvSpPr>
      <dsp:spPr>
        <a:xfrm>
          <a:off x="466727" y="1120805"/>
          <a:ext cx="2455184" cy="982073"/>
        </a:xfrm>
        <a:prstGeom prst="chevron">
          <a:avLst/>
        </a:prstGeom>
        <a:solidFill>
          <a:schemeClr val="accent3"/>
        </a:solidFill>
        <a:ln>
          <a:noFill/>
        </a:ln>
        <a:effectLst/>
        <a:scene3d>
          <a:camera prst="orthographicFront"/>
          <a:lightRig rig="flat" dir="t"/>
        </a:scene3d>
        <a:sp3d prstMaterial="matte">
          <a:bevelB w="88900" h="31750" prst="softRound"/>
        </a:sp3d>
      </dsp:spPr>
      <dsp:style>
        <a:lnRef idx="0">
          <a:scrgbClr r="0" g="0" b="0"/>
        </a:lnRef>
        <a:fillRef idx="3">
          <a:scrgbClr r="0" g="0" b="0"/>
        </a:fillRef>
        <a:effectRef idx="2">
          <a:scrgbClr r="0" g="0" b="0"/>
        </a:effectRef>
        <a:fontRef idx="minor">
          <a:schemeClr val="lt1"/>
        </a:fontRef>
      </dsp:style>
      <dsp:txBody>
        <a:bodyPr spcFirstLastPara="0" vert="horz" wrap="square" lIns="9144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rPr>
            <a:t>Switching</a:t>
          </a:r>
        </a:p>
      </dsp:txBody>
      <dsp:txXfrm>
        <a:off x="957764" y="1120805"/>
        <a:ext cx="1473111" cy="982073"/>
      </dsp:txXfrm>
    </dsp:sp>
    <dsp:sp modelId="{EA487569-8098-4171-892B-774E4690345D}">
      <dsp:nvSpPr>
        <dsp:cNvPr id="0" name=""/>
        <dsp:cNvSpPr/>
      </dsp:nvSpPr>
      <dsp:spPr>
        <a:xfrm>
          <a:off x="2602737" y="1204281"/>
          <a:ext cx="2037802" cy="815121"/>
        </a:xfrm>
        <a:prstGeom prst="chevron">
          <a:avLst/>
        </a:prstGeom>
        <a:solidFill>
          <a:schemeClr val="accent3">
            <a:lumMod val="60000"/>
            <a:lumOff val="4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LMWH to </a:t>
          </a:r>
          <a:r>
            <a:rPr lang="en-US" sz="1100" kern="1200" dirty="0" err="1">
              <a:effectLst/>
            </a:rPr>
            <a:t>Dabigatran</a:t>
          </a:r>
          <a:r>
            <a:rPr lang="en-US" sz="1100" kern="1200" dirty="0">
              <a:effectLst/>
            </a:rPr>
            <a:t> </a:t>
          </a:r>
        </a:p>
        <a:p>
          <a:pPr marL="0" lvl="0" indent="0" algn="ctr" defTabSz="488950">
            <a:lnSpc>
              <a:spcPct val="90000"/>
            </a:lnSpc>
            <a:spcBef>
              <a:spcPct val="0"/>
            </a:spcBef>
            <a:spcAft>
              <a:spcPct val="35000"/>
            </a:spcAft>
            <a:buNone/>
          </a:pPr>
          <a:r>
            <a:rPr lang="en-US" sz="1100" kern="1200" dirty="0">
              <a:effectLst/>
            </a:rPr>
            <a:t>(</a:t>
          </a:r>
          <a:r>
            <a:rPr lang="en-US" sz="1100" b="1" kern="1200" dirty="0">
              <a:effectLst/>
            </a:rPr>
            <a:t>RE-COVER</a:t>
          </a:r>
          <a:r>
            <a:rPr lang="en-US" sz="1100" kern="1200" dirty="0">
              <a:effectLst/>
            </a:rPr>
            <a:t>)</a:t>
          </a:r>
          <a:r>
            <a:rPr lang="en-US" sz="1100" kern="1200" baseline="30000" dirty="0">
              <a:effectLst/>
            </a:rPr>
            <a:t>2</a:t>
          </a:r>
        </a:p>
      </dsp:txBody>
      <dsp:txXfrm>
        <a:off x="3010298" y="1204281"/>
        <a:ext cx="1222681" cy="815121"/>
      </dsp:txXfrm>
    </dsp:sp>
    <dsp:sp modelId="{665A53F5-08C2-41FD-81D3-EFFEB22E834D}">
      <dsp:nvSpPr>
        <dsp:cNvPr id="0" name=""/>
        <dsp:cNvSpPr/>
      </dsp:nvSpPr>
      <dsp:spPr>
        <a:xfrm>
          <a:off x="4355247" y="1204281"/>
          <a:ext cx="2037802" cy="815121"/>
        </a:xfrm>
        <a:prstGeom prst="chevron">
          <a:avLst/>
        </a:prstGeom>
        <a:solidFill>
          <a:schemeClr val="accent3">
            <a:lumMod val="20000"/>
            <a:lumOff val="8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LMWH to </a:t>
          </a:r>
          <a:r>
            <a:rPr lang="en-US" sz="1100" kern="1200" dirty="0" err="1">
              <a:effectLst/>
            </a:rPr>
            <a:t>Edoxaban</a:t>
          </a:r>
          <a:endParaRPr lang="en-US" sz="1100" kern="1200" dirty="0">
            <a:effectLst/>
          </a:endParaRPr>
        </a:p>
        <a:p>
          <a:pPr marL="0" lvl="0" indent="0" algn="ctr" defTabSz="488950">
            <a:lnSpc>
              <a:spcPct val="90000"/>
            </a:lnSpc>
            <a:spcBef>
              <a:spcPct val="0"/>
            </a:spcBef>
            <a:spcAft>
              <a:spcPct val="35000"/>
            </a:spcAft>
            <a:buNone/>
          </a:pPr>
          <a:r>
            <a:rPr lang="en-US" sz="1100" kern="1200" dirty="0">
              <a:effectLst/>
            </a:rPr>
            <a:t>(</a:t>
          </a:r>
          <a:r>
            <a:rPr lang="en-US" sz="1100" b="1" kern="1200" dirty="0">
              <a:effectLst/>
            </a:rPr>
            <a:t>HOKUSAI-VTE</a:t>
          </a:r>
          <a:r>
            <a:rPr lang="en-US" sz="1100" kern="1200" dirty="0">
              <a:effectLst/>
            </a:rPr>
            <a:t>)</a:t>
          </a:r>
          <a:r>
            <a:rPr lang="en-US" sz="1100" kern="1200" baseline="30000" dirty="0">
              <a:effectLst/>
            </a:rPr>
            <a:t>3</a:t>
          </a:r>
        </a:p>
      </dsp:txBody>
      <dsp:txXfrm>
        <a:off x="4762808" y="1204281"/>
        <a:ext cx="1222681" cy="815121"/>
      </dsp:txXfrm>
    </dsp:sp>
    <dsp:sp modelId="{19964557-CA07-4721-BEAF-C92A29B49DB8}">
      <dsp:nvSpPr>
        <dsp:cNvPr id="0" name=""/>
        <dsp:cNvSpPr/>
      </dsp:nvSpPr>
      <dsp:spPr>
        <a:xfrm>
          <a:off x="466727" y="2241610"/>
          <a:ext cx="2455184" cy="982073"/>
        </a:xfrm>
        <a:prstGeom prst="chevron">
          <a:avLst/>
        </a:prstGeom>
        <a:solidFill>
          <a:srgbClr val="7030A0"/>
        </a:solidFill>
        <a:ln>
          <a:noFill/>
        </a:ln>
        <a:effectLst/>
        <a:scene3d>
          <a:camera prst="orthographicFront"/>
          <a:lightRig rig="flat" dir="t"/>
        </a:scene3d>
        <a:sp3d prstMaterial="matte">
          <a:bevelB w="88900" h="31750" prst="softRound"/>
        </a:sp3d>
      </dsp:spPr>
      <dsp:style>
        <a:lnRef idx="0">
          <a:scrgbClr r="0" g="0" b="0"/>
        </a:lnRef>
        <a:fillRef idx="3">
          <a:scrgbClr r="0" g="0" b="0"/>
        </a:fillRef>
        <a:effectRef idx="2">
          <a:scrgbClr r="0" g="0" b="0"/>
        </a:effectRef>
        <a:fontRef idx="minor">
          <a:schemeClr val="lt1"/>
        </a:fontRef>
      </dsp:style>
      <dsp:txBody>
        <a:bodyPr spcFirstLastPara="0" vert="horz" wrap="square" lIns="9144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rPr>
            <a:t>Oral </a:t>
          </a:r>
          <a:r>
            <a:rPr lang="en-US" sz="1700" b="1" kern="1200" dirty="0" err="1">
              <a:effectLst/>
            </a:rPr>
            <a:t>Monotherapy</a:t>
          </a:r>
          <a:endParaRPr lang="en-US" sz="1700" b="1" kern="1200" dirty="0">
            <a:effectLst/>
          </a:endParaRPr>
        </a:p>
      </dsp:txBody>
      <dsp:txXfrm>
        <a:off x="957764" y="2241610"/>
        <a:ext cx="1473111" cy="982073"/>
      </dsp:txXfrm>
    </dsp:sp>
    <dsp:sp modelId="{CDDDE1CA-6929-459C-99FF-02C17516170A}">
      <dsp:nvSpPr>
        <dsp:cNvPr id="0" name=""/>
        <dsp:cNvSpPr/>
      </dsp:nvSpPr>
      <dsp:spPr>
        <a:xfrm>
          <a:off x="2602737" y="2323845"/>
          <a:ext cx="2037802" cy="815121"/>
        </a:xfrm>
        <a:prstGeom prst="chevron">
          <a:avLst/>
        </a:prstGeom>
        <a:solidFill>
          <a:schemeClr val="accent5">
            <a:lumMod val="50000"/>
            <a:lumOff val="5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Rivaroxaban (15 mg 2x/d for 3 wks, then 20 mg/d) (</a:t>
          </a:r>
          <a:r>
            <a:rPr lang="en-US" sz="1100" b="1" kern="1200" dirty="0">
              <a:effectLst/>
            </a:rPr>
            <a:t>EINSTEIN</a:t>
          </a:r>
          <a:r>
            <a:rPr lang="en-US" sz="1100" kern="1200" dirty="0">
              <a:effectLst/>
            </a:rPr>
            <a:t>)</a:t>
          </a:r>
          <a:r>
            <a:rPr lang="en-US" sz="1100" kern="1200" baseline="30000" dirty="0">
              <a:effectLst/>
            </a:rPr>
            <a:t>4</a:t>
          </a:r>
        </a:p>
      </dsp:txBody>
      <dsp:txXfrm>
        <a:off x="3010298" y="2323845"/>
        <a:ext cx="1222681" cy="815121"/>
      </dsp:txXfrm>
    </dsp:sp>
    <dsp:sp modelId="{C0D5E989-566D-4E09-9B2A-901C71D5E90C}">
      <dsp:nvSpPr>
        <dsp:cNvPr id="0" name=""/>
        <dsp:cNvSpPr/>
      </dsp:nvSpPr>
      <dsp:spPr>
        <a:xfrm>
          <a:off x="4355247" y="2323845"/>
          <a:ext cx="2037802" cy="815121"/>
        </a:xfrm>
        <a:prstGeom prst="chevron">
          <a:avLst/>
        </a:prstGeom>
        <a:solidFill>
          <a:schemeClr val="accent5">
            <a:lumMod val="25000"/>
            <a:lumOff val="75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Apixaban (10 mg 2x/d for 1 wk, then 5 mg 2x/d) (</a:t>
          </a:r>
          <a:r>
            <a:rPr lang="en-US" sz="1100" b="1" kern="1200" dirty="0">
              <a:effectLst/>
            </a:rPr>
            <a:t>AMPLIFY</a:t>
          </a:r>
          <a:r>
            <a:rPr lang="en-US" sz="1100" kern="1200" dirty="0">
              <a:effectLst/>
            </a:rPr>
            <a:t>)</a:t>
          </a:r>
          <a:r>
            <a:rPr lang="en-US" sz="1100" kern="1200" baseline="30000" dirty="0">
              <a:effectLst/>
            </a:rPr>
            <a:t>5</a:t>
          </a:r>
        </a:p>
      </dsp:txBody>
      <dsp:txXfrm>
        <a:off x="4762808" y="2323845"/>
        <a:ext cx="1222681" cy="8151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6/24/21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6/24/21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a:p>
        </p:txBody>
      </p:sp>
    </p:spTree>
    <p:extLst>
      <p:ext uri="{BB962C8B-B14F-4D97-AF65-F5344CB8AC3E}">
        <p14:creationId xmlns:p14="http://schemas.microsoft.com/office/powerpoint/2010/main" val="47469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11</a:t>
            </a:fld>
            <a:endParaRPr lang="en-US" dirty="0"/>
          </a:p>
        </p:txBody>
      </p:sp>
    </p:spTree>
    <p:extLst>
      <p:ext uri="{BB962C8B-B14F-4D97-AF65-F5344CB8AC3E}">
        <p14:creationId xmlns:p14="http://schemas.microsoft.com/office/powerpoint/2010/main" val="7070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12</a:t>
            </a:fld>
            <a:endParaRPr lang="en-US" dirty="0"/>
          </a:p>
        </p:txBody>
      </p:sp>
    </p:spTree>
    <p:extLst>
      <p:ext uri="{BB962C8B-B14F-4D97-AF65-F5344CB8AC3E}">
        <p14:creationId xmlns:p14="http://schemas.microsoft.com/office/powerpoint/2010/main" val="9341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13</a:t>
            </a:fld>
            <a:endParaRPr lang="en-US" dirty="0"/>
          </a:p>
        </p:txBody>
      </p:sp>
    </p:spTree>
    <p:extLst>
      <p:ext uri="{BB962C8B-B14F-4D97-AF65-F5344CB8AC3E}">
        <p14:creationId xmlns:p14="http://schemas.microsoft.com/office/powerpoint/2010/main" val="3712507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a:p>
        </p:txBody>
      </p:sp>
    </p:spTree>
    <p:extLst>
      <p:ext uri="{BB962C8B-B14F-4D97-AF65-F5344CB8AC3E}">
        <p14:creationId xmlns:p14="http://schemas.microsoft.com/office/powerpoint/2010/main" val="364926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15</a:t>
            </a:fld>
            <a:endParaRPr lang="en-US" dirty="0"/>
          </a:p>
        </p:txBody>
      </p:sp>
    </p:spTree>
    <p:extLst>
      <p:ext uri="{BB962C8B-B14F-4D97-AF65-F5344CB8AC3E}">
        <p14:creationId xmlns:p14="http://schemas.microsoft.com/office/powerpoint/2010/main" val="329522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17</a:t>
            </a:fld>
            <a:endParaRPr lang="en-US" dirty="0"/>
          </a:p>
        </p:txBody>
      </p:sp>
    </p:spTree>
    <p:extLst>
      <p:ext uri="{BB962C8B-B14F-4D97-AF65-F5344CB8AC3E}">
        <p14:creationId xmlns:p14="http://schemas.microsoft.com/office/powerpoint/2010/main" val="233412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a:p>
        </p:txBody>
      </p:sp>
    </p:spTree>
    <p:extLst>
      <p:ext uri="{BB962C8B-B14F-4D97-AF65-F5344CB8AC3E}">
        <p14:creationId xmlns:p14="http://schemas.microsoft.com/office/powerpoint/2010/main" val="48669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110000"/>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a:p>
        </p:txBody>
      </p:sp>
    </p:spTree>
    <p:extLst>
      <p:ext uri="{BB962C8B-B14F-4D97-AF65-F5344CB8AC3E}">
        <p14:creationId xmlns:p14="http://schemas.microsoft.com/office/powerpoint/2010/main" val="61503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110000"/>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a:p>
        </p:txBody>
      </p:sp>
    </p:spTree>
    <p:extLst>
      <p:ext uri="{BB962C8B-B14F-4D97-AF65-F5344CB8AC3E}">
        <p14:creationId xmlns:p14="http://schemas.microsoft.com/office/powerpoint/2010/main" val="167215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a:p>
        </p:txBody>
      </p:sp>
    </p:spTree>
    <p:extLst>
      <p:ext uri="{BB962C8B-B14F-4D97-AF65-F5344CB8AC3E}">
        <p14:creationId xmlns:p14="http://schemas.microsoft.com/office/powerpoint/2010/main" val="337288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a:t>
            </a:fld>
            <a:endParaRPr lang="en-US"/>
          </a:p>
        </p:txBody>
      </p:sp>
    </p:spTree>
    <p:extLst>
      <p:ext uri="{BB962C8B-B14F-4D97-AF65-F5344CB8AC3E}">
        <p14:creationId xmlns:p14="http://schemas.microsoft.com/office/powerpoint/2010/main" val="378526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a:p>
        </p:txBody>
      </p:sp>
    </p:spTree>
    <p:extLst>
      <p:ext uri="{BB962C8B-B14F-4D97-AF65-F5344CB8AC3E}">
        <p14:creationId xmlns:p14="http://schemas.microsoft.com/office/powerpoint/2010/main" val="221811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25</a:t>
            </a:fld>
            <a:endParaRPr lang="en-US" dirty="0"/>
          </a:p>
        </p:txBody>
      </p:sp>
    </p:spTree>
    <p:extLst>
      <p:ext uri="{BB962C8B-B14F-4D97-AF65-F5344CB8AC3E}">
        <p14:creationId xmlns:p14="http://schemas.microsoft.com/office/powerpoint/2010/main" val="3036606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110000"/>
              <a:buFontTx/>
              <a:buNone/>
              <a:tabLst/>
              <a:defRPr/>
            </a:pPr>
            <a:r>
              <a:rPr lang="en-US" sz="1200" kern="1200" dirty="0">
                <a:solidFill>
                  <a:schemeClr val="tx1"/>
                </a:solidFill>
                <a:effectLst/>
                <a:latin typeface="+mn-lt"/>
                <a:ea typeface="+mn-ea"/>
                <a:cs typeface="+mn-cs"/>
              </a:rPr>
              <a:t>Maynard G. Preventing hospital-associated venous thromboembolism: a guide for effective quality improvement, 2nd ed. Rockville, MD: Agency for Healthcare Research and Quality; August 2016. AHRQ Publication No. 16-0001-EF. </a:t>
            </a:r>
          </a:p>
          <a:p>
            <a:pPr marL="0" marR="0" lvl="0" indent="0" algn="l" defTabSz="457200" rtl="0" eaLnBrk="1" fontAlgn="auto" latinLnBrk="0" hangingPunct="1">
              <a:lnSpc>
                <a:spcPct val="100000"/>
              </a:lnSpc>
              <a:spcBef>
                <a:spcPts val="0"/>
              </a:spcBef>
              <a:spcAft>
                <a:spcPts val="0"/>
              </a:spcAft>
              <a:buClrTx/>
              <a:buSzPct val="110000"/>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Pct val="110000"/>
              <a:buFontTx/>
              <a:buNone/>
              <a:tabLst/>
              <a:defRPr/>
            </a:pPr>
            <a:r>
              <a:rPr lang="en-US" sz="1200" kern="1200" dirty="0" err="1">
                <a:solidFill>
                  <a:schemeClr val="tx1"/>
                </a:solidFill>
                <a:effectLst/>
                <a:latin typeface="+mn-lt"/>
                <a:ea typeface="+mn-ea"/>
                <a:cs typeface="+mn-cs"/>
              </a:rPr>
              <a:t>Heit</a:t>
            </a:r>
            <a:r>
              <a:rPr lang="en-US" sz="1200" kern="1200" dirty="0">
                <a:solidFill>
                  <a:schemeClr val="tx1"/>
                </a:solidFill>
                <a:effectLst/>
                <a:latin typeface="+mn-lt"/>
                <a:ea typeface="+mn-ea"/>
                <a:cs typeface="+mn-cs"/>
              </a:rPr>
              <a:t> JA. Epidemiology of venous thromboembolism. </a:t>
            </a:r>
            <a:r>
              <a:rPr lang="en-US" sz="1200" i="1" kern="1200" dirty="0">
                <a:solidFill>
                  <a:schemeClr val="tx1"/>
                </a:solidFill>
                <a:effectLst/>
                <a:latin typeface="+mn-lt"/>
                <a:ea typeface="+mn-ea"/>
                <a:cs typeface="+mn-cs"/>
              </a:rPr>
              <a:t>Nat Rev </a:t>
            </a:r>
            <a:r>
              <a:rPr lang="en-US" sz="1200" i="1" kern="1200" dirty="0" err="1">
                <a:solidFill>
                  <a:schemeClr val="tx1"/>
                </a:solidFill>
                <a:effectLst/>
                <a:latin typeface="+mn-lt"/>
                <a:ea typeface="+mn-ea"/>
                <a:cs typeface="+mn-cs"/>
              </a:rPr>
              <a:t>Cardiol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2015:12(8):464-474. </a:t>
            </a:r>
          </a:p>
          <a:p>
            <a:pPr marL="0" marR="0" lvl="0" indent="0" algn="l" defTabSz="457200" rtl="0" eaLnBrk="1" fontAlgn="auto" latinLnBrk="0" hangingPunct="1">
              <a:lnSpc>
                <a:spcPct val="100000"/>
              </a:lnSpc>
              <a:spcBef>
                <a:spcPts val="0"/>
              </a:spcBef>
              <a:spcAft>
                <a:spcPts val="0"/>
              </a:spcAft>
              <a:buClrTx/>
              <a:buSzPct val="110000"/>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Pct val="110000"/>
              <a:buFontTx/>
              <a:buNone/>
              <a:tabLst/>
              <a:defRPr/>
            </a:pPr>
            <a:r>
              <a:rPr lang="en-US" sz="1200" kern="1200" dirty="0">
                <a:solidFill>
                  <a:schemeClr val="tx1"/>
                </a:solidFill>
                <a:effectLst/>
                <a:latin typeface="+mn-lt"/>
                <a:ea typeface="+mn-ea"/>
                <a:cs typeface="+mn-cs"/>
              </a:rPr>
              <a:t>Horsted F, West J, </a:t>
            </a:r>
            <a:r>
              <a:rPr lang="en-US" sz="1200" kern="1200" dirty="0" err="1">
                <a:solidFill>
                  <a:schemeClr val="tx1"/>
                </a:solidFill>
                <a:effectLst/>
                <a:latin typeface="+mn-lt"/>
                <a:ea typeface="+mn-ea"/>
                <a:cs typeface="+mn-cs"/>
              </a:rPr>
              <a:t>Grainge</a:t>
            </a:r>
            <a:r>
              <a:rPr lang="en-US" sz="1200" kern="1200" dirty="0">
                <a:solidFill>
                  <a:schemeClr val="tx1"/>
                </a:solidFill>
                <a:effectLst/>
                <a:latin typeface="+mn-lt"/>
                <a:ea typeface="+mn-ea"/>
                <a:cs typeface="+mn-cs"/>
              </a:rPr>
              <a:t> MJ. Risk of venous thromboembolism in patients with cancer: a systematic review and meta-analysis.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2012;9(7):e1001275.</a:t>
            </a:r>
            <a:endParaRPr lang="en-US" dirty="0"/>
          </a:p>
          <a:p>
            <a:pPr eaLnBrk="1" hangingPunct="1">
              <a:buSzPct val="110000"/>
            </a:pPr>
            <a:endParaRPr lang="en-US" sz="1200" kern="1200" dirty="0">
              <a:solidFill>
                <a:schemeClr val="tx1"/>
              </a:solidFill>
              <a:effectLst/>
              <a:latin typeface="+mn-lt"/>
              <a:ea typeface="+mn-ea"/>
              <a:cs typeface="+mn-cs"/>
            </a:endParaRPr>
          </a:p>
          <a:p>
            <a:pPr eaLnBrk="1" hangingPunct="1">
              <a:buSzPct val="110000"/>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Horsted, </a:t>
            </a:r>
            <a:r>
              <a:rPr lang="en-US" sz="1200" kern="1200" dirty="0" err="1">
                <a:solidFill>
                  <a:schemeClr val="tx1"/>
                </a:solidFill>
                <a:effectLst/>
                <a:latin typeface="+mn-lt"/>
                <a:ea typeface="+mn-ea"/>
                <a:cs typeface="+mn-cs"/>
              </a:rPr>
              <a:t>F.;West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Grainge</a:t>
            </a:r>
            <a:r>
              <a:rPr lang="en-US" sz="1200" kern="1200" dirty="0">
                <a:solidFill>
                  <a:schemeClr val="tx1"/>
                </a:solidFill>
                <a:effectLst/>
                <a:latin typeface="+mn-lt"/>
                <a:ea typeface="+mn-ea"/>
                <a:cs typeface="+mn-cs"/>
              </a:rPr>
              <a:t>, M.J. Risk of venous thromboembolism in patients with cancer: A systematic</a:t>
            </a:r>
          </a:p>
          <a:p>
            <a:r>
              <a:rPr lang="en-US" sz="1200" kern="1200" dirty="0">
                <a:solidFill>
                  <a:schemeClr val="tx1"/>
                </a:solidFill>
                <a:effectLst/>
                <a:latin typeface="+mn-lt"/>
                <a:ea typeface="+mn-ea"/>
                <a:cs typeface="+mn-cs"/>
              </a:rPr>
              <a:t>review and meta-analysis.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Med. 2012, 9, 1–19.</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a:p>
        </p:txBody>
      </p:sp>
    </p:spTree>
    <p:extLst>
      <p:ext uri="{BB962C8B-B14F-4D97-AF65-F5344CB8AC3E}">
        <p14:creationId xmlns:p14="http://schemas.microsoft.com/office/powerpoint/2010/main" val="2461377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28</a:t>
            </a:fld>
            <a:endParaRPr lang="en-US" dirty="0"/>
          </a:p>
        </p:txBody>
      </p:sp>
    </p:spTree>
    <p:extLst>
      <p:ext uri="{BB962C8B-B14F-4D97-AF65-F5344CB8AC3E}">
        <p14:creationId xmlns:p14="http://schemas.microsoft.com/office/powerpoint/2010/main" val="383266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29</a:t>
            </a:fld>
            <a:endParaRPr lang="en-US"/>
          </a:p>
        </p:txBody>
      </p:sp>
    </p:spTree>
    <p:extLst>
      <p:ext uri="{BB962C8B-B14F-4D97-AF65-F5344CB8AC3E}">
        <p14:creationId xmlns:p14="http://schemas.microsoft.com/office/powerpoint/2010/main" val="1957355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30</a:t>
            </a:fld>
            <a:endParaRPr lang="en-US" dirty="0"/>
          </a:p>
        </p:txBody>
      </p:sp>
    </p:spTree>
    <p:extLst>
      <p:ext uri="{BB962C8B-B14F-4D97-AF65-F5344CB8AC3E}">
        <p14:creationId xmlns:p14="http://schemas.microsoft.com/office/powerpoint/2010/main" val="1046217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31</a:t>
            </a:fld>
            <a:endParaRPr lang="en-US"/>
          </a:p>
        </p:txBody>
      </p:sp>
    </p:spTree>
    <p:extLst>
      <p:ext uri="{BB962C8B-B14F-4D97-AF65-F5344CB8AC3E}">
        <p14:creationId xmlns:p14="http://schemas.microsoft.com/office/powerpoint/2010/main" val="4238584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9ADEF1E-D69C-3244-A97E-8FFDA84BA5A4}" type="slidenum">
              <a:rPr lang="en-US" smtClean="0"/>
              <a:pPr/>
              <a:t>32</a:t>
            </a:fld>
            <a:endParaRPr lang="en-US" dirty="0"/>
          </a:p>
        </p:txBody>
      </p:sp>
    </p:spTree>
    <p:extLst>
      <p:ext uri="{BB962C8B-B14F-4D97-AF65-F5344CB8AC3E}">
        <p14:creationId xmlns:p14="http://schemas.microsoft.com/office/powerpoint/2010/main" val="853740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33</a:t>
            </a:fld>
            <a:endParaRPr lang="en-US"/>
          </a:p>
        </p:txBody>
      </p:sp>
    </p:spTree>
    <p:extLst>
      <p:ext uri="{BB962C8B-B14F-4D97-AF65-F5344CB8AC3E}">
        <p14:creationId xmlns:p14="http://schemas.microsoft.com/office/powerpoint/2010/main" val="1487467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34</a:t>
            </a:fld>
            <a:endParaRPr lang="en-US"/>
          </a:p>
        </p:txBody>
      </p:sp>
    </p:spTree>
    <p:extLst>
      <p:ext uri="{BB962C8B-B14F-4D97-AF65-F5344CB8AC3E}">
        <p14:creationId xmlns:p14="http://schemas.microsoft.com/office/powerpoint/2010/main" val="20065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dirty="0"/>
          </a:p>
        </p:txBody>
      </p:sp>
    </p:spTree>
    <p:extLst>
      <p:ext uri="{BB962C8B-B14F-4D97-AF65-F5344CB8AC3E}">
        <p14:creationId xmlns:p14="http://schemas.microsoft.com/office/powerpoint/2010/main" val="260754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dirty="0"/>
          </a:p>
        </p:txBody>
      </p:sp>
    </p:spTree>
    <p:extLst>
      <p:ext uri="{BB962C8B-B14F-4D97-AF65-F5344CB8AC3E}">
        <p14:creationId xmlns:p14="http://schemas.microsoft.com/office/powerpoint/2010/main" val="13736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1:28 Lets start first</a:t>
            </a:r>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a:p>
        </p:txBody>
      </p:sp>
    </p:spTree>
    <p:extLst>
      <p:ext uri="{BB962C8B-B14F-4D97-AF65-F5344CB8AC3E}">
        <p14:creationId xmlns:p14="http://schemas.microsoft.com/office/powerpoint/2010/main" val="103564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a:p>
        </p:txBody>
      </p:sp>
    </p:spTree>
    <p:extLst>
      <p:ext uri="{BB962C8B-B14F-4D97-AF65-F5344CB8AC3E}">
        <p14:creationId xmlns:p14="http://schemas.microsoft.com/office/powerpoint/2010/main" val="381533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7</a:t>
            </a:fld>
            <a:endParaRPr lang="en-US" dirty="0"/>
          </a:p>
        </p:txBody>
      </p:sp>
    </p:spTree>
    <p:extLst>
      <p:ext uri="{BB962C8B-B14F-4D97-AF65-F5344CB8AC3E}">
        <p14:creationId xmlns:p14="http://schemas.microsoft.com/office/powerpoint/2010/main" val="41794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SzPct val="110000"/>
            </a:pPr>
            <a:r>
              <a:rPr lang="en-US" sz="1200" kern="1200" dirty="0">
                <a:solidFill>
                  <a:schemeClr val="tx1"/>
                </a:solidFill>
                <a:effectLst/>
                <a:latin typeface="+mn-lt"/>
                <a:ea typeface="+mn-ea"/>
                <a:cs typeface="+mn-cs"/>
              </a:rPr>
              <a:t>Witt DM, </a:t>
            </a:r>
            <a:r>
              <a:rPr lang="en-US" sz="1200" kern="1200" dirty="0" err="1">
                <a:solidFill>
                  <a:schemeClr val="tx1"/>
                </a:solidFill>
                <a:effectLst/>
                <a:latin typeface="+mn-lt"/>
                <a:ea typeface="+mn-ea"/>
                <a:cs typeface="+mn-cs"/>
              </a:rPr>
              <a:t>Nieuwlaat</a:t>
            </a:r>
            <a:r>
              <a:rPr lang="en-US" sz="1200" kern="1200" dirty="0">
                <a:solidFill>
                  <a:schemeClr val="tx1"/>
                </a:solidFill>
                <a:effectLst/>
                <a:latin typeface="+mn-lt"/>
                <a:ea typeface="+mn-ea"/>
                <a:cs typeface="+mn-cs"/>
              </a:rPr>
              <a:t> R, Clark NP, et al. American Society of Hematology 2018 guidelines for management of venous thromboembolism: optimal management of anticoagulation therapy. </a:t>
            </a:r>
            <a:r>
              <a:rPr lang="en-US" sz="1200" i="1" kern="1200" dirty="0">
                <a:solidFill>
                  <a:schemeClr val="tx1"/>
                </a:solidFill>
                <a:effectLst/>
                <a:latin typeface="+mn-lt"/>
                <a:ea typeface="+mn-ea"/>
                <a:cs typeface="+mn-cs"/>
              </a:rPr>
              <a:t>Blood Adv</a:t>
            </a:r>
            <a:r>
              <a:rPr lang="en-US" sz="1200" kern="1200" dirty="0">
                <a:solidFill>
                  <a:schemeClr val="tx1"/>
                </a:solidFill>
                <a:effectLst/>
                <a:latin typeface="+mn-lt"/>
                <a:ea typeface="+mn-ea"/>
                <a:cs typeface="+mn-cs"/>
              </a:rPr>
              <a:t>. 2018;2(22):3257-3291.</a:t>
            </a:r>
            <a:r>
              <a:rPr lang="en-US" dirty="0">
                <a:effectLst/>
              </a:rPr>
              <a:t> </a:t>
            </a:r>
          </a:p>
          <a:p>
            <a:pPr eaLnBrk="1" hangingPunct="1">
              <a:buSzPct val="110000"/>
            </a:pPr>
            <a:endParaRPr lang="en-US" sz="1200" kern="1200" dirty="0">
              <a:solidFill>
                <a:schemeClr val="tx1"/>
              </a:solidFill>
              <a:effectLst/>
              <a:latin typeface="+mn-lt"/>
              <a:ea typeface="+mn-ea"/>
              <a:cs typeface="+mn-cs"/>
            </a:endParaRPr>
          </a:p>
          <a:p>
            <a:r>
              <a:rPr lang="en-US" dirty="0">
                <a:effectLst/>
              </a:rPr>
              <a:t>Kahn SR, </a:t>
            </a:r>
            <a:r>
              <a:rPr lang="en-US" dirty="0" err="1">
                <a:effectLst/>
              </a:rPr>
              <a:t>Partsch</a:t>
            </a:r>
            <a:r>
              <a:rPr lang="en-US" dirty="0">
                <a:effectLst/>
              </a:rPr>
              <a:t> H, </a:t>
            </a:r>
            <a:r>
              <a:rPr lang="en-US" dirty="0" err="1">
                <a:effectLst/>
              </a:rPr>
              <a:t>Vedantham</a:t>
            </a:r>
            <a:r>
              <a:rPr lang="en-US" dirty="0">
                <a:effectLst/>
              </a:rPr>
              <a:t> S, Prandoni P, Kearon C, Subcommittee on Control of Anticoagulation of the Scientific and Standardization Committee of the International Society on Thrombosis and </a:t>
            </a:r>
            <a:r>
              <a:rPr lang="en-US" dirty="0" err="1">
                <a:effectLst/>
              </a:rPr>
              <a:t>Haemostasis</a:t>
            </a:r>
            <a:r>
              <a:rPr lang="en-US" dirty="0">
                <a:effectLst/>
              </a:rPr>
              <a:t>. </a:t>
            </a:r>
            <a:r>
              <a:rPr lang="en-US" dirty="0"/>
              <a:t>Definition of post-thrombotic syndrome of the leg for use in clinical investigations: a recommendation for standardization.</a:t>
            </a:r>
            <a:r>
              <a:rPr lang="en-US" dirty="0">
                <a:effectLst/>
              </a:rPr>
              <a:t> </a:t>
            </a:r>
            <a:r>
              <a:rPr lang="en-US" i="1" dirty="0" err="1">
                <a:effectLst/>
              </a:rPr>
              <a:t>Thromb</a:t>
            </a:r>
            <a:r>
              <a:rPr lang="en-US" i="1" dirty="0">
                <a:effectLst/>
              </a:rPr>
              <a:t> </a:t>
            </a:r>
            <a:r>
              <a:rPr lang="en-US" i="1" dirty="0" err="1">
                <a:effectLst/>
              </a:rPr>
              <a:t>Haemost</a:t>
            </a:r>
            <a:r>
              <a:rPr lang="en-US" dirty="0">
                <a:effectLst/>
              </a:rPr>
              <a:t>. 2009;7(5):879. </a:t>
            </a:r>
            <a:r>
              <a:rPr lang="en-US" dirty="0" err="1">
                <a:effectLst/>
              </a:rPr>
              <a:t>Epub</a:t>
            </a:r>
            <a:r>
              <a:rPr lang="en-US" dirty="0">
                <a:effectLst/>
              </a:rPr>
              <a:t> 2009 Jan 19.</a:t>
            </a:r>
            <a:r>
              <a:rPr lang="en-US" dirty="0"/>
              <a:t>  </a:t>
            </a:r>
          </a:p>
          <a:p>
            <a:endParaRPr lang="en-US" dirty="0">
              <a:effectLst/>
            </a:endParaRPr>
          </a:p>
          <a:p>
            <a:r>
              <a:rPr lang="en-US" dirty="0">
                <a:effectLst/>
              </a:rPr>
              <a:t>Abstract: The post-thrombotic syndrome (PTS) is increasingly recognized to be a common and important complication of deep venous thrombosis (DVT). Because there is no 'gold standard' objective test to establish its presence, PTS is diagnosed primarily on the basis of the presence of typical symptoms and clinical signs in a limb that was affected by DVT. As a wide variety of definitions of PTS have been used by researchers, it is difficult to compare data across studies and to formally combine data in meta-analyses. In a step towards standardization of the measurement of PTS in clinical studies, available scales and evidence to support their utility to diagnose PTS and to classify its severity were reviewed and discussed at the Control of Anticoagulation Subcommittee of the International Society on Thrombosis and </a:t>
            </a:r>
            <a:r>
              <a:rPr lang="en-US" dirty="0" err="1">
                <a:effectLst/>
              </a:rPr>
              <a:t>Haemostasis</a:t>
            </a:r>
            <a:r>
              <a:rPr lang="en-US" dirty="0">
                <a:effectLst/>
              </a:rPr>
              <a:t> (Vienna, July 2008).</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a:p>
        </p:txBody>
      </p:sp>
    </p:spTree>
    <p:extLst>
      <p:ext uri="{BB962C8B-B14F-4D97-AF65-F5344CB8AC3E}">
        <p14:creationId xmlns:p14="http://schemas.microsoft.com/office/powerpoint/2010/main" val="84189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a:p>
        </p:txBody>
      </p:sp>
    </p:spTree>
    <p:extLst>
      <p:ext uri="{BB962C8B-B14F-4D97-AF65-F5344CB8AC3E}">
        <p14:creationId xmlns:p14="http://schemas.microsoft.com/office/powerpoint/2010/main" val="3810631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7E6EAE-03DE-7F43-BFF5-8D64A0C0CC4E}"/>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2" name="Title 1"/>
          <p:cNvSpPr>
            <a:spLocks noGrp="1"/>
          </p:cNvSpPr>
          <p:nvPr>
            <p:ph type="title"/>
          </p:nvPr>
        </p:nvSpPr>
        <p:spPr>
          <a:xfrm>
            <a:off x="549273" y="2528132"/>
            <a:ext cx="6618693" cy="615553"/>
          </a:xfrm>
        </p:spPr>
        <p:txBody>
          <a:bodyPr lIns="0" anchor="b"/>
          <a:lstStyle>
            <a:lvl1pPr algn="l">
              <a:defRPr b="0">
                <a:solidFill>
                  <a:srgbClr val="FFFFFF"/>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3" y="3277801"/>
            <a:ext cx="6618692" cy="1154906"/>
          </a:xfrm>
        </p:spPr>
        <p:txBody>
          <a:bodyPr lIns="0"/>
          <a:lstStyle>
            <a:lvl1pPr marL="0" indent="0">
              <a:buNone/>
              <a:defRPr>
                <a:solidFill>
                  <a:schemeClr val="accent6">
                    <a:lumMod val="40000"/>
                    <a:lumOff val="60000"/>
                  </a:schemeClr>
                </a:solidFill>
                <a:effectLst>
                  <a:outerShdw blurRad="50800" dist="38100" dir="2700000" algn="tl" rotWithShape="0">
                    <a:prstClr val="black">
                      <a:alpha val="40000"/>
                    </a:prstClr>
                  </a:outerShdw>
                </a:effectLst>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9" name="Picture 8" descr="NSCME_logos_alpha">
            <a:extLst>
              <a:ext uri="{FF2B5EF4-FFF2-40B4-BE49-F238E27FC236}">
                <a16:creationId xmlns:a16="http://schemas.microsoft.com/office/drawing/2014/main" id="{E951B071-16EF-4441-B8E8-E599FDE755FC}"/>
              </a:ext>
            </a:extLst>
          </p:cNvPr>
          <p:cNvPicPr>
            <a:picLocks noChangeAspect="1" noChangeArrowheads="1"/>
          </p:cNvPicPr>
          <p:nvPr userDrawn="1"/>
        </p:nvPicPr>
        <p:blipFill rotWithShape="1">
          <a:blip r:embed="rId3"/>
          <a:srcRect l="4883" t="41911" r="-4883" b="15738"/>
          <a:stretch/>
        </p:blipFill>
        <p:spPr bwMode="auto">
          <a:xfrm>
            <a:off x="7601919" y="4384605"/>
            <a:ext cx="1770819" cy="562604"/>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095" y="181680"/>
            <a:ext cx="8309810" cy="563231"/>
          </a:xfrm>
          <a:effectLst/>
        </p:spPr>
        <p:txBody>
          <a:bodyPr/>
          <a:lstStyle>
            <a:lvl1pPr>
              <a:defRPr sz="3600">
                <a:solidFill>
                  <a:schemeClr val="accent1"/>
                </a:solidFill>
                <a:effectLst/>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35C2C29-AC7E-534E-A2FC-D9AC250BE28B}"/>
              </a:ext>
            </a:extLst>
          </p:cNvPr>
          <p:cNvSpPr>
            <a:spLocks noGrp="1"/>
          </p:cNvSpPr>
          <p:nvPr>
            <p:ph type="body" sz="quarter" idx="10"/>
          </p:nvPr>
        </p:nvSpPr>
        <p:spPr>
          <a:xfrm>
            <a:off x="0" y="4591050"/>
            <a:ext cx="8604250" cy="552450"/>
          </a:xfrm>
        </p:spPr>
        <p:txBody>
          <a:bodyPr lIns="320040" tIns="0" rIns="0" bIns="118872" anchor="b" anchorCtr="0"/>
          <a:lstStyle>
            <a:lvl1pPr marL="0" indent="0">
              <a:buNone/>
              <a:defRPr sz="1000"/>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EE24-95AC-DD43-B697-BBCD67E63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ABB05-E8D4-7740-9E7A-68F4BA06BE19}"/>
              </a:ext>
            </a:extLst>
          </p:cNvPr>
          <p:cNvSpPr>
            <a:spLocks noGrp="1"/>
          </p:cNvSpPr>
          <p:nvPr>
            <p:ph type="dt" sz="half" idx="10"/>
          </p:nvPr>
        </p:nvSpPr>
        <p:spPr/>
        <p:txBody>
          <a:bodyPr/>
          <a:lstStyle/>
          <a:p>
            <a:fld id="{EF9809A5-7C2C-6844-A770-1F50D0C35DC7}" type="datetimeFigureOut">
              <a:rPr lang="en-US" smtClean="0"/>
              <a:t>6/24/21</a:t>
            </a:fld>
            <a:endParaRPr lang="en-US"/>
          </a:p>
        </p:txBody>
      </p:sp>
      <p:sp>
        <p:nvSpPr>
          <p:cNvPr id="4" name="Footer Placeholder 3">
            <a:extLst>
              <a:ext uri="{FF2B5EF4-FFF2-40B4-BE49-F238E27FC236}">
                <a16:creationId xmlns:a16="http://schemas.microsoft.com/office/drawing/2014/main" id="{613106EB-711D-3B4C-842F-7028ED1E0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6554D-6FAA-2748-9ADE-7B7591AA338C}"/>
              </a:ext>
            </a:extLst>
          </p:cNvPr>
          <p:cNvSpPr>
            <a:spLocks noGrp="1"/>
          </p:cNvSpPr>
          <p:nvPr>
            <p:ph type="sldNum" sz="quarter" idx="12"/>
          </p:nvPr>
        </p:nvSpPr>
        <p:spPr/>
        <p:txBody>
          <a:bodyPr/>
          <a:lstStyle/>
          <a:p>
            <a:fld id="{9E259FCE-3800-7C46-B79F-C16E0C72AE5D}" type="slidenum">
              <a:rPr lang="en-US" smtClean="0"/>
              <a:t>‹#›</a:t>
            </a:fld>
            <a:endParaRPr lang="en-US"/>
          </a:p>
        </p:txBody>
      </p:sp>
    </p:spTree>
    <p:extLst>
      <p:ext uri="{BB962C8B-B14F-4D97-AF65-F5344CB8AC3E}">
        <p14:creationId xmlns:p14="http://schemas.microsoft.com/office/powerpoint/2010/main" val="285130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66F8-73E0-AE4C-B5CA-FFF94C3D83AE}"/>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38257B0-6CC6-674F-8C85-11915E82277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E36B6-2F8B-7E4A-9BB0-0698B7988BF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1FE54D-9325-6342-946B-C9F53B244F1C}"/>
              </a:ext>
            </a:extLst>
          </p:cNvPr>
          <p:cNvSpPr>
            <a:spLocks noGrp="1"/>
          </p:cNvSpPr>
          <p:nvPr>
            <p:ph type="dt" sz="half" idx="10"/>
          </p:nvPr>
        </p:nvSpPr>
        <p:spPr/>
        <p:txBody>
          <a:bodyPr/>
          <a:lstStyle/>
          <a:p>
            <a:fld id="{EF9809A5-7C2C-6844-A770-1F50D0C35DC7}" type="datetimeFigureOut">
              <a:rPr lang="en-US" smtClean="0"/>
              <a:t>6/24/21</a:t>
            </a:fld>
            <a:endParaRPr lang="en-US"/>
          </a:p>
        </p:txBody>
      </p:sp>
      <p:sp>
        <p:nvSpPr>
          <p:cNvPr id="6" name="Footer Placeholder 5">
            <a:extLst>
              <a:ext uri="{FF2B5EF4-FFF2-40B4-BE49-F238E27FC236}">
                <a16:creationId xmlns:a16="http://schemas.microsoft.com/office/drawing/2014/main" id="{591B193A-F92E-4F4B-984B-03F4AEAB4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DD467-BEA1-9E44-A344-F80E7C9170B9}"/>
              </a:ext>
            </a:extLst>
          </p:cNvPr>
          <p:cNvSpPr>
            <a:spLocks noGrp="1"/>
          </p:cNvSpPr>
          <p:nvPr>
            <p:ph type="sldNum" sz="quarter" idx="12"/>
          </p:nvPr>
        </p:nvSpPr>
        <p:spPr/>
        <p:txBody>
          <a:bodyPr/>
          <a:lstStyle/>
          <a:p>
            <a:fld id="{9E259FCE-3800-7C46-B79F-C16E0C72AE5D}" type="slidenum">
              <a:rPr lang="en-US" smtClean="0"/>
              <a:t>‹#›</a:t>
            </a:fld>
            <a:endParaRPr lang="en-US"/>
          </a:p>
        </p:txBody>
      </p:sp>
    </p:spTree>
    <p:extLst>
      <p:ext uri="{BB962C8B-B14F-4D97-AF65-F5344CB8AC3E}">
        <p14:creationId xmlns:p14="http://schemas.microsoft.com/office/powerpoint/2010/main" val="185061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51C4-2EB4-A947-BF4B-274ACB5DA71C}"/>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5" name="Text Placeholder 4"/>
          <p:cNvSpPr>
            <a:spLocks noGrp="1"/>
          </p:cNvSpPr>
          <p:nvPr>
            <p:ph type="body" sz="quarter" idx="10"/>
          </p:nvPr>
        </p:nvSpPr>
        <p:spPr>
          <a:xfrm>
            <a:off x="549275" y="448866"/>
            <a:ext cx="8001000" cy="4242197"/>
          </a:xfrm>
          <a:effectLst>
            <a:outerShdw blurRad="50800" dist="38100" dir="2700000" algn="tl" rotWithShape="0">
              <a:prstClr val="black">
                <a:alpha val="40000"/>
              </a:prstClr>
            </a:outerShdw>
          </a:effectLst>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pic>
        <p:nvPicPr>
          <p:cNvPr id="4" name="Picture 3" descr="NSCME_logos_alpha">
            <a:extLst>
              <a:ext uri="{FF2B5EF4-FFF2-40B4-BE49-F238E27FC236}">
                <a16:creationId xmlns:a16="http://schemas.microsoft.com/office/drawing/2014/main" id="{E055857F-8E85-3943-86AC-8426E3B5E4D2}"/>
              </a:ext>
            </a:extLst>
          </p:cNvPr>
          <p:cNvPicPr>
            <a:picLocks noChangeAspect="1" noChangeArrowheads="1"/>
          </p:cNvPicPr>
          <p:nvPr userDrawn="1"/>
        </p:nvPicPr>
        <p:blipFill rotWithShape="1">
          <a:blip r:embed="rId3"/>
          <a:srcRect l="4883" t="41911" r="-4883" b="15738"/>
          <a:stretch/>
        </p:blipFill>
        <p:spPr bwMode="auto">
          <a:xfrm>
            <a:off x="7601919" y="4384605"/>
            <a:ext cx="1770819" cy="562604"/>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AE9B2-B3F1-7545-9628-B1316E4151C7}"/>
              </a:ext>
            </a:extLst>
          </p:cNvPr>
          <p:cNvPicPr>
            <a:picLocks noChangeAspect="1"/>
          </p:cNvPicPr>
          <p:nvPr userDrawn="1"/>
        </p:nvPicPr>
        <p:blipFill rotWithShape="1">
          <a:blip r:embed="rId2"/>
          <a:srcRect l="6085" t="5722" r="6694" b="12868"/>
          <a:stretch/>
        </p:blipFill>
        <p:spPr>
          <a:xfrm>
            <a:off x="-1" y="-1"/>
            <a:ext cx="9144001" cy="5143501"/>
          </a:xfrm>
          <a:prstGeom prst="rect">
            <a:avLst/>
          </a:prstGeom>
        </p:spPr>
      </p:pic>
      <p:sp>
        <p:nvSpPr>
          <p:cNvPr id="2" name="Title 1"/>
          <p:cNvSpPr>
            <a:spLocks noGrp="1"/>
          </p:cNvSpPr>
          <p:nvPr>
            <p:ph type="title" hasCustomPrompt="1"/>
          </p:nvPr>
        </p:nvSpPr>
        <p:spPr>
          <a:xfrm>
            <a:off x="749870" y="414324"/>
            <a:ext cx="7771961" cy="510909"/>
          </a:xfrm>
          <a:effectLst/>
        </p:spPr>
        <p:txBody>
          <a:bodyPr wrap="square" lIns="0">
            <a:spAutoFit/>
          </a:bodyPr>
          <a:lstStyle>
            <a:lvl1pPr>
              <a:defRPr sz="3200">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749869" y="968322"/>
            <a:ext cx="7771961" cy="466281"/>
          </a:xfrm>
        </p:spPr>
        <p:txBody>
          <a:bodyPr wrap="square" lIns="0" rIns="0">
            <a:spAutoFit/>
          </a:bodyPr>
          <a:lstStyle>
            <a:lvl1pPr marL="9525" indent="0">
              <a:buFont typeface="Arial" panose="020B0604020202020204" pitchFamily="34" charset="0"/>
              <a:buNone/>
              <a:defRPr sz="2800" b="0"/>
            </a:lvl1pPr>
            <a:lvl2pPr marL="9525" indent="0">
              <a:buClr>
                <a:schemeClr val="accent3"/>
              </a:buClr>
              <a:buSzPct val="115000"/>
              <a:buFont typeface="Lucida Grande"/>
              <a:buNone/>
              <a:tabLst/>
              <a:defRPr/>
            </a:lvl2pPr>
            <a:lvl3pPr marL="9525" indent="0">
              <a:buClr>
                <a:schemeClr val="accent4"/>
              </a:buClr>
              <a:buFont typeface="Arial" panose="020B0604020202020204" pitchFamily="34" charset="0"/>
              <a:buNone/>
              <a:defRPr/>
            </a:lvl3pPr>
            <a:lvl4pPr marL="9525" indent="0">
              <a:buClr>
                <a:schemeClr val="accent4"/>
              </a:buClr>
              <a:buFont typeface="Arial" panose="020B0604020202020204" pitchFamily="34" charset="0"/>
              <a:buNone/>
              <a:defRPr/>
            </a:lvl4pPr>
            <a:lvl5pPr marL="9525" indent="0">
              <a:buClr>
                <a:schemeClr val="accent4"/>
              </a:buClr>
              <a:buFont typeface="Arial" panose="020B0604020202020204" pitchFamily="34" charse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44E21FFE-2365-2742-8B58-9AC7FC18CC80}"/>
              </a:ext>
            </a:extLst>
          </p:cNvPr>
          <p:cNvSpPr>
            <a:spLocks noGrp="1"/>
          </p:cNvSpPr>
          <p:nvPr>
            <p:ph type="pic" sz="quarter" idx="11"/>
          </p:nvPr>
        </p:nvSpPr>
        <p:spPr>
          <a:xfrm>
            <a:off x="7123814" y="552597"/>
            <a:ext cx="1136945" cy="1339998"/>
          </a:xfrm>
          <a:ln w="25400">
            <a:solidFill>
              <a:schemeClr val="accent6"/>
            </a:solidFill>
          </a:ln>
          <a:effectLst>
            <a:outerShdw blurRad="50800" dist="38100" dir="2700000" algn="tl" rotWithShape="0">
              <a:prstClr val="black">
                <a:alpha val="40000"/>
              </a:prstClr>
            </a:outerShdw>
          </a:effectLst>
        </p:spPr>
        <p:txBody>
          <a:bodyPr/>
          <a:lstStyle>
            <a:lvl1pPr marL="0" indent="0">
              <a:buNone/>
              <a:defRPr sz="1600"/>
            </a:lvl1pPr>
          </a:lstStyle>
          <a:p>
            <a:r>
              <a:rPr lang="en-US" dirty="0"/>
              <a:t>Click icon to add picture</a:t>
            </a:r>
          </a:p>
        </p:txBody>
      </p:sp>
    </p:spTree>
    <p:extLst>
      <p:ext uri="{BB962C8B-B14F-4D97-AF65-F5344CB8AC3E}">
        <p14:creationId xmlns:p14="http://schemas.microsoft.com/office/powerpoint/2010/main" val="21790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lIns="0">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a:spAutoFit/>
          </a:bodyPr>
          <a:lstStyle>
            <a:lvl1pPr>
              <a:buClr>
                <a:schemeClr val="accent6">
                  <a:lumMod val="50000"/>
                </a:schemeClr>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92662"/>
            <a:ext cx="9144000"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lIns="0" anchor="b" anchorCtr="0">
            <a:spAutoFit/>
          </a:bodyPr>
          <a:lstStyle>
            <a:lvl1pPr>
              <a:defRPr sz="3200" baseline="0">
                <a:solidFill>
                  <a:schemeClr val="bg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a:spAutoFit/>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0" tIns="45720" rIns="91440" bIns="45720" rtlCol="0" anchor="b" anchorCtr="0">
            <a:spAutoFit/>
          </a:bodyPr>
          <a:lstStyle>
            <a:lvl1pPr marL="0" indent="0">
              <a:buNone/>
              <a:defRPr kumimoji="0" sz="2400" b="0" i="0" u="none" strike="noStrike" kern="1200" cap="none" spc="0" normalizeH="0" baseline="0">
                <a:ln>
                  <a:noFill/>
                </a:ln>
                <a:solidFill>
                  <a:schemeClr val="accent6">
                    <a:lumMod val="40000"/>
                    <a:lumOff val="60000"/>
                  </a:schemeClr>
                </a:solidFill>
                <a:effectLst>
                  <a:outerShdw blurRad="50800" dist="38100" dir="2700000" algn="tl" rotWithShape="0">
                    <a:prstClr val="black">
                      <a:alpha val="40000"/>
                    </a:prstClr>
                  </a:outerShdw>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1" y="4892662"/>
            <a:ext cx="8726905"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155519"/>
            <a:ext cx="8309810" cy="615553"/>
          </a:xfrm>
        </p:spPr>
        <p:txBody>
          <a:bodyPr lIns="0"/>
          <a:lstStyle>
            <a:lvl1pPr>
              <a:defRPr baseline="0">
                <a:solidFill>
                  <a:schemeClr val="accent6">
                    <a:lumMod val="40000"/>
                    <a:lumOff val="60000"/>
                  </a:schemeClr>
                </a:solidFill>
              </a:defRPr>
            </a:lvl1pPr>
          </a:lstStyle>
          <a:p>
            <a:r>
              <a:rPr lang="en-US" dirty="0"/>
              <a:t>Audience Response</a:t>
            </a:r>
          </a:p>
        </p:txBody>
      </p:sp>
      <p:sp>
        <p:nvSpPr>
          <p:cNvPr id="4" name="Content Placeholder 2"/>
          <p:cNvSpPr>
            <a:spLocks noGrp="1"/>
          </p:cNvSpPr>
          <p:nvPr>
            <p:ph idx="1"/>
          </p:nvPr>
        </p:nvSpPr>
        <p:spPr>
          <a:xfrm>
            <a:off x="417095" y="2035035"/>
            <a:ext cx="8309810" cy="510909"/>
          </a:xfrm>
        </p:spPr>
        <p:txBody>
          <a:bodyPr wrap="square" lIns="0">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lIns="0">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lIns="0">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lIns="0">
            <a:noAutofit/>
          </a:bodyPr>
          <a:lstStyle>
            <a:lvl1pPr marL="260747" indent="-260747">
              <a:defRPr sz="2800"/>
            </a:lvl1pPr>
            <a:lvl2pPr>
              <a:buClr>
                <a:schemeClr val="accent3"/>
              </a:buClr>
              <a:defRPr sz="2400"/>
            </a:lvl2pPr>
            <a:lvl3pPr>
              <a:buClr>
                <a:schemeClr val="accent3"/>
              </a:buClr>
              <a:defRPr sz="2400"/>
            </a:lvl3pPr>
            <a:lvl4pPr>
              <a:buClr>
                <a:schemeClr val="accent3"/>
              </a:buClr>
              <a:defRPr sz="2400"/>
            </a:lvl4pPr>
            <a:lvl5pPr>
              <a:buClr>
                <a:schemeClr val="accent3"/>
              </a:buCl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lIns="0">
            <a:noAutofit/>
          </a:bodyPr>
          <a:lstStyle>
            <a:lvl1pPr marL="260747" indent="-260747">
              <a:defRPr sz="2800"/>
            </a:lvl1pPr>
            <a:lvl2pPr>
              <a:buClr>
                <a:schemeClr val="accent3"/>
              </a:buClr>
              <a:defRPr sz="2400"/>
            </a:lvl2pPr>
            <a:lvl3pPr>
              <a:buClr>
                <a:schemeClr val="accent3"/>
              </a:buClr>
              <a:defRPr sz="2400"/>
            </a:lvl3pPr>
            <a:lvl4pPr>
              <a:buClr>
                <a:schemeClr val="accent3"/>
              </a:buClr>
              <a:defRPr sz="2400"/>
            </a:lvl4pPr>
            <a:lvl5pPr>
              <a:buClr>
                <a:schemeClr val="accent3"/>
              </a:buCl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8726904"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lIns="0">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8726905"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1" y="4892662"/>
            <a:ext cx="8726905" cy="250838"/>
          </a:xfrm>
        </p:spPr>
        <p:txBody>
          <a:bodyPr vert="horz" wrap="square" lIns="320040" tIns="0" rIns="0" bIns="118872" rtlCol="0" anchor="b" anchorCtr="0">
            <a:spAutoFit/>
          </a:bodyPr>
          <a:lstStyle>
            <a:lvl1pPr>
              <a:buFont typeface="Arial"/>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064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AC3AB-AD2E-0449-AB9D-83397BDE4471}"/>
              </a:ext>
            </a:extLst>
          </p:cNvPr>
          <p:cNvPicPr>
            <a:picLocks noChangeAspect="1"/>
          </p:cNvPicPr>
          <p:nvPr userDrawn="1"/>
        </p:nvPicPr>
        <p:blipFill rotWithShape="1">
          <a:blip r:embed="rId14"/>
          <a:srcRect b="5943"/>
          <a:stretch/>
        </p:blipFill>
        <p:spPr>
          <a:xfrm>
            <a:off x="0" y="3577"/>
            <a:ext cx="9144000" cy="957528"/>
          </a:xfrm>
          <a:prstGeom prst="rect">
            <a:avLst/>
          </a:prstGeom>
        </p:spPr>
      </p:pic>
      <p:sp>
        <p:nvSpPr>
          <p:cNvPr id="2" name="Title Placeholder 1"/>
          <p:cNvSpPr>
            <a:spLocks noGrp="1"/>
          </p:cNvSpPr>
          <p:nvPr>
            <p:ph type="title"/>
          </p:nvPr>
        </p:nvSpPr>
        <p:spPr>
          <a:xfrm>
            <a:off x="316799" y="155519"/>
            <a:ext cx="8455242" cy="615553"/>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16799" y="1082112"/>
            <a:ext cx="8455242" cy="3605550"/>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901939"/>
            <a:ext cx="9144000" cy="85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pic>
        <p:nvPicPr>
          <p:cNvPr id="6" name="Picture 5">
            <a:extLst>
              <a:ext uri="{FF2B5EF4-FFF2-40B4-BE49-F238E27FC236}">
                <a16:creationId xmlns:a16="http://schemas.microsoft.com/office/drawing/2014/main" id="{26CBE2AE-520F-2348-B9C6-EDB00E847385}"/>
              </a:ext>
            </a:extLst>
          </p:cNvPr>
          <p:cNvPicPr>
            <a:picLocks noChangeAspect="1"/>
          </p:cNvPicPr>
          <p:nvPr userDrawn="1"/>
        </p:nvPicPr>
        <p:blipFill>
          <a:blip r:embed="rId15">
            <a:alphaModFix amt="50000"/>
          </a:blip>
          <a:stretch>
            <a:fillRect/>
          </a:stretch>
        </p:blipFill>
        <p:spPr>
          <a:xfrm>
            <a:off x="8185638" y="4736848"/>
            <a:ext cx="852854" cy="305793"/>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5" r:id="rId3"/>
    <p:sldLayoutId id="2147483737" r:id="rId4"/>
    <p:sldLayoutId id="2147483738" r:id="rId5"/>
    <p:sldLayoutId id="2147483739" r:id="rId6"/>
    <p:sldLayoutId id="2147483740" r:id="rId7"/>
    <p:sldLayoutId id="2147483741" r:id="rId8"/>
    <p:sldLayoutId id="2147483742" r:id="rId9"/>
    <p:sldLayoutId id="2147483743" r:id="rId10"/>
    <p:sldLayoutId id="2147483747" r:id="rId11"/>
    <p:sldLayoutId id="2147483748"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effectLst>
            <a:outerShdw blurRad="50800" dist="38100" dir="2700000" algn="tl" rotWithShape="0">
              <a:prstClr val="black">
                <a:alpha val="40000"/>
              </a:prstClr>
            </a:outerShdw>
          </a:effectLst>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2416569"/>
            <a:ext cx="7529407" cy="1505027"/>
          </a:xfrm>
        </p:spPr>
        <p:txBody>
          <a:bodyPr/>
          <a:lstStyle/>
          <a:p>
            <a:r>
              <a:rPr lang="en-US" sz="3600" dirty="0"/>
              <a:t>Real-World Data for Real-World Patients: A Broadened Lens to Informed Decision-Making in VTE</a:t>
            </a:r>
          </a:p>
        </p:txBody>
      </p:sp>
      <p:pic>
        <p:nvPicPr>
          <p:cNvPr id="4" name="Picture 3">
            <a:extLst>
              <a:ext uri="{FF2B5EF4-FFF2-40B4-BE49-F238E27FC236}">
                <a16:creationId xmlns:a16="http://schemas.microsoft.com/office/drawing/2014/main" id="{36F1E0DB-68E6-F54B-9682-8BFE47DB0051}"/>
              </a:ext>
            </a:extLst>
          </p:cNvPr>
          <p:cNvPicPr>
            <a:picLocks noChangeAspect="1"/>
          </p:cNvPicPr>
          <p:nvPr/>
        </p:nvPicPr>
        <p:blipFill>
          <a:blip r:embed="rId3"/>
          <a:stretch>
            <a:fillRect/>
          </a:stretch>
        </p:blipFill>
        <p:spPr>
          <a:xfrm>
            <a:off x="549273" y="457200"/>
            <a:ext cx="3204151" cy="1413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6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a:xfrm>
            <a:off x="417095" y="272628"/>
            <a:ext cx="8309810" cy="484748"/>
          </a:xfrm>
        </p:spPr>
        <p:txBody>
          <a:bodyPr/>
          <a:lstStyle/>
          <a:p>
            <a:r>
              <a:rPr lang="en-US" sz="3000" dirty="0"/>
              <a:t>RWE Influence on Anticoagulation Over Time</a:t>
            </a:r>
          </a:p>
        </p:txBody>
      </p:sp>
      <p:pic>
        <p:nvPicPr>
          <p:cNvPr id="7" name="Picture 6">
            <a:extLst>
              <a:ext uri="{FF2B5EF4-FFF2-40B4-BE49-F238E27FC236}">
                <a16:creationId xmlns:a16="http://schemas.microsoft.com/office/drawing/2014/main" id="{8AA990D5-7768-CE4F-A1DB-338AC25085D1}"/>
              </a:ext>
            </a:extLst>
          </p:cNvPr>
          <p:cNvPicPr>
            <a:picLocks noChangeAspect="1"/>
          </p:cNvPicPr>
          <p:nvPr/>
        </p:nvPicPr>
        <p:blipFill>
          <a:blip r:embed="rId3"/>
          <a:srcRect/>
          <a:stretch/>
        </p:blipFill>
        <p:spPr>
          <a:xfrm>
            <a:off x="2130303" y="1093887"/>
            <a:ext cx="6209111" cy="3649504"/>
          </a:xfrm>
          <a:prstGeom prst="rect">
            <a:avLst/>
          </a:prstGeom>
        </p:spPr>
      </p:pic>
      <p:sp>
        <p:nvSpPr>
          <p:cNvPr id="11" name="Text Placeholder 7">
            <a:extLst>
              <a:ext uri="{FF2B5EF4-FFF2-40B4-BE49-F238E27FC236}">
                <a16:creationId xmlns:a16="http://schemas.microsoft.com/office/drawing/2014/main" id="{E4F96C3A-5370-6C4B-8E06-376C775126B5}"/>
              </a:ext>
            </a:extLst>
          </p:cNvPr>
          <p:cNvSpPr>
            <a:spLocks noGrp="1"/>
          </p:cNvSpPr>
          <p:nvPr>
            <p:ph type="body" sz="quarter" idx="10"/>
          </p:nvPr>
        </p:nvSpPr>
        <p:spPr>
          <a:xfrm>
            <a:off x="0" y="4743391"/>
            <a:ext cx="9144000" cy="400110"/>
          </a:xfrm>
        </p:spPr>
        <p:txBody>
          <a:bodyPr/>
          <a:lstStyle/>
          <a:p>
            <a:pPr marL="0" indent="0"/>
            <a:br>
              <a:rPr lang="en-US" dirty="0">
                <a:solidFill>
                  <a:srgbClr val="5C6B72"/>
                </a:solidFill>
              </a:rPr>
            </a:br>
            <a:r>
              <a:rPr lang="en-US" dirty="0">
                <a:solidFill>
                  <a:srgbClr val="5C6B72"/>
                </a:solidFill>
              </a:rPr>
              <a:t>Lutsey PL, et al. </a:t>
            </a:r>
            <a:r>
              <a:rPr lang="en-US" i="1" dirty="0">
                <a:solidFill>
                  <a:srgbClr val="5C6B72"/>
                </a:solidFill>
              </a:rPr>
              <a:t>Res </a:t>
            </a:r>
            <a:r>
              <a:rPr lang="en-US" i="1" dirty="0" err="1">
                <a:solidFill>
                  <a:srgbClr val="5C6B72"/>
                </a:solidFill>
              </a:rPr>
              <a:t>Pract</a:t>
            </a:r>
            <a:r>
              <a:rPr lang="en-US" i="1" dirty="0">
                <a:solidFill>
                  <a:srgbClr val="5C6B72"/>
                </a:solidFill>
              </a:rPr>
              <a:t> </a:t>
            </a:r>
            <a:r>
              <a:rPr lang="en-US" i="1" dirty="0" err="1">
                <a:solidFill>
                  <a:srgbClr val="5C6B72"/>
                </a:solidFill>
              </a:rPr>
              <a:t>Thromb</a:t>
            </a:r>
            <a:r>
              <a:rPr lang="en-US" i="1" dirty="0">
                <a:solidFill>
                  <a:srgbClr val="5C6B72"/>
                </a:solidFill>
              </a:rPr>
              <a:t> </a:t>
            </a:r>
            <a:r>
              <a:rPr lang="en-US" i="1" dirty="0" err="1">
                <a:solidFill>
                  <a:srgbClr val="5C6B72"/>
                </a:solidFill>
              </a:rPr>
              <a:t>Haemost</a:t>
            </a:r>
            <a:r>
              <a:rPr lang="en-US" dirty="0">
                <a:solidFill>
                  <a:srgbClr val="5C6B72"/>
                </a:solidFill>
              </a:rPr>
              <a:t>. 2019;3(4):668-673. </a:t>
            </a:r>
          </a:p>
        </p:txBody>
      </p:sp>
      <p:sp>
        <p:nvSpPr>
          <p:cNvPr id="33" name="Rectangle 32">
            <a:extLst>
              <a:ext uri="{FF2B5EF4-FFF2-40B4-BE49-F238E27FC236}">
                <a16:creationId xmlns:a16="http://schemas.microsoft.com/office/drawing/2014/main" id="{E275CC0D-8259-6A43-A632-1347CD0321CD}"/>
              </a:ext>
            </a:extLst>
          </p:cNvPr>
          <p:cNvSpPr/>
          <p:nvPr/>
        </p:nvSpPr>
        <p:spPr>
          <a:xfrm>
            <a:off x="578021" y="1765715"/>
            <a:ext cx="207392" cy="207392"/>
          </a:xfrm>
          <a:prstGeom prst="rect">
            <a:avLst/>
          </a:prstGeom>
          <a:solidFill>
            <a:srgbClr val="005A86"/>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D8DC31E-4BE5-BA41-AE38-7D2F749E1E5B}"/>
              </a:ext>
            </a:extLst>
          </p:cNvPr>
          <p:cNvSpPr/>
          <p:nvPr/>
        </p:nvSpPr>
        <p:spPr>
          <a:xfrm>
            <a:off x="578021" y="2224123"/>
            <a:ext cx="207392" cy="207392"/>
          </a:xfrm>
          <a:prstGeom prst="rect">
            <a:avLst/>
          </a:prstGeom>
          <a:solidFill>
            <a:srgbClr val="680E10">
              <a:lumMod val="60000"/>
              <a:lumOff val="4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78CE7E62-D79F-4441-AA16-6A9174322D66}"/>
              </a:ext>
            </a:extLst>
          </p:cNvPr>
          <p:cNvSpPr/>
          <p:nvPr/>
        </p:nvSpPr>
        <p:spPr>
          <a:xfrm>
            <a:off x="578021" y="2682531"/>
            <a:ext cx="207392" cy="207392"/>
          </a:xfrm>
          <a:prstGeom prst="rect">
            <a:avLst/>
          </a:prstGeom>
          <a:solidFill>
            <a:srgbClr val="5D943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01767895-B780-6747-9C2C-68ADD1D77D70}"/>
              </a:ext>
            </a:extLst>
          </p:cNvPr>
          <p:cNvSpPr/>
          <p:nvPr/>
        </p:nvSpPr>
        <p:spPr>
          <a:xfrm>
            <a:off x="578021" y="3140939"/>
            <a:ext cx="207392" cy="207392"/>
          </a:xfrm>
          <a:prstGeom prst="rect">
            <a:avLst/>
          </a:prstGeom>
          <a:solidFill>
            <a:srgbClr val="005A86">
              <a:lumMod val="60000"/>
              <a:lumOff val="4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2C89BEE-6FC5-AB48-AF03-5594FE0F1C9A}"/>
              </a:ext>
            </a:extLst>
          </p:cNvPr>
          <p:cNvSpPr/>
          <p:nvPr/>
        </p:nvSpPr>
        <p:spPr>
          <a:xfrm>
            <a:off x="578021" y="3599346"/>
            <a:ext cx="207392" cy="207392"/>
          </a:xfrm>
          <a:prstGeom prst="rect">
            <a:avLst/>
          </a:prstGeom>
          <a:solidFill>
            <a:srgbClr val="0C1013"/>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B6730BC1-3C88-D945-879B-6ECCE61B1386}"/>
              </a:ext>
            </a:extLst>
          </p:cNvPr>
          <p:cNvSpPr txBox="1"/>
          <p:nvPr/>
        </p:nvSpPr>
        <p:spPr>
          <a:xfrm>
            <a:off x="935920" y="1730911"/>
            <a:ext cx="7592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Warfarin</a:t>
            </a:r>
          </a:p>
        </p:txBody>
      </p:sp>
      <p:sp>
        <p:nvSpPr>
          <p:cNvPr id="39" name="TextBox 38">
            <a:extLst>
              <a:ext uri="{FF2B5EF4-FFF2-40B4-BE49-F238E27FC236}">
                <a16:creationId xmlns:a16="http://schemas.microsoft.com/office/drawing/2014/main" id="{7F94FE8E-8A5F-794F-8086-007417CD6BE4}"/>
              </a:ext>
            </a:extLst>
          </p:cNvPr>
          <p:cNvSpPr txBox="1"/>
          <p:nvPr/>
        </p:nvSpPr>
        <p:spPr>
          <a:xfrm>
            <a:off x="935920" y="2632033"/>
            <a:ext cx="104387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Rivaroxaban</a:t>
            </a:r>
          </a:p>
        </p:txBody>
      </p:sp>
      <p:sp>
        <p:nvSpPr>
          <p:cNvPr id="40" name="TextBox 39">
            <a:extLst>
              <a:ext uri="{FF2B5EF4-FFF2-40B4-BE49-F238E27FC236}">
                <a16:creationId xmlns:a16="http://schemas.microsoft.com/office/drawing/2014/main" id="{6E3F7AA2-CACC-C14E-81CD-05E69BA64B7D}"/>
              </a:ext>
            </a:extLst>
          </p:cNvPr>
          <p:cNvSpPr txBox="1"/>
          <p:nvPr/>
        </p:nvSpPr>
        <p:spPr>
          <a:xfrm>
            <a:off x="935920" y="2181472"/>
            <a:ext cx="93326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Dabigatran</a:t>
            </a:r>
          </a:p>
        </p:txBody>
      </p:sp>
      <p:sp>
        <p:nvSpPr>
          <p:cNvPr id="41" name="TextBox 40">
            <a:extLst>
              <a:ext uri="{FF2B5EF4-FFF2-40B4-BE49-F238E27FC236}">
                <a16:creationId xmlns:a16="http://schemas.microsoft.com/office/drawing/2014/main" id="{B2EB2FDD-2DDC-B842-811D-A16D1320486C}"/>
              </a:ext>
            </a:extLst>
          </p:cNvPr>
          <p:cNvSpPr txBox="1"/>
          <p:nvPr/>
        </p:nvSpPr>
        <p:spPr>
          <a:xfrm>
            <a:off x="935920" y="3533154"/>
            <a:ext cx="87395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Edoxaban</a:t>
            </a:r>
            <a:endParaRPr kumimoji="0" lang="en-US" sz="1200" b="0" i="0" u="none" strike="noStrike" kern="0" cap="none" spc="0" normalizeH="0" baseline="0" noProof="0" dirty="0">
              <a:ln>
                <a:noFill/>
              </a:ln>
              <a:solidFill>
                <a:srgbClr val="000000"/>
              </a:solidFill>
              <a:effectLst/>
              <a:uLnTx/>
              <a:uFillTx/>
            </a:endParaRPr>
          </a:p>
        </p:txBody>
      </p:sp>
      <p:sp>
        <p:nvSpPr>
          <p:cNvPr id="42" name="TextBox 41">
            <a:extLst>
              <a:ext uri="{FF2B5EF4-FFF2-40B4-BE49-F238E27FC236}">
                <a16:creationId xmlns:a16="http://schemas.microsoft.com/office/drawing/2014/main" id="{5CB020BE-D8EB-EF4A-BBEC-7A59078EA71A}"/>
              </a:ext>
            </a:extLst>
          </p:cNvPr>
          <p:cNvSpPr txBox="1"/>
          <p:nvPr/>
        </p:nvSpPr>
        <p:spPr>
          <a:xfrm>
            <a:off x="935920" y="3082594"/>
            <a:ext cx="82266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Apixaban</a:t>
            </a:r>
          </a:p>
        </p:txBody>
      </p:sp>
    </p:spTree>
    <p:extLst>
      <p:ext uri="{BB962C8B-B14F-4D97-AF65-F5344CB8AC3E}">
        <p14:creationId xmlns:p14="http://schemas.microsoft.com/office/powerpoint/2010/main" val="36312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2800" dirty="0"/>
              <a:t>Patient Case: Gordon</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749869" y="968322"/>
            <a:ext cx="7771961" cy="3554050"/>
          </a:xfrm>
        </p:spPr>
        <p:txBody>
          <a:bodyPr/>
          <a:lstStyle/>
          <a:p>
            <a:r>
              <a:rPr lang="en-US" sz="1900" dirty="0"/>
              <a:t>Black male, age 67</a:t>
            </a:r>
          </a:p>
          <a:p>
            <a:r>
              <a:rPr lang="en-US" sz="1900" dirty="0"/>
              <a:t>Complains of pain/swelling in right leg that </a:t>
            </a:r>
            <a:br>
              <a:rPr lang="en-US" sz="1900" dirty="0"/>
            </a:br>
            <a:r>
              <a:rPr lang="en-US" sz="1900" dirty="0"/>
              <a:t>began 3 days ago </a:t>
            </a:r>
          </a:p>
          <a:p>
            <a:r>
              <a:rPr lang="en-US" sz="1900" dirty="0"/>
              <a:t>Medical history</a:t>
            </a:r>
          </a:p>
          <a:p>
            <a:pPr marL="352425" lvl="1" indent="-342900">
              <a:buClr>
                <a:schemeClr val="accent1"/>
              </a:buClr>
              <a:buFont typeface="Arial" panose="020B0604020202020204" pitchFamily="34" charset="0"/>
              <a:buChar char="•"/>
            </a:pPr>
            <a:r>
              <a:rPr lang="en-US" sz="1900" dirty="0"/>
              <a:t>Hypertension</a:t>
            </a:r>
          </a:p>
          <a:p>
            <a:pPr marL="352425" lvl="1" indent="-342900">
              <a:buClr>
                <a:schemeClr val="accent1"/>
              </a:buClr>
              <a:buFont typeface="Arial" panose="020B0604020202020204" pitchFamily="34" charset="0"/>
              <a:buChar char="•"/>
            </a:pPr>
            <a:r>
              <a:rPr lang="en-US" sz="1900" dirty="0"/>
              <a:t>Type 2 diabetes mellitus</a:t>
            </a:r>
          </a:p>
          <a:p>
            <a:pPr marL="352425" lvl="1" indent="-342900">
              <a:buClr>
                <a:schemeClr val="accent1"/>
              </a:buClr>
              <a:buFont typeface="Arial" panose="020B0604020202020204" pitchFamily="34" charset="0"/>
              <a:buChar char="•"/>
            </a:pPr>
            <a:r>
              <a:rPr lang="en-US" sz="1900" dirty="0"/>
              <a:t>Hypercholesterolemia</a:t>
            </a:r>
          </a:p>
          <a:p>
            <a:pPr marL="352425" lvl="1" indent="-342900">
              <a:buClr>
                <a:schemeClr val="accent1"/>
              </a:buClr>
              <a:buFont typeface="Arial" panose="020B0604020202020204" pitchFamily="34" charset="0"/>
              <a:buChar char="•"/>
            </a:pPr>
            <a:r>
              <a:rPr lang="en-US" sz="1900" dirty="0"/>
              <a:t>Unprovoked DVT 3 years ago</a:t>
            </a:r>
          </a:p>
          <a:p>
            <a:r>
              <a:rPr lang="en-US" sz="1900" dirty="0"/>
              <a:t>Social history</a:t>
            </a:r>
          </a:p>
          <a:p>
            <a:pPr marL="352425" lvl="1" indent="-342900">
              <a:buClr>
                <a:schemeClr val="accent1"/>
              </a:buClr>
              <a:buFont typeface="Arial" panose="020B0604020202020204" pitchFamily="34" charset="0"/>
              <a:buChar char="•"/>
            </a:pPr>
            <a:r>
              <a:rPr lang="en-US" sz="1900" dirty="0"/>
              <a:t>2-3 alcoholic drinks each evening</a:t>
            </a:r>
          </a:p>
          <a:p>
            <a:pPr marL="352425" lvl="1" indent="-342900">
              <a:buClr>
                <a:schemeClr val="accent1"/>
              </a:buClr>
              <a:buFont typeface="Arial" panose="020B0604020202020204" pitchFamily="34" charset="0"/>
              <a:buChar char="•"/>
            </a:pPr>
            <a:r>
              <a:rPr lang="en-US" sz="1900" dirty="0"/>
              <a:t>Never smoked</a:t>
            </a:r>
          </a:p>
          <a:p>
            <a:pPr marL="352425" lvl="1" indent="-342900">
              <a:buClr>
                <a:schemeClr val="accent1"/>
              </a:buClr>
              <a:buFont typeface="Arial" panose="020B0604020202020204" pitchFamily="34" charset="0"/>
              <a:buChar char="•"/>
            </a:pPr>
            <a:r>
              <a:rPr lang="en-US" sz="1900" dirty="0"/>
              <a:t>Telemarketer at call center (sits for extended periods)</a:t>
            </a:r>
          </a:p>
          <a:p>
            <a:pPr marL="352425" lvl="1" indent="-342900">
              <a:buClr>
                <a:schemeClr val="accent1"/>
              </a:buClr>
              <a:buFont typeface="Arial" panose="020B0604020202020204" pitchFamily="34" charset="0"/>
              <a:buChar char="•"/>
            </a:pPr>
            <a:r>
              <a:rPr lang="en-US" sz="1900" dirty="0"/>
              <a:t>Does not exercise regularly</a:t>
            </a:r>
          </a:p>
        </p:txBody>
      </p:sp>
      <p:sp>
        <p:nvSpPr>
          <p:cNvPr id="6" name="Content Placeholder 2">
            <a:extLst>
              <a:ext uri="{FF2B5EF4-FFF2-40B4-BE49-F238E27FC236}">
                <a16:creationId xmlns:a16="http://schemas.microsoft.com/office/drawing/2014/main" id="{E1D19D62-75D0-B34A-A7B5-31FA330E83B2}"/>
              </a:ext>
            </a:extLst>
          </p:cNvPr>
          <p:cNvSpPr txBox="1">
            <a:spLocks/>
          </p:cNvSpPr>
          <p:nvPr/>
        </p:nvSpPr>
        <p:spPr>
          <a:xfrm>
            <a:off x="6842215" y="737403"/>
            <a:ext cx="1366802" cy="1135054"/>
          </a:xfrm>
          <a:prstGeom prst="rect">
            <a:avLst/>
          </a:prstGeom>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sz="1800" dirty="0"/>
          </a:p>
          <a:p>
            <a:pPr marL="0" indent="0">
              <a:buNone/>
            </a:pPr>
            <a:endParaRPr lang="en-US" sz="2797" dirty="0"/>
          </a:p>
          <a:p>
            <a:endParaRPr lang="en-US" sz="2198" dirty="0"/>
          </a:p>
        </p:txBody>
      </p:sp>
      <p:sp>
        <p:nvSpPr>
          <p:cNvPr id="2" name="Rectangle 2">
            <a:extLst>
              <a:ext uri="{FF2B5EF4-FFF2-40B4-BE49-F238E27FC236}">
                <a16:creationId xmlns:a16="http://schemas.microsoft.com/office/drawing/2014/main" id="{0ED7C0A7-E5DB-BC43-B0BE-688C7B1191FD}"/>
              </a:ext>
            </a:extLst>
          </p:cNvPr>
          <p:cNvSpPr>
            <a:spLocks noChangeArrowheads="1"/>
          </p:cNvSpPr>
          <p:nvPr/>
        </p:nvSpPr>
        <p:spPr bwMode="auto">
          <a:xfrm flipV="1">
            <a:off x="6006905" y="-1133857"/>
            <a:ext cx="3137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Placeholder 5" descr="A picture containing person, green, outdoor, older&#10;&#10;Description automatically generated">
            <a:extLst>
              <a:ext uri="{FF2B5EF4-FFF2-40B4-BE49-F238E27FC236}">
                <a16:creationId xmlns:a16="http://schemas.microsoft.com/office/drawing/2014/main" id="{E68AD5AD-6772-D743-AC9D-92459E913DFC}"/>
              </a:ext>
            </a:extLst>
          </p:cNvPr>
          <p:cNvPicPr>
            <a:picLocks noGrp="1" noChangeAspect="1"/>
          </p:cNvPicPr>
          <p:nvPr>
            <p:ph type="pic" sz="quarter" idx="11"/>
          </p:nvPr>
        </p:nvPicPr>
        <p:blipFill>
          <a:blip r:embed="rId3"/>
          <a:srcRect t="75" b="75"/>
          <a:stretch>
            <a:fillRect/>
          </a:stretch>
        </p:blipFill>
        <p:spPr>
          <a:xfrm>
            <a:off x="7123814" y="552597"/>
            <a:ext cx="1136945" cy="1339998"/>
          </a:xfrm>
        </p:spPr>
      </p:pic>
    </p:spTree>
    <p:extLst>
      <p:ext uri="{BB962C8B-B14F-4D97-AF65-F5344CB8AC3E}">
        <p14:creationId xmlns:p14="http://schemas.microsoft.com/office/powerpoint/2010/main" val="12329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2800" dirty="0"/>
              <a:t>Patient Case: Gordon (cont’d)</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749869" y="968322"/>
            <a:ext cx="7771961" cy="3413242"/>
          </a:xfrm>
        </p:spPr>
        <p:txBody>
          <a:bodyPr/>
          <a:lstStyle/>
          <a:p>
            <a:r>
              <a:rPr lang="en-US" sz="2400" dirty="0"/>
              <a:t>Physical Examination</a:t>
            </a:r>
          </a:p>
          <a:p>
            <a:pPr marL="352425" lvl="1" indent="-342900">
              <a:buClr>
                <a:schemeClr val="accent1"/>
              </a:buClr>
              <a:buFont typeface="Arial" panose="020B0604020202020204" pitchFamily="34" charset="0"/>
              <a:buChar char="•"/>
            </a:pPr>
            <a:r>
              <a:rPr lang="en-US" sz="2000" dirty="0"/>
              <a:t>Height: 5 ft 9 in; weight: 214 </a:t>
            </a:r>
            <a:r>
              <a:rPr lang="en-US" sz="2000" dirty="0" err="1"/>
              <a:t>lbs</a:t>
            </a:r>
            <a:r>
              <a:rPr lang="en-US" sz="2000" dirty="0"/>
              <a:t>; BMI: 31.6 kg/m</a:t>
            </a:r>
            <a:r>
              <a:rPr lang="en-US" sz="2000" baseline="30000" dirty="0"/>
              <a:t>2</a:t>
            </a:r>
            <a:endParaRPr lang="en-US" sz="2000" dirty="0"/>
          </a:p>
          <a:p>
            <a:pPr marL="352425" lvl="1" indent="-342900">
              <a:buClr>
                <a:schemeClr val="accent1"/>
              </a:buClr>
              <a:buFont typeface="Arial" panose="020B0604020202020204" pitchFamily="34" charset="0"/>
              <a:buChar char="•"/>
            </a:pPr>
            <a:r>
              <a:rPr lang="en-US" sz="2000" dirty="0"/>
              <a:t>Temperature: 98.9</a:t>
            </a:r>
            <a:r>
              <a:rPr lang="en-US" sz="2000" dirty="0">
                <a:latin typeface="DengXian" panose="02010600030101010101" pitchFamily="2" charset="-122"/>
                <a:ea typeface="DengXian" panose="02010600030101010101" pitchFamily="2" charset="-122"/>
              </a:rPr>
              <a:t>° </a:t>
            </a:r>
            <a:r>
              <a:rPr lang="en-US" sz="2000" dirty="0"/>
              <a:t>F</a:t>
            </a:r>
          </a:p>
          <a:p>
            <a:pPr marL="352425" lvl="1" indent="-342900">
              <a:buClr>
                <a:schemeClr val="accent1"/>
              </a:buClr>
              <a:buFont typeface="Arial" panose="020B0604020202020204" pitchFamily="34" charset="0"/>
              <a:buChar char="•"/>
            </a:pPr>
            <a:r>
              <a:rPr lang="en-US" sz="2000" dirty="0"/>
              <a:t>HR: 88 bpm; BP: 138/86 </a:t>
            </a:r>
          </a:p>
          <a:p>
            <a:pPr marL="352425" lvl="1" indent="-342900">
              <a:buClr>
                <a:schemeClr val="accent1"/>
              </a:buClr>
              <a:buFont typeface="Arial" panose="020B0604020202020204" pitchFamily="34" charset="0"/>
              <a:buChar char="•"/>
            </a:pPr>
            <a:r>
              <a:rPr lang="en-US" sz="2000" dirty="0"/>
              <a:t>Lungs: clear</a:t>
            </a:r>
          </a:p>
          <a:p>
            <a:pPr marL="352425" lvl="1" indent="-342900">
              <a:buClr>
                <a:schemeClr val="accent1"/>
              </a:buClr>
              <a:buFont typeface="Arial" panose="020B0604020202020204" pitchFamily="34" charset="0"/>
              <a:buChar char="•"/>
            </a:pPr>
            <a:r>
              <a:rPr lang="en-US" sz="2000" dirty="0"/>
              <a:t>O</a:t>
            </a:r>
            <a:r>
              <a:rPr lang="en-US" sz="2000" baseline="-25000" dirty="0"/>
              <a:t>2</a:t>
            </a:r>
            <a:r>
              <a:rPr lang="en-US" sz="2000" dirty="0"/>
              <a:t> saturation on room air: 95%</a:t>
            </a:r>
          </a:p>
          <a:p>
            <a:r>
              <a:rPr lang="en-US" sz="2400" dirty="0"/>
              <a:t>Medications</a:t>
            </a:r>
          </a:p>
          <a:p>
            <a:pPr marL="352425" lvl="1" indent="-342900">
              <a:buClr>
                <a:schemeClr val="accent1"/>
              </a:buClr>
              <a:buFont typeface="Arial" panose="020B0604020202020204" pitchFamily="34" charset="0"/>
              <a:buChar char="•"/>
            </a:pPr>
            <a:r>
              <a:rPr lang="en-US" sz="2000" dirty="0"/>
              <a:t>Atorvastatin: 40 mg once daily</a:t>
            </a:r>
          </a:p>
          <a:p>
            <a:pPr marL="352425" lvl="1" indent="-342900">
              <a:buClr>
                <a:schemeClr val="accent1"/>
              </a:buClr>
              <a:buFont typeface="Arial" panose="020B0604020202020204" pitchFamily="34" charset="0"/>
              <a:buChar char="•"/>
            </a:pPr>
            <a:r>
              <a:rPr lang="en-US" sz="2000" dirty="0"/>
              <a:t>HCTZ: 25 mg once daily</a:t>
            </a:r>
          </a:p>
          <a:p>
            <a:pPr marL="352425" lvl="1" indent="-342900">
              <a:buClr>
                <a:schemeClr val="accent1"/>
              </a:buClr>
              <a:buFont typeface="Arial" panose="020B0604020202020204" pitchFamily="34" charset="0"/>
              <a:buChar char="•"/>
            </a:pPr>
            <a:r>
              <a:rPr lang="en-US" sz="2000" dirty="0"/>
              <a:t>Irbesartan: 300 mg once daily</a:t>
            </a:r>
          </a:p>
          <a:p>
            <a:pPr marL="352425" lvl="1" indent="-342900">
              <a:buClr>
                <a:schemeClr val="accent1"/>
              </a:buClr>
              <a:buFont typeface="Arial" panose="020B0604020202020204" pitchFamily="34" charset="0"/>
              <a:buChar char="•"/>
            </a:pPr>
            <a:r>
              <a:rPr lang="en-US" sz="2000" dirty="0"/>
              <a:t>Metformin: 1000 mg once daily</a:t>
            </a:r>
          </a:p>
          <a:p>
            <a:pPr marL="352425" lvl="1" indent="-342900">
              <a:buClr>
                <a:schemeClr val="accent1"/>
              </a:buClr>
              <a:buFont typeface="Arial" panose="020B0604020202020204" pitchFamily="34" charset="0"/>
              <a:buChar char="•"/>
            </a:pPr>
            <a:r>
              <a:rPr lang="en-US" sz="2000" dirty="0"/>
              <a:t>Insulin </a:t>
            </a:r>
            <a:r>
              <a:rPr lang="en-US" sz="2000" dirty="0" err="1"/>
              <a:t>degludec</a:t>
            </a:r>
            <a:r>
              <a:rPr lang="en-US" sz="2000" dirty="0"/>
              <a:t>: once daily 100 U/mL SC injection</a:t>
            </a:r>
          </a:p>
        </p:txBody>
      </p:sp>
      <p:pic>
        <p:nvPicPr>
          <p:cNvPr id="6" name="Picture Placeholder 5" descr="A picture containing person, green, outdoor, older&#10;&#10;Description automatically generated">
            <a:extLst>
              <a:ext uri="{FF2B5EF4-FFF2-40B4-BE49-F238E27FC236}">
                <a16:creationId xmlns:a16="http://schemas.microsoft.com/office/drawing/2014/main" id="{58529229-7D99-4C42-A352-740554A4DAFB}"/>
              </a:ext>
            </a:extLst>
          </p:cNvPr>
          <p:cNvPicPr>
            <a:picLocks noGrp="1" noChangeAspect="1"/>
          </p:cNvPicPr>
          <p:nvPr>
            <p:ph type="pic" sz="quarter" idx="11"/>
          </p:nvPr>
        </p:nvPicPr>
        <p:blipFill>
          <a:blip r:embed="rId3"/>
          <a:srcRect t="75" b="75"/>
          <a:stretch>
            <a:fillRect/>
          </a:stretch>
        </p:blipFill>
        <p:spPr/>
      </p:pic>
      <p:sp>
        <p:nvSpPr>
          <p:cNvPr id="8" name="TextBox 7">
            <a:extLst>
              <a:ext uri="{FF2B5EF4-FFF2-40B4-BE49-F238E27FC236}">
                <a16:creationId xmlns:a16="http://schemas.microsoft.com/office/drawing/2014/main" id="{ACFB6541-BF3B-45EE-9144-568EDCB85ADE}"/>
              </a:ext>
            </a:extLst>
          </p:cNvPr>
          <p:cNvSpPr txBox="1"/>
          <p:nvPr/>
        </p:nvSpPr>
        <p:spPr>
          <a:xfrm>
            <a:off x="688397" y="4310493"/>
            <a:ext cx="7771962" cy="327782"/>
          </a:xfrm>
          <a:prstGeom prst="rect">
            <a:avLst/>
          </a:prstGeom>
          <a:noFill/>
        </p:spPr>
        <p:txBody>
          <a:bodyPr wrap="square" rtlCol="0">
            <a:spAutoFit/>
          </a:bodyPr>
          <a:lstStyle/>
          <a:p>
            <a:pPr>
              <a:lnSpc>
                <a:spcPct val="85000"/>
              </a:lnSpc>
            </a:pPr>
            <a:r>
              <a:rPr lang="en-US" sz="900" dirty="0">
                <a:solidFill>
                  <a:srgbClr val="5C6B72"/>
                </a:solidFill>
              </a:rPr>
              <a:t>BMI = body mass index; BP = blood pressure; bpm = beats per minute; F = Fahrenheit; ft = feet; HCTZ = hydrochlorothiazide; HR = heart rate; </a:t>
            </a:r>
            <a:br>
              <a:rPr lang="en-US" sz="900" dirty="0">
                <a:solidFill>
                  <a:srgbClr val="5C6B72"/>
                </a:solidFill>
              </a:rPr>
            </a:br>
            <a:r>
              <a:rPr lang="en-US" sz="900" dirty="0">
                <a:solidFill>
                  <a:srgbClr val="5C6B72"/>
                </a:solidFill>
              </a:rPr>
              <a:t>in = inch; kg = kilogram; </a:t>
            </a:r>
            <a:r>
              <a:rPr lang="en-US" sz="900" dirty="0" err="1">
                <a:solidFill>
                  <a:srgbClr val="5C6B72"/>
                </a:solidFill>
              </a:rPr>
              <a:t>lbs</a:t>
            </a:r>
            <a:r>
              <a:rPr lang="en-US" sz="900" dirty="0">
                <a:solidFill>
                  <a:srgbClr val="5C6B72"/>
                </a:solidFill>
              </a:rPr>
              <a:t> = pounds; m</a:t>
            </a:r>
            <a:r>
              <a:rPr lang="en-US" sz="900" baseline="30000" dirty="0">
                <a:solidFill>
                  <a:srgbClr val="5C6B72"/>
                </a:solidFill>
              </a:rPr>
              <a:t>2</a:t>
            </a:r>
            <a:r>
              <a:rPr lang="en-US" sz="900" dirty="0">
                <a:solidFill>
                  <a:srgbClr val="5C6B72"/>
                </a:solidFill>
              </a:rPr>
              <a:t> = square meter; mg = milligram; mL = milliliter; O</a:t>
            </a:r>
            <a:r>
              <a:rPr lang="en-US" sz="900" baseline="-25000" dirty="0">
                <a:solidFill>
                  <a:srgbClr val="5C6B72"/>
                </a:solidFill>
              </a:rPr>
              <a:t>2</a:t>
            </a:r>
            <a:r>
              <a:rPr lang="en-US" sz="900" dirty="0">
                <a:solidFill>
                  <a:srgbClr val="5C6B72"/>
                </a:solidFill>
              </a:rPr>
              <a:t> = oxygen; SC = subcutaneous; U = units</a:t>
            </a:r>
          </a:p>
        </p:txBody>
      </p:sp>
    </p:spTree>
    <p:extLst>
      <p:ext uri="{BB962C8B-B14F-4D97-AF65-F5344CB8AC3E}">
        <p14:creationId xmlns:p14="http://schemas.microsoft.com/office/powerpoint/2010/main" val="26674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2800" dirty="0"/>
              <a:t>Patient Case: Gordon (cont’d)</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749869" y="968323"/>
            <a:ext cx="7771961" cy="510910"/>
          </a:xfrm>
        </p:spPr>
        <p:txBody>
          <a:bodyPr/>
          <a:lstStyle/>
          <a:p>
            <a:r>
              <a:rPr lang="en-US" sz="2000" dirty="0"/>
              <a:t>Let’s hear from Gordon </a:t>
            </a:r>
          </a:p>
          <a:p>
            <a:endParaRPr lang="en-US" sz="2000" dirty="0"/>
          </a:p>
          <a:p>
            <a:pPr marL="0" indent="0">
              <a:buNone/>
            </a:pPr>
            <a:endParaRPr lang="en-US" sz="2000" dirty="0"/>
          </a:p>
        </p:txBody>
      </p:sp>
      <p:pic>
        <p:nvPicPr>
          <p:cNvPr id="9" name="Picture Placeholder 8" descr="A picture containing person, green, outdoor, older&#10;&#10;Description automatically generated">
            <a:extLst>
              <a:ext uri="{FF2B5EF4-FFF2-40B4-BE49-F238E27FC236}">
                <a16:creationId xmlns:a16="http://schemas.microsoft.com/office/drawing/2014/main" id="{A5D5F77D-4EA6-1F4F-B15C-C5363DAD6AE8}"/>
              </a:ext>
            </a:extLst>
          </p:cNvPr>
          <p:cNvPicPr>
            <a:picLocks noGrp="1" noChangeAspect="1"/>
          </p:cNvPicPr>
          <p:nvPr>
            <p:ph type="pic" sz="quarter" idx="11"/>
          </p:nvPr>
        </p:nvPicPr>
        <p:blipFill>
          <a:blip r:embed="rId5"/>
          <a:srcRect t="75" b="75"/>
          <a:stretch>
            <a:fillRect/>
          </a:stretch>
        </p:blipFill>
        <p:spPr>
          <a:xfrm>
            <a:off x="5445304" y="1148736"/>
            <a:ext cx="2414763" cy="2846028"/>
          </a:xfrm>
        </p:spPr>
      </p:pic>
      <p:pic>
        <p:nvPicPr>
          <p:cNvPr id="2" name="Clip 1 MP3.mp3" descr="Clip 1 MP3.mp3">
            <a:hlinkClick r:id="" action="ppaction://media"/>
            <a:extLst>
              <a:ext uri="{FF2B5EF4-FFF2-40B4-BE49-F238E27FC236}">
                <a16:creationId xmlns:a16="http://schemas.microsoft.com/office/drawing/2014/main" id="{5E91FD62-F9C8-F745-A2BF-1F786FAE87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74940" y="2039683"/>
            <a:ext cx="812800" cy="812800"/>
          </a:xfrm>
          <a:prstGeom prst="rect">
            <a:avLst/>
          </a:prstGeom>
          <a:solidFill>
            <a:schemeClr val="accent1"/>
          </a:solidFill>
        </p:spPr>
      </p:pic>
    </p:spTree>
    <p:extLst>
      <p:ext uri="{BB962C8B-B14F-4D97-AF65-F5344CB8AC3E}">
        <p14:creationId xmlns:p14="http://schemas.microsoft.com/office/powerpoint/2010/main" val="350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1783714" y="2385199"/>
            <a:ext cx="5387976" cy="667875"/>
          </a:xfrm>
        </p:spPr>
        <p:txBody>
          <a:bodyPr/>
          <a:lstStyle/>
          <a:p>
            <a:r>
              <a:rPr lang="en-US" sz="4400" dirty="0"/>
              <a:t>Faculty Discussion</a:t>
            </a:r>
          </a:p>
        </p:txBody>
      </p:sp>
    </p:spTree>
    <p:extLst>
      <p:ext uri="{BB962C8B-B14F-4D97-AF65-F5344CB8AC3E}">
        <p14:creationId xmlns:p14="http://schemas.microsoft.com/office/powerpoint/2010/main" val="35305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a:xfrm>
            <a:off x="417095" y="285709"/>
            <a:ext cx="8309810" cy="458587"/>
          </a:xfrm>
        </p:spPr>
        <p:txBody>
          <a:bodyPr/>
          <a:lstStyle/>
          <a:p>
            <a:r>
              <a:rPr lang="en-US" sz="2800" dirty="0"/>
              <a:t>Factors Associated With Increased Risk of VTE</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229703" y="1241330"/>
            <a:ext cx="4106574" cy="3297826"/>
          </a:xfrm>
        </p:spPr>
        <p:txBody>
          <a:bodyPr/>
          <a:lstStyle/>
          <a:p>
            <a:r>
              <a:rPr lang="en-US" sz="1800" dirty="0"/>
              <a:t>Acute medical illness requiring hospitalization</a:t>
            </a:r>
          </a:p>
          <a:p>
            <a:r>
              <a:rPr lang="en-US" sz="1800" b="1" dirty="0">
                <a:solidFill>
                  <a:srgbClr val="FF0000"/>
                </a:solidFill>
              </a:rPr>
              <a:t>African-American </a:t>
            </a:r>
          </a:p>
          <a:p>
            <a:r>
              <a:rPr lang="en-US" sz="1800" dirty="0"/>
              <a:t>Cancer chemotherapy</a:t>
            </a:r>
          </a:p>
          <a:p>
            <a:r>
              <a:rPr lang="en-US" sz="1800" dirty="0"/>
              <a:t>Central venous lines</a:t>
            </a:r>
          </a:p>
          <a:p>
            <a:r>
              <a:rPr lang="en-US" sz="1800" b="1" dirty="0">
                <a:solidFill>
                  <a:srgbClr val="FF0000"/>
                </a:solidFill>
              </a:rPr>
              <a:t>Comorbid condition </a:t>
            </a:r>
            <a:r>
              <a:rPr lang="en-US" sz="1800" dirty="0"/>
              <a:t>(</a:t>
            </a:r>
            <a:r>
              <a:rPr lang="en-US" sz="1800" dirty="0" err="1"/>
              <a:t>eg</a:t>
            </a:r>
            <a:r>
              <a:rPr lang="en-US" sz="1800" dirty="0"/>
              <a:t>, cancer, CVD,T2DM, IBD, CKD, COVID-19)</a:t>
            </a:r>
          </a:p>
          <a:p>
            <a:r>
              <a:rPr lang="en-US" sz="1800" dirty="0"/>
              <a:t>Decreased mobility</a:t>
            </a:r>
          </a:p>
          <a:p>
            <a:r>
              <a:rPr lang="en-US" sz="1800" dirty="0"/>
              <a:t>Genetic risk factors</a:t>
            </a:r>
          </a:p>
          <a:p>
            <a:r>
              <a:rPr lang="en-US" sz="1800" dirty="0"/>
              <a:t>Heparin-induced thrombocytopenia</a:t>
            </a:r>
          </a:p>
          <a:p>
            <a:r>
              <a:rPr lang="en-US" sz="1800" dirty="0"/>
              <a:t>Injury or trauma to a vein</a:t>
            </a:r>
          </a:p>
        </p:txBody>
      </p:sp>
      <p:sp>
        <p:nvSpPr>
          <p:cNvPr id="6" name="Content Placeholder 2">
            <a:extLst>
              <a:ext uri="{FF2B5EF4-FFF2-40B4-BE49-F238E27FC236}">
                <a16:creationId xmlns:a16="http://schemas.microsoft.com/office/drawing/2014/main" id="{E1D19D62-75D0-B34A-A7B5-31FA330E83B2}"/>
              </a:ext>
            </a:extLst>
          </p:cNvPr>
          <p:cNvSpPr txBox="1">
            <a:spLocks/>
          </p:cNvSpPr>
          <p:nvPr/>
        </p:nvSpPr>
        <p:spPr>
          <a:xfrm>
            <a:off x="4336277" y="1233089"/>
            <a:ext cx="3983952" cy="3297826"/>
          </a:xfrm>
          <a:prstGeom prst="rect">
            <a:avLst/>
          </a:prstGeom>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b="1" dirty="0">
                <a:solidFill>
                  <a:srgbClr val="FF0000"/>
                </a:solidFill>
              </a:rPr>
              <a:t>Age ≥ 65 </a:t>
            </a:r>
          </a:p>
          <a:p>
            <a:r>
              <a:rPr lang="en-US" sz="1800" b="1" dirty="0">
                <a:solidFill>
                  <a:srgbClr val="FF0000"/>
                </a:solidFill>
              </a:rPr>
              <a:t>Male </a:t>
            </a:r>
          </a:p>
          <a:p>
            <a:r>
              <a:rPr lang="en-US" sz="1800" b="1" dirty="0">
                <a:solidFill>
                  <a:srgbClr val="FF0000"/>
                </a:solidFill>
              </a:rPr>
              <a:t>Obesity or being overweight</a:t>
            </a:r>
          </a:p>
          <a:p>
            <a:r>
              <a:rPr lang="en-US" sz="1800" dirty="0"/>
              <a:t>Polycythemia vera</a:t>
            </a:r>
          </a:p>
          <a:p>
            <a:r>
              <a:rPr lang="en-US" sz="1800" dirty="0"/>
              <a:t>Pregnancy or postpartum period</a:t>
            </a:r>
          </a:p>
          <a:p>
            <a:r>
              <a:rPr lang="en-US" sz="1800" b="1" dirty="0">
                <a:solidFill>
                  <a:srgbClr val="FF0000"/>
                </a:solidFill>
              </a:rPr>
              <a:t>Sedentary lifestyle</a:t>
            </a:r>
          </a:p>
          <a:p>
            <a:r>
              <a:rPr lang="en-US" sz="1800" dirty="0"/>
              <a:t>Surgery</a:t>
            </a:r>
          </a:p>
          <a:p>
            <a:r>
              <a:rPr lang="en-US" sz="1800" dirty="0"/>
              <a:t>Thrombophilia disorders (Factor V Leiden mutation, antithrombin deficiency)</a:t>
            </a:r>
          </a:p>
          <a:p>
            <a:r>
              <a:rPr lang="en-US" sz="1800" dirty="0"/>
              <a:t>Use of estrogen-based medication</a:t>
            </a:r>
          </a:p>
        </p:txBody>
      </p:sp>
      <p:sp>
        <p:nvSpPr>
          <p:cNvPr id="2" name="TextBox 1">
            <a:extLst>
              <a:ext uri="{FF2B5EF4-FFF2-40B4-BE49-F238E27FC236}">
                <a16:creationId xmlns:a16="http://schemas.microsoft.com/office/drawing/2014/main" id="{7B098152-BD8B-4741-A9E6-EADADC7A4580}"/>
              </a:ext>
            </a:extLst>
          </p:cNvPr>
          <p:cNvSpPr txBox="1"/>
          <p:nvPr/>
        </p:nvSpPr>
        <p:spPr>
          <a:xfrm>
            <a:off x="7679501" y="1008691"/>
            <a:ext cx="1389032" cy="923330"/>
          </a:xfrm>
          <a:prstGeom prst="rect">
            <a:avLst/>
          </a:prstGeom>
          <a:solidFill>
            <a:srgbClr val="FF0000"/>
          </a:solidFill>
          <a:ln>
            <a:noFill/>
          </a:ln>
        </p:spPr>
        <p:txBody>
          <a:bodyPr wrap="square" rtlCol="0">
            <a:spAutoFit/>
          </a:bodyPr>
          <a:lstStyle/>
          <a:p>
            <a:pPr algn="ctr"/>
            <a:r>
              <a:rPr lang="en-US" b="1" dirty="0">
                <a:solidFill>
                  <a:schemeClr val="bg1"/>
                </a:solidFill>
              </a:rPr>
              <a:t>Gordon’s Risk Factors</a:t>
            </a:r>
          </a:p>
        </p:txBody>
      </p:sp>
      <p:sp>
        <p:nvSpPr>
          <p:cNvPr id="13" name="Text Placeholder 12">
            <a:extLst>
              <a:ext uri="{FF2B5EF4-FFF2-40B4-BE49-F238E27FC236}">
                <a16:creationId xmlns:a16="http://schemas.microsoft.com/office/drawing/2014/main" id="{F295E82B-5201-4DF8-82E9-3100C18611A8}"/>
              </a:ext>
            </a:extLst>
          </p:cNvPr>
          <p:cNvSpPr>
            <a:spLocks noGrp="1"/>
          </p:cNvSpPr>
          <p:nvPr>
            <p:ph type="body" sz="quarter" idx="10"/>
          </p:nvPr>
        </p:nvSpPr>
        <p:spPr>
          <a:xfrm>
            <a:off x="0" y="4631052"/>
            <a:ext cx="9144000" cy="512448"/>
          </a:xfrm>
        </p:spPr>
        <p:txBody>
          <a:bodyPr/>
          <a:lstStyle/>
          <a:p>
            <a:pPr marL="7931" indent="-7931"/>
            <a:r>
              <a:rPr lang="en-US" dirty="0"/>
              <a:t>CKD = chronic kidney disease; CVD = cardiovascular disease ; IBD = inflammatory bowel disease; T2DM = Type 2 diabetes mellitus </a:t>
            </a:r>
            <a:br>
              <a:rPr lang="en-US" dirty="0"/>
            </a:br>
            <a:r>
              <a:rPr lang="en-US" dirty="0"/>
              <a:t>1. Crous-Bou M, et al. </a:t>
            </a:r>
            <a:r>
              <a:rPr lang="en-US" i="1" dirty="0"/>
              <a:t>Semin </a:t>
            </a:r>
            <a:r>
              <a:rPr lang="en-US" i="1" dirty="0" err="1"/>
              <a:t>Thromb</a:t>
            </a:r>
            <a:r>
              <a:rPr lang="en-US" i="1" dirty="0"/>
              <a:t> </a:t>
            </a:r>
            <a:r>
              <a:rPr lang="en-US" i="1" dirty="0" err="1"/>
              <a:t>Hemost</a:t>
            </a:r>
            <a:r>
              <a:rPr lang="en-US" dirty="0"/>
              <a:t>. 2016;42(8);808-820; 2. Zakai NA, et al. </a:t>
            </a:r>
            <a:r>
              <a:rPr lang="en-US" i="1" dirty="0"/>
              <a:t>J </a:t>
            </a:r>
            <a:r>
              <a:rPr lang="en-US" i="1" dirty="0" err="1"/>
              <a:t>Thromb</a:t>
            </a:r>
            <a:r>
              <a:rPr lang="en-US" i="1" dirty="0"/>
              <a:t> </a:t>
            </a:r>
            <a:r>
              <a:rPr lang="en-US" i="1" dirty="0" err="1"/>
              <a:t>Haemost</a:t>
            </a:r>
            <a:r>
              <a:rPr lang="en-US" dirty="0"/>
              <a:t>. 2011;9:1877-1882.</a:t>
            </a:r>
            <a:br>
              <a:rPr lang="en-US" dirty="0"/>
            </a:br>
            <a:r>
              <a:rPr lang="en-US" dirty="0"/>
              <a:t>3. Piazza G, et al. </a:t>
            </a:r>
            <a:r>
              <a:rPr lang="en-US" i="1" dirty="0"/>
              <a:t>JAMA.</a:t>
            </a:r>
            <a:r>
              <a:rPr lang="en-US" dirty="0"/>
              <a:t> 2020;324(24):2548-2549.</a:t>
            </a:r>
          </a:p>
        </p:txBody>
      </p:sp>
    </p:spTree>
    <p:extLst>
      <p:ext uri="{BB962C8B-B14F-4D97-AF65-F5344CB8AC3E}">
        <p14:creationId xmlns:p14="http://schemas.microsoft.com/office/powerpoint/2010/main" val="289592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EF38-26C0-BD40-8E4C-82365082F15E}"/>
              </a:ext>
            </a:extLst>
          </p:cNvPr>
          <p:cNvSpPr>
            <a:spLocks noGrp="1"/>
          </p:cNvSpPr>
          <p:nvPr>
            <p:ph type="title"/>
          </p:nvPr>
        </p:nvSpPr>
        <p:spPr>
          <a:xfrm>
            <a:off x="417095" y="102582"/>
            <a:ext cx="7748497" cy="824841"/>
          </a:xfrm>
        </p:spPr>
        <p:txBody>
          <a:bodyPr/>
          <a:lstStyle/>
          <a:p>
            <a:r>
              <a:rPr lang="en-US" sz="2800" dirty="0"/>
              <a:t>Gordon’s Compression Ultrasound Findings</a:t>
            </a:r>
          </a:p>
        </p:txBody>
      </p:sp>
      <p:pic>
        <p:nvPicPr>
          <p:cNvPr id="6" name="Content Placeholder 5" descr="A picture containing text, indoor&#10;&#10;Description automatically generated">
            <a:extLst>
              <a:ext uri="{FF2B5EF4-FFF2-40B4-BE49-F238E27FC236}">
                <a16:creationId xmlns:a16="http://schemas.microsoft.com/office/drawing/2014/main" id="{C590CB3B-DDA3-6B48-8E5A-A428049C0854}"/>
              </a:ext>
            </a:extLst>
          </p:cNvPr>
          <p:cNvPicPr>
            <a:picLocks noGrp="1" noChangeAspect="1"/>
          </p:cNvPicPr>
          <p:nvPr>
            <p:ph idx="1"/>
          </p:nvPr>
        </p:nvPicPr>
        <p:blipFill>
          <a:blip r:embed="rId2"/>
          <a:stretch>
            <a:fillRect/>
          </a:stretch>
        </p:blipFill>
        <p:spPr>
          <a:xfrm>
            <a:off x="3377286" y="1337278"/>
            <a:ext cx="5202536" cy="2923826"/>
          </a:xfrm>
          <a:ln w="41275">
            <a:solidFill>
              <a:schemeClr val="accent6"/>
            </a:solidFill>
          </a:ln>
        </p:spPr>
      </p:pic>
      <p:sp>
        <p:nvSpPr>
          <p:cNvPr id="4" name="Text Placeholder 3">
            <a:extLst>
              <a:ext uri="{FF2B5EF4-FFF2-40B4-BE49-F238E27FC236}">
                <a16:creationId xmlns:a16="http://schemas.microsoft.com/office/drawing/2014/main" id="{729E79F3-F2B9-E440-879E-3EF03D696B08}"/>
              </a:ext>
            </a:extLst>
          </p:cNvPr>
          <p:cNvSpPr>
            <a:spLocks noGrp="1"/>
          </p:cNvSpPr>
          <p:nvPr>
            <p:ph type="body" sz="quarter" idx="10"/>
          </p:nvPr>
        </p:nvSpPr>
        <p:spPr/>
        <p:txBody>
          <a:bodyPr/>
          <a:lstStyle/>
          <a:p>
            <a:r>
              <a:rPr lang="en-US" dirty="0"/>
              <a:t>Cabrera R, et al. </a:t>
            </a:r>
            <a:r>
              <a:rPr lang="en-US" i="1" dirty="0" err="1"/>
              <a:t>Cureus</a:t>
            </a:r>
            <a:r>
              <a:rPr lang="en-US" dirty="0"/>
              <a:t>. 2019;11(3):e4337.   </a:t>
            </a:r>
          </a:p>
        </p:txBody>
      </p:sp>
      <p:sp>
        <p:nvSpPr>
          <p:cNvPr id="10" name="TextBox 9">
            <a:extLst>
              <a:ext uri="{FF2B5EF4-FFF2-40B4-BE49-F238E27FC236}">
                <a16:creationId xmlns:a16="http://schemas.microsoft.com/office/drawing/2014/main" id="{267D3039-D1F2-E343-A983-23E2754610CE}"/>
              </a:ext>
            </a:extLst>
          </p:cNvPr>
          <p:cNvSpPr txBox="1"/>
          <p:nvPr/>
        </p:nvSpPr>
        <p:spPr>
          <a:xfrm>
            <a:off x="39726" y="1301525"/>
            <a:ext cx="3130398" cy="3334759"/>
          </a:xfrm>
          <a:prstGeom prst="rect">
            <a:avLst/>
          </a:prstGeom>
          <a:noFill/>
        </p:spPr>
        <p:txBody>
          <a:bodyPr wrap="square" rtlCol="0">
            <a:spAutoFit/>
          </a:bodyPr>
          <a:lstStyle/>
          <a:p>
            <a:pPr marL="259556" indent="-259556" defTabSz="685800">
              <a:lnSpc>
                <a:spcPct val="85000"/>
              </a:lnSpc>
              <a:spcBef>
                <a:spcPts val="600"/>
              </a:spcBef>
              <a:buClr>
                <a:schemeClr val="accent6">
                  <a:lumMod val="50000"/>
                </a:schemeClr>
              </a:buClr>
              <a:buSzPct val="115000"/>
              <a:buFont typeface="Arial"/>
              <a:buChar char="●"/>
            </a:pPr>
            <a:r>
              <a:rPr lang="en-US" sz="2200" dirty="0">
                <a:solidFill>
                  <a:schemeClr val="tx2"/>
                </a:solidFill>
                <a:latin typeface="Arial"/>
                <a:cs typeface="Arial"/>
              </a:rPr>
              <a:t>Gordon’s right common femoral vein is shown to be non-compressible, indicative of DVT</a:t>
            </a:r>
          </a:p>
          <a:p>
            <a:pPr marL="259556" indent="-259556" defTabSz="685800">
              <a:lnSpc>
                <a:spcPct val="85000"/>
              </a:lnSpc>
              <a:spcBef>
                <a:spcPts val="600"/>
              </a:spcBef>
              <a:buClr>
                <a:schemeClr val="accent6">
                  <a:lumMod val="50000"/>
                </a:schemeClr>
              </a:buClr>
              <a:buSzPct val="115000"/>
              <a:buFont typeface="Arial"/>
              <a:buChar char="●"/>
            </a:pPr>
            <a:r>
              <a:rPr lang="en-US" sz="2200" dirty="0">
                <a:solidFill>
                  <a:schemeClr val="tx2"/>
                </a:solidFill>
                <a:latin typeface="Arial"/>
                <a:cs typeface="Arial"/>
              </a:rPr>
              <a:t>Image shows compression of the vein is prevented by the DVT, which would otherwise appear flat with compression</a:t>
            </a:r>
          </a:p>
        </p:txBody>
      </p:sp>
      <p:cxnSp>
        <p:nvCxnSpPr>
          <p:cNvPr id="12" name="Straight Arrow Connector 11">
            <a:extLst>
              <a:ext uri="{FF2B5EF4-FFF2-40B4-BE49-F238E27FC236}">
                <a16:creationId xmlns:a16="http://schemas.microsoft.com/office/drawing/2014/main" id="{DD2B5543-6912-4D44-98C7-3039338174F6}"/>
              </a:ext>
            </a:extLst>
          </p:cNvPr>
          <p:cNvCxnSpPr>
            <a:cxnSpLocks/>
          </p:cNvCxnSpPr>
          <p:nvPr/>
        </p:nvCxnSpPr>
        <p:spPr>
          <a:xfrm flipH="1">
            <a:off x="6975250" y="2075688"/>
            <a:ext cx="202790" cy="17373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EE3F7A8-E7F7-C74F-BAC3-58932C7CB8AE}"/>
              </a:ext>
            </a:extLst>
          </p:cNvPr>
          <p:cNvCxnSpPr>
            <a:cxnSpLocks/>
          </p:cNvCxnSpPr>
          <p:nvPr/>
        </p:nvCxnSpPr>
        <p:spPr>
          <a:xfrm flipH="1">
            <a:off x="4368400" y="2221992"/>
            <a:ext cx="203600" cy="18776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Placeholder 8" descr="A picture containing person, green, outdoor, older&#10;&#10;Description automatically generated">
            <a:extLst>
              <a:ext uri="{FF2B5EF4-FFF2-40B4-BE49-F238E27FC236}">
                <a16:creationId xmlns:a16="http://schemas.microsoft.com/office/drawing/2014/main" id="{DB5B36F6-B80C-9740-A59C-01AD048010F8}"/>
              </a:ext>
            </a:extLst>
          </p:cNvPr>
          <p:cNvPicPr>
            <a:picLocks noChangeAspect="1"/>
          </p:cNvPicPr>
          <p:nvPr/>
        </p:nvPicPr>
        <p:blipFill>
          <a:blip r:embed="rId3"/>
          <a:srcRect t="75" b="75"/>
          <a:stretch>
            <a:fillRect/>
          </a:stretch>
        </p:blipFill>
        <p:spPr>
          <a:xfrm>
            <a:off x="8309398" y="0"/>
            <a:ext cx="835013" cy="984142"/>
          </a:xfrm>
          <a:prstGeom prst="rect">
            <a:avLst/>
          </a:prstGeom>
        </p:spPr>
      </p:pic>
    </p:spTree>
    <p:extLst>
      <p:ext uri="{BB962C8B-B14F-4D97-AF65-F5344CB8AC3E}">
        <p14:creationId xmlns:p14="http://schemas.microsoft.com/office/powerpoint/2010/main" val="109990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2800" dirty="0"/>
              <a:t>Patient Case: Gordon (cont’d)</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p:txBody>
          <a:bodyPr/>
          <a:lstStyle/>
          <a:p>
            <a:r>
              <a:rPr lang="en-US" sz="2000" dirty="0"/>
              <a:t>Let’s hear again from Gordon</a:t>
            </a:r>
          </a:p>
          <a:p>
            <a:endParaRPr lang="en-US" sz="2000" dirty="0"/>
          </a:p>
          <a:p>
            <a:pPr marL="0" indent="0">
              <a:buNone/>
            </a:pPr>
            <a:endParaRPr lang="en-US" sz="2000" dirty="0"/>
          </a:p>
        </p:txBody>
      </p:sp>
      <p:pic>
        <p:nvPicPr>
          <p:cNvPr id="12" name="Picture Placeholder 8" descr="A picture containing person, green, outdoor, older&#10;&#10;Description automatically generated">
            <a:extLst>
              <a:ext uri="{FF2B5EF4-FFF2-40B4-BE49-F238E27FC236}">
                <a16:creationId xmlns:a16="http://schemas.microsoft.com/office/drawing/2014/main" id="{3B832ACB-F70A-7741-B178-EE679A4E2D17}"/>
              </a:ext>
            </a:extLst>
          </p:cNvPr>
          <p:cNvPicPr>
            <a:picLocks noGrp="1" noChangeAspect="1"/>
          </p:cNvPicPr>
          <p:nvPr>
            <p:ph type="pic" sz="quarter" idx="11"/>
          </p:nvPr>
        </p:nvPicPr>
        <p:blipFill>
          <a:blip r:embed="rId5"/>
          <a:srcRect t="75" b="75"/>
          <a:stretch>
            <a:fillRect/>
          </a:stretch>
        </p:blipFill>
        <p:spPr>
          <a:xfrm>
            <a:off x="5424481" y="1113879"/>
            <a:ext cx="2407300" cy="2837232"/>
          </a:xfrm>
        </p:spPr>
      </p:pic>
      <p:pic>
        <p:nvPicPr>
          <p:cNvPr id="2" name="Clip 2 MP3.mp3" descr="Clip 2 MP3.mp3">
            <a:hlinkClick r:id="" action="ppaction://ole?verb=0"/>
            <a:extLst>
              <a:ext uri="{FF2B5EF4-FFF2-40B4-BE49-F238E27FC236}">
                <a16:creationId xmlns:a16="http://schemas.microsoft.com/office/drawing/2014/main" id="{B3352E2A-D516-BC4C-B24E-6155AD3672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03740" y="2005700"/>
            <a:ext cx="812800" cy="812800"/>
          </a:xfrm>
          <a:prstGeom prst="rect">
            <a:avLst/>
          </a:prstGeom>
          <a:solidFill>
            <a:srgbClr val="035661"/>
          </a:solidFill>
        </p:spPr>
      </p:pic>
    </p:spTree>
    <p:extLst>
      <p:ext uri="{BB962C8B-B14F-4D97-AF65-F5344CB8AC3E}">
        <p14:creationId xmlns:p14="http://schemas.microsoft.com/office/powerpoint/2010/main" val="234522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1783714" y="2385199"/>
            <a:ext cx="5387976" cy="667875"/>
          </a:xfrm>
        </p:spPr>
        <p:txBody>
          <a:bodyPr/>
          <a:lstStyle/>
          <a:p>
            <a:r>
              <a:rPr lang="en-US" sz="4400" dirty="0"/>
              <a:t>Faculty Discussion</a:t>
            </a:r>
          </a:p>
        </p:txBody>
      </p:sp>
    </p:spTree>
    <p:extLst>
      <p:ext uri="{BB962C8B-B14F-4D97-AF65-F5344CB8AC3E}">
        <p14:creationId xmlns:p14="http://schemas.microsoft.com/office/powerpoint/2010/main" val="82477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DC5535B1-F9A8-5B47-9698-97C6CB2D96AC}"/>
              </a:ext>
            </a:extLst>
          </p:cNvPr>
          <p:cNvSpPr/>
          <p:nvPr/>
        </p:nvSpPr>
        <p:spPr>
          <a:xfrm>
            <a:off x="8085221" y="4636716"/>
            <a:ext cx="1058779" cy="506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a:xfrm>
            <a:off x="417095" y="298789"/>
            <a:ext cx="8309810" cy="484748"/>
          </a:xfrm>
        </p:spPr>
        <p:txBody>
          <a:bodyPr/>
          <a:lstStyle/>
          <a:p>
            <a:r>
              <a:rPr lang="en-US" sz="3000" dirty="0"/>
              <a:t>Efficacy of DOACs vs VKAs: Meta-Analysis</a:t>
            </a:r>
          </a:p>
        </p:txBody>
      </p:sp>
      <p:sp>
        <p:nvSpPr>
          <p:cNvPr id="5" name="Text Placeholder 4">
            <a:extLst>
              <a:ext uri="{FF2B5EF4-FFF2-40B4-BE49-F238E27FC236}">
                <a16:creationId xmlns:a16="http://schemas.microsoft.com/office/drawing/2014/main" id="{E6F67C65-4C57-4DE5-A501-4CD69763E283}"/>
              </a:ext>
            </a:extLst>
          </p:cNvPr>
          <p:cNvSpPr>
            <a:spLocks noGrp="1"/>
          </p:cNvSpPr>
          <p:nvPr>
            <p:ph type="body" sz="quarter" idx="10"/>
          </p:nvPr>
        </p:nvSpPr>
        <p:spPr>
          <a:xfrm>
            <a:off x="0" y="4892662"/>
            <a:ext cx="8726904" cy="250838"/>
          </a:xfrm>
        </p:spPr>
        <p:txBody>
          <a:bodyPr/>
          <a:lstStyle/>
          <a:p>
            <a:r>
              <a:rPr lang="en-US" dirty="0">
                <a:solidFill>
                  <a:srgbClr val="5C6B72"/>
                </a:solidFill>
              </a:rPr>
              <a:t>van der </a:t>
            </a:r>
            <a:r>
              <a:rPr lang="en-US" dirty="0" err="1">
                <a:solidFill>
                  <a:srgbClr val="5C6B72"/>
                </a:solidFill>
              </a:rPr>
              <a:t>Hulle</a:t>
            </a:r>
            <a:r>
              <a:rPr lang="en-US" dirty="0">
                <a:solidFill>
                  <a:srgbClr val="5C6B72"/>
                </a:solidFill>
              </a:rPr>
              <a:t> T, et al. </a:t>
            </a:r>
            <a:r>
              <a:rPr lang="en-US" i="1" dirty="0">
                <a:solidFill>
                  <a:srgbClr val="5C6B72"/>
                </a:solidFill>
              </a:rPr>
              <a:t>J </a:t>
            </a:r>
            <a:r>
              <a:rPr lang="en-US" i="1" dirty="0" err="1">
                <a:solidFill>
                  <a:srgbClr val="5C6B72"/>
                </a:solidFill>
              </a:rPr>
              <a:t>Thromb</a:t>
            </a:r>
            <a:r>
              <a:rPr lang="en-US" i="1" dirty="0">
                <a:solidFill>
                  <a:srgbClr val="5C6B72"/>
                </a:solidFill>
              </a:rPr>
              <a:t> </a:t>
            </a:r>
            <a:r>
              <a:rPr lang="en-US" i="1" dirty="0" err="1">
                <a:solidFill>
                  <a:srgbClr val="5C6B72"/>
                </a:solidFill>
              </a:rPr>
              <a:t>Haemost</a:t>
            </a:r>
            <a:r>
              <a:rPr lang="en-US" dirty="0">
                <a:solidFill>
                  <a:srgbClr val="5C6B72"/>
                </a:solidFill>
              </a:rPr>
              <a:t>. 2014;12(3):320-328. </a:t>
            </a:r>
          </a:p>
        </p:txBody>
      </p:sp>
      <p:graphicFrame>
        <p:nvGraphicFramePr>
          <p:cNvPr id="8" name="Table 8">
            <a:extLst>
              <a:ext uri="{FF2B5EF4-FFF2-40B4-BE49-F238E27FC236}">
                <a16:creationId xmlns:a16="http://schemas.microsoft.com/office/drawing/2014/main" id="{EAA42205-1541-B249-9EE8-6E1932A2C486}"/>
              </a:ext>
            </a:extLst>
          </p:cNvPr>
          <p:cNvGraphicFramePr>
            <a:graphicFrameLocks noGrp="1"/>
          </p:cNvGraphicFramePr>
          <p:nvPr>
            <p:extLst>
              <p:ext uri="{D42A27DB-BD31-4B8C-83A1-F6EECF244321}">
                <p14:modId xmlns:p14="http://schemas.microsoft.com/office/powerpoint/2010/main" val="542213263"/>
              </p:ext>
            </p:extLst>
          </p:nvPr>
        </p:nvGraphicFramePr>
        <p:xfrm>
          <a:off x="103992" y="1102222"/>
          <a:ext cx="4228429" cy="3566427"/>
        </p:xfrm>
        <a:graphic>
          <a:graphicData uri="http://schemas.openxmlformats.org/drawingml/2006/table">
            <a:tbl>
              <a:tblPr firstRow="1" bandRow="1">
                <a:tableStyleId>{9DCAF9ED-07DC-4A11-8D7F-57B35C25682E}</a:tableStyleId>
              </a:tblPr>
              <a:tblGrid>
                <a:gridCol w="1697264">
                  <a:extLst>
                    <a:ext uri="{9D8B030D-6E8A-4147-A177-3AD203B41FA5}">
                      <a16:colId xmlns:a16="http://schemas.microsoft.com/office/drawing/2014/main" val="221824616"/>
                    </a:ext>
                  </a:extLst>
                </a:gridCol>
                <a:gridCol w="481387">
                  <a:extLst>
                    <a:ext uri="{9D8B030D-6E8A-4147-A177-3AD203B41FA5}">
                      <a16:colId xmlns:a16="http://schemas.microsoft.com/office/drawing/2014/main" val="1894497624"/>
                    </a:ext>
                  </a:extLst>
                </a:gridCol>
                <a:gridCol w="712738">
                  <a:extLst>
                    <a:ext uri="{9D8B030D-6E8A-4147-A177-3AD203B41FA5}">
                      <a16:colId xmlns:a16="http://schemas.microsoft.com/office/drawing/2014/main" val="573405193"/>
                    </a:ext>
                  </a:extLst>
                </a:gridCol>
                <a:gridCol w="677074">
                  <a:extLst>
                    <a:ext uri="{9D8B030D-6E8A-4147-A177-3AD203B41FA5}">
                      <a16:colId xmlns:a16="http://schemas.microsoft.com/office/drawing/2014/main" val="583326020"/>
                    </a:ext>
                  </a:extLst>
                </a:gridCol>
                <a:gridCol w="659966">
                  <a:extLst>
                    <a:ext uri="{9D8B030D-6E8A-4147-A177-3AD203B41FA5}">
                      <a16:colId xmlns:a16="http://schemas.microsoft.com/office/drawing/2014/main" val="3472963649"/>
                    </a:ext>
                  </a:extLst>
                </a:gridCol>
              </a:tblGrid>
              <a:tr h="175058">
                <a:tc>
                  <a:txBody>
                    <a:bodyPr/>
                    <a:lstStyle/>
                    <a:p>
                      <a:pPr marL="45720" algn="l" fontAlgn="t"/>
                      <a:r>
                        <a:rPr lang="en-US" sz="800" b="1" u="none" strike="noStrike" dirty="0">
                          <a:solidFill>
                            <a:schemeClr val="bg1"/>
                          </a:solidFill>
                          <a:effectLst/>
                        </a:rPr>
                        <a:t>Outcome Study</a:t>
                      </a:r>
                      <a:endParaRPr lang="en-US" sz="800" b="1" i="0" u="none" strike="noStrike" dirty="0">
                        <a:solidFill>
                          <a:schemeClr val="bg1"/>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C1013"/>
                    </a:solidFill>
                  </a:tcPr>
                </a:tc>
                <a:tc>
                  <a:txBody>
                    <a:bodyPr/>
                    <a:lstStyle/>
                    <a:p>
                      <a:pPr algn="ctr" fontAlgn="t"/>
                      <a:r>
                        <a:rPr lang="en-US" sz="800" b="1" u="none" strike="noStrike" dirty="0">
                          <a:solidFill>
                            <a:schemeClr val="bg1"/>
                          </a:solidFill>
                          <a:effectLst/>
                        </a:rPr>
                        <a:t>RR</a:t>
                      </a:r>
                      <a:endParaRPr lang="en-US" sz="800" b="1" i="0" u="none" strike="noStrike" dirty="0">
                        <a:solidFill>
                          <a:schemeClr val="bg1"/>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C1013"/>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800" b="1" u="none" strike="noStrike" dirty="0">
                          <a:solidFill>
                            <a:schemeClr val="bg1"/>
                          </a:solidFill>
                          <a:effectLst/>
                        </a:rPr>
                        <a:t>Lower limit</a:t>
                      </a:r>
                      <a:endParaRPr lang="en-US" sz="800" b="1" i="0" u="none" strike="noStrike" dirty="0">
                        <a:solidFill>
                          <a:schemeClr val="bg1"/>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C1013"/>
                    </a:solidFill>
                  </a:tcPr>
                </a:tc>
                <a:tc>
                  <a:txBody>
                    <a:bodyPr/>
                    <a:lstStyle/>
                    <a:p>
                      <a:pPr algn="ctr" fontAlgn="t"/>
                      <a:r>
                        <a:rPr lang="en-US" sz="800" b="1" u="none" strike="noStrike" dirty="0">
                          <a:solidFill>
                            <a:schemeClr val="bg1"/>
                          </a:solidFill>
                          <a:effectLst/>
                        </a:rPr>
                        <a:t>Upper limit</a:t>
                      </a:r>
                      <a:endParaRPr lang="en-US" sz="800" b="1" i="0" u="none" strike="noStrike" dirty="0">
                        <a:solidFill>
                          <a:schemeClr val="bg1"/>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C1013"/>
                    </a:solidFill>
                  </a:tcPr>
                </a:tc>
                <a:tc>
                  <a:txBody>
                    <a:bodyPr/>
                    <a:lstStyle/>
                    <a:p>
                      <a:pPr algn="ctr" fontAlgn="t"/>
                      <a:r>
                        <a:rPr lang="en-US" sz="800" b="1" u="none" strike="noStrike" dirty="0">
                          <a:solidFill>
                            <a:schemeClr val="bg1"/>
                          </a:solidFill>
                          <a:effectLst/>
                        </a:rPr>
                        <a:t>Weight (%)</a:t>
                      </a:r>
                      <a:endParaRPr lang="en-US" sz="800" b="1" i="0" u="none" strike="noStrike" dirty="0">
                        <a:solidFill>
                          <a:schemeClr val="bg1"/>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C1013"/>
                    </a:solidFill>
                  </a:tcPr>
                </a:tc>
                <a:extLst>
                  <a:ext uri="{0D108BD9-81ED-4DB2-BD59-A6C34878D82A}">
                    <a16:rowId xmlns:a16="http://schemas.microsoft.com/office/drawing/2014/main" val="1828193568"/>
                  </a:ext>
                </a:extLst>
              </a:tr>
              <a:tr h="162221">
                <a:tc>
                  <a:txBody>
                    <a:bodyPr/>
                    <a:lstStyle/>
                    <a:p>
                      <a:pPr marL="45720" lvl="1" algn="l" fontAlgn="t"/>
                      <a:r>
                        <a:rPr lang="en-US" sz="800" b="1" u="none" strike="noStrike" dirty="0">
                          <a:solidFill>
                            <a:srgbClr val="000000"/>
                          </a:solidFill>
                          <a:effectLst/>
                        </a:rPr>
                        <a:t>Recurrent VTE</a:t>
                      </a:r>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45720" lvl="1" algn="l" fontAlgn="t"/>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45720" lvl="1" algn="l" fontAlgn="t"/>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45720" lvl="1" algn="l" fontAlgn="t"/>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45720" lvl="1" algn="l" fontAlgn="t"/>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2193975260"/>
                  </a:ext>
                </a:extLst>
              </a:tr>
              <a:tr h="162221">
                <a:tc>
                  <a:txBody>
                    <a:bodyPr/>
                    <a:lstStyle/>
                    <a:p>
                      <a:pPr marL="182880" lvl="1" algn="l" fontAlgn="t"/>
                      <a:r>
                        <a:rPr lang="en-US" sz="900" b="0" u="none" strike="noStrike" dirty="0">
                          <a:solidFill>
                            <a:srgbClr val="000000"/>
                          </a:solidFill>
                          <a:effectLst/>
                        </a:rPr>
                        <a:t>Re-Cover (dabigatran)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1.1</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.66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1.84</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11.2</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131000"/>
                  </a:ext>
                </a:extLst>
              </a:tr>
              <a:tr h="162221">
                <a:tc>
                  <a:txBody>
                    <a:bodyPr/>
                    <a:lstStyle/>
                    <a:p>
                      <a:pPr marL="182880" lvl="1" algn="l" fontAlgn="t"/>
                      <a:r>
                        <a:rPr lang="en-US" sz="900" b="0" u="none" strike="noStrike" dirty="0">
                          <a:solidFill>
                            <a:srgbClr val="000000"/>
                          </a:solidFill>
                          <a:effectLst/>
                        </a:rPr>
                        <a:t>Einstein-DVT (rivaroxaban)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.7</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.46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1.07</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16.7</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2966775114"/>
                  </a:ext>
                </a:extLst>
              </a:tr>
              <a:tr h="162221">
                <a:tc>
                  <a:txBody>
                    <a:bodyPr/>
                    <a:lstStyle/>
                    <a:p>
                      <a:pPr marL="182880" lvl="1" algn="l" fontAlgn="t"/>
                      <a:r>
                        <a:rPr lang="en-US" sz="900" b="0" u="none" strike="noStrike" dirty="0">
                          <a:solidFill>
                            <a:srgbClr val="000000"/>
                          </a:solidFill>
                          <a:effectLst/>
                        </a:rPr>
                        <a:t>Einstein-PE (rivaroxaban)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1.13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.76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1.69</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18.4</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884375"/>
                  </a:ext>
                </a:extLst>
              </a:tr>
              <a:tr h="162221">
                <a:tc>
                  <a:txBody>
                    <a:bodyPr/>
                    <a:lstStyle/>
                    <a:p>
                      <a:pPr marL="182880" lvl="1" algn="l" fontAlgn="t"/>
                      <a:r>
                        <a:rPr lang="en-US" sz="900" b="0" u="none" strike="noStrike" dirty="0">
                          <a:solidFill>
                            <a:srgbClr val="000000"/>
                          </a:solidFill>
                          <a:effectLst/>
                        </a:rPr>
                        <a:t>Amplify (apixaban)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.84</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.60</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1.18</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25.4</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294848848"/>
                  </a:ext>
                </a:extLst>
              </a:tr>
              <a:tr h="162221">
                <a:tc>
                  <a:txBody>
                    <a:bodyPr/>
                    <a:lstStyle/>
                    <a:p>
                      <a:pPr marL="182880" lvl="1" algn="l" fontAlgn="t"/>
                      <a:r>
                        <a:rPr lang="en-US" sz="900" b="0" u="none" strike="noStrike" dirty="0">
                          <a:solidFill>
                            <a:srgbClr val="000000"/>
                          </a:solidFill>
                          <a:effectLst/>
                        </a:rPr>
                        <a:t>Hokusai (</a:t>
                      </a:r>
                      <a:r>
                        <a:rPr lang="en-US" sz="900" b="0" u="none" strike="noStrike" dirty="0" err="1">
                          <a:solidFill>
                            <a:srgbClr val="000000"/>
                          </a:solidFill>
                          <a:effectLst/>
                        </a:rPr>
                        <a:t>edoxaban</a:t>
                      </a:r>
                      <a:r>
                        <a:rPr lang="en-US" sz="900" b="0" u="none" strike="noStrike" dirty="0">
                          <a:solidFill>
                            <a:srgbClr val="000000"/>
                          </a:solidFill>
                          <a:effectLst/>
                        </a:rPr>
                        <a:t>)</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.83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.60</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1.14</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28.3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916302"/>
                  </a:ext>
                </a:extLst>
              </a:tr>
              <a:tr h="162221">
                <a:tc>
                  <a:txBody>
                    <a:bodyPr/>
                    <a:lstStyle/>
                    <a:p>
                      <a:pPr algn="r" fontAlgn="t"/>
                      <a:r>
                        <a:rPr lang="en-US" sz="800" b="1" u="none" strike="noStrike" dirty="0">
                          <a:solidFill>
                            <a:srgbClr val="000000"/>
                          </a:solidFill>
                          <a:effectLst/>
                        </a:rPr>
                        <a:t>Sub-total (I</a:t>
                      </a:r>
                      <a:r>
                        <a:rPr lang="en-US" sz="800" b="1" u="none" strike="noStrike" baseline="30000" dirty="0">
                          <a:solidFill>
                            <a:srgbClr val="000000"/>
                          </a:solidFill>
                          <a:effectLst/>
                        </a:rPr>
                        <a:t>2</a:t>
                      </a:r>
                      <a:r>
                        <a:rPr lang="en-US" sz="800" b="1" u="none" strike="noStrike" dirty="0">
                          <a:solidFill>
                            <a:srgbClr val="000000"/>
                          </a:solidFill>
                          <a:effectLst/>
                        </a:rPr>
                        <a:t> = 0%, </a:t>
                      </a:r>
                      <a:r>
                        <a:rPr lang="en-US" sz="800" b="1" i="1" u="none" strike="noStrike" dirty="0">
                          <a:solidFill>
                            <a:srgbClr val="000000"/>
                          </a:solidFill>
                          <a:effectLst/>
                        </a:rPr>
                        <a:t>p</a:t>
                      </a:r>
                      <a:r>
                        <a:rPr lang="en-US" sz="800" b="0" u="none" strike="noStrike" dirty="0">
                          <a:solidFill>
                            <a:srgbClr val="000000"/>
                          </a:solidFill>
                          <a:effectLst/>
                        </a:rPr>
                        <a:t> </a:t>
                      </a:r>
                      <a:r>
                        <a:rPr lang="en-US" sz="800" b="1" u="none" strike="noStrike" dirty="0">
                          <a:solidFill>
                            <a:srgbClr val="000000"/>
                          </a:solidFill>
                          <a:effectLst/>
                        </a:rPr>
                        <a:t>= .46</a:t>
                      </a:r>
                      <a:r>
                        <a:rPr lang="en-US" sz="900" b="1" u="none" strike="noStrike" dirty="0">
                          <a:solidFill>
                            <a:srgbClr val="000000"/>
                          </a:solidFill>
                          <a:effectLst/>
                        </a:rPr>
                        <a:t>)</a:t>
                      </a:r>
                      <a:endParaRPr lang="en-US" sz="900" b="1" i="0" u="none" strike="noStrike" dirty="0">
                        <a:solidFill>
                          <a:srgbClr val="000000"/>
                        </a:solidFill>
                        <a:effectLst/>
                        <a:latin typeface="+mn-lt"/>
                      </a:endParaRPr>
                    </a:p>
                  </a:txBody>
                  <a:tcPr marL="0" marR="7315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.88</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.74</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1.05</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100</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1298909569"/>
                  </a:ext>
                </a:extLst>
              </a:tr>
              <a:tr h="162221">
                <a:tc>
                  <a:txBody>
                    <a:bodyPr/>
                    <a:lstStyle/>
                    <a:p>
                      <a:pPr marL="45720" algn="l" fontAlgn="t"/>
                      <a:r>
                        <a:rPr lang="en-US" sz="800" b="1" u="none" strike="noStrike" dirty="0">
                          <a:solidFill>
                            <a:srgbClr val="000000"/>
                          </a:solidFill>
                          <a:effectLst/>
                        </a:rPr>
                        <a:t>Fatal PE</a:t>
                      </a:r>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8101"/>
                  </a:ext>
                </a:extLst>
              </a:tr>
              <a:tr h="162221">
                <a:tc>
                  <a:txBody>
                    <a:bodyPr/>
                    <a:lstStyle/>
                    <a:p>
                      <a:pPr marL="182880" lvl="1" algn="l" fontAlgn="t"/>
                      <a:r>
                        <a:rPr lang="en-US" sz="900" b="0" u="none" strike="noStrike" dirty="0">
                          <a:solidFill>
                            <a:srgbClr val="000000"/>
                          </a:solidFill>
                          <a:effectLst/>
                        </a:rPr>
                        <a:t>Re-Cover (dabigatran)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.33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.03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3.18</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18</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1098509205"/>
                  </a:ext>
                </a:extLst>
              </a:tr>
              <a:tr h="162221">
                <a:tc>
                  <a:txBody>
                    <a:bodyPr/>
                    <a:lstStyle/>
                    <a:p>
                      <a:pPr marL="182880" lvl="1" algn="l" fontAlgn="t"/>
                      <a:r>
                        <a:rPr lang="en-US" sz="900" b="0" u="none" strike="noStrike" dirty="0">
                          <a:solidFill>
                            <a:srgbClr val="000000"/>
                          </a:solidFill>
                          <a:effectLst/>
                        </a:rPr>
                        <a:t>Einstein-DVT (rivaroxaban)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a:effectLst/>
                        </a:rPr>
                        <a:t>2.98</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.12</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a:effectLst/>
                        </a:rPr>
                        <a:t>73.04</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9</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49122"/>
                  </a:ext>
                </a:extLst>
              </a:tr>
              <a:tr h="162221">
                <a:tc>
                  <a:txBody>
                    <a:bodyPr/>
                    <a:lstStyle/>
                    <a:p>
                      <a:pPr marL="182880" lvl="1" algn="l" fontAlgn="t"/>
                      <a:r>
                        <a:rPr lang="en-US" sz="900" b="0" u="none" strike="noStrike" dirty="0">
                          <a:solidFill>
                            <a:srgbClr val="000000"/>
                          </a:solidFill>
                          <a:effectLst/>
                        </a:rPr>
                        <a:t>Einstein-PE (rivaroxaban)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2</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.18</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21.99</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257881306"/>
                  </a:ext>
                </a:extLst>
              </a:tr>
              <a:tr h="0">
                <a:tc>
                  <a:txBody>
                    <a:bodyPr/>
                    <a:lstStyle/>
                    <a:p>
                      <a:pPr marL="182880" lvl="1" algn="l" fontAlgn="t"/>
                      <a:r>
                        <a:rPr lang="en-US" sz="900" b="0" u="none" strike="noStrike" dirty="0">
                          <a:solidFill>
                            <a:srgbClr val="000000"/>
                          </a:solidFill>
                          <a:effectLst/>
                        </a:rPr>
                        <a:t>Amplify (apixaban)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.5</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.05</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5.57</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156400"/>
                  </a:ext>
                </a:extLst>
              </a:tr>
              <a:tr h="172010">
                <a:tc>
                  <a:txBody>
                    <a:bodyPr/>
                    <a:lstStyle/>
                    <a:p>
                      <a:pPr marL="182880" lvl="1" algn="l" fontAlgn="t"/>
                      <a:r>
                        <a:rPr lang="en-US" sz="900" b="0" u="none" strike="noStrike" dirty="0">
                          <a:solidFill>
                            <a:srgbClr val="000000"/>
                          </a:solidFill>
                          <a:effectLst/>
                        </a:rPr>
                        <a:t>Hokusai (</a:t>
                      </a:r>
                      <a:r>
                        <a:rPr lang="en-US" sz="900" b="0" u="none" strike="noStrike" dirty="0" err="1">
                          <a:solidFill>
                            <a:srgbClr val="000000"/>
                          </a:solidFill>
                          <a:effectLst/>
                        </a:rPr>
                        <a:t>edoxaban</a:t>
                      </a:r>
                      <a:r>
                        <a:rPr lang="en-US" sz="900" b="0" u="none" strike="noStrike" dirty="0">
                          <a:solidFill>
                            <a:srgbClr val="000000"/>
                          </a:solidFill>
                          <a:effectLst/>
                        </a:rPr>
                        <a:t>)</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a:effectLst/>
                        </a:rPr>
                        <a:t>1.33</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5.96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41.1</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1834679904"/>
                  </a:ext>
                </a:extLst>
              </a:tr>
              <a:tr h="162221">
                <a:tc>
                  <a:txBody>
                    <a:bodyPr/>
                    <a:lstStyle/>
                    <a:p>
                      <a:pPr algn="r" fontAlgn="t"/>
                      <a:r>
                        <a:rPr lang="en-US" sz="800" b="1" u="none" strike="noStrike" dirty="0">
                          <a:solidFill>
                            <a:srgbClr val="000000"/>
                          </a:solidFill>
                          <a:effectLst/>
                        </a:rPr>
                        <a:t>Sub-total (I</a:t>
                      </a:r>
                      <a:r>
                        <a:rPr lang="en-US" sz="800" b="1" u="none" strike="noStrike" baseline="30000" dirty="0">
                          <a:solidFill>
                            <a:srgbClr val="000000"/>
                          </a:solidFill>
                          <a:effectLst/>
                        </a:rPr>
                        <a:t>2</a:t>
                      </a:r>
                      <a:r>
                        <a:rPr lang="en-US" sz="800" b="1" u="none" strike="noStrike" dirty="0">
                          <a:solidFill>
                            <a:srgbClr val="000000"/>
                          </a:solidFill>
                          <a:effectLst/>
                        </a:rPr>
                        <a:t> = 0%, </a:t>
                      </a:r>
                      <a:r>
                        <a:rPr lang="en-US" sz="800" b="1" i="1" u="none" strike="noStrike" dirty="0">
                          <a:solidFill>
                            <a:srgbClr val="000000"/>
                          </a:solidFill>
                          <a:effectLst/>
                        </a:rPr>
                        <a:t>p</a:t>
                      </a:r>
                      <a:r>
                        <a:rPr lang="en-US" sz="800" b="1" u="none" strike="noStrike" dirty="0">
                          <a:solidFill>
                            <a:srgbClr val="000000"/>
                          </a:solidFill>
                          <a:effectLst/>
                        </a:rPr>
                        <a:t> = .71</a:t>
                      </a:r>
                      <a:r>
                        <a:rPr lang="en-US" sz="900" b="1" u="none" strike="noStrike" dirty="0">
                          <a:solidFill>
                            <a:srgbClr val="000000"/>
                          </a:solidFill>
                          <a:effectLst/>
                        </a:rPr>
                        <a:t>)</a:t>
                      </a:r>
                      <a:endParaRPr lang="en-US" sz="900" b="1" i="0" u="none" strike="noStrike" dirty="0">
                        <a:solidFill>
                          <a:srgbClr val="000000"/>
                        </a:solidFill>
                        <a:effectLst/>
                        <a:latin typeface="+mn-lt"/>
                      </a:endParaRPr>
                    </a:p>
                  </a:txBody>
                  <a:tcPr marL="0" marR="7315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b="1" dirty="0">
                          <a:effectLst/>
                        </a:rPr>
                        <a:t>1.02</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b="1" dirty="0">
                          <a:effectLst/>
                        </a:rPr>
                        <a:t>.39</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b="1" dirty="0">
                          <a:effectLst/>
                        </a:rPr>
                        <a:t>5.96</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b="1" dirty="0">
                          <a:effectLst/>
                        </a:rPr>
                        <a:t>100</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778850"/>
                  </a:ext>
                </a:extLst>
              </a:tr>
              <a:tr h="162221">
                <a:tc>
                  <a:txBody>
                    <a:bodyPr/>
                    <a:lstStyle/>
                    <a:p>
                      <a:pPr marL="45720" algn="l" fontAlgn="t"/>
                      <a:r>
                        <a:rPr lang="en-US" sz="800" b="1" u="none" strike="noStrike" dirty="0">
                          <a:solidFill>
                            <a:srgbClr val="000000"/>
                          </a:solidFill>
                          <a:effectLst/>
                        </a:rPr>
                        <a:t>Overall mortality</a:t>
                      </a:r>
                      <a:endParaRPr lang="en-US" sz="8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algn="ctr" fontAlgn="t"/>
                      <a:r>
                        <a:rPr lang="en-US" sz="900" b="1" u="none" strike="noStrike" dirty="0">
                          <a:solidFill>
                            <a:srgbClr val="000000"/>
                          </a:solidFill>
                          <a:effectLst/>
                        </a:rPr>
                        <a:t> </a:t>
                      </a:r>
                      <a:endParaRPr lang="en-US" sz="900" b="1"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3524031489"/>
                  </a:ext>
                </a:extLst>
              </a:tr>
              <a:tr h="162221">
                <a:tc>
                  <a:txBody>
                    <a:bodyPr/>
                    <a:lstStyle/>
                    <a:p>
                      <a:pPr marL="182880" lvl="1" algn="l" fontAlgn="t"/>
                      <a:r>
                        <a:rPr lang="en-US" sz="900" b="0" u="none" strike="noStrike" dirty="0">
                          <a:solidFill>
                            <a:srgbClr val="000000"/>
                          </a:solidFill>
                          <a:effectLst/>
                        </a:rPr>
                        <a:t>Re-Cover (dabigatran)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.99</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.55</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1.81</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7.1</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2106022"/>
                  </a:ext>
                </a:extLst>
              </a:tr>
              <a:tr h="162221">
                <a:tc>
                  <a:txBody>
                    <a:bodyPr/>
                    <a:lstStyle/>
                    <a:p>
                      <a:pPr marL="182880" lvl="1" algn="l" fontAlgn="t"/>
                      <a:r>
                        <a:rPr lang="en-US" sz="900" b="0" u="none" strike="noStrike" dirty="0">
                          <a:solidFill>
                            <a:srgbClr val="000000"/>
                          </a:solidFill>
                          <a:effectLst/>
                        </a:rPr>
                        <a:t>Einstein-DVT (rivaroxaban)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.77</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.51</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a:effectLst/>
                        </a:rPr>
                        <a:t>1.17</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14.6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3499289387"/>
                  </a:ext>
                </a:extLst>
              </a:tr>
              <a:tr h="162221">
                <a:tc>
                  <a:txBody>
                    <a:bodyPr/>
                    <a:lstStyle/>
                    <a:p>
                      <a:pPr marL="182880" lvl="1" algn="l" fontAlgn="t"/>
                      <a:r>
                        <a:rPr lang="en-US" sz="900" b="0" u="none" strike="noStrike" dirty="0">
                          <a:solidFill>
                            <a:srgbClr val="000000"/>
                          </a:solidFill>
                          <a:effectLst/>
                        </a:rPr>
                        <a:t>Einstein-PE (rivaroxaban)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1.16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.80</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a:effectLst/>
                        </a:rPr>
                        <a:t>1.68</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18.3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028219"/>
                  </a:ext>
                </a:extLst>
              </a:tr>
              <a:tr h="162221">
                <a:tc>
                  <a:txBody>
                    <a:bodyPr/>
                    <a:lstStyle/>
                    <a:p>
                      <a:pPr marL="182880" lvl="1" algn="l" fontAlgn="t"/>
                      <a:r>
                        <a:rPr lang="en-US" sz="900" b="0" u="none" strike="noStrike" dirty="0">
                          <a:solidFill>
                            <a:srgbClr val="000000"/>
                          </a:solidFill>
                          <a:effectLst/>
                        </a:rPr>
                        <a:t>Amplify (apixaban)</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.79</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.53</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a:effectLst/>
                        </a:rPr>
                        <a:t>1.19</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dirty="0">
                          <a:effectLst/>
                        </a:rPr>
                        <a:t>15.6</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199240827"/>
                  </a:ext>
                </a:extLst>
              </a:tr>
              <a:tr h="162221">
                <a:tc>
                  <a:txBody>
                    <a:bodyPr/>
                    <a:lstStyle/>
                    <a:p>
                      <a:pPr marL="182880" lvl="1" algn="l" fontAlgn="t"/>
                      <a:r>
                        <a:rPr lang="en-US" sz="900" b="0" u="none" strike="noStrike" dirty="0">
                          <a:solidFill>
                            <a:srgbClr val="000000"/>
                          </a:solidFill>
                          <a:effectLst/>
                        </a:rPr>
                        <a:t>Hokusai (</a:t>
                      </a:r>
                      <a:r>
                        <a:rPr lang="en-US" sz="900" b="0" u="none" strike="noStrike" dirty="0" err="1">
                          <a:solidFill>
                            <a:srgbClr val="000000"/>
                          </a:solidFill>
                          <a:effectLst/>
                        </a:rPr>
                        <a:t>edoxaban</a:t>
                      </a:r>
                      <a:r>
                        <a:rPr lang="en-US" sz="900" b="0" u="none" strike="noStrike" dirty="0">
                          <a:solidFill>
                            <a:srgbClr val="000000"/>
                          </a:solidFill>
                          <a:effectLst/>
                        </a:rPr>
                        <a:t>)</a:t>
                      </a:r>
                      <a:endParaRPr lang="en-US" sz="900" b="0" i="0" u="none" strike="noStrike" dirty="0">
                        <a:solidFill>
                          <a:srgbClr val="000000"/>
                        </a:solidFill>
                        <a:effectLst/>
                        <a:latin typeface="+mn-lt"/>
                      </a:endParaRPr>
                    </a:p>
                  </a:txBody>
                  <a:tcPr marL="0" marR="952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1.05</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.82</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a:effectLst/>
                        </a:rPr>
                        <a:t>1.33</a:t>
                      </a:r>
                      <a:endParaRPr lang="en-US" sz="90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44.4</a:t>
                      </a:r>
                      <a:endParaRPr lang="en-US" sz="900"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858720"/>
                  </a:ext>
                </a:extLst>
              </a:tr>
              <a:tr h="162221">
                <a:tc>
                  <a:txBody>
                    <a:bodyPr/>
                    <a:lstStyle/>
                    <a:p>
                      <a:pPr algn="r" fontAlgn="t"/>
                      <a:r>
                        <a:rPr lang="en-US" sz="800" b="1" u="none" strike="noStrike" dirty="0">
                          <a:solidFill>
                            <a:srgbClr val="000000"/>
                          </a:solidFill>
                          <a:effectLst/>
                        </a:rPr>
                        <a:t>Sub-total (/</a:t>
                      </a:r>
                      <a:r>
                        <a:rPr lang="en-US" sz="800" b="1" u="none" strike="noStrike" baseline="30000" dirty="0">
                          <a:solidFill>
                            <a:srgbClr val="000000"/>
                          </a:solidFill>
                          <a:effectLst/>
                        </a:rPr>
                        <a:t>2</a:t>
                      </a:r>
                      <a:r>
                        <a:rPr lang="en-US" sz="800" b="1" u="none" strike="noStrike" dirty="0">
                          <a:solidFill>
                            <a:srgbClr val="000000"/>
                          </a:solidFill>
                          <a:effectLst/>
                        </a:rPr>
                        <a:t> = 0%, </a:t>
                      </a:r>
                      <a:r>
                        <a:rPr lang="en-US" sz="800" b="1" i="1" u="none" strike="noStrike" dirty="0">
                          <a:solidFill>
                            <a:srgbClr val="000000"/>
                          </a:solidFill>
                          <a:effectLst/>
                        </a:rPr>
                        <a:t>p</a:t>
                      </a:r>
                      <a:r>
                        <a:rPr lang="en-US" sz="800" b="1" u="none" strike="noStrike" dirty="0">
                          <a:solidFill>
                            <a:srgbClr val="000000"/>
                          </a:solidFill>
                          <a:effectLst/>
                        </a:rPr>
                        <a:t> = .5</a:t>
                      </a:r>
                      <a:r>
                        <a:rPr lang="en-US" sz="900" b="1" u="none" strike="noStrike" dirty="0">
                          <a:solidFill>
                            <a:srgbClr val="000000"/>
                          </a:solidFill>
                          <a:effectLst/>
                        </a:rPr>
                        <a:t>)</a:t>
                      </a:r>
                      <a:endParaRPr lang="en-US" sz="900" b="1" i="0" u="none" strike="noStrike" dirty="0">
                        <a:solidFill>
                          <a:srgbClr val="000000"/>
                        </a:solidFill>
                        <a:effectLst/>
                        <a:latin typeface="+mn-lt"/>
                      </a:endParaRPr>
                    </a:p>
                  </a:txBody>
                  <a:tcPr marL="0" marR="7315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.97</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.83</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a:effectLst/>
                        </a:rPr>
                        <a:t>1.14</a:t>
                      </a:r>
                      <a:endParaRPr lang="en-US" sz="900" b="1">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tc>
                  <a:txBody>
                    <a:bodyPr/>
                    <a:lstStyle/>
                    <a:p>
                      <a:pPr marL="0" marR="0" algn="ctr">
                        <a:spcBef>
                          <a:spcPts val="0"/>
                        </a:spcBef>
                        <a:spcAft>
                          <a:spcPts val="0"/>
                        </a:spcAft>
                      </a:pPr>
                      <a:r>
                        <a:rPr lang="en-US" sz="900" b="1" dirty="0">
                          <a:effectLst/>
                        </a:rPr>
                        <a:t>100</a:t>
                      </a:r>
                      <a:endParaRPr lang="en-US" sz="900" b="1" dirty="0">
                        <a:effectLst/>
                        <a:latin typeface="+mn-lt"/>
                        <a:ea typeface="Calibri" panose="020F0502020204030204" pitchFamily="34" charset="0"/>
                        <a:cs typeface="Times New Roman" panose="02020603050405020304" pitchFamily="18" charset="0"/>
                      </a:endParaRPr>
                    </a:p>
                  </a:txBody>
                  <a:tcPr marL="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8EC"/>
                    </a:solidFill>
                  </a:tcPr>
                </a:tc>
                <a:extLst>
                  <a:ext uri="{0D108BD9-81ED-4DB2-BD59-A6C34878D82A}">
                    <a16:rowId xmlns:a16="http://schemas.microsoft.com/office/drawing/2014/main" val="3578431994"/>
                  </a:ext>
                </a:extLst>
              </a:tr>
            </a:tbl>
          </a:graphicData>
        </a:graphic>
      </p:graphicFrame>
      <p:grpSp>
        <p:nvGrpSpPr>
          <p:cNvPr id="163" name="Group 162">
            <a:extLst>
              <a:ext uri="{FF2B5EF4-FFF2-40B4-BE49-F238E27FC236}">
                <a16:creationId xmlns:a16="http://schemas.microsoft.com/office/drawing/2014/main" id="{4DC1CA52-FFFF-4945-A95F-0C4BD40C503E}"/>
              </a:ext>
            </a:extLst>
          </p:cNvPr>
          <p:cNvGrpSpPr/>
          <p:nvPr/>
        </p:nvGrpSpPr>
        <p:grpSpPr>
          <a:xfrm>
            <a:off x="4413976" y="1091375"/>
            <a:ext cx="4512291" cy="3936238"/>
            <a:chOff x="4328251" y="1091375"/>
            <a:chExt cx="4512291" cy="3936238"/>
          </a:xfrm>
        </p:grpSpPr>
        <p:sp>
          <p:nvSpPr>
            <p:cNvPr id="150" name="Rectangle 149">
              <a:extLst>
                <a:ext uri="{FF2B5EF4-FFF2-40B4-BE49-F238E27FC236}">
                  <a16:creationId xmlns:a16="http://schemas.microsoft.com/office/drawing/2014/main" id="{5EE3F8F3-1E5E-224E-9539-F97AE8D4C29D}"/>
                </a:ext>
              </a:extLst>
            </p:cNvPr>
            <p:cNvSpPr/>
            <p:nvPr/>
          </p:nvSpPr>
          <p:spPr>
            <a:xfrm>
              <a:off x="6099166" y="1091375"/>
              <a:ext cx="1067600" cy="261610"/>
            </a:xfrm>
            <a:prstGeom prst="rect">
              <a:avLst/>
            </a:prstGeom>
          </p:spPr>
          <p:txBody>
            <a:bodyPr wrap="none" anchor="ctr">
              <a:spAutoFit/>
            </a:bodyPr>
            <a:lstStyle/>
            <a:p>
              <a:pPr marL="45720" lvl="1" algn="ctr" fontAlgn="t"/>
              <a:r>
                <a:rPr lang="en-US" sz="1100" b="1" dirty="0"/>
                <a:t>R R (95% CI)</a:t>
              </a:r>
            </a:p>
          </p:txBody>
        </p:sp>
        <p:grpSp>
          <p:nvGrpSpPr>
            <p:cNvPr id="162" name="Group 161">
              <a:extLst>
                <a:ext uri="{FF2B5EF4-FFF2-40B4-BE49-F238E27FC236}">
                  <a16:creationId xmlns:a16="http://schemas.microsoft.com/office/drawing/2014/main" id="{F91D2E44-CD90-7243-9271-BE6F171F04D2}"/>
                </a:ext>
              </a:extLst>
            </p:cNvPr>
            <p:cNvGrpSpPr/>
            <p:nvPr/>
          </p:nvGrpSpPr>
          <p:grpSpPr>
            <a:xfrm>
              <a:off x="4328251" y="1451076"/>
              <a:ext cx="4512291" cy="3576537"/>
              <a:chOff x="4252051" y="1508226"/>
              <a:chExt cx="4512291" cy="3576537"/>
            </a:xfrm>
          </p:grpSpPr>
          <p:grpSp>
            <p:nvGrpSpPr>
              <p:cNvPr id="160" name="Group 159">
                <a:extLst>
                  <a:ext uri="{FF2B5EF4-FFF2-40B4-BE49-F238E27FC236}">
                    <a16:creationId xmlns:a16="http://schemas.microsoft.com/office/drawing/2014/main" id="{577F7199-E4F0-BA4F-8631-89B0CD9E37D7}"/>
                  </a:ext>
                </a:extLst>
              </p:cNvPr>
              <p:cNvGrpSpPr/>
              <p:nvPr/>
            </p:nvGrpSpPr>
            <p:grpSpPr>
              <a:xfrm>
                <a:off x="4252051" y="1508226"/>
                <a:ext cx="4512291" cy="3576537"/>
                <a:chOff x="4252051" y="1508226"/>
                <a:chExt cx="4512291" cy="3576537"/>
              </a:xfrm>
            </p:grpSpPr>
            <p:grpSp>
              <p:nvGrpSpPr>
                <p:cNvPr id="151" name="Group 150">
                  <a:extLst>
                    <a:ext uri="{FF2B5EF4-FFF2-40B4-BE49-F238E27FC236}">
                      <a16:creationId xmlns:a16="http://schemas.microsoft.com/office/drawing/2014/main" id="{65E81E91-5A78-4041-A030-A07FF8CB0654}"/>
                    </a:ext>
                  </a:extLst>
                </p:cNvPr>
                <p:cNvGrpSpPr/>
                <p:nvPr/>
              </p:nvGrpSpPr>
              <p:grpSpPr>
                <a:xfrm>
                  <a:off x="4720255" y="1508226"/>
                  <a:ext cx="3985067" cy="3164299"/>
                  <a:chOff x="4720255" y="1508226"/>
                  <a:chExt cx="3985067" cy="3164299"/>
                </a:xfrm>
              </p:grpSpPr>
              <p:cxnSp>
                <p:nvCxnSpPr>
                  <p:cNvPr id="11" name="Straight Connector 10">
                    <a:extLst>
                      <a:ext uri="{FF2B5EF4-FFF2-40B4-BE49-F238E27FC236}">
                        <a16:creationId xmlns:a16="http://schemas.microsoft.com/office/drawing/2014/main" id="{83D50736-C316-B441-9C80-407A839ABFFB}"/>
                      </a:ext>
                    </a:extLst>
                  </p:cNvPr>
                  <p:cNvCxnSpPr>
                    <a:cxnSpLocks/>
                  </p:cNvCxnSpPr>
                  <p:nvPr/>
                </p:nvCxnSpPr>
                <p:spPr>
                  <a:xfrm>
                    <a:off x="6184912" y="1535530"/>
                    <a:ext cx="949160"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844EF2D-3C22-A745-8282-55DAFD76BE46}"/>
                      </a:ext>
                    </a:extLst>
                  </p:cNvPr>
                  <p:cNvCxnSpPr>
                    <a:cxnSpLocks/>
                  </p:cNvCxnSpPr>
                  <p:nvPr/>
                </p:nvCxnSpPr>
                <p:spPr>
                  <a:xfrm>
                    <a:off x="5868537" y="1702000"/>
                    <a:ext cx="768498"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3B1BD90-923E-1C4F-8587-31260A88A173}"/>
                      </a:ext>
                    </a:extLst>
                  </p:cNvPr>
                  <p:cNvCxnSpPr>
                    <a:cxnSpLocks/>
                  </p:cNvCxnSpPr>
                  <p:nvPr/>
                </p:nvCxnSpPr>
                <p:spPr>
                  <a:xfrm>
                    <a:off x="6351096" y="1868470"/>
                    <a:ext cx="711620"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B55A6B4-341E-A748-896A-6EAE3F6F9A5D}"/>
                      </a:ext>
                    </a:extLst>
                  </p:cNvPr>
                  <p:cNvCxnSpPr>
                    <a:cxnSpLocks/>
                  </p:cNvCxnSpPr>
                  <p:nvPr/>
                </p:nvCxnSpPr>
                <p:spPr>
                  <a:xfrm>
                    <a:off x="6114197" y="2034939"/>
                    <a:ext cx="628387"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E4F93DD-CBF4-FC4D-BC75-6E5C236DEBB2}"/>
                      </a:ext>
                    </a:extLst>
                  </p:cNvPr>
                  <p:cNvCxnSpPr>
                    <a:cxnSpLocks/>
                  </p:cNvCxnSpPr>
                  <p:nvPr/>
                </p:nvCxnSpPr>
                <p:spPr>
                  <a:xfrm>
                    <a:off x="6059048" y="2201409"/>
                    <a:ext cx="618736"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79BAD27-7913-9D44-A339-F135FD6EDB47}"/>
                      </a:ext>
                    </a:extLst>
                  </p:cNvPr>
                  <p:cNvCxnSpPr>
                    <a:cxnSpLocks/>
                  </p:cNvCxnSpPr>
                  <p:nvPr/>
                </p:nvCxnSpPr>
                <p:spPr>
                  <a:xfrm>
                    <a:off x="6274053" y="2367881"/>
                    <a:ext cx="362982"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4AC0BBF-391F-234B-9E62-51A35CE2F94D}"/>
                      </a:ext>
                    </a:extLst>
                  </p:cNvPr>
                  <p:cNvCxnSpPr>
                    <a:cxnSpLocks/>
                  </p:cNvCxnSpPr>
                  <p:nvPr/>
                </p:nvCxnSpPr>
                <p:spPr>
                  <a:xfrm>
                    <a:off x="6514141" y="2852602"/>
                    <a:ext cx="2191181" cy="0"/>
                  </a:xfrm>
                  <a:prstGeom prst="line">
                    <a:avLst/>
                  </a:prstGeom>
                  <a:ln>
                    <a:solidFill>
                      <a:schemeClr val="tx2">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74D167E-C3A2-A047-8C51-46E1BC184F8D}"/>
                      </a:ext>
                    </a:extLst>
                  </p:cNvPr>
                  <p:cNvCxnSpPr>
                    <a:cxnSpLocks/>
                  </p:cNvCxnSpPr>
                  <p:nvPr/>
                </p:nvCxnSpPr>
                <p:spPr>
                  <a:xfrm>
                    <a:off x="5022376" y="3019072"/>
                    <a:ext cx="3682946" cy="0"/>
                  </a:xfrm>
                  <a:prstGeom prst="line">
                    <a:avLst/>
                  </a:prstGeom>
                  <a:ln>
                    <a:solidFill>
                      <a:schemeClr val="tx2">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2FE06C2-B030-0B45-B281-2D9BAF60422F}"/>
                      </a:ext>
                    </a:extLst>
                  </p:cNvPr>
                  <p:cNvCxnSpPr>
                    <a:cxnSpLocks/>
                  </p:cNvCxnSpPr>
                  <p:nvPr/>
                </p:nvCxnSpPr>
                <p:spPr>
                  <a:xfrm>
                    <a:off x="4720255" y="3185541"/>
                    <a:ext cx="3413811" cy="0"/>
                  </a:xfrm>
                  <a:prstGeom prst="line">
                    <a:avLst/>
                  </a:prstGeom>
                  <a:ln>
                    <a:solidFill>
                      <a:schemeClr val="tx2">
                        <a:lumMod val="85000"/>
                        <a:lumOff val="15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4A23976-3AD4-3048-8A4F-921F253FD4FD}"/>
                      </a:ext>
                    </a:extLst>
                  </p:cNvPr>
                  <p:cNvCxnSpPr>
                    <a:cxnSpLocks/>
                  </p:cNvCxnSpPr>
                  <p:nvPr/>
                </p:nvCxnSpPr>
                <p:spPr>
                  <a:xfrm>
                    <a:off x="5520519" y="3352011"/>
                    <a:ext cx="2731579"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CE8E86-37F1-6F4E-A6D2-85938A076157}"/>
                      </a:ext>
                    </a:extLst>
                  </p:cNvPr>
                  <p:cNvCxnSpPr>
                    <a:cxnSpLocks/>
                  </p:cNvCxnSpPr>
                  <p:nvPr/>
                </p:nvCxnSpPr>
                <p:spPr>
                  <a:xfrm>
                    <a:off x="5752531" y="3518483"/>
                    <a:ext cx="2499567"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DDB8895-BFF1-AC41-8A10-D383C7306DFE}"/>
                      </a:ext>
                    </a:extLst>
                  </p:cNvPr>
                  <p:cNvCxnSpPr>
                    <a:cxnSpLocks/>
                  </p:cNvCxnSpPr>
                  <p:nvPr/>
                </p:nvCxnSpPr>
                <p:spPr>
                  <a:xfrm>
                    <a:off x="4720255" y="2686132"/>
                    <a:ext cx="2929315" cy="0"/>
                  </a:xfrm>
                  <a:prstGeom prst="line">
                    <a:avLst/>
                  </a:prstGeom>
                  <a:ln>
                    <a:solidFill>
                      <a:schemeClr val="tx2">
                        <a:lumMod val="85000"/>
                        <a:lumOff val="15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F0A814A-EA3A-C240-B0D6-4AC8754FEE99}"/>
                      </a:ext>
                    </a:extLst>
                  </p:cNvPr>
                  <p:cNvCxnSpPr>
                    <a:cxnSpLocks/>
                  </p:cNvCxnSpPr>
                  <p:nvPr/>
                </p:nvCxnSpPr>
                <p:spPr>
                  <a:xfrm>
                    <a:off x="6059048" y="3809807"/>
                    <a:ext cx="1075024"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DBA287C-B163-7A41-9F91-06EAAB99E693}"/>
                      </a:ext>
                    </a:extLst>
                  </p:cNvPr>
                  <p:cNvCxnSpPr>
                    <a:cxnSpLocks/>
                  </p:cNvCxnSpPr>
                  <p:nvPr/>
                </p:nvCxnSpPr>
                <p:spPr>
                  <a:xfrm>
                    <a:off x="5951546" y="3976277"/>
                    <a:ext cx="799101"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F073607-A852-8647-9BB1-6D936FCEB15C}"/>
                      </a:ext>
                    </a:extLst>
                  </p:cNvPr>
                  <p:cNvCxnSpPr>
                    <a:cxnSpLocks/>
                  </p:cNvCxnSpPr>
                  <p:nvPr/>
                </p:nvCxnSpPr>
                <p:spPr>
                  <a:xfrm>
                    <a:off x="6351096" y="4142747"/>
                    <a:ext cx="782976"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6395D1-5FE2-124E-B472-5267D06EA3BB}"/>
                      </a:ext>
                    </a:extLst>
                  </p:cNvPr>
                  <p:cNvCxnSpPr>
                    <a:cxnSpLocks/>
                  </p:cNvCxnSpPr>
                  <p:nvPr/>
                </p:nvCxnSpPr>
                <p:spPr>
                  <a:xfrm>
                    <a:off x="6005015" y="4309216"/>
                    <a:ext cx="737569"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20B16E8-33DC-9941-950A-79D17706F18A}"/>
                      </a:ext>
                    </a:extLst>
                  </p:cNvPr>
                  <p:cNvCxnSpPr>
                    <a:cxnSpLocks/>
                  </p:cNvCxnSpPr>
                  <p:nvPr/>
                </p:nvCxnSpPr>
                <p:spPr>
                  <a:xfrm>
                    <a:off x="6410222" y="4475686"/>
                    <a:ext cx="453627"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E08E79F-3972-F142-95FC-3DDFC3FB4980}"/>
                      </a:ext>
                    </a:extLst>
                  </p:cNvPr>
                  <p:cNvCxnSpPr>
                    <a:cxnSpLocks/>
                  </p:cNvCxnSpPr>
                  <p:nvPr/>
                </p:nvCxnSpPr>
                <p:spPr>
                  <a:xfrm>
                    <a:off x="6427160" y="4636716"/>
                    <a:ext cx="315424" cy="0"/>
                  </a:xfrm>
                  <a:prstGeom prst="line">
                    <a:avLst/>
                  </a:prstGeom>
                  <a:ln>
                    <a:solidFill>
                      <a:schemeClr val="tx2">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7" name="Rectangle 126">
                    <a:extLst>
                      <a:ext uri="{FF2B5EF4-FFF2-40B4-BE49-F238E27FC236}">
                        <a16:creationId xmlns:a16="http://schemas.microsoft.com/office/drawing/2014/main" id="{769E37F8-AB59-4B46-B0A8-EC4269876B94}"/>
                      </a:ext>
                    </a:extLst>
                  </p:cNvPr>
                  <p:cNvSpPr/>
                  <p:nvPr/>
                </p:nvSpPr>
                <p:spPr>
                  <a:xfrm>
                    <a:off x="6637035" y="1508226"/>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5AC8AF3D-9B1C-F24E-8309-DE7D687F4170}"/>
                      </a:ext>
                    </a:extLst>
                  </p:cNvPr>
                  <p:cNvSpPr/>
                  <p:nvPr/>
                </p:nvSpPr>
                <p:spPr>
                  <a:xfrm>
                    <a:off x="6218935" y="1669663"/>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8DF7828-0595-6249-8773-DCDAE89621C8}"/>
                      </a:ext>
                    </a:extLst>
                  </p:cNvPr>
                  <p:cNvSpPr/>
                  <p:nvPr/>
                </p:nvSpPr>
                <p:spPr>
                  <a:xfrm>
                    <a:off x="6659831" y="1839425"/>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FFB305B-F01B-3D4A-9C0B-90096D08D21C}"/>
                      </a:ext>
                    </a:extLst>
                  </p:cNvPr>
                  <p:cNvSpPr/>
                  <p:nvPr/>
                </p:nvSpPr>
                <p:spPr>
                  <a:xfrm>
                    <a:off x="6394129" y="2007635"/>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9E4F9E0B-9E76-9340-94FA-88656F81D03A}"/>
                      </a:ext>
                    </a:extLst>
                  </p:cNvPr>
                  <p:cNvSpPr/>
                  <p:nvPr/>
                </p:nvSpPr>
                <p:spPr>
                  <a:xfrm>
                    <a:off x="6379514" y="2172434"/>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E54601E-328C-7A47-A2A4-024AE2FD193C}"/>
                      </a:ext>
                    </a:extLst>
                  </p:cNvPr>
                  <p:cNvSpPr/>
                  <p:nvPr/>
                </p:nvSpPr>
                <p:spPr>
                  <a:xfrm>
                    <a:off x="6440929" y="2343426"/>
                    <a:ext cx="61415" cy="61415"/>
                  </a:xfrm>
                  <a:prstGeom prst="rect">
                    <a:avLst/>
                  </a:prstGeom>
                  <a:solidFill>
                    <a:schemeClr val="tx2">
                      <a:lumMod val="85000"/>
                      <a:lumOff val="15000"/>
                    </a:schemeClr>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54B815E-EF71-D740-8E21-1A14156E1474}"/>
                      </a:ext>
                    </a:extLst>
                  </p:cNvPr>
                  <p:cNvSpPr/>
                  <p:nvPr/>
                </p:nvSpPr>
                <p:spPr>
                  <a:xfrm>
                    <a:off x="5920838" y="3165245"/>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923E4F0-5FF2-B44D-9450-414A3932D766}"/>
                      </a:ext>
                    </a:extLst>
                  </p:cNvPr>
                  <p:cNvSpPr/>
                  <p:nvPr/>
                </p:nvSpPr>
                <p:spPr>
                  <a:xfrm>
                    <a:off x="5543881" y="2664464"/>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0DDD26D4-A16B-D346-AA1F-9E1AD14B4D6E}"/>
                      </a:ext>
                    </a:extLst>
                  </p:cNvPr>
                  <p:cNvSpPr/>
                  <p:nvPr/>
                </p:nvSpPr>
                <p:spPr>
                  <a:xfrm>
                    <a:off x="7175033" y="2986633"/>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C209CB3-9199-1C40-AB3A-29FA4043F629}"/>
                      </a:ext>
                    </a:extLst>
                  </p:cNvPr>
                  <p:cNvSpPr/>
                  <p:nvPr/>
                </p:nvSpPr>
                <p:spPr>
                  <a:xfrm>
                    <a:off x="6812740" y="3328638"/>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4B00A65-BD45-0547-9516-AEABC8879041}"/>
                      </a:ext>
                    </a:extLst>
                  </p:cNvPr>
                  <p:cNvSpPr/>
                  <p:nvPr/>
                </p:nvSpPr>
                <p:spPr>
                  <a:xfrm>
                    <a:off x="7548316" y="2820163"/>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F912334-E738-0544-948B-AA0C74564BE4}"/>
                      </a:ext>
                    </a:extLst>
                  </p:cNvPr>
                  <p:cNvSpPr/>
                  <p:nvPr/>
                </p:nvSpPr>
                <p:spPr>
                  <a:xfrm>
                    <a:off x="6547935" y="3494655"/>
                    <a:ext cx="61415" cy="61415"/>
                  </a:xfrm>
                  <a:prstGeom prst="rect">
                    <a:avLst/>
                  </a:prstGeom>
                  <a:solidFill>
                    <a:schemeClr val="tx2">
                      <a:lumMod val="85000"/>
                      <a:lumOff val="15000"/>
                    </a:schemeClr>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6D3F0621-5E9D-C54D-921E-86C2DFD6CA1D}"/>
                      </a:ext>
                    </a:extLst>
                  </p:cNvPr>
                  <p:cNvSpPr/>
                  <p:nvPr/>
                </p:nvSpPr>
                <p:spPr>
                  <a:xfrm>
                    <a:off x="6547935" y="3776079"/>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18A45C9-204A-CC4C-897B-AC9EF285EF54}"/>
                      </a:ext>
                    </a:extLst>
                  </p:cNvPr>
                  <p:cNvSpPr/>
                  <p:nvPr/>
                </p:nvSpPr>
                <p:spPr>
                  <a:xfrm>
                    <a:off x="6307764" y="3955217"/>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919BD198-920C-CF47-9C3E-E3F48CFED6FF}"/>
                      </a:ext>
                    </a:extLst>
                  </p:cNvPr>
                  <p:cNvSpPr/>
                  <p:nvPr/>
                </p:nvSpPr>
                <p:spPr>
                  <a:xfrm>
                    <a:off x="6682048" y="4113771"/>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03C6DAF-7A99-B344-95C0-2F0E123A4121}"/>
                      </a:ext>
                    </a:extLst>
                  </p:cNvPr>
                  <p:cNvSpPr/>
                  <p:nvPr/>
                </p:nvSpPr>
                <p:spPr>
                  <a:xfrm>
                    <a:off x="6332714" y="4288156"/>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51CA1E4-A583-014A-A5BF-D75DE86564CF}"/>
                      </a:ext>
                    </a:extLst>
                  </p:cNvPr>
                  <p:cNvSpPr/>
                  <p:nvPr/>
                </p:nvSpPr>
                <p:spPr>
                  <a:xfrm>
                    <a:off x="6597439" y="4441271"/>
                    <a:ext cx="61415" cy="61415"/>
                  </a:xfrm>
                  <a:prstGeom prst="rect">
                    <a:avLst/>
                  </a:prstGeom>
                  <a:solidFill>
                    <a:schemeClr val="bg1"/>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A26380A-66A8-4449-9771-7B2F877E1E40}"/>
                      </a:ext>
                    </a:extLst>
                  </p:cNvPr>
                  <p:cNvSpPr/>
                  <p:nvPr/>
                </p:nvSpPr>
                <p:spPr>
                  <a:xfrm>
                    <a:off x="6532008" y="4611110"/>
                    <a:ext cx="61415" cy="61415"/>
                  </a:xfrm>
                  <a:prstGeom prst="rect">
                    <a:avLst/>
                  </a:prstGeom>
                  <a:solidFill>
                    <a:schemeClr val="tx2">
                      <a:lumMod val="85000"/>
                      <a:lumOff val="15000"/>
                    </a:schemeClr>
                  </a:solidFill>
                  <a:ln>
                    <a:solidFill>
                      <a:schemeClr val="tx2">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49B757E8-835D-A94B-9B27-4B4EA3B25A8E}"/>
                    </a:ext>
                  </a:extLst>
                </p:cNvPr>
                <p:cNvGrpSpPr/>
                <p:nvPr/>
              </p:nvGrpSpPr>
              <p:grpSpPr>
                <a:xfrm>
                  <a:off x="4252051" y="1535530"/>
                  <a:ext cx="4512291" cy="3549233"/>
                  <a:chOff x="4252051" y="1535530"/>
                  <a:chExt cx="4512291" cy="3549233"/>
                </a:xfrm>
              </p:grpSpPr>
              <p:cxnSp>
                <p:nvCxnSpPr>
                  <p:cNvPr id="74" name="Straight Connector 73">
                    <a:extLst>
                      <a:ext uri="{FF2B5EF4-FFF2-40B4-BE49-F238E27FC236}">
                        <a16:creationId xmlns:a16="http://schemas.microsoft.com/office/drawing/2014/main" id="{4686D7C3-564F-D748-8236-F2FCE0E84220}"/>
                      </a:ext>
                    </a:extLst>
                  </p:cNvPr>
                  <p:cNvCxnSpPr>
                    <a:cxnSpLocks/>
                  </p:cNvCxnSpPr>
                  <p:nvPr/>
                </p:nvCxnSpPr>
                <p:spPr>
                  <a:xfrm>
                    <a:off x="6578643" y="1535530"/>
                    <a:ext cx="0" cy="32211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A13A859-4583-7242-BCBD-3D8444426765}"/>
                      </a:ext>
                    </a:extLst>
                  </p:cNvPr>
                  <p:cNvCxnSpPr>
                    <a:cxnSpLocks/>
                  </p:cNvCxnSpPr>
                  <p:nvPr/>
                </p:nvCxnSpPr>
                <p:spPr>
                  <a:xfrm flipH="1">
                    <a:off x="4480304" y="4756695"/>
                    <a:ext cx="413526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6" name="Group 155">
                    <a:extLst>
                      <a:ext uri="{FF2B5EF4-FFF2-40B4-BE49-F238E27FC236}">
                        <a16:creationId xmlns:a16="http://schemas.microsoft.com/office/drawing/2014/main" id="{1549F821-B20A-5B48-8C56-EAB8D91F3E82}"/>
                      </a:ext>
                    </a:extLst>
                  </p:cNvPr>
                  <p:cNvGrpSpPr/>
                  <p:nvPr/>
                </p:nvGrpSpPr>
                <p:grpSpPr>
                  <a:xfrm>
                    <a:off x="4252051" y="4797982"/>
                    <a:ext cx="4512291" cy="286781"/>
                    <a:chOff x="4252051" y="4797982"/>
                    <a:chExt cx="4512291" cy="286781"/>
                  </a:xfrm>
                </p:grpSpPr>
                <p:sp>
                  <p:nvSpPr>
                    <p:cNvPr id="146" name="Rectangle 145">
                      <a:extLst>
                        <a:ext uri="{FF2B5EF4-FFF2-40B4-BE49-F238E27FC236}">
                          <a16:creationId xmlns:a16="http://schemas.microsoft.com/office/drawing/2014/main" id="{09709DC6-7628-D44F-AE3A-BC34F6103623}"/>
                        </a:ext>
                      </a:extLst>
                    </p:cNvPr>
                    <p:cNvSpPr/>
                    <p:nvPr/>
                  </p:nvSpPr>
                  <p:spPr>
                    <a:xfrm>
                      <a:off x="5423442" y="4797982"/>
                      <a:ext cx="1133324" cy="246221"/>
                    </a:xfrm>
                    <a:prstGeom prst="rect">
                      <a:avLst/>
                    </a:prstGeom>
                  </p:spPr>
                  <p:txBody>
                    <a:bodyPr wrap="none" anchor="ctr">
                      <a:spAutoFit/>
                    </a:bodyPr>
                    <a:lstStyle/>
                    <a:p>
                      <a:pPr marL="45720" lvl="1" algn="ctr" fontAlgn="t"/>
                      <a:r>
                        <a:rPr lang="en-US" sz="1000" b="1" dirty="0"/>
                        <a:t>Favors DOACs</a:t>
                      </a:r>
                    </a:p>
                  </p:txBody>
                </p:sp>
                <p:sp>
                  <p:nvSpPr>
                    <p:cNvPr id="147" name="Rectangle 146">
                      <a:extLst>
                        <a:ext uri="{FF2B5EF4-FFF2-40B4-BE49-F238E27FC236}">
                          <a16:creationId xmlns:a16="http://schemas.microsoft.com/office/drawing/2014/main" id="{0D542261-49C9-4A47-86DE-424204D030C7}"/>
                        </a:ext>
                      </a:extLst>
                    </p:cNvPr>
                    <p:cNvSpPr/>
                    <p:nvPr/>
                  </p:nvSpPr>
                  <p:spPr>
                    <a:xfrm>
                      <a:off x="6603123" y="4797982"/>
                      <a:ext cx="1025923" cy="246221"/>
                    </a:xfrm>
                    <a:prstGeom prst="rect">
                      <a:avLst/>
                    </a:prstGeom>
                  </p:spPr>
                  <p:txBody>
                    <a:bodyPr wrap="none" anchor="ctr">
                      <a:spAutoFit/>
                    </a:bodyPr>
                    <a:lstStyle/>
                    <a:p>
                      <a:pPr marL="45720" lvl="1" algn="ctr" fontAlgn="t"/>
                      <a:r>
                        <a:rPr lang="en-US" sz="1000" b="1" dirty="0"/>
                        <a:t>Favors VKAs</a:t>
                      </a:r>
                    </a:p>
                  </p:txBody>
                </p:sp>
                <p:sp>
                  <p:nvSpPr>
                    <p:cNvPr id="148" name="Rectangle 147">
                      <a:extLst>
                        <a:ext uri="{FF2B5EF4-FFF2-40B4-BE49-F238E27FC236}">
                          <a16:creationId xmlns:a16="http://schemas.microsoft.com/office/drawing/2014/main" id="{15EEB77B-958E-2749-B196-3C23072379AC}"/>
                        </a:ext>
                      </a:extLst>
                    </p:cNvPr>
                    <p:cNvSpPr/>
                    <p:nvPr/>
                  </p:nvSpPr>
                  <p:spPr>
                    <a:xfrm>
                      <a:off x="4252051" y="4838542"/>
                      <a:ext cx="407163" cy="246221"/>
                    </a:xfrm>
                    <a:prstGeom prst="rect">
                      <a:avLst/>
                    </a:prstGeom>
                  </p:spPr>
                  <p:txBody>
                    <a:bodyPr wrap="none" anchor="ctr">
                      <a:spAutoFit/>
                    </a:bodyPr>
                    <a:lstStyle/>
                    <a:p>
                      <a:pPr marL="45720" lvl="1" algn="ctr" fontAlgn="t"/>
                      <a:r>
                        <a:rPr lang="en-US" sz="1000" b="1" dirty="0"/>
                        <a:t>0.1</a:t>
                      </a:r>
                    </a:p>
                  </p:txBody>
                </p:sp>
                <p:sp>
                  <p:nvSpPr>
                    <p:cNvPr id="149" name="Rectangle 148">
                      <a:extLst>
                        <a:ext uri="{FF2B5EF4-FFF2-40B4-BE49-F238E27FC236}">
                          <a16:creationId xmlns:a16="http://schemas.microsoft.com/office/drawing/2014/main" id="{F578BE17-0264-5D40-951E-511FDE23181B}"/>
                        </a:ext>
                      </a:extLst>
                    </p:cNvPr>
                    <p:cNvSpPr/>
                    <p:nvPr/>
                  </p:nvSpPr>
                  <p:spPr>
                    <a:xfrm>
                      <a:off x="8392444" y="4838542"/>
                      <a:ext cx="371898" cy="246221"/>
                    </a:xfrm>
                    <a:prstGeom prst="rect">
                      <a:avLst/>
                    </a:prstGeom>
                  </p:spPr>
                  <p:txBody>
                    <a:bodyPr wrap="none" anchor="ctr">
                      <a:spAutoFit/>
                    </a:bodyPr>
                    <a:lstStyle/>
                    <a:p>
                      <a:pPr marL="45720" lvl="1" algn="ctr" fontAlgn="t"/>
                      <a:r>
                        <a:rPr lang="en-US" sz="1000" b="1" dirty="0"/>
                        <a:t>10</a:t>
                      </a:r>
                    </a:p>
                  </p:txBody>
                </p:sp>
              </p:grpSp>
            </p:grpSp>
          </p:grpSp>
          <p:cxnSp>
            <p:nvCxnSpPr>
              <p:cNvPr id="153" name="Straight Connector 152">
                <a:extLst>
                  <a:ext uri="{FF2B5EF4-FFF2-40B4-BE49-F238E27FC236}">
                    <a16:creationId xmlns:a16="http://schemas.microsoft.com/office/drawing/2014/main" id="{ADF2283B-9A1F-684F-9607-A8C506BFE3EA}"/>
                  </a:ext>
                </a:extLst>
              </p:cNvPr>
              <p:cNvCxnSpPr>
                <a:cxnSpLocks/>
              </p:cNvCxnSpPr>
              <p:nvPr/>
            </p:nvCxnSpPr>
            <p:spPr>
              <a:xfrm flipH="1">
                <a:off x="4480304" y="4756250"/>
                <a:ext cx="1" cy="12810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39ED9B56-4376-B841-A315-4C181060D8CC}"/>
                  </a:ext>
                </a:extLst>
              </p:cNvPr>
              <p:cNvCxnSpPr>
                <a:cxnSpLocks/>
              </p:cNvCxnSpPr>
              <p:nvPr/>
            </p:nvCxnSpPr>
            <p:spPr>
              <a:xfrm flipH="1">
                <a:off x="8608872" y="4754434"/>
                <a:ext cx="1" cy="12810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2151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2335090"/>
            <a:ext cx="6618693" cy="1766637"/>
          </a:xfrm>
        </p:spPr>
        <p:txBody>
          <a:bodyPr/>
          <a:lstStyle/>
          <a:p>
            <a:r>
              <a:rPr lang="en-US" sz="3200" dirty="0"/>
              <a:t>Addressing Disparities in Care: Assessing Patient Characteristics When Determining Next Steps for Anticoagulant Treatment Selection</a:t>
            </a:r>
          </a:p>
        </p:txBody>
      </p:sp>
      <p:pic>
        <p:nvPicPr>
          <p:cNvPr id="4" name="Picture 3">
            <a:extLst>
              <a:ext uri="{FF2B5EF4-FFF2-40B4-BE49-F238E27FC236}">
                <a16:creationId xmlns:a16="http://schemas.microsoft.com/office/drawing/2014/main" id="{36F1E0DB-68E6-F54B-9682-8BFE47DB0051}"/>
              </a:ext>
            </a:extLst>
          </p:cNvPr>
          <p:cNvPicPr>
            <a:picLocks noChangeAspect="1"/>
          </p:cNvPicPr>
          <p:nvPr/>
        </p:nvPicPr>
        <p:blipFill>
          <a:blip r:embed="rId3"/>
          <a:stretch>
            <a:fillRect/>
          </a:stretch>
        </p:blipFill>
        <p:spPr>
          <a:xfrm>
            <a:off x="549273" y="457200"/>
            <a:ext cx="3204151" cy="141359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748BEE8-B32E-4EFE-8AD3-8F6D055F7EB4}"/>
              </a:ext>
            </a:extLst>
          </p:cNvPr>
          <p:cNvSpPr txBox="1"/>
          <p:nvPr/>
        </p:nvSpPr>
        <p:spPr>
          <a:xfrm>
            <a:off x="3773048" y="463310"/>
            <a:ext cx="939800" cy="1785104"/>
          </a:xfrm>
          <a:prstGeom prst="rect">
            <a:avLst/>
          </a:prstGeom>
          <a:noFill/>
        </p:spPr>
        <p:txBody>
          <a:bodyPr wrap="square" rtlCol="0">
            <a:spAutoFit/>
          </a:bodyPr>
          <a:lstStyle/>
          <a:p>
            <a:pPr algn="ctr"/>
            <a:r>
              <a:rPr lang="en-US" sz="11000" b="1" dirty="0">
                <a:solidFill>
                  <a:schemeClr val="accent3">
                    <a:lumMod val="60000"/>
                    <a:lumOff val="40000"/>
                  </a:schemeClr>
                </a:solidFill>
              </a:rPr>
              <a:t>2</a:t>
            </a:r>
          </a:p>
        </p:txBody>
      </p:sp>
    </p:spTree>
    <p:extLst>
      <p:ext uri="{BB962C8B-B14F-4D97-AF65-F5344CB8AC3E}">
        <p14:creationId xmlns:p14="http://schemas.microsoft.com/office/powerpoint/2010/main" val="33722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a:xfrm>
            <a:off x="336884" y="239827"/>
            <a:ext cx="8502316" cy="484748"/>
          </a:xfrm>
        </p:spPr>
        <p:txBody>
          <a:bodyPr/>
          <a:lstStyle/>
          <a:p>
            <a:r>
              <a:rPr lang="en-US" sz="3000" dirty="0"/>
              <a:t>Safety of DOACs in VTE: Meta-Analysis</a:t>
            </a:r>
          </a:p>
        </p:txBody>
      </p:sp>
      <p:sp>
        <p:nvSpPr>
          <p:cNvPr id="6" name="Text Placeholder 5">
            <a:extLst>
              <a:ext uri="{FF2B5EF4-FFF2-40B4-BE49-F238E27FC236}">
                <a16:creationId xmlns:a16="http://schemas.microsoft.com/office/drawing/2014/main" id="{EA000A46-C2A9-4049-985A-05EF30DE3F84}"/>
              </a:ext>
            </a:extLst>
          </p:cNvPr>
          <p:cNvSpPr>
            <a:spLocks noGrp="1"/>
          </p:cNvSpPr>
          <p:nvPr>
            <p:ph type="body" sz="quarter" idx="10"/>
          </p:nvPr>
        </p:nvSpPr>
        <p:spPr>
          <a:xfrm>
            <a:off x="0" y="4743391"/>
            <a:ext cx="9144000" cy="400110"/>
          </a:xfrm>
        </p:spPr>
        <p:txBody>
          <a:bodyPr/>
          <a:lstStyle/>
          <a:p>
            <a:pPr marL="0" indent="0"/>
            <a:r>
              <a:rPr lang="en-US" dirty="0">
                <a:solidFill>
                  <a:srgbClr val="5C6B72"/>
                </a:solidFill>
              </a:rPr>
              <a:t>ICH = intracerebral hemorrhage</a:t>
            </a:r>
            <a:br>
              <a:rPr lang="en-US" dirty="0">
                <a:solidFill>
                  <a:srgbClr val="5C6B72"/>
                </a:solidFill>
              </a:rPr>
            </a:br>
            <a:r>
              <a:rPr lang="en-US" dirty="0">
                <a:solidFill>
                  <a:srgbClr val="5C6B72"/>
                </a:solidFill>
              </a:rPr>
              <a:t>van der </a:t>
            </a:r>
            <a:r>
              <a:rPr lang="en-US" dirty="0" err="1">
                <a:solidFill>
                  <a:srgbClr val="5C6B72"/>
                </a:solidFill>
              </a:rPr>
              <a:t>Hulle</a:t>
            </a:r>
            <a:r>
              <a:rPr lang="en-US" dirty="0">
                <a:solidFill>
                  <a:srgbClr val="5C6B72"/>
                </a:solidFill>
              </a:rPr>
              <a:t> T, et al. </a:t>
            </a:r>
            <a:r>
              <a:rPr lang="en-US" i="1" dirty="0">
                <a:solidFill>
                  <a:srgbClr val="5C6B72"/>
                </a:solidFill>
              </a:rPr>
              <a:t>J </a:t>
            </a:r>
            <a:r>
              <a:rPr lang="en-US" i="1" dirty="0" err="1">
                <a:solidFill>
                  <a:srgbClr val="5C6B72"/>
                </a:solidFill>
              </a:rPr>
              <a:t>Thromb</a:t>
            </a:r>
            <a:r>
              <a:rPr lang="en-US" i="1" dirty="0">
                <a:solidFill>
                  <a:srgbClr val="5C6B72"/>
                </a:solidFill>
              </a:rPr>
              <a:t> </a:t>
            </a:r>
            <a:r>
              <a:rPr lang="en-US" i="1" dirty="0" err="1">
                <a:solidFill>
                  <a:srgbClr val="5C6B72"/>
                </a:solidFill>
              </a:rPr>
              <a:t>Haemost</a:t>
            </a:r>
            <a:r>
              <a:rPr lang="en-US" dirty="0">
                <a:solidFill>
                  <a:srgbClr val="5C6B72"/>
                </a:solidFill>
              </a:rPr>
              <a:t>. 2014;12(3):320-328. </a:t>
            </a:r>
          </a:p>
        </p:txBody>
      </p:sp>
      <p:graphicFrame>
        <p:nvGraphicFramePr>
          <p:cNvPr id="3" name="Content Placeholder 9">
            <a:extLst>
              <a:ext uri="{FF2B5EF4-FFF2-40B4-BE49-F238E27FC236}">
                <a16:creationId xmlns:a16="http://schemas.microsoft.com/office/drawing/2014/main" id="{9A492F07-B739-E34B-B68A-9F89D6E96AD8}"/>
              </a:ext>
            </a:extLst>
          </p:cNvPr>
          <p:cNvGraphicFramePr>
            <a:graphicFrameLocks/>
          </p:cNvGraphicFramePr>
          <p:nvPr>
            <p:extLst>
              <p:ext uri="{D42A27DB-BD31-4B8C-83A1-F6EECF244321}">
                <p14:modId xmlns:p14="http://schemas.microsoft.com/office/powerpoint/2010/main" val="4172750943"/>
              </p:ext>
            </p:extLst>
          </p:nvPr>
        </p:nvGraphicFramePr>
        <p:xfrm>
          <a:off x="808073" y="1205091"/>
          <a:ext cx="7145079" cy="36257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E39E070-4A27-5744-8DC0-8941EA1541E9}"/>
              </a:ext>
            </a:extLst>
          </p:cNvPr>
          <p:cNvSpPr txBox="1"/>
          <p:nvPr/>
        </p:nvSpPr>
        <p:spPr>
          <a:xfrm rot="16200000">
            <a:off x="-307439" y="2387084"/>
            <a:ext cx="1657978" cy="369332"/>
          </a:xfrm>
          <a:prstGeom prst="rect">
            <a:avLst/>
          </a:prstGeom>
          <a:noFill/>
        </p:spPr>
        <p:txBody>
          <a:bodyPr wrap="square" rtlCol="0">
            <a:spAutoFit/>
          </a:bodyPr>
          <a:lstStyle/>
          <a:p>
            <a:r>
              <a:rPr lang="en-US" dirty="0"/>
              <a:t>Relative Risk</a:t>
            </a:r>
          </a:p>
        </p:txBody>
      </p:sp>
    </p:spTree>
    <p:extLst>
      <p:ext uri="{BB962C8B-B14F-4D97-AF65-F5344CB8AC3E}">
        <p14:creationId xmlns:p14="http://schemas.microsoft.com/office/powerpoint/2010/main" val="140519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p:txBody>
          <a:bodyPr/>
          <a:lstStyle/>
          <a:p>
            <a:r>
              <a:rPr lang="en-US" sz="3200" dirty="0"/>
              <a:t>Anticoagulation Strategy in Evolution</a:t>
            </a:r>
          </a:p>
        </p:txBody>
      </p:sp>
      <p:graphicFrame>
        <p:nvGraphicFramePr>
          <p:cNvPr id="10" name="Content Placeholder 3">
            <a:extLst>
              <a:ext uri="{FF2B5EF4-FFF2-40B4-BE49-F238E27FC236}">
                <a16:creationId xmlns:a16="http://schemas.microsoft.com/office/drawing/2014/main" id="{8705FA5C-B81C-1B44-AC1F-5E8135872A7B}"/>
              </a:ext>
            </a:extLst>
          </p:cNvPr>
          <p:cNvGraphicFramePr>
            <a:graphicFrameLocks noGrp="1"/>
          </p:cNvGraphicFramePr>
          <p:nvPr>
            <p:ph idx="1"/>
            <p:extLst>
              <p:ext uri="{D42A27DB-BD31-4B8C-83A1-F6EECF244321}">
                <p14:modId xmlns:p14="http://schemas.microsoft.com/office/powerpoint/2010/main" val="2501070598"/>
              </p:ext>
            </p:extLst>
          </p:nvPr>
        </p:nvGraphicFramePr>
        <p:xfrm>
          <a:off x="336550" y="1128183"/>
          <a:ext cx="6859778" cy="3223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a:extLst>
              <a:ext uri="{FF2B5EF4-FFF2-40B4-BE49-F238E27FC236}">
                <a16:creationId xmlns:a16="http://schemas.microsoft.com/office/drawing/2014/main" id="{53A2F98C-4074-4FCD-9510-F85273E40FF5}"/>
              </a:ext>
            </a:extLst>
          </p:cNvPr>
          <p:cNvSpPr>
            <a:spLocks noGrp="1"/>
          </p:cNvSpPr>
          <p:nvPr>
            <p:ph type="body" sz="quarter" idx="10"/>
          </p:nvPr>
        </p:nvSpPr>
        <p:spPr>
          <a:xfrm>
            <a:off x="0" y="4481781"/>
            <a:ext cx="9144000" cy="661720"/>
          </a:xfrm>
        </p:spPr>
        <p:txBody>
          <a:bodyPr/>
          <a:lstStyle/>
          <a:p>
            <a:pPr marL="0" indent="0"/>
            <a:r>
              <a:rPr lang="en-US" dirty="0">
                <a:solidFill>
                  <a:srgbClr val="5C6B72"/>
                </a:solidFill>
              </a:rPr>
              <a:t>d = day; mg = milligram; </a:t>
            </a:r>
            <a:r>
              <a:rPr lang="en-US" dirty="0" err="1">
                <a:solidFill>
                  <a:srgbClr val="5C6B72"/>
                </a:solidFill>
              </a:rPr>
              <a:t>wks</a:t>
            </a:r>
            <a:r>
              <a:rPr lang="en-US" dirty="0">
                <a:solidFill>
                  <a:srgbClr val="5C6B72"/>
                </a:solidFill>
              </a:rPr>
              <a:t> = weeks; x = times</a:t>
            </a:r>
            <a:br>
              <a:rPr lang="en-US" dirty="0">
                <a:solidFill>
                  <a:srgbClr val="5C6B72"/>
                </a:solidFill>
              </a:rPr>
            </a:br>
            <a:r>
              <a:rPr lang="en-US" dirty="0">
                <a:solidFill>
                  <a:srgbClr val="5C6B72"/>
                </a:solidFill>
              </a:rPr>
              <a:t>1. Streif MB, et al. </a:t>
            </a:r>
            <a:r>
              <a:rPr lang="en-US" i="1" dirty="0">
                <a:solidFill>
                  <a:srgbClr val="5C6B72"/>
                </a:solidFill>
              </a:rPr>
              <a:t>J </a:t>
            </a:r>
            <a:r>
              <a:rPr lang="en-US" i="1" dirty="0" err="1">
                <a:solidFill>
                  <a:srgbClr val="5C6B72"/>
                </a:solidFill>
              </a:rPr>
              <a:t>Thromb</a:t>
            </a:r>
            <a:r>
              <a:rPr lang="en-US" i="1" dirty="0">
                <a:solidFill>
                  <a:srgbClr val="5C6B72"/>
                </a:solidFill>
              </a:rPr>
              <a:t> Thrombolysis</a:t>
            </a:r>
            <a:r>
              <a:rPr lang="en-US" dirty="0">
                <a:solidFill>
                  <a:srgbClr val="5C6B72"/>
                </a:solidFill>
              </a:rPr>
              <a:t>. 2016;41(1):32-67. 2. Schulman S, et al. </a:t>
            </a:r>
            <a:r>
              <a:rPr lang="en-US" i="1" dirty="0">
                <a:solidFill>
                  <a:srgbClr val="5C6B72"/>
                </a:solidFill>
              </a:rPr>
              <a:t>N </a:t>
            </a:r>
            <a:r>
              <a:rPr lang="en-US" i="1" dirty="0" err="1">
                <a:solidFill>
                  <a:srgbClr val="5C6B72"/>
                </a:solidFill>
              </a:rPr>
              <a:t>Engl</a:t>
            </a:r>
            <a:r>
              <a:rPr lang="en-US" i="1" dirty="0">
                <a:solidFill>
                  <a:srgbClr val="5C6B72"/>
                </a:solidFill>
              </a:rPr>
              <a:t> J Med</a:t>
            </a:r>
            <a:r>
              <a:rPr lang="en-US" dirty="0">
                <a:solidFill>
                  <a:srgbClr val="5C6B72"/>
                </a:solidFill>
              </a:rPr>
              <a:t>. 2009;361:2342-2352. </a:t>
            </a:r>
            <a:br>
              <a:rPr lang="en-US" dirty="0">
                <a:solidFill>
                  <a:srgbClr val="5C6B72"/>
                </a:solidFill>
              </a:rPr>
            </a:br>
            <a:r>
              <a:rPr lang="en-US" dirty="0">
                <a:solidFill>
                  <a:srgbClr val="5C6B72"/>
                </a:solidFill>
              </a:rPr>
              <a:t>3. Hokusai-VTE Investigators, et al. </a:t>
            </a:r>
            <a:r>
              <a:rPr lang="en-US" i="1" dirty="0">
                <a:solidFill>
                  <a:srgbClr val="5C6B72"/>
                </a:solidFill>
              </a:rPr>
              <a:t>N </a:t>
            </a:r>
            <a:r>
              <a:rPr lang="en-US" i="1" dirty="0" err="1">
                <a:solidFill>
                  <a:srgbClr val="5C6B72"/>
                </a:solidFill>
              </a:rPr>
              <a:t>Engl</a:t>
            </a:r>
            <a:r>
              <a:rPr lang="en-US" i="1" dirty="0">
                <a:solidFill>
                  <a:srgbClr val="5C6B72"/>
                </a:solidFill>
              </a:rPr>
              <a:t> J Med.</a:t>
            </a:r>
            <a:r>
              <a:rPr lang="en-US" dirty="0">
                <a:solidFill>
                  <a:srgbClr val="5C6B72"/>
                </a:solidFill>
              </a:rPr>
              <a:t> 2013;369(15):1406-1415. 4. EINSTEIN Investigators, et al. </a:t>
            </a:r>
            <a:r>
              <a:rPr lang="en-US" i="1" dirty="0">
                <a:solidFill>
                  <a:srgbClr val="5C6B72"/>
                </a:solidFill>
              </a:rPr>
              <a:t>N </a:t>
            </a:r>
            <a:r>
              <a:rPr lang="en-US" i="1" dirty="0" err="1">
                <a:solidFill>
                  <a:srgbClr val="5C6B72"/>
                </a:solidFill>
              </a:rPr>
              <a:t>Engl</a:t>
            </a:r>
            <a:r>
              <a:rPr lang="en-US" i="1" dirty="0">
                <a:solidFill>
                  <a:srgbClr val="5C6B72"/>
                </a:solidFill>
              </a:rPr>
              <a:t> J Med</a:t>
            </a:r>
            <a:r>
              <a:rPr lang="en-US" dirty="0">
                <a:solidFill>
                  <a:srgbClr val="5C6B72"/>
                </a:solidFill>
              </a:rPr>
              <a:t>. </a:t>
            </a:r>
            <a:br>
              <a:rPr lang="en-US" dirty="0">
                <a:solidFill>
                  <a:srgbClr val="5C6B72"/>
                </a:solidFill>
              </a:rPr>
            </a:br>
            <a:r>
              <a:rPr lang="en-US" dirty="0">
                <a:solidFill>
                  <a:srgbClr val="5C6B72"/>
                </a:solidFill>
              </a:rPr>
              <a:t>2010;363(26):2499-2510. 5. Agnelli, et al</a:t>
            </a:r>
            <a:r>
              <a:rPr lang="en-US" i="1" dirty="0">
                <a:solidFill>
                  <a:srgbClr val="5C6B72"/>
                </a:solidFill>
              </a:rPr>
              <a:t>. N </a:t>
            </a:r>
            <a:r>
              <a:rPr lang="en-US" i="1" dirty="0" err="1">
                <a:solidFill>
                  <a:srgbClr val="5C6B72"/>
                </a:solidFill>
              </a:rPr>
              <a:t>Engl</a:t>
            </a:r>
            <a:r>
              <a:rPr lang="en-US" i="1" dirty="0">
                <a:solidFill>
                  <a:srgbClr val="5C6B72"/>
                </a:solidFill>
              </a:rPr>
              <a:t> J Med. </a:t>
            </a:r>
            <a:r>
              <a:rPr lang="en-US" dirty="0">
                <a:solidFill>
                  <a:srgbClr val="5C6B72"/>
                </a:solidFill>
              </a:rPr>
              <a:t>2013;369(19):799-808.. </a:t>
            </a:r>
          </a:p>
        </p:txBody>
      </p:sp>
    </p:spTree>
    <p:extLst>
      <p:ext uri="{BB962C8B-B14F-4D97-AF65-F5344CB8AC3E}">
        <p14:creationId xmlns:p14="http://schemas.microsoft.com/office/powerpoint/2010/main" val="42097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882-C358-7942-9772-8E2B37B3068F}"/>
              </a:ext>
            </a:extLst>
          </p:cNvPr>
          <p:cNvSpPr>
            <a:spLocks noGrp="1"/>
          </p:cNvSpPr>
          <p:nvPr>
            <p:ph type="title"/>
          </p:nvPr>
        </p:nvSpPr>
        <p:spPr/>
        <p:txBody>
          <a:bodyPr/>
          <a:lstStyle/>
          <a:p>
            <a:r>
              <a:rPr lang="en-US" dirty="0"/>
              <a:t>Audience Response</a:t>
            </a:r>
          </a:p>
        </p:txBody>
      </p:sp>
      <p:sp>
        <p:nvSpPr>
          <p:cNvPr id="3" name="Content Placeholder 2">
            <a:extLst>
              <a:ext uri="{FF2B5EF4-FFF2-40B4-BE49-F238E27FC236}">
                <a16:creationId xmlns:a16="http://schemas.microsoft.com/office/drawing/2014/main" id="{6EACED6C-4831-DC4F-9CEF-C19AF27049AA}"/>
              </a:ext>
            </a:extLst>
          </p:cNvPr>
          <p:cNvSpPr>
            <a:spLocks noGrp="1"/>
          </p:cNvSpPr>
          <p:nvPr>
            <p:ph idx="1"/>
          </p:nvPr>
        </p:nvSpPr>
        <p:spPr>
          <a:xfrm>
            <a:off x="417095" y="1162906"/>
            <a:ext cx="8309810" cy="1112612"/>
          </a:xfrm>
        </p:spPr>
        <p:txBody>
          <a:bodyPr/>
          <a:lstStyle/>
          <a:p>
            <a:r>
              <a:rPr lang="en-US" sz="2600" dirty="0"/>
              <a:t>On average, what percentage of risk reduction for VTE do DOACs provide when used for secondary prevention? </a:t>
            </a:r>
          </a:p>
        </p:txBody>
      </p:sp>
      <p:sp>
        <p:nvSpPr>
          <p:cNvPr id="4" name="Content Placeholder 3">
            <a:extLst>
              <a:ext uri="{FF2B5EF4-FFF2-40B4-BE49-F238E27FC236}">
                <a16:creationId xmlns:a16="http://schemas.microsoft.com/office/drawing/2014/main" id="{ADA828C3-A03D-AA4E-9672-72FBEF5CBA00}"/>
              </a:ext>
            </a:extLst>
          </p:cNvPr>
          <p:cNvSpPr>
            <a:spLocks noGrp="1"/>
          </p:cNvSpPr>
          <p:nvPr>
            <p:ph idx="10"/>
          </p:nvPr>
        </p:nvSpPr>
        <p:spPr>
          <a:xfrm>
            <a:off x="417095" y="2377071"/>
            <a:ext cx="8309810" cy="1969770"/>
          </a:xfrm>
        </p:spPr>
        <p:txBody>
          <a:bodyPr/>
          <a:lstStyle/>
          <a:p>
            <a:r>
              <a:rPr lang="en-US" sz="2400" dirty="0"/>
              <a:t>About 25-30%</a:t>
            </a:r>
          </a:p>
          <a:p>
            <a:r>
              <a:rPr lang="en-US" sz="2400" dirty="0"/>
              <a:t>Nearly 50%</a:t>
            </a:r>
          </a:p>
          <a:p>
            <a:r>
              <a:rPr lang="en-US" sz="2400" b="1" dirty="0"/>
              <a:t>About 80-90%</a:t>
            </a:r>
          </a:p>
          <a:p>
            <a:r>
              <a:rPr lang="en-US" sz="2400" dirty="0"/>
              <a:t>More than 95%</a:t>
            </a:r>
          </a:p>
          <a:p>
            <a:r>
              <a:rPr lang="en-US" sz="2400" dirty="0"/>
              <a:t>I’m not sure</a:t>
            </a:r>
          </a:p>
        </p:txBody>
      </p:sp>
    </p:spTree>
    <p:extLst>
      <p:ext uri="{BB962C8B-B14F-4D97-AF65-F5344CB8AC3E}">
        <p14:creationId xmlns:p14="http://schemas.microsoft.com/office/powerpoint/2010/main" val="5292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p:txBody>
          <a:bodyPr/>
          <a:lstStyle/>
          <a:p>
            <a:r>
              <a:rPr lang="en-US" sz="3200" dirty="0"/>
              <a:t>Prevention of Recurrent Unprovoked VTE</a:t>
            </a:r>
          </a:p>
        </p:txBody>
      </p:sp>
      <p:sp>
        <p:nvSpPr>
          <p:cNvPr id="6" name="Text Placeholder 5">
            <a:extLst>
              <a:ext uri="{FF2B5EF4-FFF2-40B4-BE49-F238E27FC236}">
                <a16:creationId xmlns:a16="http://schemas.microsoft.com/office/drawing/2014/main" id="{4A7F7430-DAA8-468C-9203-D624783003A5}"/>
              </a:ext>
            </a:extLst>
          </p:cNvPr>
          <p:cNvSpPr>
            <a:spLocks noGrp="1"/>
          </p:cNvSpPr>
          <p:nvPr>
            <p:ph type="body" sz="quarter" idx="10"/>
          </p:nvPr>
        </p:nvSpPr>
        <p:spPr>
          <a:xfrm>
            <a:off x="0" y="4631052"/>
            <a:ext cx="8726905" cy="512448"/>
          </a:xfrm>
        </p:spPr>
        <p:txBody>
          <a:bodyPr/>
          <a:lstStyle/>
          <a:p>
            <a:pPr marL="0" indent="0"/>
            <a:r>
              <a:rPr lang="en-US" sz="1000" dirty="0">
                <a:solidFill>
                  <a:srgbClr val="5C6B72"/>
                </a:solidFill>
              </a:rPr>
              <a:t>INR = international normalized ratio</a:t>
            </a:r>
            <a:br>
              <a:rPr lang="en-US" sz="1000" dirty="0">
                <a:solidFill>
                  <a:srgbClr val="5C6B72"/>
                </a:solidFill>
              </a:rPr>
            </a:br>
            <a:r>
              <a:rPr lang="en-US" sz="1000" dirty="0">
                <a:solidFill>
                  <a:srgbClr val="5C6B72"/>
                </a:solidFill>
              </a:rPr>
              <a:t>1. </a:t>
            </a:r>
            <a:r>
              <a:rPr lang="en-US" sz="1000" dirty="0" err="1">
                <a:solidFill>
                  <a:srgbClr val="5C6B72"/>
                </a:solidFill>
              </a:rPr>
              <a:t>Prandoni</a:t>
            </a:r>
            <a:r>
              <a:rPr lang="en-US" sz="1000" dirty="0">
                <a:solidFill>
                  <a:srgbClr val="5C6B72"/>
                </a:solidFill>
              </a:rPr>
              <a:t> P, et al. </a:t>
            </a:r>
            <a:r>
              <a:rPr lang="en-US" sz="1000" i="1" dirty="0" err="1">
                <a:solidFill>
                  <a:srgbClr val="5C6B72"/>
                </a:solidFill>
              </a:rPr>
              <a:t>Haematologica</a:t>
            </a:r>
            <a:r>
              <a:rPr lang="en-US" sz="1000" i="1" dirty="0">
                <a:solidFill>
                  <a:srgbClr val="5C6B72"/>
                </a:solidFill>
              </a:rPr>
              <a:t>. </a:t>
            </a:r>
            <a:r>
              <a:rPr lang="en-US" sz="1000" dirty="0">
                <a:solidFill>
                  <a:srgbClr val="5C6B72"/>
                </a:solidFill>
              </a:rPr>
              <a:t>2007;92(2):199-205. 2. Goldhaber SZ, Piazza G. </a:t>
            </a:r>
            <a:r>
              <a:rPr lang="en-US" sz="1000" i="1" dirty="0">
                <a:solidFill>
                  <a:srgbClr val="5C6B72"/>
                </a:solidFill>
              </a:rPr>
              <a:t>Circulation.</a:t>
            </a:r>
            <a:r>
              <a:rPr lang="en-US" sz="1000" dirty="0">
                <a:solidFill>
                  <a:srgbClr val="5C6B72"/>
                </a:solidFill>
              </a:rPr>
              <a:t> 2011;123(6):664-667. </a:t>
            </a:r>
            <a:br>
              <a:rPr lang="en-US" sz="1000" dirty="0">
                <a:solidFill>
                  <a:srgbClr val="5C6B72"/>
                </a:solidFill>
              </a:rPr>
            </a:br>
            <a:r>
              <a:rPr lang="en-US" sz="1000" dirty="0">
                <a:solidFill>
                  <a:srgbClr val="5C6B72"/>
                </a:solidFill>
              </a:rPr>
              <a:t>3. Robertson L, et al. </a:t>
            </a:r>
            <a:r>
              <a:rPr lang="en-US" sz="1000" i="1" dirty="0">
                <a:solidFill>
                  <a:srgbClr val="5C6B72"/>
                </a:solidFill>
              </a:rPr>
              <a:t>Cochrane Database Syst Rev. </a:t>
            </a:r>
            <a:r>
              <a:rPr lang="en-US" sz="1000" dirty="0">
                <a:solidFill>
                  <a:srgbClr val="5C6B72"/>
                </a:solidFill>
              </a:rPr>
              <a:t>2017;12(12):CD011088; 4. </a:t>
            </a:r>
            <a:r>
              <a:rPr lang="en-US" sz="1000" dirty="0"/>
              <a:t>Weitz JI, et al. </a:t>
            </a:r>
            <a:r>
              <a:rPr lang="en-US" sz="1000" i="1" dirty="0"/>
              <a:t>N </a:t>
            </a:r>
            <a:r>
              <a:rPr lang="en-US" sz="1000" i="1" dirty="0" err="1"/>
              <a:t>Engl</a:t>
            </a:r>
            <a:r>
              <a:rPr lang="en-US" sz="1000" i="1" dirty="0"/>
              <a:t> J Med. </a:t>
            </a:r>
            <a:r>
              <a:rPr lang="en-US" sz="1000" dirty="0"/>
              <a:t>2017;376(13):1211-1222.</a:t>
            </a:r>
            <a:r>
              <a:rPr lang="en-US" sz="1000" dirty="0">
                <a:solidFill>
                  <a:srgbClr val="5C6B72"/>
                </a:solidFill>
              </a:rPr>
              <a:t> </a:t>
            </a:r>
          </a:p>
        </p:txBody>
      </p:sp>
      <p:graphicFrame>
        <p:nvGraphicFramePr>
          <p:cNvPr id="7" name="Content Placeholder 3">
            <a:extLst>
              <a:ext uri="{FF2B5EF4-FFF2-40B4-BE49-F238E27FC236}">
                <a16:creationId xmlns:a16="http://schemas.microsoft.com/office/drawing/2014/main" id="{D9F9C542-931A-7F41-ACD3-FEE2D3808C8A}"/>
              </a:ext>
            </a:extLst>
          </p:cNvPr>
          <p:cNvGraphicFramePr>
            <a:graphicFrameLocks noGrp="1"/>
          </p:cNvGraphicFramePr>
          <p:nvPr>
            <p:ph idx="4294967295"/>
            <p:extLst>
              <p:ext uri="{D42A27DB-BD31-4B8C-83A1-F6EECF244321}">
                <p14:modId xmlns:p14="http://schemas.microsoft.com/office/powerpoint/2010/main" val="3601245722"/>
              </p:ext>
            </p:extLst>
          </p:nvPr>
        </p:nvGraphicFramePr>
        <p:xfrm>
          <a:off x="3579813" y="1046163"/>
          <a:ext cx="5374615" cy="3328473"/>
        </p:xfrm>
        <a:graphic>
          <a:graphicData uri="http://schemas.openxmlformats.org/drawingml/2006/table">
            <a:tbl>
              <a:tblPr firstRow="1" bandRow="1">
                <a:tableStyleId>{21E4AEA4-8DFA-4A89-87EB-49C32662AFE0}</a:tableStyleId>
              </a:tblPr>
              <a:tblGrid>
                <a:gridCol w="1441695">
                  <a:extLst>
                    <a:ext uri="{9D8B030D-6E8A-4147-A177-3AD203B41FA5}">
                      <a16:colId xmlns:a16="http://schemas.microsoft.com/office/drawing/2014/main" val="20001"/>
                    </a:ext>
                  </a:extLst>
                </a:gridCol>
                <a:gridCol w="2792124">
                  <a:extLst>
                    <a:ext uri="{9D8B030D-6E8A-4147-A177-3AD203B41FA5}">
                      <a16:colId xmlns:a16="http://schemas.microsoft.com/office/drawing/2014/main" val="20002"/>
                    </a:ext>
                  </a:extLst>
                </a:gridCol>
                <a:gridCol w="1140796">
                  <a:extLst>
                    <a:ext uri="{9D8B030D-6E8A-4147-A177-3AD203B41FA5}">
                      <a16:colId xmlns:a16="http://schemas.microsoft.com/office/drawing/2014/main" val="2368723237"/>
                    </a:ext>
                  </a:extLst>
                </a:gridCol>
              </a:tblGrid>
              <a:tr h="395429">
                <a:tc>
                  <a:txBody>
                    <a:bodyPr/>
                    <a:lstStyle/>
                    <a:p>
                      <a:pPr algn="l">
                        <a:lnSpc>
                          <a:spcPct val="85000"/>
                        </a:lnSpc>
                        <a:spcBef>
                          <a:spcPts val="300"/>
                        </a:spcBef>
                      </a:pPr>
                      <a:r>
                        <a:rPr lang="en-US" sz="1400" b="0" dirty="0">
                          <a:solidFill>
                            <a:schemeClr val="bg2"/>
                          </a:solidFill>
                          <a:latin typeface="Arial"/>
                          <a:cs typeface="Arial"/>
                        </a:rPr>
                        <a:t>Study                </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400" b="0" dirty="0">
                          <a:solidFill>
                            <a:schemeClr val="bg2"/>
                          </a:solidFill>
                          <a:latin typeface="Arial"/>
                          <a:cs typeface="Arial"/>
                        </a:rPr>
                        <a:t>Intervention</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400" b="0" dirty="0">
                          <a:solidFill>
                            <a:schemeClr val="bg2"/>
                          </a:solidFill>
                          <a:latin typeface="Arial"/>
                          <a:cs typeface="Arial"/>
                        </a:rPr>
                        <a:t>Recurrent VTE*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7733">
                <a:tc>
                  <a:txBody>
                    <a:bodyPr/>
                    <a:lstStyle/>
                    <a:p>
                      <a:pPr algn="l">
                        <a:lnSpc>
                          <a:spcPct val="85000"/>
                        </a:lnSpc>
                        <a:spcBef>
                          <a:spcPts val="300"/>
                        </a:spcBef>
                      </a:pPr>
                      <a:r>
                        <a:rPr lang="en-US" sz="1400" dirty="0">
                          <a:solidFill>
                            <a:srgbClr val="000000"/>
                          </a:solidFill>
                          <a:latin typeface="Arial"/>
                          <a:cs typeface="Arial"/>
                        </a:rPr>
                        <a:t>PREVENT</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kern="1200" dirty="0">
                          <a:solidFill>
                            <a:schemeClr val="dk1"/>
                          </a:solidFill>
                          <a:effectLst/>
                          <a:latin typeface="+mn-lt"/>
                          <a:ea typeface="+mn-ea"/>
                          <a:cs typeface="+mn-cs"/>
                        </a:rPr>
                        <a:t>Warfarin, INR 1.5 - 2 vs placebo</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6︎8%</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50087">
                <a:tc>
                  <a:txBody>
                    <a:bodyPr/>
                    <a:lstStyle/>
                    <a:p>
                      <a:pPr algn="l">
                        <a:lnSpc>
                          <a:spcPct val="85000"/>
                        </a:lnSpc>
                        <a:spcBef>
                          <a:spcPts val="300"/>
                        </a:spcBef>
                      </a:pPr>
                      <a:r>
                        <a:rPr lang="en-US" sz="1400" dirty="0">
                          <a:solidFill>
                            <a:srgbClr val="000000"/>
                          </a:solidFill>
                          <a:latin typeface="Arial"/>
                          <a:cs typeface="Arial"/>
                        </a:rPr>
                        <a:t>ELATE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lang="en-US" sz="1400" kern="1200" dirty="0">
                          <a:solidFill>
                            <a:schemeClr val="dk1"/>
                          </a:solidFill>
                          <a:effectLst/>
                          <a:latin typeface="+mn-lt"/>
                          <a:ea typeface="+mn-ea"/>
                          <a:cs typeface="+mn-cs"/>
                        </a:rPr>
                        <a:t>Warfarin, INR 2 - 3 vs INR 1.5 - 2</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lang="en-US" sz="1400" b="1" dirty="0"/>
                        <a:t>↓ </a:t>
                      </a:r>
                      <a:r>
                        <a:rPr lang="en-US" sz="1400" b="1" dirty="0">
                          <a:solidFill>
                            <a:schemeClr val="tx1"/>
                          </a:solidFill>
                        </a:rPr>
                        <a:t>63%</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917483746"/>
                  </a:ext>
                </a:extLst>
              </a:tr>
              <a:tr h="350086">
                <a:tc>
                  <a:txBody>
                    <a:bodyPr/>
                    <a:lstStyle/>
                    <a:p>
                      <a:pPr algn="l">
                        <a:lnSpc>
                          <a:spcPct val="85000"/>
                        </a:lnSpc>
                        <a:spcBef>
                          <a:spcPts val="300"/>
                        </a:spcBef>
                      </a:pPr>
                      <a:r>
                        <a:rPr lang="en-US" sz="1400" dirty="0">
                          <a:solidFill>
                            <a:srgbClr val="000000"/>
                          </a:solidFill>
                          <a:latin typeface="Arial"/>
                          <a:cs typeface="Arial"/>
                        </a:rPr>
                        <a:t>THRIVE III</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0" kern="1200" dirty="0" err="1">
                          <a:solidFill>
                            <a:schemeClr val="dk1"/>
                          </a:solidFill>
                          <a:effectLst/>
                          <a:latin typeface="+mn-lt"/>
                          <a:ea typeface="+mn-ea"/>
                          <a:cs typeface="+mn-cs"/>
                        </a:rPr>
                        <a:t>Ximelagatran</a:t>
                      </a:r>
                      <a:r>
                        <a:rPr lang="en-US" sz="1400" b="0" kern="1200" dirty="0">
                          <a:solidFill>
                            <a:schemeClr val="dk1"/>
                          </a:solidFill>
                          <a:effectLst/>
                          <a:latin typeface="+mn-lt"/>
                          <a:ea typeface="+mn-ea"/>
                          <a:cs typeface="+mn-cs"/>
                        </a:rPr>
                        <a:t> vs placebo</a:t>
                      </a:r>
                      <a:endParaRPr lang="en-US" sz="1400" b="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84%</a:t>
                      </a:r>
                      <a:endParaRPr lang="en-US" sz="1400" b="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96150">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400" dirty="0">
                          <a:solidFill>
                            <a:srgbClr val="000000"/>
                          </a:solidFill>
                          <a:latin typeface="+mn-lt"/>
                          <a:cs typeface="Arial"/>
                        </a:rPr>
                        <a:t>EINSTEIN-DVT</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kern="1200" dirty="0">
                          <a:solidFill>
                            <a:schemeClr val="dk1"/>
                          </a:solidFill>
                          <a:effectLst/>
                          <a:latin typeface="+mn-lt"/>
                          <a:ea typeface="+mn-ea"/>
                          <a:cs typeface="+mn-cs"/>
                        </a:rPr>
                        <a:t>Rivaroxaban vs placebo</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82%</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314045372"/>
                  </a:ext>
                </a:extLst>
              </a:tr>
              <a:tr h="396150">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400" dirty="0">
                          <a:solidFill>
                            <a:srgbClr val="000000"/>
                          </a:solidFill>
                          <a:latin typeface="+mn-lt"/>
                          <a:cs typeface="Arial"/>
                        </a:rPr>
                        <a:t>EINSTEIN-CHOICE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dirty="0"/>
                        <a:t>Rivaroxaban vs aspirin</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kern="1200" dirty="0">
                          <a:solidFill>
                            <a:schemeClr val="dk1"/>
                          </a:solidFill>
                          <a:latin typeface="+mn-lt"/>
                          <a:ea typeface="+mn-ea"/>
                          <a:cs typeface="+mn-cs"/>
                        </a:rPr>
                        <a:t>↓ 74%</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3370772445"/>
                  </a:ext>
                </a:extLst>
              </a:tr>
              <a:tr h="359299">
                <a:tc>
                  <a:txBody>
                    <a:bodyPr/>
                    <a:lstStyle/>
                    <a:p>
                      <a:pPr algn="l">
                        <a:lnSpc>
                          <a:spcPct val="85000"/>
                        </a:lnSpc>
                        <a:spcBef>
                          <a:spcPts val="300"/>
                        </a:spcBef>
                      </a:pPr>
                      <a:r>
                        <a:rPr lang="en-US" sz="1400" dirty="0">
                          <a:solidFill>
                            <a:srgbClr val="000000"/>
                          </a:solidFill>
                          <a:latin typeface="Arial"/>
                          <a:cs typeface="Arial"/>
                        </a:rPr>
                        <a:t>AMPLIFY-EXT</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dirty="0"/>
                        <a:t>Apixaban vs placebo</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81%</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37823776"/>
                  </a:ext>
                </a:extLst>
              </a:tr>
              <a:tr h="359299">
                <a:tc>
                  <a:txBody>
                    <a:bodyPr/>
                    <a:lstStyle/>
                    <a:p>
                      <a:pPr algn="l">
                        <a:lnSpc>
                          <a:spcPct val="85000"/>
                        </a:lnSpc>
                        <a:spcBef>
                          <a:spcPts val="300"/>
                        </a:spcBef>
                      </a:pPr>
                      <a:r>
                        <a:rPr lang="en-US" sz="1400" dirty="0">
                          <a:solidFill>
                            <a:srgbClr val="000000"/>
                          </a:solidFill>
                          <a:latin typeface="Arial"/>
                          <a:cs typeface="Arial"/>
                        </a:rPr>
                        <a:t>RE-SONATE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dirty="0"/>
                        <a:t>Dabigatran vs placebo</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93%</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67416751"/>
                  </a:ext>
                </a:extLst>
              </a:tr>
              <a:tr h="313235">
                <a:tc>
                  <a:txBody>
                    <a:bodyPr/>
                    <a:lstStyle/>
                    <a:p>
                      <a:pPr algn="l">
                        <a:lnSpc>
                          <a:spcPct val="85000"/>
                        </a:lnSpc>
                        <a:spcBef>
                          <a:spcPts val="300"/>
                        </a:spcBef>
                      </a:pPr>
                      <a:r>
                        <a:rPr lang="en-US" sz="1400" dirty="0">
                          <a:solidFill>
                            <a:srgbClr val="000000"/>
                          </a:solidFill>
                          <a:latin typeface="Arial"/>
                          <a:cs typeface="Arial"/>
                        </a:rPr>
                        <a:t>RE-MEDY</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dirty="0"/>
                        <a:t>Dabigatran vs warfarin, INR 2 - 3</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dirty="0"/>
                        <a:t>Non-inferior</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3867681"/>
                  </a:ext>
                </a:extLst>
              </a:tr>
            </a:tbl>
          </a:graphicData>
        </a:graphic>
      </p:graphicFrame>
      <p:sp>
        <p:nvSpPr>
          <p:cNvPr id="10" name="TextBox 9">
            <a:extLst>
              <a:ext uri="{FF2B5EF4-FFF2-40B4-BE49-F238E27FC236}">
                <a16:creationId xmlns:a16="http://schemas.microsoft.com/office/drawing/2014/main" id="{B638C973-44A5-2D4E-96F1-56F32906D475}"/>
              </a:ext>
            </a:extLst>
          </p:cNvPr>
          <p:cNvSpPr txBox="1"/>
          <p:nvPr/>
        </p:nvSpPr>
        <p:spPr>
          <a:xfrm>
            <a:off x="336884" y="3627437"/>
            <a:ext cx="3089607" cy="954107"/>
          </a:xfrm>
          <a:prstGeom prst="rect">
            <a:avLst/>
          </a:prstGeom>
          <a:noFill/>
        </p:spPr>
        <p:txBody>
          <a:bodyPr wrap="square" rtlCol="0">
            <a:spAutoFit/>
          </a:bodyPr>
          <a:lstStyle/>
          <a:p>
            <a:r>
              <a:rPr lang="en-US" sz="1400" dirty="0"/>
              <a:t>Cumulative incidence of recurrent thromboembolism separately in patients with idiopathic (unprovoked) and secondary VTE</a:t>
            </a:r>
            <a:endParaRPr lang="en-US" sz="1400" baseline="30000" dirty="0"/>
          </a:p>
        </p:txBody>
      </p:sp>
      <p:sp>
        <p:nvSpPr>
          <p:cNvPr id="11" name="TextBox 10">
            <a:extLst>
              <a:ext uri="{FF2B5EF4-FFF2-40B4-BE49-F238E27FC236}">
                <a16:creationId xmlns:a16="http://schemas.microsoft.com/office/drawing/2014/main" id="{0966E7E8-650A-FE41-AAB8-DD6FB05BB878}"/>
              </a:ext>
            </a:extLst>
          </p:cNvPr>
          <p:cNvSpPr txBox="1"/>
          <p:nvPr/>
        </p:nvSpPr>
        <p:spPr>
          <a:xfrm>
            <a:off x="3537356" y="4399068"/>
            <a:ext cx="4667195" cy="246221"/>
          </a:xfrm>
          <a:prstGeom prst="rect">
            <a:avLst/>
          </a:prstGeom>
          <a:noFill/>
        </p:spPr>
        <p:txBody>
          <a:bodyPr wrap="square" rtlCol="0">
            <a:spAutoFit/>
          </a:bodyPr>
          <a:lstStyle/>
          <a:p>
            <a:r>
              <a:rPr lang="en-US" sz="1000" dirty="0"/>
              <a:t>*regardless of thrombophilia status</a:t>
            </a:r>
          </a:p>
        </p:txBody>
      </p:sp>
      <p:pic>
        <p:nvPicPr>
          <p:cNvPr id="5" name="Picture 4">
            <a:extLst>
              <a:ext uri="{FF2B5EF4-FFF2-40B4-BE49-F238E27FC236}">
                <a16:creationId xmlns:a16="http://schemas.microsoft.com/office/drawing/2014/main" id="{8CA78C3A-4EC7-BF46-9848-2A50B53C7237}"/>
              </a:ext>
            </a:extLst>
          </p:cNvPr>
          <p:cNvPicPr>
            <a:picLocks noChangeAspect="1"/>
          </p:cNvPicPr>
          <p:nvPr/>
        </p:nvPicPr>
        <p:blipFill>
          <a:blip r:embed="rId3"/>
          <a:srcRect/>
          <a:stretch/>
        </p:blipFill>
        <p:spPr>
          <a:xfrm>
            <a:off x="65110" y="1109886"/>
            <a:ext cx="3463573" cy="2595586"/>
          </a:xfrm>
          <a:prstGeom prst="rect">
            <a:avLst/>
          </a:prstGeom>
        </p:spPr>
      </p:pic>
    </p:spTree>
    <p:extLst>
      <p:ext uri="{BB962C8B-B14F-4D97-AF65-F5344CB8AC3E}">
        <p14:creationId xmlns:p14="http://schemas.microsoft.com/office/powerpoint/2010/main" val="1294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882-C358-7942-9772-8E2B37B3068F}"/>
              </a:ext>
            </a:extLst>
          </p:cNvPr>
          <p:cNvSpPr>
            <a:spLocks noGrp="1"/>
          </p:cNvSpPr>
          <p:nvPr>
            <p:ph type="title"/>
          </p:nvPr>
        </p:nvSpPr>
        <p:spPr/>
        <p:txBody>
          <a:bodyPr/>
          <a:lstStyle/>
          <a:p>
            <a:r>
              <a:rPr lang="en-US" dirty="0"/>
              <a:t>Audience Response</a:t>
            </a:r>
          </a:p>
        </p:txBody>
      </p:sp>
      <p:sp>
        <p:nvSpPr>
          <p:cNvPr id="3" name="Content Placeholder 2">
            <a:extLst>
              <a:ext uri="{FF2B5EF4-FFF2-40B4-BE49-F238E27FC236}">
                <a16:creationId xmlns:a16="http://schemas.microsoft.com/office/drawing/2014/main" id="{6EACED6C-4831-DC4F-9CEF-C19AF27049AA}"/>
              </a:ext>
            </a:extLst>
          </p:cNvPr>
          <p:cNvSpPr>
            <a:spLocks noGrp="1"/>
          </p:cNvSpPr>
          <p:nvPr>
            <p:ph idx="1"/>
          </p:nvPr>
        </p:nvSpPr>
        <p:spPr>
          <a:xfrm>
            <a:off x="417095" y="1355408"/>
            <a:ext cx="8309810" cy="772519"/>
          </a:xfrm>
        </p:spPr>
        <p:txBody>
          <a:bodyPr/>
          <a:lstStyle/>
          <a:p>
            <a:r>
              <a:rPr lang="en-US" sz="2600" dirty="0"/>
              <a:t>What did a 2019 study by Nathan, et al. reveal about the use of DOACs for VTE in communities of color? </a:t>
            </a:r>
          </a:p>
        </p:txBody>
      </p:sp>
      <p:sp>
        <p:nvSpPr>
          <p:cNvPr id="4" name="Content Placeholder 3">
            <a:extLst>
              <a:ext uri="{FF2B5EF4-FFF2-40B4-BE49-F238E27FC236}">
                <a16:creationId xmlns:a16="http://schemas.microsoft.com/office/drawing/2014/main" id="{ADA828C3-A03D-AA4E-9672-72FBEF5CBA00}"/>
              </a:ext>
            </a:extLst>
          </p:cNvPr>
          <p:cNvSpPr>
            <a:spLocks noGrp="1"/>
          </p:cNvSpPr>
          <p:nvPr>
            <p:ph idx="10"/>
          </p:nvPr>
        </p:nvSpPr>
        <p:spPr>
          <a:xfrm>
            <a:off x="417094" y="2180844"/>
            <a:ext cx="8452585" cy="2492990"/>
          </a:xfrm>
        </p:spPr>
        <p:txBody>
          <a:bodyPr/>
          <a:lstStyle/>
          <a:p>
            <a:r>
              <a:rPr lang="en-US" sz="2000" dirty="0"/>
              <a:t>Annual household income of &lt; $75,000 was associated with a reduced likelihood of being prescribed a DOAC</a:t>
            </a:r>
          </a:p>
          <a:p>
            <a:r>
              <a:rPr lang="en-US" sz="2000" b="1" dirty="0"/>
              <a:t>Black patients were less likely than White patients to be prescribed a DOAC</a:t>
            </a:r>
          </a:p>
          <a:p>
            <a:r>
              <a:rPr lang="en-US" sz="2000" dirty="0"/>
              <a:t>Disparities were evident only in patients without commercial insurance</a:t>
            </a:r>
          </a:p>
          <a:p>
            <a:r>
              <a:rPr lang="en-US" sz="2000" dirty="0"/>
              <a:t>Unlike studies in AF, there was not a significant difference in prescribing frequency between Black patients and White patients</a:t>
            </a:r>
          </a:p>
          <a:p>
            <a:r>
              <a:rPr lang="en-US" sz="2000" dirty="0"/>
              <a:t>I’m not sure</a:t>
            </a:r>
          </a:p>
        </p:txBody>
      </p:sp>
    </p:spTree>
    <p:extLst>
      <p:ext uri="{BB962C8B-B14F-4D97-AF65-F5344CB8AC3E}">
        <p14:creationId xmlns:p14="http://schemas.microsoft.com/office/powerpoint/2010/main" val="338798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3200" dirty="0"/>
              <a:t>Disparities in Uptake of DOACs for VTE</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417095" y="1142178"/>
            <a:ext cx="8309810" cy="4423647"/>
          </a:xfrm>
        </p:spPr>
        <p:txBody>
          <a:bodyPr/>
          <a:lstStyle/>
          <a:p>
            <a:r>
              <a:rPr lang="en-US" sz="2000" dirty="0"/>
              <a:t>Nathan, et al. assessed the association of racial/ethnic and socioeconomic factors with DOAC use in VTE</a:t>
            </a:r>
          </a:p>
          <a:p>
            <a:r>
              <a:rPr lang="en-US" sz="2000" dirty="0"/>
              <a:t>Data was reviewed on 14,140 commercially-insured patients who had an incident diagnosis of VTE between 2010 and 2016 </a:t>
            </a:r>
          </a:p>
          <a:p>
            <a:r>
              <a:rPr lang="en-US" sz="2000" dirty="0"/>
              <a:t>Rate of DOAC use increased from .1% in 2010 to 65.6% in 2016</a:t>
            </a:r>
          </a:p>
          <a:p>
            <a:r>
              <a:rPr lang="en-US" sz="2000" dirty="0"/>
              <a:t>Race/ethnicity and socioeconomics were found to influence uptake</a:t>
            </a:r>
          </a:p>
          <a:p>
            <a:r>
              <a:rPr lang="en-US" sz="2000" dirty="0"/>
              <a:t>Black patients less likely than White patients to be prescribed a DOAC (OR 0.86%; 95% CI, 0.77-0.97; </a:t>
            </a:r>
            <a:r>
              <a:rPr lang="en-US" sz="2000" i="1" dirty="0"/>
              <a:t>p</a:t>
            </a:r>
            <a:r>
              <a:rPr lang="en-US" sz="2000" dirty="0"/>
              <a:t> = .02) consistent with prior studies in AF</a:t>
            </a:r>
          </a:p>
          <a:p>
            <a:r>
              <a:rPr lang="en-US" sz="2000" dirty="0"/>
              <a:t>Annual household income &gt; $100,000 versus &lt; $40,000 associated with greater likelihood of being prescribed a DOAC (OR 1.50; 95% CI 1.33 – 1.69; </a:t>
            </a:r>
            <a:r>
              <a:rPr lang="en-US" sz="2000" i="1" dirty="0"/>
              <a:t>p </a:t>
            </a:r>
            <a:r>
              <a:rPr lang="en-US" sz="2000" dirty="0"/>
              <a:t>&lt; .0001)</a:t>
            </a:r>
          </a:p>
          <a:p>
            <a:pPr marL="0" indent="0">
              <a:buNone/>
            </a:pPr>
            <a:endParaRPr lang="en-US" sz="2198" dirty="0"/>
          </a:p>
          <a:p>
            <a:pPr marL="504825" indent="-457200"/>
            <a:endParaRPr lang="en-US" sz="2797" dirty="0"/>
          </a:p>
        </p:txBody>
      </p:sp>
      <p:sp>
        <p:nvSpPr>
          <p:cNvPr id="7" name="Text Placeholder 6">
            <a:extLst>
              <a:ext uri="{FF2B5EF4-FFF2-40B4-BE49-F238E27FC236}">
                <a16:creationId xmlns:a16="http://schemas.microsoft.com/office/drawing/2014/main" id="{5F894B28-F5E3-4242-B782-D084E427FE77}"/>
              </a:ext>
            </a:extLst>
          </p:cNvPr>
          <p:cNvSpPr>
            <a:spLocks noGrp="1"/>
          </p:cNvSpPr>
          <p:nvPr>
            <p:ph type="body" sz="quarter" idx="10"/>
          </p:nvPr>
        </p:nvSpPr>
        <p:spPr>
          <a:xfrm>
            <a:off x="0" y="4892662"/>
            <a:ext cx="9144000" cy="250838"/>
          </a:xfrm>
        </p:spPr>
        <p:txBody>
          <a:bodyPr/>
          <a:lstStyle/>
          <a:p>
            <a:r>
              <a:rPr lang="en-US" dirty="0"/>
              <a:t>Nathan AS, et al. </a:t>
            </a:r>
            <a:r>
              <a:rPr lang="en-US" i="1" dirty="0"/>
              <a:t>Circ Cardiovasc Qual Outcomes</a:t>
            </a:r>
            <a:r>
              <a:rPr lang="en-US" dirty="0"/>
              <a:t>. 2019;12(4):e005600. </a:t>
            </a:r>
          </a:p>
        </p:txBody>
      </p:sp>
    </p:spTree>
    <p:extLst>
      <p:ext uri="{BB962C8B-B14F-4D97-AF65-F5344CB8AC3E}">
        <p14:creationId xmlns:p14="http://schemas.microsoft.com/office/powerpoint/2010/main" val="69402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5FFB-96A4-0C4B-AEFB-0331A3ED699D}"/>
              </a:ext>
            </a:extLst>
          </p:cNvPr>
          <p:cNvSpPr>
            <a:spLocks noGrp="1"/>
          </p:cNvSpPr>
          <p:nvPr>
            <p:ph type="title"/>
          </p:nvPr>
        </p:nvSpPr>
        <p:spPr/>
        <p:txBody>
          <a:bodyPr/>
          <a:lstStyle/>
          <a:p>
            <a:r>
              <a:rPr lang="en-US" sz="3200" dirty="0"/>
              <a:t>Racial/Ethnic Disparities and Implicit Bias</a:t>
            </a:r>
          </a:p>
        </p:txBody>
      </p:sp>
      <p:sp>
        <p:nvSpPr>
          <p:cNvPr id="3" name="Content Placeholder 2">
            <a:extLst>
              <a:ext uri="{FF2B5EF4-FFF2-40B4-BE49-F238E27FC236}">
                <a16:creationId xmlns:a16="http://schemas.microsoft.com/office/drawing/2014/main" id="{BC1544F0-C5A4-B44D-9455-FF35B295F82A}"/>
              </a:ext>
            </a:extLst>
          </p:cNvPr>
          <p:cNvSpPr>
            <a:spLocks noGrp="1"/>
          </p:cNvSpPr>
          <p:nvPr>
            <p:ph idx="1"/>
          </p:nvPr>
        </p:nvSpPr>
        <p:spPr>
          <a:xfrm>
            <a:off x="417095" y="1142178"/>
            <a:ext cx="8309810" cy="3696397"/>
          </a:xfrm>
        </p:spPr>
        <p:txBody>
          <a:bodyPr/>
          <a:lstStyle/>
          <a:p>
            <a:r>
              <a:rPr lang="en-US" sz="2200" dirty="0"/>
              <a:t>Racial inequities in U.S. medical care are pervasive</a:t>
            </a:r>
            <a:endParaRPr lang="en-US" sz="2200" baseline="30000" dirty="0"/>
          </a:p>
          <a:p>
            <a:r>
              <a:rPr lang="en-US" sz="2200" dirty="0"/>
              <a:t>Studies suggest provider interactions with patients of color are less patient-centered, with fewer requests for patient input about treatment decisions in general</a:t>
            </a:r>
            <a:endParaRPr lang="en-US" sz="2200" baseline="30000" dirty="0"/>
          </a:p>
          <a:p>
            <a:pPr lvl="1"/>
            <a:r>
              <a:rPr lang="en-US" sz="2200" dirty="0"/>
              <a:t>Black patients may not be given the same voice to express their preference for DOACs, when preconceived notions exist about preferences and ability to afford newer therapies</a:t>
            </a:r>
          </a:p>
          <a:p>
            <a:r>
              <a:rPr lang="en-US" sz="2200" dirty="0"/>
              <a:t>Efforts to improve equitable medication uptake and utilization among all racial, ethnic, and socioeconomic groups is needed</a:t>
            </a:r>
            <a:endParaRPr lang="en-US" sz="2200" baseline="30000" dirty="0"/>
          </a:p>
          <a:p>
            <a:r>
              <a:rPr lang="en-US" sz="2200" dirty="0"/>
              <a:t>Clinicians need to consider social determinants of health</a:t>
            </a:r>
          </a:p>
          <a:p>
            <a:endParaRPr lang="en-US" dirty="0"/>
          </a:p>
        </p:txBody>
      </p:sp>
      <p:sp>
        <p:nvSpPr>
          <p:cNvPr id="5" name="Text Placeholder 4">
            <a:extLst>
              <a:ext uri="{FF2B5EF4-FFF2-40B4-BE49-F238E27FC236}">
                <a16:creationId xmlns:a16="http://schemas.microsoft.com/office/drawing/2014/main" id="{26FCC94D-27BF-47DC-9FEA-A1BA8E1E4353}"/>
              </a:ext>
            </a:extLst>
          </p:cNvPr>
          <p:cNvSpPr>
            <a:spLocks noGrp="1"/>
          </p:cNvSpPr>
          <p:nvPr>
            <p:ph type="body" sz="quarter" idx="10"/>
          </p:nvPr>
        </p:nvSpPr>
        <p:spPr>
          <a:xfrm>
            <a:off x="0" y="4761857"/>
            <a:ext cx="9144000" cy="381643"/>
          </a:xfrm>
        </p:spPr>
        <p:txBody>
          <a:bodyPr/>
          <a:lstStyle/>
          <a:p>
            <a:pPr marL="0" indent="0"/>
            <a:r>
              <a:rPr lang="en-US" dirty="0"/>
              <a:t>1. Pokorney SD, et al. </a:t>
            </a:r>
            <a:r>
              <a:rPr lang="en-US" i="1" dirty="0"/>
              <a:t>Am Heart J</a:t>
            </a:r>
            <a:r>
              <a:rPr lang="en-US" dirty="0"/>
              <a:t>. 2015;170(1):141-148. 2. EINSTEIN-PE Investigators, et al. </a:t>
            </a:r>
            <a:r>
              <a:rPr lang="en-US" i="1" dirty="0"/>
              <a:t>N </a:t>
            </a:r>
            <a:r>
              <a:rPr lang="en-US" i="1" dirty="0" err="1"/>
              <a:t>Engl</a:t>
            </a:r>
            <a:r>
              <a:rPr lang="en-US" i="1" dirty="0"/>
              <a:t> J Med</a:t>
            </a:r>
            <a:r>
              <a:rPr lang="en-US" dirty="0"/>
              <a:t>. 2012;366(14):1287-1297. </a:t>
            </a:r>
            <a:br>
              <a:rPr lang="en-US" dirty="0"/>
            </a:br>
            <a:r>
              <a:rPr lang="en-US" dirty="0"/>
              <a:t>3. Nathan AS, et al. </a:t>
            </a:r>
            <a:r>
              <a:rPr lang="en-US" i="1" dirty="0"/>
              <a:t>Circ Cardiovasc Qual Outcomes</a:t>
            </a:r>
            <a:r>
              <a:rPr lang="en-US" dirty="0"/>
              <a:t>. 2019;12(4):e005600.</a:t>
            </a:r>
          </a:p>
        </p:txBody>
      </p:sp>
    </p:spTree>
    <p:extLst>
      <p:ext uri="{BB962C8B-B14F-4D97-AF65-F5344CB8AC3E}">
        <p14:creationId xmlns:p14="http://schemas.microsoft.com/office/powerpoint/2010/main" val="128021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8A90B91-B6FE-184F-BA75-5BA829C4DEB6}"/>
              </a:ext>
            </a:extLst>
          </p:cNvPr>
          <p:cNvSpPr/>
          <p:nvPr/>
        </p:nvSpPr>
        <p:spPr>
          <a:xfrm>
            <a:off x="235820" y="3605185"/>
            <a:ext cx="8672360" cy="1105906"/>
          </a:xfrm>
          <a:prstGeom prst="roundRect">
            <a:avLst/>
          </a:prstGeom>
          <a:solidFill>
            <a:srgbClr val="377A71"/>
          </a:solidFill>
          <a:ln>
            <a:noFill/>
          </a:ln>
          <a:effectLst>
            <a:innerShdw dist="25400">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Social Determinants of Health</a:t>
            </a:r>
          </a:p>
          <a:p>
            <a:pPr algn="ctr"/>
            <a:r>
              <a:rPr lang="en-US" sz="1600" dirty="0">
                <a:solidFill>
                  <a:schemeClr val="bg1"/>
                </a:solidFill>
              </a:rPr>
              <a:t>Racial and ethnic discrimination; access to healthy food; access to health care; location and physical environment; socioeconomic status; education; social and community context </a:t>
            </a:r>
          </a:p>
        </p:txBody>
      </p:sp>
      <p:sp>
        <p:nvSpPr>
          <p:cNvPr id="23" name="Freeform 22">
            <a:extLst>
              <a:ext uri="{FF2B5EF4-FFF2-40B4-BE49-F238E27FC236}">
                <a16:creationId xmlns:a16="http://schemas.microsoft.com/office/drawing/2014/main" id="{21D5D87C-DD45-DF42-B3C4-B917D7E380D3}"/>
              </a:ext>
            </a:extLst>
          </p:cNvPr>
          <p:cNvSpPr/>
          <p:nvPr/>
        </p:nvSpPr>
        <p:spPr>
          <a:xfrm>
            <a:off x="2287758" y="2880568"/>
            <a:ext cx="4623181" cy="492190"/>
          </a:xfrm>
          <a:custGeom>
            <a:avLst/>
            <a:gdLst>
              <a:gd name="connsiteX0" fmla="*/ 0 w 4706754"/>
              <a:gd name="connsiteY0" fmla="*/ 0 h 475942"/>
              <a:gd name="connsiteX1" fmla="*/ 943276 w 4706754"/>
              <a:gd name="connsiteY1" fmla="*/ 413886 h 475942"/>
              <a:gd name="connsiteX2" fmla="*/ 3840480 w 4706754"/>
              <a:gd name="connsiteY2" fmla="*/ 433137 h 475942"/>
              <a:gd name="connsiteX3" fmla="*/ 4706754 w 4706754"/>
              <a:gd name="connsiteY3" fmla="*/ 19251 h 475942"/>
              <a:gd name="connsiteX4" fmla="*/ 4706754 w 4706754"/>
              <a:gd name="connsiteY4" fmla="*/ 19251 h 47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754" h="475942">
                <a:moveTo>
                  <a:pt x="0" y="0"/>
                </a:moveTo>
                <a:cubicBezTo>
                  <a:pt x="151598" y="170848"/>
                  <a:pt x="303196" y="341697"/>
                  <a:pt x="943276" y="413886"/>
                </a:cubicBezTo>
                <a:cubicBezTo>
                  <a:pt x="1583356" y="486075"/>
                  <a:pt x="3213234" y="498909"/>
                  <a:pt x="3840480" y="433137"/>
                </a:cubicBezTo>
                <a:cubicBezTo>
                  <a:pt x="4467726" y="367365"/>
                  <a:pt x="4706754" y="19251"/>
                  <a:pt x="4706754" y="19251"/>
                </a:cubicBezTo>
                <a:lnTo>
                  <a:pt x="4706754" y="19251"/>
                </a:lnTo>
              </a:path>
            </a:pathLst>
          </a:custGeom>
          <a:noFill/>
          <a:ln w="88900">
            <a:solidFill>
              <a:srgbClr val="005A86"/>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2677B75-F41F-B443-8837-BA5DEB0FA715}"/>
              </a:ext>
            </a:extLst>
          </p:cNvPr>
          <p:cNvSpPr>
            <a:spLocks noGrp="1"/>
          </p:cNvSpPr>
          <p:nvPr>
            <p:ph type="title"/>
          </p:nvPr>
        </p:nvSpPr>
        <p:spPr/>
        <p:txBody>
          <a:bodyPr/>
          <a:lstStyle/>
          <a:p>
            <a:pPr indent="-457200"/>
            <a:r>
              <a:rPr lang="en-US" sz="2800" dirty="0"/>
              <a:t>Social Determinants of Health Impact Outcomes </a:t>
            </a:r>
          </a:p>
        </p:txBody>
      </p:sp>
      <p:sp>
        <p:nvSpPr>
          <p:cNvPr id="5" name="Text Placeholder 4">
            <a:extLst>
              <a:ext uri="{FF2B5EF4-FFF2-40B4-BE49-F238E27FC236}">
                <a16:creationId xmlns:a16="http://schemas.microsoft.com/office/drawing/2014/main" id="{980B7D8F-4F5C-4E74-88C1-78FAD96404BE}"/>
              </a:ext>
            </a:extLst>
          </p:cNvPr>
          <p:cNvSpPr>
            <a:spLocks noGrp="1"/>
          </p:cNvSpPr>
          <p:nvPr>
            <p:ph type="body" sz="quarter" idx="10"/>
          </p:nvPr>
        </p:nvSpPr>
        <p:spPr>
          <a:xfrm>
            <a:off x="0" y="4761857"/>
            <a:ext cx="9144000" cy="381643"/>
          </a:xfrm>
        </p:spPr>
        <p:txBody>
          <a:bodyPr/>
          <a:lstStyle/>
          <a:p>
            <a:pPr marL="0" indent="0"/>
            <a:r>
              <a:rPr lang="en-US" dirty="0">
                <a:solidFill>
                  <a:srgbClr val="5C6B72"/>
                </a:solidFill>
              </a:rPr>
              <a:t>MI = myocardial infarction</a:t>
            </a:r>
            <a:br>
              <a:rPr lang="en-US" dirty="0">
                <a:solidFill>
                  <a:srgbClr val="5C6B72"/>
                </a:solidFill>
              </a:rPr>
            </a:br>
            <a:r>
              <a:rPr lang="en-US" dirty="0">
                <a:solidFill>
                  <a:srgbClr val="5C6B72"/>
                </a:solidFill>
              </a:rPr>
              <a:t>Belanger MJ, et al. </a:t>
            </a:r>
            <a:r>
              <a:rPr lang="en-US" i="1" dirty="0">
                <a:solidFill>
                  <a:srgbClr val="5C6B72"/>
                </a:solidFill>
              </a:rPr>
              <a:t>N </a:t>
            </a:r>
            <a:r>
              <a:rPr lang="en-US" i="1" dirty="0" err="1">
                <a:solidFill>
                  <a:srgbClr val="5C6B72"/>
                </a:solidFill>
              </a:rPr>
              <a:t>Engl</a:t>
            </a:r>
            <a:r>
              <a:rPr lang="en-US" i="1" dirty="0">
                <a:solidFill>
                  <a:srgbClr val="5C6B72"/>
                </a:solidFill>
              </a:rPr>
              <a:t> J Med. </a:t>
            </a:r>
            <a:r>
              <a:rPr lang="en-US" dirty="0">
                <a:solidFill>
                  <a:srgbClr val="5C6B72"/>
                </a:solidFill>
              </a:rPr>
              <a:t>2020;383(11):e69. </a:t>
            </a:r>
          </a:p>
        </p:txBody>
      </p:sp>
      <p:sp>
        <p:nvSpPr>
          <p:cNvPr id="3" name="Rounded Rectangle 2">
            <a:extLst>
              <a:ext uri="{FF2B5EF4-FFF2-40B4-BE49-F238E27FC236}">
                <a16:creationId xmlns:a16="http://schemas.microsoft.com/office/drawing/2014/main" id="{223629A4-1626-B94F-BD34-326D2426DFE9}"/>
              </a:ext>
            </a:extLst>
          </p:cNvPr>
          <p:cNvSpPr/>
          <p:nvPr/>
        </p:nvSpPr>
        <p:spPr>
          <a:xfrm>
            <a:off x="404262" y="1122147"/>
            <a:ext cx="2446059" cy="1777671"/>
          </a:xfrm>
          <a:prstGeom prst="roundRect">
            <a:avLst/>
          </a:prstGeom>
          <a:solidFill>
            <a:srgbClr val="1C5A8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Obesity</a:t>
            </a:r>
          </a:p>
        </p:txBody>
      </p:sp>
      <p:sp>
        <p:nvSpPr>
          <p:cNvPr id="6" name="Right Arrow 5">
            <a:extLst>
              <a:ext uri="{FF2B5EF4-FFF2-40B4-BE49-F238E27FC236}">
                <a16:creationId xmlns:a16="http://schemas.microsoft.com/office/drawing/2014/main" id="{9F261601-1623-684D-B3F3-3B987DBF226A}"/>
              </a:ext>
            </a:extLst>
          </p:cNvPr>
          <p:cNvSpPr/>
          <p:nvPr/>
        </p:nvSpPr>
        <p:spPr>
          <a:xfrm>
            <a:off x="2850321" y="1886552"/>
            <a:ext cx="557022" cy="360132"/>
          </a:xfrm>
          <a:prstGeom prst="rightArrow">
            <a:avLst/>
          </a:prstGeom>
          <a:solidFill>
            <a:srgbClr val="1C5A8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265909ED-2EE9-7643-ABFC-549FB58AA163}"/>
              </a:ext>
            </a:extLst>
          </p:cNvPr>
          <p:cNvSpPr/>
          <p:nvPr/>
        </p:nvSpPr>
        <p:spPr>
          <a:xfrm>
            <a:off x="5889059" y="1158367"/>
            <a:ext cx="2940129" cy="1777671"/>
          </a:xfrm>
          <a:prstGeom prst="roundRect">
            <a:avLst/>
          </a:prstGeom>
          <a:solidFill>
            <a:srgbClr val="1C5A8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Chronic Diseases</a:t>
            </a:r>
            <a:br>
              <a:rPr lang="en-US" dirty="0"/>
            </a:br>
            <a:r>
              <a:rPr lang="en-US" dirty="0"/>
              <a:t>Diabetes</a:t>
            </a:r>
            <a:br>
              <a:rPr lang="en-US" dirty="0"/>
            </a:br>
            <a:r>
              <a:rPr lang="en-US" dirty="0"/>
              <a:t>Hypertension</a:t>
            </a:r>
            <a:br>
              <a:rPr lang="en-US" dirty="0"/>
            </a:br>
            <a:r>
              <a:rPr lang="en-US" dirty="0"/>
              <a:t>Cardiovascular disease (MI, stroke, VTE)</a:t>
            </a:r>
            <a:br>
              <a:rPr lang="en-US" dirty="0"/>
            </a:br>
            <a:r>
              <a:rPr lang="en-US" dirty="0"/>
              <a:t>Pulmonary dysfunction</a:t>
            </a:r>
          </a:p>
        </p:txBody>
      </p:sp>
      <p:sp>
        <p:nvSpPr>
          <p:cNvPr id="18" name="Right Arrow 17">
            <a:extLst>
              <a:ext uri="{FF2B5EF4-FFF2-40B4-BE49-F238E27FC236}">
                <a16:creationId xmlns:a16="http://schemas.microsoft.com/office/drawing/2014/main" id="{18DBA91D-0392-F948-A64E-B9F27AB54B6A}"/>
              </a:ext>
            </a:extLst>
          </p:cNvPr>
          <p:cNvSpPr/>
          <p:nvPr/>
        </p:nvSpPr>
        <p:spPr>
          <a:xfrm rot="10800000">
            <a:off x="5378547" y="1886552"/>
            <a:ext cx="557022" cy="360132"/>
          </a:xfrm>
          <a:prstGeom prst="rightArrow">
            <a:avLst/>
          </a:prstGeom>
          <a:solidFill>
            <a:srgbClr val="1C5A8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81854A6D-FF09-3E4A-9E9E-977D3E8C3962}"/>
              </a:ext>
            </a:extLst>
          </p:cNvPr>
          <p:cNvSpPr/>
          <p:nvPr/>
        </p:nvSpPr>
        <p:spPr>
          <a:xfrm rot="10800000">
            <a:off x="1401860" y="2880568"/>
            <a:ext cx="375386" cy="731520"/>
          </a:xfrm>
          <a:prstGeom prst="downArrow">
            <a:avLst/>
          </a:prstGeom>
          <a:solidFill>
            <a:srgbClr val="5C6B7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1628143-62DC-7C46-8D97-2BDB7F33281A}"/>
              </a:ext>
            </a:extLst>
          </p:cNvPr>
          <p:cNvSpPr/>
          <p:nvPr/>
        </p:nvSpPr>
        <p:spPr>
          <a:xfrm rot="10800000">
            <a:off x="4220129" y="2893766"/>
            <a:ext cx="375386" cy="731520"/>
          </a:xfrm>
          <a:prstGeom prst="downArrow">
            <a:avLst/>
          </a:prstGeom>
          <a:solidFill>
            <a:srgbClr val="5C6B7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AB156019-A2C3-A641-B1FE-0B8FF5161129}"/>
              </a:ext>
            </a:extLst>
          </p:cNvPr>
          <p:cNvSpPr/>
          <p:nvPr/>
        </p:nvSpPr>
        <p:spPr>
          <a:xfrm rot="10800000">
            <a:off x="7233758" y="2936038"/>
            <a:ext cx="375386" cy="731520"/>
          </a:xfrm>
          <a:prstGeom prst="downArrow">
            <a:avLst/>
          </a:prstGeom>
          <a:solidFill>
            <a:srgbClr val="5C6B7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DED07BB-6B78-B64A-83B5-764386812A82}"/>
              </a:ext>
            </a:extLst>
          </p:cNvPr>
          <p:cNvSpPr/>
          <p:nvPr/>
        </p:nvSpPr>
        <p:spPr>
          <a:xfrm>
            <a:off x="3429070" y="1030778"/>
            <a:ext cx="1907912" cy="1849790"/>
          </a:xfrm>
          <a:prstGeom prst="ellipse">
            <a:avLst/>
          </a:prstGeom>
          <a:solidFill>
            <a:srgbClr val="FF00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Sub-optimal Outcomes</a:t>
            </a:r>
          </a:p>
        </p:txBody>
      </p:sp>
    </p:spTree>
    <p:extLst>
      <p:ext uri="{BB962C8B-B14F-4D97-AF65-F5344CB8AC3E}">
        <p14:creationId xmlns:p14="http://schemas.microsoft.com/office/powerpoint/2010/main" val="309979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2800" dirty="0"/>
              <a:t>Patient Case: Gordon (cont’d)</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p:txBody>
          <a:bodyPr/>
          <a:lstStyle/>
          <a:p>
            <a:r>
              <a:rPr lang="en-US" sz="2000" dirty="0"/>
              <a:t>Let’s hear again from Gordon</a:t>
            </a:r>
          </a:p>
          <a:p>
            <a:endParaRPr lang="en-US" sz="2000" dirty="0"/>
          </a:p>
          <a:p>
            <a:pPr marL="0" indent="0">
              <a:buNone/>
            </a:pPr>
            <a:endParaRPr lang="en-US" sz="2000" dirty="0"/>
          </a:p>
        </p:txBody>
      </p:sp>
      <p:pic>
        <p:nvPicPr>
          <p:cNvPr id="8" name="Picture Placeholder 8" descr="A picture containing person, green, outdoor, older&#10;&#10;Description automatically generated">
            <a:extLst>
              <a:ext uri="{FF2B5EF4-FFF2-40B4-BE49-F238E27FC236}">
                <a16:creationId xmlns:a16="http://schemas.microsoft.com/office/drawing/2014/main" id="{023ACF84-CBA6-BE4E-98C9-1197F3911F5D}"/>
              </a:ext>
            </a:extLst>
          </p:cNvPr>
          <p:cNvPicPr>
            <a:picLocks noGrp="1" noChangeAspect="1"/>
          </p:cNvPicPr>
          <p:nvPr>
            <p:ph type="pic" sz="quarter" idx="11"/>
          </p:nvPr>
        </p:nvPicPr>
        <p:blipFill>
          <a:blip r:embed="rId5"/>
          <a:srcRect t="75" b="75"/>
          <a:stretch>
            <a:fillRect/>
          </a:stretch>
        </p:blipFill>
        <p:spPr>
          <a:xfrm>
            <a:off x="5286023" y="1090999"/>
            <a:ext cx="2455448" cy="2893979"/>
          </a:xfrm>
        </p:spPr>
      </p:pic>
      <p:pic>
        <p:nvPicPr>
          <p:cNvPr id="2" name="Clip 3 MP3 (1).mp3" descr="Clip 3 MP3 (1).mp3">
            <a:hlinkClick r:id="" action="ppaction://media"/>
            <a:extLst>
              <a:ext uri="{FF2B5EF4-FFF2-40B4-BE49-F238E27FC236}">
                <a16:creationId xmlns:a16="http://schemas.microsoft.com/office/drawing/2014/main" id="{216C292A-14CA-DD49-84AD-EC26570FFA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41600" y="2062561"/>
            <a:ext cx="812800" cy="812800"/>
          </a:xfrm>
          <a:prstGeom prst="rect">
            <a:avLst/>
          </a:prstGeom>
          <a:solidFill>
            <a:srgbClr val="035661"/>
          </a:solidFill>
        </p:spPr>
      </p:pic>
    </p:spTree>
    <p:extLst>
      <p:ext uri="{BB962C8B-B14F-4D97-AF65-F5344CB8AC3E}">
        <p14:creationId xmlns:p14="http://schemas.microsoft.com/office/powerpoint/2010/main" val="90825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259548"/>
            <a:ext cx="8309810" cy="510909"/>
          </a:xfrm>
        </p:spPr>
        <p:txBody>
          <a:bodyPr/>
          <a:lstStyle/>
          <a:p>
            <a:r>
              <a:rPr lang="en-US" sz="3200" dirty="0"/>
              <a:t>Evidence for Shared Decision-Making</a:t>
            </a:r>
          </a:p>
        </p:txBody>
      </p:sp>
      <p:sp>
        <p:nvSpPr>
          <p:cNvPr id="3" name="Content Placeholder 2"/>
          <p:cNvSpPr>
            <a:spLocks noGrp="1"/>
          </p:cNvSpPr>
          <p:nvPr>
            <p:ph idx="1"/>
          </p:nvPr>
        </p:nvSpPr>
        <p:spPr>
          <a:xfrm>
            <a:off x="1338783" y="1142178"/>
            <a:ext cx="7388121" cy="1975926"/>
          </a:xfrm>
        </p:spPr>
        <p:txBody>
          <a:bodyPr>
            <a:noAutofit/>
          </a:bodyPr>
          <a:lstStyle/>
          <a:p>
            <a:pPr marL="0" indent="0">
              <a:buNone/>
            </a:pPr>
            <a:r>
              <a:rPr lang="en-US" b="1" u="sng" dirty="0"/>
              <a:t>Known Benefits</a:t>
            </a:r>
          </a:p>
          <a:p>
            <a:pPr>
              <a:lnSpc>
                <a:spcPct val="150000"/>
              </a:lnSpc>
            </a:pPr>
            <a:r>
              <a:rPr lang="en-US" sz="1800" dirty="0"/>
              <a:t>Improve knowledge</a:t>
            </a:r>
          </a:p>
          <a:p>
            <a:pPr>
              <a:lnSpc>
                <a:spcPct val="150000"/>
              </a:lnSpc>
            </a:pPr>
            <a:r>
              <a:rPr lang="en-US" sz="1800" dirty="0"/>
              <a:t>Improve patient &amp; provider satisfaction</a:t>
            </a:r>
          </a:p>
          <a:p>
            <a:pPr>
              <a:lnSpc>
                <a:spcPct val="150000"/>
              </a:lnSpc>
            </a:pPr>
            <a:r>
              <a:rPr lang="en-US" sz="1800" dirty="0"/>
              <a:t>Decrease decisional conflict/uncertainty</a:t>
            </a:r>
          </a:p>
          <a:p>
            <a:pPr>
              <a:lnSpc>
                <a:spcPct val="150000"/>
              </a:lnSpc>
            </a:pPr>
            <a:r>
              <a:rPr lang="en-US" sz="1800" dirty="0"/>
              <a:t>Reduce unnecessary tests/procedures</a:t>
            </a:r>
          </a:p>
        </p:txBody>
      </p:sp>
      <p:sp>
        <p:nvSpPr>
          <p:cNvPr id="13" name="Text Placeholder 12">
            <a:extLst>
              <a:ext uri="{FF2B5EF4-FFF2-40B4-BE49-F238E27FC236}">
                <a16:creationId xmlns:a16="http://schemas.microsoft.com/office/drawing/2014/main" id="{A85BDD03-AE2E-407E-86CB-5B036879B8BB}"/>
              </a:ext>
            </a:extLst>
          </p:cNvPr>
          <p:cNvSpPr>
            <a:spLocks noGrp="1"/>
          </p:cNvSpPr>
          <p:nvPr>
            <p:ph type="body" sz="quarter" idx="10"/>
          </p:nvPr>
        </p:nvSpPr>
        <p:spPr>
          <a:xfrm>
            <a:off x="0" y="4631052"/>
            <a:ext cx="9144000" cy="512448"/>
          </a:xfrm>
        </p:spPr>
        <p:txBody>
          <a:bodyPr/>
          <a:lstStyle/>
          <a:p>
            <a:pPr marL="0" indent="0"/>
            <a:r>
              <a:rPr lang="en-US" dirty="0"/>
              <a:t>MDs = medical doctors</a:t>
            </a:r>
            <a:br>
              <a:rPr lang="en-US" dirty="0"/>
            </a:br>
            <a:r>
              <a:rPr lang="en-US" dirty="0"/>
              <a:t>1. Bouma AB, et al. </a:t>
            </a:r>
            <a:r>
              <a:rPr lang="en-US" i="1" dirty="0"/>
              <a:t>J Am Board Fam Med</a:t>
            </a:r>
            <a:r>
              <a:rPr lang="en-US" dirty="0"/>
              <a:t>. 2014;27(2):292-294. 2. Greenfield S, et al. </a:t>
            </a:r>
            <a:r>
              <a:rPr lang="sv-SE" i="1" dirty="0"/>
              <a:t>Ann Intern Med. </a:t>
            </a:r>
            <a:r>
              <a:rPr lang="sv-SE" dirty="0"/>
              <a:t>1985;102(4):520-528. </a:t>
            </a:r>
            <a:br>
              <a:rPr lang="sv-SE" dirty="0"/>
            </a:br>
            <a:r>
              <a:rPr lang="sv-SE" dirty="0"/>
              <a:t>3. </a:t>
            </a:r>
            <a:r>
              <a:rPr lang="en-US" dirty="0"/>
              <a:t>Lipkin M. </a:t>
            </a:r>
            <a:r>
              <a:rPr lang="en-US" i="1" dirty="0"/>
              <a:t>JAMA Intern Med. </a:t>
            </a:r>
            <a:r>
              <a:rPr lang="en-US" dirty="0"/>
              <a:t>2013;173(13):1204-1205. 4. Seaburg L, et al. </a:t>
            </a:r>
            <a:r>
              <a:rPr lang="en-US" i="1" dirty="0"/>
              <a:t>Circulation. </a:t>
            </a:r>
            <a:r>
              <a:rPr lang="en-US" dirty="0"/>
              <a:t>2014;129(6):704-710. </a:t>
            </a:r>
          </a:p>
        </p:txBody>
      </p:sp>
      <p:sp>
        <p:nvSpPr>
          <p:cNvPr id="6" name="Rectangle 5">
            <a:extLst>
              <a:ext uri="{FF2B5EF4-FFF2-40B4-BE49-F238E27FC236}">
                <a16:creationId xmlns:a16="http://schemas.microsoft.com/office/drawing/2014/main" id="{A6B4B355-FF0B-7345-AB6D-C08236C5430F}"/>
              </a:ext>
            </a:extLst>
          </p:cNvPr>
          <p:cNvSpPr/>
          <p:nvPr/>
        </p:nvSpPr>
        <p:spPr>
          <a:xfrm>
            <a:off x="6046755" y="1782810"/>
            <a:ext cx="2886456" cy="1061829"/>
          </a:xfrm>
          <a:prstGeom prst="rect">
            <a:avLst/>
          </a:prstGeom>
          <a:ln>
            <a:solidFill>
              <a:schemeClr val="tx1"/>
            </a:solidFill>
          </a:ln>
        </p:spPr>
        <p:txBody>
          <a:bodyPr wrap="square">
            <a:spAutoFit/>
          </a:bodyPr>
          <a:lstStyle/>
          <a:p>
            <a:pPr algn="ctr"/>
            <a:r>
              <a:rPr lang="en-US" sz="2100" b="1" dirty="0">
                <a:ln>
                  <a:solidFill>
                    <a:sysClr val="windowText" lastClr="000000"/>
                  </a:solidFill>
                </a:ln>
              </a:rPr>
              <a:t>Clinicians perceive </a:t>
            </a:r>
            <a:br>
              <a:rPr lang="en-US" sz="2100" b="1" dirty="0">
                <a:ln>
                  <a:solidFill>
                    <a:sysClr val="windowText" lastClr="000000"/>
                  </a:solidFill>
                </a:ln>
              </a:rPr>
            </a:br>
            <a:r>
              <a:rPr lang="en-US" sz="2100" b="1" dirty="0">
                <a:ln>
                  <a:solidFill>
                    <a:sysClr val="windowText" lastClr="000000"/>
                  </a:solidFill>
                </a:ln>
              </a:rPr>
              <a:t>more discussion than actually occurs</a:t>
            </a:r>
          </a:p>
        </p:txBody>
      </p:sp>
      <p:pic>
        <p:nvPicPr>
          <p:cNvPr id="8" name="Picture 7" descr="Shape&#10;&#10;Description automatically generated with low confidence">
            <a:extLst>
              <a:ext uri="{FF2B5EF4-FFF2-40B4-BE49-F238E27FC236}">
                <a16:creationId xmlns:a16="http://schemas.microsoft.com/office/drawing/2014/main" id="{8A8F2E80-08A2-EB4B-B39A-8882534BA396}"/>
              </a:ext>
            </a:extLst>
          </p:cNvPr>
          <p:cNvPicPr>
            <a:picLocks noChangeAspect="1"/>
          </p:cNvPicPr>
          <p:nvPr/>
        </p:nvPicPr>
        <p:blipFill>
          <a:blip r:embed="rId3"/>
          <a:stretch>
            <a:fillRect/>
          </a:stretch>
        </p:blipFill>
        <p:spPr>
          <a:xfrm>
            <a:off x="739760" y="1649610"/>
            <a:ext cx="551134" cy="551134"/>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2621194F-9EED-CC4C-B8B8-9D9CB1430C69}"/>
              </a:ext>
            </a:extLst>
          </p:cNvPr>
          <p:cNvPicPr>
            <a:picLocks noChangeAspect="1"/>
          </p:cNvPicPr>
          <p:nvPr/>
        </p:nvPicPr>
        <p:blipFill>
          <a:blip r:embed="rId4"/>
          <a:stretch>
            <a:fillRect/>
          </a:stretch>
        </p:blipFill>
        <p:spPr>
          <a:xfrm>
            <a:off x="763705" y="2139024"/>
            <a:ext cx="551134" cy="551134"/>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BAAE2079-3B39-4340-9BE6-6DC8EEBA1189}"/>
              </a:ext>
            </a:extLst>
          </p:cNvPr>
          <p:cNvPicPr>
            <a:picLocks noChangeAspect="1"/>
          </p:cNvPicPr>
          <p:nvPr/>
        </p:nvPicPr>
        <p:blipFill>
          <a:blip r:embed="rId5"/>
          <a:stretch>
            <a:fillRect/>
          </a:stretch>
        </p:blipFill>
        <p:spPr>
          <a:xfrm>
            <a:off x="739760" y="2690158"/>
            <a:ext cx="551134" cy="551134"/>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CC7A30C7-70B9-2649-B272-46657C8E6007}"/>
              </a:ext>
            </a:extLst>
          </p:cNvPr>
          <p:cNvPicPr>
            <a:picLocks noChangeAspect="1"/>
          </p:cNvPicPr>
          <p:nvPr/>
        </p:nvPicPr>
        <p:blipFill>
          <a:blip r:embed="rId6"/>
          <a:stretch>
            <a:fillRect/>
          </a:stretch>
        </p:blipFill>
        <p:spPr>
          <a:xfrm>
            <a:off x="739760" y="3190798"/>
            <a:ext cx="555273" cy="555273"/>
          </a:xfrm>
          <a:prstGeom prst="rect">
            <a:avLst/>
          </a:prstGeom>
        </p:spPr>
      </p:pic>
      <p:sp>
        <p:nvSpPr>
          <p:cNvPr id="15" name="Down Arrow 14">
            <a:extLst>
              <a:ext uri="{FF2B5EF4-FFF2-40B4-BE49-F238E27FC236}">
                <a16:creationId xmlns:a16="http://schemas.microsoft.com/office/drawing/2014/main" id="{A8E6D5FF-4CA7-B54E-B308-DB8895BF44CF}"/>
              </a:ext>
            </a:extLst>
          </p:cNvPr>
          <p:cNvSpPr/>
          <p:nvPr/>
        </p:nvSpPr>
        <p:spPr>
          <a:xfrm rot="10800000">
            <a:off x="440675" y="1847362"/>
            <a:ext cx="275139" cy="5833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5D090282-9268-524C-A864-BA6351129604}"/>
              </a:ext>
            </a:extLst>
          </p:cNvPr>
          <p:cNvSpPr/>
          <p:nvPr/>
        </p:nvSpPr>
        <p:spPr>
          <a:xfrm>
            <a:off x="440675" y="2881149"/>
            <a:ext cx="275139" cy="58332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496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2" y="1642543"/>
            <a:ext cx="7479042" cy="615553"/>
          </a:xfrm>
        </p:spPr>
        <p:txBody>
          <a:bodyPr/>
          <a:lstStyle/>
          <a:p>
            <a:r>
              <a:rPr lang="en-US" dirty="0"/>
              <a:t>Gregory Piazza, MD, MS</a:t>
            </a:r>
          </a:p>
        </p:txBody>
      </p:sp>
      <p:sp>
        <p:nvSpPr>
          <p:cNvPr id="3" name="Text Placeholder 2"/>
          <p:cNvSpPr>
            <a:spLocks noGrp="1"/>
          </p:cNvSpPr>
          <p:nvPr>
            <p:ph type="body" sz="quarter" idx="10"/>
          </p:nvPr>
        </p:nvSpPr>
        <p:spPr>
          <a:xfrm>
            <a:off x="538123" y="2258095"/>
            <a:ext cx="8045452" cy="2004415"/>
          </a:xfrm>
        </p:spPr>
        <p:txBody>
          <a:bodyPr/>
          <a:lstStyle/>
          <a:p>
            <a:pPr>
              <a:spcBef>
                <a:spcPts val="0"/>
              </a:spcBef>
            </a:pPr>
            <a:r>
              <a:rPr lang="en-US" sz="2400" dirty="0"/>
              <a:t>Director, Vascular Medicine Section</a:t>
            </a:r>
          </a:p>
          <a:p>
            <a:pPr>
              <a:spcBef>
                <a:spcPts val="0"/>
              </a:spcBef>
            </a:pPr>
            <a:r>
              <a:rPr lang="en-US" sz="2400" dirty="0"/>
              <a:t>Brigham and Women’s Hospital</a:t>
            </a:r>
          </a:p>
          <a:p>
            <a:pPr>
              <a:spcBef>
                <a:spcPts val="0"/>
              </a:spcBef>
            </a:pPr>
            <a:r>
              <a:rPr lang="en-US" sz="2400" dirty="0"/>
              <a:t>Associate Professor of Medicine</a:t>
            </a:r>
          </a:p>
          <a:p>
            <a:pPr>
              <a:spcBef>
                <a:spcPts val="0"/>
              </a:spcBef>
            </a:pPr>
            <a:r>
              <a:rPr lang="en-US" sz="2400" dirty="0"/>
              <a:t>Cardiovascular Medicine</a:t>
            </a:r>
          </a:p>
          <a:p>
            <a:pPr>
              <a:spcBef>
                <a:spcPts val="0"/>
              </a:spcBef>
            </a:pPr>
            <a:r>
              <a:rPr lang="en-US" sz="2400" dirty="0"/>
              <a:t>Harvard Medical School</a:t>
            </a:r>
          </a:p>
          <a:p>
            <a:pPr>
              <a:spcBef>
                <a:spcPts val="0"/>
              </a:spcBef>
            </a:pPr>
            <a:r>
              <a:rPr lang="en-US" sz="2400" dirty="0"/>
              <a:t>Boston, MA</a:t>
            </a:r>
          </a:p>
        </p:txBody>
      </p:sp>
    </p:spTree>
    <p:extLst>
      <p:ext uri="{BB962C8B-B14F-4D97-AF65-F5344CB8AC3E}">
        <p14:creationId xmlns:p14="http://schemas.microsoft.com/office/powerpoint/2010/main" val="15107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2800" dirty="0"/>
              <a:t>Patient Case: Gordon (Conclusion)</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749869" y="968322"/>
            <a:ext cx="7771961" cy="3148554"/>
          </a:xfrm>
        </p:spPr>
        <p:txBody>
          <a:bodyPr/>
          <a:lstStyle/>
          <a:p>
            <a:r>
              <a:rPr lang="en-US" sz="2400" dirty="0"/>
              <a:t>Gordon is treated as an outpatient and </a:t>
            </a:r>
            <a:br>
              <a:rPr lang="en-US" sz="2400" dirty="0"/>
            </a:br>
            <a:r>
              <a:rPr lang="en-US" sz="2400" dirty="0"/>
              <a:t>responds well with DOAC therapy</a:t>
            </a:r>
          </a:p>
          <a:p>
            <a:r>
              <a:rPr lang="en-US" sz="2400" dirty="0"/>
              <a:t>Given his comorbidities and likelihood of </a:t>
            </a:r>
            <a:br>
              <a:rPr lang="en-US" sz="2400" dirty="0"/>
            </a:br>
            <a:r>
              <a:rPr lang="en-US" sz="2400" dirty="0"/>
              <a:t>a future VTE, secondary prevention with a DOAC is recommended, perhaps indefinitely</a:t>
            </a:r>
          </a:p>
          <a:p>
            <a:r>
              <a:rPr lang="en-US" sz="2400" dirty="0"/>
              <a:t>He is taking steps to lose some weight and exercise more</a:t>
            </a:r>
          </a:p>
          <a:p>
            <a:r>
              <a:rPr lang="en-US" sz="2400" dirty="0"/>
              <a:t>He follows his clinician’s recommendations for regular follow-up appointments</a:t>
            </a:r>
            <a:endParaRPr lang="en-US" sz="2000" dirty="0"/>
          </a:p>
        </p:txBody>
      </p:sp>
      <p:pic>
        <p:nvPicPr>
          <p:cNvPr id="6" name="Picture Placeholder 8" descr="A picture containing person, green, outdoor, older&#10;&#10;Description automatically generated">
            <a:extLst>
              <a:ext uri="{FF2B5EF4-FFF2-40B4-BE49-F238E27FC236}">
                <a16:creationId xmlns:a16="http://schemas.microsoft.com/office/drawing/2014/main" id="{30015E31-E00A-CB48-8603-F32830580223}"/>
              </a:ext>
            </a:extLst>
          </p:cNvPr>
          <p:cNvPicPr>
            <a:picLocks noGrp="1" noChangeAspect="1"/>
          </p:cNvPicPr>
          <p:nvPr>
            <p:ph type="pic" sz="quarter" idx="11"/>
          </p:nvPr>
        </p:nvPicPr>
        <p:blipFill>
          <a:blip r:embed="rId3"/>
          <a:srcRect t="75" b="75"/>
          <a:stretch>
            <a:fillRect/>
          </a:stretch>
        </p:blipFill>
        <p:spPr>
          <a:xfrm>
            <a:off x="7123814" y="552597"/>
            <a:ext cx="1136945" cy="1339998"/>
          </a:xfrm>
        </p:spPr>
      </p:pic>
    </p:spTree>
    <p:extLst>
      <p:ext uri="{BB962C8B-B14F-4D97-AF65-F5344CB8AC3E}">
        <p14:creationId xmlns:p14="http://schemas.microsoft.com/office/powerpoint/2010/main" val="84467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a:t>SMART Goals</a:t>
            </a:r>
            <a:endParaRPr lang="en-US" dirty="0"/>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5" y="1142178"/>
            <a:ext cx="8309810" cy="3853363"/>
          </a:xfrm>
        </p:spPr>
        <p:txBody>
          <a:bodyPr/>
          <a:lstStyle/>
          <a:p>
            <a:r>
              <a:rPr lang="en-US" sz="2400" dirty="0"/>
              <a:t>Reflect on your own clinical training and practice and consider ways unconscious bias impacts patient care</a:t>
            </a:r>
          </a:p>
          <a:p>
            <a:r>
              <a:rPr lang="en-US" sz="2400" dirty="0"/>
              <a:t>Engage patients in shared-decision making, keeping in mind how social determinants of health can impact quality of care and outcomes</a:t>
            </a:r>
          </a:p>
          <a:p>
            <a:r>
              <a:rPr lang="en-US" sz="2400" dirty="0"/>
              <a:t>Stratify risk for VTE based on patient characteristics and comorbidities</a:t>
            </a:r>
          </a:p>
          <a:p>
            <a:r>
              <a:rPr lang="en-US" sz="2400" dirty="0"/>
              <a:t>Apply results of randomized controlled trials and RWE to patient care for VTE</a:t>
            </a:r>
          </a:p>
          <a:p>
            <a:r>
              <a:rPr lang="en-US" sz="2400" dirty="0"/>
              <a:t>Assess the role of DOACs in primary management and secondary prevention of VTE</a:t>
            </a: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Tree>
    <p:extLst>
      <p:ext uri="{BB962C8B-B14F-4D97-AF65-F5344CB8AC3E}">
        <p14:creationId xmlns:p14="http://schemas.microsoft.com/office/powerpoint/2010/main" val="302977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Collect Credit for this Activity</a:t>
            </a:r>
          </a:p>
        </p:txBody>
      </p:sp>
      <p:sp>
        <p:nvSpPr>
          <p:cNvPr id="5" name="TextBox 7"/>
          <p:cNvSpPr txBox="1">
            <a:spLocks noChangeArrowheads="1"/>
          </p:cNvSpPr>
          <p:nvPr/>
        </p:nvSpPr>
        <p:spPr bwMode="auto">
          <a:xfrm>
            <a:off x="464898" y="1066160"/>
            <a:ext cx="8081683" cy="3658423"/>
          </a:xfrm>
          <a:prstGeom prst="roundRect">
            <a:avLst>
              <a:gd name="adj" fmla="val 5649"/>
            </a:avLst>
          </a:prstGeom>
          <a:solidFill>
            <a:schemeClr val="accent1"/>
          </a:solidFill>
          <a:ln w="38100" cmpd="sng">
            <a:solidFill>
              <a:schemeClr val="accent5"/>
            </a:solidFill>
            <a:headEnd/>
            <a:tailEnd/>
          </a:ln>
        </p:spPr>
        <p:style>
          <a:lnRef idx="1">
            <a:schemeClr val="accent3"/>
          </a:lnRef>
          <a:fillRef idx="3">
            <a:schemeClr val="accent3"/>
          </a:fillRef>
          <a:effectRef idx="2">
            <a:schemeClr val="accent3"/>
          </a:effectRef>
          <a:fontRef idx="minor">
            <a:schemeClr val="lt1"/>
          </a:fontRef>
        </p:style>
        <p:txBody>
          <a:bodyPr wrap="square" lIns="137160" tIns="137160" rIns="137160" bIns="137160" anchor="ctr">
            <a:prstTxWarp prst="textNoShape">
              <a:avLst/>
            </a:prstTxWarp>
            <a:noAutofit/>
          </a:bodyPr>
          <a:lstStyle/>
          <a:p>
            <a:pPr algn="ctr">
              <a:lnSpc>
                <a:spcPct val="85000"/>
              </a:lnSpc>
              <a:spcBef>
                <a:spcPts val="1000"/>
              </a:spcBef>
            </a:pPr>
            <a:r>
              <a:rPr lang="en-US" sz="3000" dirty="0"/>
              <a:t>To receive CME/CE credit, click on the</a:t>
            </a:r>
            <a:br>
              <a:rPr lang="en-US" sz="3000" dirty="0"/>
            </a:br>
            <a:r>
              <a:rPr lang="en-US" sz="3000" dirty="0"/>
              <a:t> </a:t>
            </a:r>
            <a:r>
              <a:rPr lang="en-US" sz="3000" b="1" dirty="0"/>
              <a:t>Apply for Credit</a:t>
            </a:r>
            <a:r>
              <a:rPr lang="en-US" sz="3000" dirty="0"/>
              <a:t> link to complete</a:t>
            </a:r>
            <a:br>
              <a:rPr lang="en-US" sz="3000" dirty="0"/>
            </a:br>
            <a:r>
              <a:rPr lang="en-US" sz="3000" dirty="0"/>
              <a:t> the post-test and evaluation online.</a:t>
            </a:r>
          </a:p>
          <a:p>
            <a:pPr algn="ctr">
              <a:lnSpc>
                <a:spcPct val="85000"/>
              </a:lnSpc>
              <a:spcBef>
                <a:spcPts val="1000"/>
              </a:spcBef>
            </a:pPr>
            <a:r>
              <a:rPr lang="en-US" sz="3000" dirty="0"/>
              <a:t>You can print your certificate or </a:t>
            </a:r>
            <a:br>
              <a:rPr lang="en-US" sz="3000" dirty="0"/>
            </a:br>
            <a:r>
              <a:rPr lang="en-US" sz="3000" dirty="0"/>
              <a:t>statement of credit immediately.</a:t>
            </a:r>
          </a:p>
        </p:txBody>
      </p:sp>
    </p:spTree>
    <p:extLst>
      <p:ext uri="{BB962C8B-B14F-4D97-AF65-F5344CB8AC3E}">
        <p14:creationId xmlns:p14="http://schemas.microsoft.com/office/powerpoint/2010/main" val="424076129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2FDEF4-BB4E-474A-BDC3-A2908D2BB652}"/>
              </a:ext>
            </a:extLst>
          </p:cNvPr>
          <p:cNvSpPr>
            <a:spLocks noGrp="1"/>
          </p:cNvSpPr>
          <p:nvPr>
            <p:ph type="body" sz="quarter" idx="10"/>
          </p:nvPr>
        </p:nvSpPr>
        <p:spPr>
          <a:xfrm>
            <a:off x="549275" y="448866"/>
            <a:ext cx="8204200" cy="4242197"/>
          </a:xfrm>
        </p:spPr>
        <p:txBody>
          <a:bodyPr/>
          <a:lstStyle/>
          <a:p>
            <a:pPr algn="l">
              <a:spcBef>
                <a:spcPts val="0"/>
              </a:spcBef>
            </a:pPr>
            <a:endParaRPr lang="en-US" sz="4000" dirty="0">
              <a:solidFill>
                <a:schemeClr val="bg2"/>
              </a:solidFill>
            </a:endParaRPr>
          </a:p>
          <a:p>
            <a:pPr algn="l">
              <a:spcBef>
                <a:spcPts val="0"/>
              </a:spcBef>
            </a:pPr>
            <a:r>
              <a:rPr lang="en-US" i="1" dirty="0"/>
              <a:t>Visit the </a:t>
            </a:r>
            <a:br>
              <a:rPr lang="en-US" i="1" dirty="0"/>
            </a:br>
            <a:r>
              <a:rPr lang="en-US" b="1" dirty="0"/>
              <a:t>Cardiology Hub </a:t>
            </a:r>
          </a:p>
          <a:p>
            <a:pPr algn="l">
              <a:spcBef>
                <a:spcPts val="0"/>
              </a:spcBef>
            </a:pPr>
            <a:endParaRPr lang="en-US" sz="4000" dirty="0">
              <a:solidFill>
                <a:schemeClr val="bg2"/>
              </a:solidFill>
            </a:endParaRPr>
          </a:p>
          <a:p>
            <a:pPr algn="l">
              <a:spcBef>
                <a:spcPts val="0"/>
              </a:spcBef>
            </a:pPr>
            <a:r>
              <a:rPr lang="en-US" sz="3200" dirty="0">
                <a:solidFill>
                  <a:schemeClr val="bg2"/>
                </a:solidFill>
              </a:rPr>
              <a:t>Free resources for HCPs </a:t>
            </a:r>
            <a:br>
              <a:rPr lang="en-US" sz="3200" dirty="0">
                <a:solidFill>
                  <a:schemeClr val="bg2"/>
                </a:solidFill>
              </a:rPr>
            </a:br>
            <a:r>
              <a:rPr lang="en-US" sz="3200" dirty="0">
                <a:solidFill>
                  <a:schemeClr val="bg2"/>
                </a:solidFill>
              </a:rPr>
              <a:t>and patients on VTE</a:t>
            </a:r>
            <a:br>
              <a:rPr lang="en-US" sz="3200" dirty="0">
                <a:solidFill>
                  <a:schemeClr val="bg2"/>
                </a:solidFill>
              </a:rPr>
            </a:br>
            <a:r>
              <a:rPr lang="en-US" sz="3200" dirty="0">
                <a:solidFill>
                  <a:schemeClr val="bg2"/>
                </a:solidFill>
              </a:rPr>
              <a:t>and other cardiology topics</a:t>
            </a:r>
          </a:p>
          <a:p>
            <a:pPr algn="l">
              <a:spcBef>
                <a:spcPts val="0"/>
              </a:spcBef>
            </a:pPr>
            <a:br>
              <a:rPr lang="en-US" sz="3200" dirty="0">
                <a:solidFill>
                  <a:schemeClr val="bg2"/>
                </a:solidFill>
              </a:rPr>
            </a:br>
            <a:r>
              <a:rPr lang="en-US" sz="3200" b="1" dirty="0"/>
              <a:t>www.cmeoutfitters.com/cardiology</a:t>
            </a:r>
            <a:endParaRPr lang="en-US" sz="3200" dirty="0"/>
          </a:p>
          <a:p>
            <a:pPr algn="l"/>
            <a:endParaRPr lang="en-US" dirty="0"/>
          </a:p>
        </p:txBody>
      </p:sp>
    </p:spTree>
    <p:extLst>
      <p:ext uri="{BB962C8B-B14F-4D97-AF65-F5344CB8AC3E}">
        <p14:creationId xmlns:p14="http://schemas.microsoft.com/office/powerpoint/2010/main" val="274849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2FDEF4-BB4E-474A-BDC3-A2908D2BB652}"/>
              </a:ext>
            </a:extLst>
          </p:cNvPr>
          <p:cNvSpPr>
            <a:spLocks noGrp="1"/>
          </p:cNvSpPr>
          <p:nvPr>
            <p:ph type="body" sz="quarter" idx="10"/>
          </p:nvPr>
        </p:nvSpPr>
        <p:spPr>
          <a:xfrm>
            <a:off x="805517" y="959192"/>
            <a:ext cx="7592603" cy="1573621"/>
          </a:xfrm>
        </p:spPr>
        <p:txBody>
          <a:bodyPr/>
          <a:lstStyle/>
          <a:p>
            <a:pPr algn="l">
              <a:spcBef>
                <a:spcPts val="0"/>
              </a:spcBef>
            </a:pPr>
            <a:r>
              <a:rPr lang="en-US" sz="2200" dirty="0"/>
              <a:t>Real-World Data for Real-World Patients: A Broadened Lens to Informed Decision-Making in VTE</a:t>
            </a:r>
          </a:p>
          <a:p>
            <a:pPr algn="l">
              <a:spcBef>
                <a:spcPts val="0"/>
              </a:spcBef>
            </a:pPr>
            <a:endParaRPr lang="en-US" sz="2400" dirty="0">
              <a:solidFill>
                <a:schemeClr val="bg2"/>
              </a:solidFill>
            </a:endParaRPr>
          </a:p>
        </p:txBody>
      </p:sp>
      <p:sp>
        <p:nvSpPr>
          <p:cNvPr id="9" name="TextBox 8">
            <a:extLst>
              <a:ext uri="{FF2B5EF4-FFF2-40B4-BE49-F238E27FC236}">
                <a16:creationId xmlns:a16="http://schemas.microsoft.com/office/drawing/2014/main" id="{4C0B4E45-4053-470E-81ED-4AD2B825B583}"/>
              </a:ext>
            </a:extLst>
          </p:cNvPr>
          <p:cNvSpPr txBox="1"/>
          <p:nvPr/>
        </p:nvSpPr>
        <p:spPr>
          <a:xfrm>
            <a:off x="4618233" y="2600427"/>
            <a:ext cx="872067" cy="707886"/>
          </a:xfrm>
          <a:prstGeom prst="rect">
            <a:avLst/>
          </a:prstGeom>
          <a:noFill/>
        </p:spPr>
        <p:txBody>
          <a:bodyPr wrap="square">
            <a:spAutoFit/>
          </a:bodyPr>
          <a:lstStyle/>
          <a:p>
            <a:r>
              <a:rPr lang="en-US" sz="4000" dirty="0">
                <a:solidFill>
                  <a:schemeClr val="bg1"/>
                </a:solidFill>
              </a:rPr>
              <a:t>1</a:t>
            </a:r>
          </a:p>
        </p:txBody>
      </p:sp>
      <p:pic>
        <p:nvPicPr>
          <p:cNvPr id="10" name="Picture 9">
            <a:extLst>
              <a:ext uri="{FF2B5EF4-FFF2-40B4-BE49-F238E27FC236}">
                <a16:creationId xmlns:a16="http://schemas.microsoft.com/office/drawing/2014/main" id="{36EC9744-8006-4159-812A-62B79ACE3CED}"/>
              </a:ext>
            </a:extLst>
          </p:cNvPr>
          <p:cNvPicPr>
            <a:picLocks noChangeAspect="1"/>
          </p:cNvPicPr>
          <p:nvPr/>
        </p:nvPicPr>
        <p:blipFill>
          <a:blip r:embed="rId3"/>
          <a:stretch>
            <a:fillRect/>
          </a:stretch>
        </p:blipFill>
        <p:spPr>
          <a:xfrm>
            <a:off x="3009206" y="2362372"/>
            <a:ext cx="1609027" cy="884704"/>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9C3704B6-7006-45BC-93DE-7FF3DFF9A1B0}"/>
              </a:ext>
            </a:extLst>
          </p:cNvPr>
          <p:cNvSpPr txBox="1"/>
          <p:nvPr/>
        </p:nvSpPr>
        <p:spPr>
          <a:xfrm>
            <a:off x="0" y="4487712"/>
            <a:ext cx="9114183" cy="523220"/>
          </a:xfrm>
          <a:prstGeom prst="rect">
            <a:avLst/>
          </a:prstGeom>
          <a:noFill/>
        </p:spPr>
        <p:txBody>
          <a:bodyPr wrap="square">
            <a:spAutoFit/>
          </a:bodyPr>
          <a:lstStyle/>
          <a:p>
            <a:r>
              <a:rPr lang="en-US" sz="1800" b="1" dirty="0"/>
              <a:t>                                      </a:t>
            </a:r>
            <a:r>
              <a:rPr lang="en-US" sz="2800" b="1" dirty="0">
                <a:solidFill>
                  <a:schemeClr val="bg1"/>
                </a:solidFill>
              </a:rPr>
              <a:t>www.cmeoutfitters.com</a:t>
            </a:r>
            <a:endParaRPr lang="en-US" sz="2800" dirty="0">
              <a:solidFill>
                <a:schemeClr val="bg1"/>
              </a:solidFill>
            </a:endParaRPr>
          </a:p>
        </p:txBody>
      </p:sp>
      <p:pic>
        <p:nvPicPr>
          <p:cNvPr id="19" name="Picture 18" descr="A close up of a sign&#10;&#10;Description automatically generated">
            <a:extLst>
              <a:ext uri="{FF2B5EF4-FFF2-40B4-BE49-F238E27FC236}">
                <a16:creationId xmlns:a16="http://schemas.microsoft.com/office/drawing/2014/main" id="{9CE34095-FBDD-AA4B-9E51-4BC3D980CA52}"/>
              </a:ext>
            </a:extLst>
          </p:cNvPr>
          <p:cNvPicPr>
            <a:picLocks noChangeAspect="1"/>
          </p:cNvPicPr>
          <p:nvPr/>
        </p:nvPicPr>
        <p:blipFill>
          <a:blip r:embed="rId4"/>
          <a:stretch>
            <a:fillRect/>
          </a:stretch>
        </p:blipFill>
        <p:spPr>
          <a:xfrm>
            <a:off x="2182421" y="243871"/>
            <a:ext cx="3610716" cy="996761"/>
          </a:xfrm>
          <a:prstGeom prst="rect">
            <a:avLst/>
          </a:prstGeom>
        </p:spPr>
      </p:pic>
      <p:sp>
        <p:nvSpPr>
          <p:cNvPr id="22" name="Text Placeholder 4">
            <a:extLst>
              <a:ext uri="{FF2B5EF4-FFF2-40B4-BE49-F238E27FC236}">
                <a16:creationId xmlns:a16="http://schemas.microsoft.com/office/drawing/2014/main" id="{4191A47D-9347-447E-820B-F9858A45431A}"/>
              </a:ext>
            </a:extLst>
          </p:cNvPr>
          <p:cNvSpPr txBox="1">
            <a:spLocks/>
          </p:cNvSpPr>
          <p:nvPr/>
        </p:nvSpPr>
        <p:spPr>
          <a:xfrm>
            <a:off x="775699" y="2512622"/>
            <a:ext cx="7562784" cy="2283277"/>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oAutofit/>
          </a:bodyPr>
          <a:lstStyle>
            <a:lvl1pPr marL="0" indent="0" algn="ctr" defTabSz="685800" rtl="0" eaLnBrk="1" latinLnBrk="0" hangingPunct="1">
              <a:lnSpc>
                <a:spcPct val="85000"/>
              </a:lnSpc>
              <a:spcBef>
                <a:spcPts val="600"/>
              </a:spcBef>
              <a:buClr>
                <a:schemeClr val="accent1"/>
              </a:buClr>
              <a:buSzPct val="115000"/>
              <a:buFont typeface="Arial"/>
              <a:buNone/>
              <a:defRPr sz="4000" kern="1200">
                <a:solidFill>
                  <a:schemeClr val="bg2"/>
                </a:solidFill>
                <a:latin typeface="Arial"/>
                <a:ea typeface="+mn-ea"/>
                <a:cs typeface="Arial"/>
              </a:defRPr>
            </a:lvl1pPr>
            <a:lvl2pPr marL="342900"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2pPr>
            <a:lvl3pPr marL="596646"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3pPr>
            <a:lvl4pPr marL="898398"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4pPr>
            <a:lvl5pPr marL="1200150"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spcBef>
                <a:spcPts val="0"/>
              </a:spcBef>
            </a:pPr>
            <a:endParaRPr lang="en-US" sz="2400" dirty="0"/>
          </a:p>
          <a:p>
            <a:pPr algn="l">
              <a:spcBef>
                <a:spcPts val="0"/>
              </a:spcBef>
            </a:pPr>
            <a:endParaRPr lang="en-US" sz="2400" dirty="0"/>
          </a:p>
          <a:p>
            <a:pPr algn="l">
              <a:spcBef>
                <a:spcPts val="0"/>
              </a:spcBef>
            </a:pPr>
            <a:r>
              <a:rPr lang="en-US" sz="2200" dirty="0"/>
              <a:t>Cutting Through Comorbidities: Clearing the Way to Appropriate Anticoagulant Therapy in Patients at Risk for DVT and PE</a:t>
            </a:r>
          </a:p>
        </p:txBody>
      </p:sp>
    </p:spTree>
    <p:extLst>
      <p:ext uri="{BB962C8B-B14F-4D97-AF65-F5344CB8AC3E}">
        <p14:creationId xmlns:p14="http://schemas.microsoft.com/office/powerpoint/2010/main" val="17168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2" y="1694865"/>
            <a:ext cx="9251921" cy="563231"/>
          </a:xfrm>
        </p:spPr>
        <p:txBody>
          <a:bodyPr/>
          <a:lstStyle/>
          <a:p>
            <a:r>
              <a:rPr lang="en-US" sz="3600" dirty="0"/>
              <a:t>Karol E. Watson, MD, PhD, FACC, FAHA</a:t>
            </a:r>
          </a:p>
        </p:txBody>
      </p:sp>
      <p:sp>
        <p:nvSpPr>
          <p:cNvPr id="3" name="Text Placeholder 2"/>
          <p:cNvSpPr>
            <a:spLocks noGrp="1"/>
          </p:cNvSpPr>
          <p:nvPr>
            <p:ph type="body" sz="quarter" idx="10"/>
          </p:nvPr>
        </p:nvSpPr>
        <p:spPr>
          <a:xfrm>
            <a:off x="538123" y="2258095"/>
            <a:ext cx="8045452" cy="2004415"/>
          </a:xfrm>
        </p:spPr>
        <p:txBody>
          <a:bodyPr/>
          <a:lstStyle/>
          <a:p>
            <a:pPr>
              <a:spcBef>
                <a:spcPts val="0"/>
              </a:spcBef>
            </a:pPr>
            <a:r>
              <a:rPr lang="en-US" sz="2400" dirty="0"/>
              <a:t>Professor of Medicine/Cardiology</a:t>
            </a:r>
          </a:p>
          <a:p>
            <a:pPr>
              <a:spcBef>
                <a:spcPts val="0"/>
              </a:spcBef>
            </a:pPr>
            <a:r>
              <a:rPr lang="en-US" sz="2400" dirty="0"/>
              <a:t>Co-Director, UCLA Program in Preventive Cardiology</a:t>
            </a:r>
          </a:p>
          <a:p>
            <a:pPr>
              <a:spcBef>
                <a:spcPts val="0"/>
              </a:spcBef>
            </a:pPr>
            <a:r>
              <a:rPr lang="en-US" sz="2400" dirty="0"/>
              <a:t>Director, UCLA Barbra Streisand Women’s Heart </a:t>
            </a:r>
            <a:br>
              <a:rPr lang="en-US" sz="2400" dirty="0"/>
            </a:br>
            <a:r>
              <a:rPr lang="en-US" sz="2400" dirty="0"/>
              <a:t>Health Program</a:t>
            </a:r>
          </a:p>
          <a:p>
            <a:pPr>
              <a:spcBef>
                <a:spcPts val="0"/>
              </a:spcBef>
            </a:pPr>
            <a:r>
              <a:rPr lang="en-US" sz="2400" dirty="0"/>
              <a:t>John C. </a:t>
            </a:r>
            <a:r>
              <a:rPr lang="en-US" sz="2400" dirty="0" err="1"/>
              <a:t>Mazziotta</a:t>
            </a:r>
            <a:r>
              <a:rPr lang="en-US" sz="2400" dirty="0"/>
              <a:t> Term Chair in Medicine</a:t>
            </a:r>
          </a:p>
          <a:p>
            <a:pPr>
              <a:spcBef>
                <a:spcPts val="0"/>
              </a:spcBef>
            </a:pPr>
            <a:r>
              <a:rPr lang="en-US" sz="2400" dirty="0"/>
              <a:t>David Geffen School of Medicine at UCLA</a:t>
            </a:r>
          </a:p>
          <a:p>
            <a:pPr>
              <a:spcBef>
                <a:spcPts val="0"/>
              </a:spcBef>
            </a:pPr>
            <a:r>
              <a:rPr lang="en-US" sz="2400" dirty="0"/>
              <a:t>Los Angeles, CA</a:t>
            </a:r>
            <a:br>
              <a:rPr lang="en-US" sz="2400" dirty="0"/>
            </a:br>
            <a:endParaRPr lang="en-US" sz="2400" dirty="0"/>
          </a:p>
        </p:txBody>
      </p:sp>
    </p:spTree>
    <p:extLst>
      <p:ext uri="{BB962C8B-B14F-4D97-AF65-F5344CB8AC3E}">
        <p14:creationId xmlns:p14="http://schemas.microsoft.com/office/powerpoint/2010/main" val="36371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1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2" y="3277801"/>
            <a:ext cx="7146927" cy="1154906"/>
          </a:xfrm>
        </p:spPr>
        <p:txBody>
          <a:bodyPr/>
          <a:lstStyle/>
          <a:p>
            <a:r>
              <a:rPr lang="en-US" sz="2800" dirty="0"/>
              <a:t>Recognize the impact of racial and ethnic disparities on the care of individuals who are candidates for anticoagulation therapy</a:t>
            </a:r>
            <a:r>
              <a:rPr lang="en-US" dirty="0"/>
              <a:t>. </a:t>
            </a:r>
          </a:p>
        </p:txBody>
      </p:sp>
    </p:spTree>
    <p:extLst>
      <p:ext uri="{BB962C8B-B14F-4D97-AF65-F5344CB8AC3E}">
        <p14:creationId xmlns:p14="http://schemas.microsoft.com/office/powerpoint/2010/main" val="16065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2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2" y="3277801"/>
            <a:ext cx="7146927" cy="1154906"/>
          </a:xfrm>
        </p:spPr>
        <p:txBody>
          <a:bodyPr/>
          <a:lstStyle/>
          <a:p>
            <a:r>
              <a:rPr lang="en-US" sz="2800" dirty="0"/>
              <a:t>Apply patient selection criteria for anticoagulation treatment that minimizes disparities and unconscious bias to optimize outcomes. </a:t>
            </a:r>
          </a:p>
        </p:txBody>
      </p:sp>
    </p:spTree>
    <p:extLst>
      <p:ext uri="{BB962C8B-B14F-4D97-AF65-F5344CB8AC3E}">
        <p14:creationId xmlns:p14="http://schemas.microsoft.com/office/powerpoint/2010/main" val="223128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p:txBody>
          <a:bodyPr/>
          <a:lstStyle/>
          <a:p>
            <a:r>
              <a:rPr lang="en-US" sz="3200" dirty="0"/>
              <a:t>VTE: Scope of the Problem</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417095" y="1142178"/>
            <a:ext cx="8309810" cy="3529171"/>
          </a:xfrm>
        </p:spPr>
        <p:txBody>
          <a:bodyPr/>
          <a:lstStyle/>
          <a:p>
            <a:r>
              <a:rPr lang="en-US" sz="2000" dirty="0"/>
              <a:t>Venous thromboembolism (VTE) comprises deep vein thrombosis (DVT) and pulmonary embolism (PE)</a:t>
            </a:r>
            <a:endParaRPr lang="en-US" sz="2000" baseline="30000" dirty="0"/>
          </a:p>
          <a:p>
            <a:r>
              <a:rPr lang="en-US" sz="2000" dirty="0"/>
              <a:t>More than 1 million physician office visits and 211,000 emergency department visits with a principal diagnosis of VTE in 2016</a:t>
            </a:r>
            <a:endParaRPr lang="en-US" sz="2000" baseline="30000" dirty="0"/>
          </a:p>
          <a:p>
            <a:r>
              <a:rPr lang="en-US" sz="2000" dirty="0"/>
              <a:t>Incidence will continue to rise with an aging population and as people live longer with chronic conditions</a:t>
            </a:r>
            <a:endParaRPr lang="en-US" sz="2000" baseline="30000" dirty="0"/>
          </a:p>
          <a:p>
            <a:r>
              <a:rPr lang="en-US" sz="2000" dirty="0"/>
              <a:t>VTE incidence varies by race/ethnicity: Blacks are at greatest risk, followed by Whites, Hispanics, and Asians</a:t>
            </a:r>
            <a:endParaRPr lang="en-US" sz="2000" baseline="30000" dirty="0"/>
          </a:p>
          <a:p>
            <a:r>
              <a:rPr lang="en-US" sz="2000" dirty="0"/>
              <a:t>Studies suggest provider interactions with patients of color are less patient-centered, with fewer requests for patient input about VTE treatment decisions</a:t>
            </a:r>
            <a:endParaRPr lang="en-US" sz="2000" baseline="30000" dirty="0"/>
          </a:p>
          <a:p>
            <a:pPr marL="0" indent="0">
              <a:buNone/>
            </a:pPr>
            <a:endParaRPr lang="en-US" sz="2000" baseline="30000" dirty="0"/>
          </a:p>
        </p:txBody>
      </p:sp>
      <p:sp>
        <p:nvSpPr>
          <p:cNvPr id="8" name="Text Placeholder 7">
            <a:extLst>
              <a:ext uri="{FF2B5EF4-FFF2-40B4-BE49-F238E27FC236}">
                <a16:creationId xmlns:a16="http://schemas.microsoft.com/office/drawing/2014/main" id="{B7447D9D-812A-4262-9D12-D8A06427F7DF}"/>
              </a:ext>
            </a:extLst>
          </p:cNvPr>
          <p:cNvSpPr>
            <a:spLocks noGrp="1"/>
          </p:cNvSpPr>
          <p:nvPr>
            <p:ph type="body" sz="quarter" idx="10"/>
          </p:nvPr>
        </p:nvSpPr>
        <p:spPr>
          <a:xfrm>
            <a:off x="0" y="4500247"/>
            <a:ext cx="9144000" cy="643253"/>
          </a:xfrm>
        </p:spPr>
        <p:txBody>
          <a:bodyPr/>
          <a:lstStyle/>
          <a:p>
            <a:pPr marL="0" indent="0"/>
            <a:br>
              <a:rPr lang="en-US" dirty="0"/>
            </a:br>
            <a:r>
              <a:rPr lang="en-US" dirty="0"/>
              <a:t>1. Virani SS, et al. </a:t>
            </a:r>
            <a:r>
              <a:rPr lang="en-US" i="1" dirty="0"/>
              <a:t>Circulation.</a:t>
            </a:r>
            <a:r>
              <a:rPr lang="en-US" dirty="0"/>
              <a:t> 2021;143(8):e254-e743. 2. Maynard G. Agency for Health care Research and Quality. 2018.</a:t>
            </a:r>
            <a:br>
              <a:rPr lang="en-US" dirty="0"/>
            </a:br>
            <a:r>
              <a:rPr lang="en-US" dirty="0"/>
              <a:t> http://www.ahrq.gov/patient-safety/resources/vtguide/index.html. Accessed June 5, 2021. 3. Nathan AS, et al. </a:t>
            </a:r>
            <a:r>
              <a:rPr lang="en-US" i="1" dirty="0"/>
              <a:t>Circ Cardiovasc </a:t>
            </a:r>
            <a:br>
              <a:rPr lang="en-US" i="1" dirty="0"/>
            </a:br>
            <a:r>
              <a:rPr lang="en-US" i="1" dirty="0"/>
              <a:t>Qual Outcomes</a:t>
            </a:r>
            <a:r>
              <a:rPr lang="en-US" dirty="0"/>
              <a:t>. 2019;12(4):e005600. </a:t>
            </a:r>
          </a:p>
        </p:txBody>
      </p:sp>
    </p:spTree>
    <p:extLst>
      <p:ext uri="{BB962C8B-B14F-4D97-AF65-F5344CB8AC3E}">
        <p14:creationId xmlns:p14="http://schemas.microsoft.com/office/powerpoint/2010/main" val="30217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p:txBody>
          <a:bodyPr/>
          <a:lstStyle/>
          <a:p>
            <a:r>
              <a:rPr lang="en-US" sz="3200" dirty="0"/>
              <a:t>Anticoagulants in VTE</a:t>
            </a:r>
          </a:p>
        </p:txBody>
      </p:sp>
      <p:sp>
        <p:nvSpPr>
          <p:cNvPr id="3" name="Content Placeholder 2">
            <a:extLst>
              <a:ext uri="{FF2B5EF4-FFF2-40B4-BE49-F238E27FC236}">
                <a16:creationId xmlns:a16="http://schemas.microsoft.com/office/drawing/2014/main" id="{4AC74DF4-5834-A44E-BE21-EB05DC0D053B}"/>
              </a:ext>
            </a:extLst>
          </p:cNvPr>
          <p:cNvSpPr>
            <a:spLocks noGrp="1"/>
          </p:cNvSpPr>
          <p:nvPr>
            <p:ph sz="half" idx="1"/>
          </p:nvPr>
        </p:nvSpPr>
        <p:spPr/>
        <p:txBody>
          <a:bodyPr/>
          <a:lstStyle/>
          <a:p>
            <a:pPr marL="0" indent="0">
              <a:buNone/>
            </a:pPr>
            <a:r>
              <a:rPr lang="en-US" sz="2000" b="1" dirty="0"/>
              <a:t>Role of Anticoagulation</a:t>
            </a:r>
          </a:p>
          <a:p>
            <a:r>
              <a:rPr lang="en-US" sz="2000" dirty="0"/>
              <a:t>Reduces risk for thrombus extension, recurrence, </a:t>
            </a:r>
            <a:br>
              <a:rPr lang="en-US" sz="2000" dirty="0"/>
            </a:br>
            <a:r>
              <a:rPr lang="en-US" sz="2000" dirty="0"/>
              <a:t>and embolization</a:t>
            </a:r>
            <a:endParaRPr lang="en-US" sz="2000" baseline="30000" dirty="0"/>
          </a:p>
          <a:p>
            <a:r>
              <a:rPr lang="en-US" sz="2000" dirty="0"/>
              <a:t>Prevents post-thrombotic syndrome</a:t>
            </a:r>
            <a:endParaRPr lang="en-US" sz="2000" baseline="30000" dirty="0"/>
          </a:p>
          <a:p>
            <a:pPr marL="0" indent="0">
              <a:buNone/>
            </a:pPr>
            <a:endParaRPr lang="en-US" sz="2400" dirty="0"/>
          </a:p>
        </p:txBody>
      </p:sp>
      <p:sp>
        <p:nvSpPr>
          <p:cNvPr id="7" name="Text Placeholder 6">
            <a:extLst>
              <a:ext uri="{FF2B5EF4-FFF2-40B4-BE49-F238E27FC236}">
                <a16:creationId xmlns:a16="http://schemas.microsoft.com/office/drawing/2014/main" id="{01250749-EB65-4716-B3DC-9DD768292AC2}"/>
              </a:ext>
            </a:extLst>
          </p:cNvPr>
          <p:cNvSpPr>
            <a:spLocks noGrp="1"/>
          </p:cNvSpPr>
          <p:nvPr>
            <p:ph type="body" sz="quarter" idx="10"/>
          </p:nvPr>
        </p:nvSpPr>
        <p:spPr>
          <a:xfrm>
            <a:off x="0" y="4761857"/>
            <a:ext cx="8726904" cy="381643"/>
          </a:xfrm>
        </p:spPr>
        <p:txBody>
          <a:bodyPr/>
          <a:lstStyle/>
          <a:p>
            <a:pPr marL="0" indent="0"/>
            <a:r>
              <a:rPr lang="en-US" dirty="0">
                <a:solidFill>
                  <a:srgbClr val="5C6B72"/>
                </a:solidFill>
              </a:rPr>
              <a:t>1. Witt DM, et al. </a:t>
            </a:r>
            <a:r>
              <a:rPr lang="en-US" i="1" dirty="0">
                <a:solidFill>
                  <a:srgbClr val="5C6B72"/>
                </a:solidFill>
              </a:rPr>
              <a:t>Blood Adv.</a:t>
            </a:r>
            <a:r>
              <a:rPr lang="en-US" dirty="0">
                <a:solidFill>
                  <a:srgbClr val="5C6B72"/>
                </a:solidFill>
              </a:rPr>
              <a:t> 2018;2(22):3257-3291. 2. Kahn SR, et al. </a:t>
            </a:r>
            <a:r>
              <a:rPr lang="en-US" i="1" dirty="0">
                <a:solidFill>
                  <a:srgbClr val="5C6B72"/>
                </a:solidFill>
              </a:rPr>
              <a:t>J </a:t>
            </a:r>
            <a:r>
              <a:rPr lang="en-US" i="1" dirty="0" err="1">
                <a:solidFill>
                  <a:srgbClr val="5C6B72"/>
                </a:solidFill>
              </a:rPr>
              <a:t>Thromb</a:t>
            </a:r>
            <a:r>
              <a:rPr lang="en-US" i="1" dirty="0">
                <a:solidFill>
                  <a:srgbClr val="5C6B72"/>
                </a:solidFill>
              </a:rPr>
              <a:t> </a:t>
            </a:r>
            <a:r>
              <a:rPr lang="en-US" i="1" dirty="0" err="1">
                <a:solidFill>
                  <a:srgbClr val="5C6B72"/>
                </a:solidFill>
              </a:rPr>
              <a:t>Haemost</a:t>
            </a:r>
            <a:r>
              <a:rPr lang="en-US" dirty="0">
                <a:solidFill>
                  <a:srgbClr val="5C6B72"/>
                </a:solidFill>
              </a:rPr>
              <a:t>. 2009;7(5):879-883</a:t>
            </a:r>
            <a:r>
              <a:rPr lang="en-US" dirty="0"/>
              <a:t>. </a:t>
            </a:r>
            <a:br>
              <a:rPr lang="en-US" dirty="0"/>
            </a:br>
            <a:r>
              <a:rPr lang="en-US" dirty="0"/>
              <a:t>3. Nicholson M, et al. </a:t>
            </a:r>
            <a:r>
              <a:rPr lang="en-US" i="1" dirty="0"/>
              <a:t>J Clin Med</a:t>
            </a:r>
            <a:r>
              <a:rPr lang="en-US" dirty="0"/>
              <a:t>. 2020;9(8):2467-2493. 4. Kearon C, et al. </a:t>
            </a:r>
            <a:r>
              <a:rPr lang="en-US" i="1" dirty="0"/>
              <a:t>Chest.</a:t>
            </a:r>
            <a:r>
              <a:rPr lang="en-US" dirty="0"/>
              <a:t> 2016;149(2):315-352.  </a:t>
            </a:r>
            <a:r>
              <a:rPr lang="en-US" dirty="0">
                <a:solidFill>
                  <a:srgbClr val="5C6B72"/>
                </a:solidFill>
              </a:rPr>
              <a:t> </a:t>
            </a:r>
          </a:p>
        </p:txBody>
      </p:sp>
      <p:sp>
        <p:nvSpPr>
          <p:cNvPr id="6" name="Content Placeholder 2">
            <a:extLst>
              <a:ext uri="{FF2B5EF4-FFF2-40B4-BE49-F238E27FC236}">
                <a16:creationId xmlns:a16="http://schemas.microsoft.com/office/drawing/2014/main" id="{B9F9B56D-F5B8-3F4D-9FF9-3D3F6F8E915F}"/>
              </a:ext>
            </a:extLst>
          </p:cNvPr>
          <p:cNvSpPr txBox="1">
            <a:spLocks/>
          </p:cNvSpPr>
          <p:nvPr/>
        </p:nvSpPr>
        <p:spPr>
          <a:xfrm>
            <a:off x="4080222" y="1155031"/>
            <a:ext cx="4646683" cy="3013133"/>
          </a:xfrm>
          <a:prstGeom prst="rect">
            <a:avLst/>
          </a:prstGeom>
        </p:spPr>
        <p:txBody>
          <a:bodyPr vert="horz" wrap="square" lIns="0" tIns="45720" rIns="91440" bIns="45720" rtlCol="0">
            <a:noAutofit/>
          </a:bodyPr>
          <a:lstStyle>
            <a:lvl1pPr marL="260747" indent="-260747" algn="l" defTabSz="685800" rtl="0" eaLnBrk="1" latinLnBrk="0" hangingPunct="1">
              <a:lnSpc>
                <a:spcPct val="85000"/>
              </a:lnSpc>
              <a:spcBef>
                <a:spcPts val="600"/>
              </a:spcBef>
              <a:buClr>
                <a:schemeClr val="accent1"/>
              </a:buClr>
              <a:buSzPct val="115000"/>
              <a:buFont typeface="Arial"/>
              <a:buChar char="●"/>
              <a:defRPr sz="28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indent="0">
              <a:buFont typeface="Arial"/>
              <a:buNone/>
            </a:pPr>
            <a:r>
              <a:rPr lang="en-US" sz="2000" b="1" dirty="0"/>
              <a:t>Parenteral Anticoagulants</a:t>
            </a:r>
            <a:endParaRPr lang="en-US" sz="2000" baseline="30000" dirty="0"/>
          </a:p>
          <a:p>
            <a:pPr marL="390525" indent="-342900"/>
            <a:r>
              <a:rPr lang="en-US" sz="2000" dirty="0"/>
              <a:t>Unfractionated heparin (UFH)</a:t>
            </a:r>
          </a:p>
          <a:p>
            <a:pPr marL="390525" indent="-342900"/>
            <a:r>
              <a:rPr lang="en-US" sz="2000" dirty="0"/>
              <a:t>Low molecular weight heparin (LMWH)</a:t>
            </a:r>
          </a:p>
          <a:p>
            <a:pPr marL="390525" indent="-342900"/>
            <a:r>
              <a:rPr lang="en-US" sz="2000" dirty="0"/>
              <a:t>Fondaparinux</a:t>
            </a:r>
          </a:p>
          <a:p>
            <a:pPr marL="0" indent="0">
              <a:buFont typeface="Arial"/>
              <a:buNone/>
            </a:pPr>
            <a:r>
              <a:rPr lang="en-US" sz="2000" b="1" dirty="0"/>
              <a:t>Oral Anticoagulants</a:t>
            </a:r>
            <a:endParaRPr lang="en-US" sz="2000" baseline="30000" dirty="0"/>
          </a:p>
          <a:p>
            <a:pPr marL="390525" indent="-342900"/>
            <a:r>
              <a:rPr lang="en-US" sz="2000" dirty="0"/>
              <a:t>Vitamin K antagonists (</a:t>
            </a:r>
            <a:r>
              <a:rPr lang="en-US" sz="2000" dirty="0" err="1"/>
              <a:t>eg</a:t>
            </a:r>
            <a:r>
              <a:rPr lang="en-US" sz="2000" dirty="0"/>
              <a:t>, warfarin)</a:t>
            </a:r>
          </a:p>
          <a:p>
            <a:pPr marL="390525" indent="-342900"/>
            <a:r>
              <a:rPr lang="en-US" sz="2000" dirty="0"/>
              <a:t>Direct-acting oral anticoagulants (DOACs)</a:t>
            </a:r>
          </a:p>
          <a:p>
            <a:pPr marL="685800" lvl="1" indent="-342900"/>
            <a:r>
              <a:rPr lang="en-US" sz="2000" dirty="0"/>
              <a:t>apixaban, dabigatran, </a:t>
            </a:r>
            <a:r>
              <a:rPr lang="en-US" sz="2000" dirty="0" err="1"/>
              <a:t>edoxaban</a:t>
            </a:r>
            <a:r>
              <a:rPr lang="en-US" sz="2000" dirty="0"/>
              <a:t>, and rivaroxaban</a:t>
            </a:r>
          </a:p>
        </p:txBody>
      </p:sp>
    </p:spTree>
    <p:extLst>
      <p:ext uri="{BB962C8B-B14F-4D97-AF65-F5344CB8AC3E}">
        <p14:creationId xmlns:p14="http://schemas.microsoft.com/office/powerpoint/2010/main" val="31604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882-C358-7942-9772-8E2B37B3068F}"/>
              </a:ext>
            </a:extLst>
          </p:cNvPr>
          <p:cNvSpPr>
            <a:spLocks noGrp="1"/>
          </p:cNvSpPr>
          <p:nvPr>
            <p:ph type="title"/>
          </p:nvPr>
        </p:nvSpPr>
        <p:spPr/>
        <p:txBody>
          <a:bodyPr/>
          <a:lstStyle/>
          <a:p>
            <a:r>
              <a:rPr lang="en-US" dirty="0"/>
              <a:t>Audience Response</a:t>
            </a:r>
          </a:p>
        </p:txBody>
      </p:sp>
      <p:sp>
        <p:nvSpPr>
          <p:cNvPr id="3" name="Content Placeholder 2">
            <a:extLst>
              <a:ext uri="{FF2B5EF4-FFF2-40B4-BE49-F238E27FC236}">
                <a16:creationId xmlns:a16="http://schemas.microsoft.com/office/drawing/2014/main" id="{6EACED6C-4831-DC4F-9CEF-C19AF27049AA}"/>
              </a:ext>
            </a:extLst>
          </p:cNvPr>
          <p:cNvSpPr>
            <a:spLocks noGrp="1"/>
          </p:cNvSpPr>
          <p:nvPr>
            <p:ph idx="1"/>
          </p:nvPr>
        </p:nvSpPr>
        <p:spPr>
          <a:xfrm>
            <a:off x="417095" y="1186360"/>
            <a:ext cx="8309810" cy="1452705"/>
          </a:xfrm>
        </p:spPr>
        <p:txBody>
          <a:bodyPr/>
          <a:lstStyle/>
          <a:p>
            <a:r>
              <a:rPr lang="en-US" sz="2600" dirty="0"/>
              <a:t>Which of the direct-acting oral anticoagulants (DOACs) have garnered the most clinical use over the past decade based on real-world evidence (RWE)? </a:t>
            </a:r>
          </a:p>
        </p:txBody>
      </p:sp>
      <p:sp>
        <p:nvSpPr>
          <p:cNvPr id="4" name="Content Placeholder 3">
            <a:extLst>
              <a:ext uri="{FF2B5EF4-FFF2-40B4-BE49-F238E27FC236}">
                <a16:creationId xmlns:a16="http://schemas.microsoft.com/office/drawing/2014/main" id="{ADA828C3-A03D-AA4E-9672-72FBEF5CBA00}"/>
              </a:ext>
            </a:extLst>
          </p:cNvPr>
          <p:cNvSpPr>
            <a:spLocks noGrp="1"/>
          </p:cNvSpPr>
          <p:nvPr>
            <p:ph idx="10"/>
          </p:nvPr>
        </p:nvSpPr>
        <p:spPr>
          <a:xfrm>
            <a:off x="417095" y="2845795"/>
            <a:ext cx="8309810" cy="2856167"/>
          </a:xfrm>
        </p:spPr>
        <p:txBody>
          <a:bodyPr/>
          <a:lstStyle/>
          <a:p>
            <a:r>
              <a:rPr lang="en-US" sz="2400" dirty="0"/>
              <a:t>Apixaban and dabigatran</a:t>
            </a:r>
          </a:p>
          <a:p>
            <a:r>
              <a:rPr lang="en-US" sz="2400" b="1" dirty="0"/>
              <a:t>Apixaban and rivaroxaban</a:t>
            </a:r>
          </a:p>
          <a:p>
            <a:r>
              <a:rPr lang="en-US" sz="2400" dirty="0"/>
              <a:t>Dabigatran and </a:t>
            </a:r>
            <a:r>
              <a:rPr lang="en-US" sz="2400" dirty="0" err="1"/>
              <a:t>edoxaban</a:t>
            </a:r>
            <a:endParaRPr lang="en-US" sz="2400" dirty="0"/>
          </a:p>
          <a:p>
            <a:r>
              <a:rPr lang="en-US" sz="2400" dirty="0" err="1"/>
              <a:t>Edoxaban</a:t>
            </a:r>
            <a:r>
              <a:rPr lang="en-US" sz="2400" dirty="0"/>
              <a:t> and rivaroxaban</a:t>
            </a:r>
          </a:p>
          <a:p>
            <a:r>
              <a:rPr lang="en-US" sz="2400" dirty="0"/>
              <a:t>I’m not sure</a:t>
            </a:r>
          </a:p>
          <a:p>
            <a:endParaRPr lang="en-US" dirty="0"/>
          </a:p>
          <a:p>
            <a:endParaRPr lang="en-US" dirty="0"/>
          </a:p>
        </p:txBody>
      </p:sp>
    </p:spTree>
    <p:extLst>
      <p:ext uri="{BB962C8B-B14F-4D97-AF65-F5344CB8AC3E}">
        <p14:creationId xmlns:p14="http://schemas.microsoft.com/office/powerpoint/2010/main" val="155535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_HD">
  <a:themeElements>
    <a:clrScheme name="Custom 35">
      <a:dk1>
        <a:srgbClr val="000000"/>
      </a:dk1>
      <a:lt1>
        <a:srgbClr val="FFFFFF"/>
      </a:lt1>
      <a:dk2>
        <a:srgbClr val="000000"/>
      </a:dk2>
      <a:lt2>
        <a:srgbClr val="FFFFFF"/>
      </a:lt2>
      <a:accent1>
        <a:srgbClr val="005774"/>
      </a:accent1>
      <a:accent2>
        <a:srgbClr val="5C6B72"/>
      </a:accent2>
      <a:accent3>
        <a:srgbClr val="629E3A"/>
      </a:accent3>
      <a:accent4>
        <a:srgbClr val="B93A1E"/>
      </a:accent4>
      <a:accent5>
        <a:srgbClr val="3F193A"/>
      </a:accent5>
      <a:accent6>
        <a:srgbClr val="00AEC4"/>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BriefCase" id="{21EE784E-4778-054D-A46B-AEDC322A15AE}" vid="{0EDB6003-5E45-9340-8F84-4BF0A81A2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CMEOBriefCase</Template>
  <TotalTime>6562</TotalTime>
  <Words>2916</Words>
  <Application>Microsoft Macintosh PowerPoint</Application>
  <PresentationFormat>On-screen Show (16:9)</PresentationFormat>
  <Paragraphs>426</Paragraphs>
  <Slides>34</Slides>
  <Notes>29</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DengXian</vt:lpstr>
      <vt:lpstr>Arial</vt:lpstr>
      <vt:lpstr>Calibri</vt:lpstr>
      <vt:lpstr>Lucida Grande</vt:lpstr>
      <vt:lpstr>CMEO_HD</vt:lpstr>
      <vt:lpstr>Real-World Data for Real-World Patients: A Broadened Lens to Informed Decision-Making in VTE</vt:lpstr>
      <vt:lpstr>Addressing Disparities in Care: Assessing Patient Characteristics When Determining Next Steps for Anticoagulant Treatment Selection</vt:lpstr>
      <vt:lpstr>Gregory Piazza, MD, MS</vt:lpstr>
      <vt:lpstr>Karol E. Watson, MD, PhD, FACC, FAHA</vt:lpstr>
      <vt:lpstr>Learning  Objective 1 </vt:lpstr>
      <vt:lpstr>Learning  Objective 2 </vt:lpstr>
      <vt:lpstr>VTE: Scope of the Problem</vt:lpstr>
      <vt:lpstr>Anticoagulants in VTE</vt:lpstr>
      <vt:lpstr>Audience Response</vt:lpstr>
      <vt:lpstr>RWE Influence on Anticoagulation Over Time</vt:lpstr>
      <vt:lpstr>Patient Case: Gordon</vt:lpstr>
      <vt:lpstr>Patient Case: Gordon (cont’d)</vt:lpstr>
      <vt:lpstr>Patient Case: Gordon (cont’d)</vt:lpstr>
      <vt:lpstr>Faculty Discussion</vt:lpstr>
      <vt:lpstr>Factors Associated With Increased Risk of VTE</vt:lpstr>
      <vt:lpstr>Gordon’s Compression Ultrasound Findings</vt:lpstr>
      <vt:lpstr>Patient Case: Gordon (cont’d)</vt:lpstr>
      <vt:lpstr>Faculty Discussion</vt:lpstr>
      <vt:lpstr>Efficacy of DOACs vs VKAs: Meta-Analysis</vt:lpstr>
      <vt:lpstr>Safety of DOACs in VTE: Meta-Analysis</vt:lpstr>
      <vt:lpstr>Anticoagulation Strategy in Evolution</vt:lpstr>
      <vt:lpstr>Audience Response</vt:lpstr>
      <vt:lpstr>Prevention of Recurrent Unprovoked VTE</vt:lpstr>
      <vt:lpstr>Audience Response</vt:lpstr>
      <vt:lpstr>Disparities in Uptake of DOACs for VTE</vt:lpstr>
      <vt:lpstr>Racial/Ethnic Disparities and Implicit Bias</vt:lpstr>
      <vt:lpstr>Social Determinants of Health Impact Outcomes </vt:lpstr>
      <vt:lpstr>Patient Case: Gordon (cont’d)</vt:lpstr>
      <vt:lpstr>Evidence for Shared Decision-Making</vt:lpstr>
      <vt:lpstr>Patient Case: Gordon (Conclusion)</vt:lpstr>
      <vt:lpstr>SMART Goals</vt:lpstr>
      <vt:lpstr>How to Collect Credit for this 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 for NVAF Management:  Turning Bedside Manner  into Webside Manner</dc:title>
  <dc:creator>Rachel Speer</dc:creator>
  <cp:lastModifiedBy>Warren Beckman</cp:lastModifiedBy>
  <cp:revision>151</cp:revision>
  <cp:lastPrinted>2021-06-06T18:40:10Z</cp:lastPrinted>
  <dcterms:created xsi:type="dcterms:W3CDTF">2021-01-20T01:03:32Z</dcterms:created>
  <dcterms:modified xsi:type="dcterms:W3CDTF">2021-06-24T11:15:43Z</dcterms:modified>
</cp:coreProperties>
</file>