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4" r:id="rId1"/>
  </p:sldMasterIdLst>
  <p:notesMasterIdLst>
    <p:notesMasterId r:id="rId32"/>
  </p:notesMasterIdLst>
  <p:handoutMasterIdLst>
    <p:handoutMasterId r:id="rId33"/>
  </p:handoutMasterIdLst>
  <p:sldIdLst>
    <p:sldId id="275" r:id="rId2"/>
    <p:sldId id="1993219108" r:id="rId3"/>
    <p:sldId id="4435" r:id="rId4"/>
    <p:sldId id="1993219106" r:id="rId5"/>
    <p:sldId id="1993219107" r:id="rId6"/>
    <p:sldId id="1993219109" r:id="rId7"/>
    <p:sldId id="1993219110" r:id="rId8"/>
    <p:sldId id="1993219111" r:id="rId9"/>
    <p:sldId id="1993219117" r:id="rId10"/>
    <p:sldId id="1993219084" r:id="rId11"/>
    <p:sldId id="1993219085" r:id="rId12"/>
    <p:sldId id="1993219091" r:id="rId13"/>
    <p:sldId id="1993219087" r:id="rId14"/>
    <p:sldId id="1993219112" r:id="rId15"/>
    <p:sldId id="4384" r:id="rId16"/>
    <p:sldId id="4364" r:id="rId17"/>
    <p:sldId id="1993219118" r:id="rId18"/>
    <p:sldId id="1993219103" r:id="rId19"/>
    <p:sldId id="4373" r:id="rId20"/>
    <p:sldId id="1993219090" r:id="rId21"/>
    <p:sldId id="313" r:id="rId22"/>
    <p:sldId id="1993219113" r:id="rId23"/>
    <p:sldId id="1993219114" r:id="rId24"/>
    <p:sldId id="1993219115" r:id="rId25"/>
    <p:sldId id="1993219092" r:id="rId26"/>
    <p:sldId id="4385" r:id="rId27"/>
    <p:sldId id="1993219116" r:id="rId28"/>
    <p:sldId id="4447" r:id="rId29"/>
    <p:sldId id="4315" r:id="rId30"/>
    <p:sldId id="1993219105"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1F1B3BF-5843-4492-9B42-C4EC523CD67F}">
          <p14:sldIdLst>
            <p14:sldId id="275"/>
            <p14:sldId id="1993219108"/>
            <p14:sldId id="4435"/>
            <p14:sldId id="1993219106"/>
            <p14:sldId id="1993219107"/>
            <p14:sldId id="1993219109"/>
            <p14:sldId id="1993219110"/>
            <p14:sldId id="1993219111"/>
            <p14:sldId id="1993219117"/>
            <p14:sldId id="1993219084"/>
            <p14:sldId id="1993219085"/>
            <p14:sldId id="1993219091"/>
            <p14:sldId id="1993219087"/>
            <p14:sldId id="1993219112"/>
            <p14:sldId id="4384"/>
            <p14:sldId id="4364"/>
            <p14:sldId id="1993219118"/>
            <p14:sldId id="1993219103"/>
            <p14:sldId id="4373"/>
            <p14:sldId id="1993219090"/>
            <p14:sldId id="313"/>
            <p14:sldId id="1993219113"/>
            <p14:sldId id="1993219114"/>
            <p14:sldId id="1993219115"/>
            <p14:sldId id="1993219092"/>
            <p14:sldId id="4385"/>
            <p14:sldId id="1993219116"/>
            <p14:sldId id="4447"/>
            <p14:sldId id="4315"/>
            <p14:sldId id="1993219105"/>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Speer" initials="RS" lastIdx="132" clrIdx="0">
    <p:extLst>
      <p:ext uri="{19B8F6BF-5375-455C-9EA6-DF929625EA0E}">
        <p15:presenceInfo xmlns:p15="http://schemas.microsoft.com/office/powerpoint/2012/main" userId="S::speerr@knowfully.com::bf114712-9340-471d-9561-a442b4381cca" providerId="AD"/>
      </p:ext>
    </p:extLst>
  </p:cmAuthor>
  <p:cmAuthor id="2" name="Maria Glukhovsky" initials="MG" lastIdx="9" clrIdx="1">
    <p:extLst>
      <p:ext uri="{19B8F6BF-5375-455C-9EA6-DF929625EA0E}">
        <p15:presenceInfo xmlns:p15="http://schemas.microsoft.com/office/powerpoint/2012/main" userId="S::glukhovskym@knowfully.com::bd350e2f-c5a2-438f-a84c-f9542c22f77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5661"/>
    <a:srgbClr val="5C6B72"/>
    <a:srgbClr val="377A71"/>
    <a:srgbClr val="FFFA92"/>
    <a:srgbClr val="FFED6E"/>
    <a:srgbClr val="E93222"/>
    <a:srgbClr val="E9471F"/>
    <a:srgbClr val="FFE02C"/>
    <a:srgbClr val="59BE8D"/>
    <a:srgbClr val="F35F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731CCD-BD17-419B-AB10-99567490C913}" v="4" dt="2021-06-08T20:51:51.6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507" autoAdjust="0"/>
    <p:restoredTop sz="95833" autoAdjust="0"/>
  </p:normalViewPr>
  <p:slideViewPr>
    <p:cSldViewPr snapToGrid="0" snapToObjects="1">
      <p:cViewPr varScale="1">
        <p:scale>
          <a:sx n="133" d="100"/>
          <a:sy n="133" d="100"/>
        </p:scale>
        <p:origin x="192" y="536"/>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2256"/>
    </p:cViewPr>
  </p:sorterViewPr>
  <p:notesViewPr>
    <p:cSldViewPr snapToGrid="0" snapToObjects="1">
      <p:cViewPr varScale="1">
        <p:scale>
          <a:sx n="82" d="100"/>
          <a:sy n="82" d="100"/>
        </p:scale>
        <p:origin x="372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EFD9DF-5A6D-4A73-8FEE-2D7C90DB6EC2}" type="doc">
      <dgm:prSet loTypeId="urn:microsoft.com/office/officeart/2005/8/layout/lProcess3" loCatId="process" qsTypeId="urn:microsoft.com/office/officeart/2005/8/quickstyle/3d1" qsCatId="3D" csTypeId="urn:microsoft.com/office/officeart/2005/8/colors/accent1_2" csCatId="accent1" phldr="1"/>
      <dgm:spPr/>
      <dgm:t>
        <a:bodyPr/>
        <a:lstStyle/>
        <a:p>
          <a:endParaRPr lang="en-US"/>
        </a:p>
      </dgm:t>
    </dgm:pt>
    <dgm:pt modelId="{C57105DD-A9F3-4691-ABAA-166DDA60A896}">
      <dgm:prSet phldrT="[Text]"/>
      <dgm:spPr>
        <a:solidFill>
          <a:srgbClr val="0070C0"/>
        </a:solidFill>
        <a:effectLst/>
        <a:scene3d>
          <a:camera prst="orthographicFront"/>
          <a:lightRig rig="flat" dir="t"/>
        </a:scene3d>
        <a:sp3d prstMaterial="matte">
          <a:bevelB w="88900" h="31750" prst="softRound"/>
        </a:sp3d>
      </dgm:spPr>
      <dgm:t>
        <a:bodyPr lIns="91440"/>
        <a:lstStyle/>
        <a:p>
          <a:r>
            <a:rPr lang="en-US" b="1" dirty="0">
              <a:effectLst/>
            </a:rPr>
            <a:t>Overlapping</a:t>
          </a:r>
        </a:p>
      </dgm:t>
    </dgm:pt>
    <dgm:pt modelId="{8D7BC376-0914-4E8B-AE54-EF6588951D5C}" type="parTrans" cxnId="{911FB7D0-C504-48B7-A514-ADEDE4BB3BC4}">
      <dgm:prSet/>
      <dgm:spPr/>
      <dgm:t>
        <a:bodyPr/>
        <a:lstStyle/>
        <a:p>
          <a:endParaRPr lang="en-US">
            <a:effectLst>
              <a:outerShdw blurRad="38100" dist="38100" dir="2700000" algn="tl">
                <a:srgbClr val="000000">
                  <a:alpha val="43137"/>
                </a:srgbClr>
              </a:outerShdw>
            </a:effectLst>
          </a:endParaRPr>
        </a:p>
      </dgm:t>
    </dgm:pt>
    <dgm:pt modelId="{B6491E30-4B5E-4DCD-9E55-CB7130DFBF6E}" type="sibTrans" cxnId="{911FB7D0-C504-48B7-A514-ADEDE4BB3BC4}">
      <dgm:prSet/>
      <dgm:spPr/>
      <dgm:t>
        <a:bodyPr/>
        <a:lstStyle/>
        <a:p>
          <a:endParaRPr lang="en-US">
            <a:effectLst>
              <a:outerShdw blurRad="38100" dist="38100" dir="2700000" algn="tl">
                <a:srgbClr val="000000">
                  <a:alpha val="43137"/>
                </a:srgbClr>
              </a:outerShdw>
            </a:effectLst>
          </a:endParaRPr>
        </a:p>
      </dgm:t>
    </dgm:pt>
    <dgm:pt modelId="{40D398DC-D1EE-4A30-BD00-BD7086C52984}">
      <dgm:prSet phldrT="[Text]" custT="1"/>
      <dgm:spPr>
        <a:solidFill>
          <a:srgbClr val="00B0F0">
            <a:alpha val="90000"/>
          </a:srgbClr>
        </a:solidFill>
        <a:ln>
          <a:noFill/>
        </a:ln>
        <a:effectLst/>
        <a:scene3d>
          <a:camera prst="orthographicFront"/>
          <a:lightRig rig="flat" dir="t"/>
        </a:scene3d>
        <a:sp3d extrusionH="12700" prstMaterial="plastic"/>
      </dgm:spPr>
      <dgm:t>
        <a:bodyPr/>
        <a:lstStyle/>
        <a:p>
          <a:r>
            <a:rPr lang="en-US" sz="1100" dirty="0">
              <a:effectLst/>
            </a:rPr>
            <a:t>LMWH/Warfarin Bridge</a:t>
          </a:r>
          <a:r>
            <a:rPr lang="en-US" sz="1100" baseline="30000" dirty="0">
              <a:effectLst/>
            </a:rPr>
            <a:t>1</a:t>
          </a:r>
        </a:p>
      </dgm:t>
    </dgm:pt>
    <dgm:pt modelId="{31EDF82E-4D33-47CC-B6F8-0682752F50FE}" type="parTrans" cxnId="{13F338E5-E4E9-4F8E-A3B3-743E8290F255}">
      <dgm:prSet/>
      <dgm:spPr/>
      <dgm:t>
        <a:bodyPr/>
        <a:lstStyle/>
        <a:p>
          <a:endParaRPr lang="en-US">
            <a:effectLst>
              <a:outerShdw blurRad="38100" dist="38100" dir="2700000" algn="tl">
                <a:srgbClr val="000000">
                  <a:alpha val="43137"/>
                </a:srgbClr>
              </a:outerShdw>
            </a:effectLst>
          </a:endParaRPr>
        </a:p>
      </dgm:t>
    </dgm:pt>
    <dgm:pt modelId="{2A7EF091-494E-445F-AE42-87B1DB35DC2D}" type="sibTrans" cxnId="{13F338E5-E4E9-4F8E-A3B3-743E8290F255}">
      <dgm:prSet/>
      <dgm:spPr/>
      <dgm:t>
        <a:bodyPr/>
        <a:lstStyle/>
        <a:p>
          <a:endParaRPr lang="en-US">
            <a:effectLst>
              <a:outerShdw blurRad="38100" dist="38100" dir="2700000" algn="tl">
                <a:srgbClr val="000000">
                  <a:alpha val="43137"/>
                </a:srgbClr>
              </a:outerShdw>
            </a:effectLst>
          </a:endParaRPr>
        </a:p>
      </dgm:t>
    </dgm:pt>
    <dgm:pt modelId="{F34E7343-9309-4BA2-8E1D-E1A34A7FB52C}">
      <dgm:prSet phldrT="[Text]" custT="1"/>
      <dgm:spPr>
        <a:solidFill>
          <a:schemeClr val="accent1">
            <a:lumMod val="20000"/>
            <a:lumOff val="80000"/>
            <a:alpha val="90000"/>
          </a:schemeClr>
        </a:solidFill>
        <a:ln>
          <a:noFill/>
        </a:ln>
        <a:effectLst/>
        <a:scene3d>
          <a:camera prst="orthographicFront"/>
          <a:lightRig rig="flat" dir="t"/>
        </a:scene3d>
        <a:sp3d extrusionH="12700" prstMaterial="plastic"/>
      </dgm:spPr>
      <dgm:t>
        <a:bodyPr/>
        <a:lstStyle/>
        <a:p>
          <a:r>
            <a:rPr lang="en-US" sz="1100" dirty="0">
              <a:effectLst/>
            </a:rPr>
            <a:t>UFH/Warfarin Bridge</a:t>
          </a:r>
          <a:r>
            <a:rPr lang="en-US" sz="1100" baseline="30000" dirty="0">
              <a:effectLst/>
            </a:rPr>
            <a:t>1</a:t>
          </a:r>
        </a:p>
      </dgm:t>
    </dgm:pt>
    <dgm:pt modelId="{658A4DFB-2313-4553-AED4-01199626920B}" type="parTrans" cxnId="{06138B4E-6D63-49BE-9A09-BAA6C5E78FB2}">
      <dgm:prSet/>
      <dgm:spPr/>
      <dgm:t>
        <a:bodyPr/>
        <a:lstStyle/>
        <a:p>
          <a:endParaRPr lang="en-US">
            <a:effectLst>
              <a:outerShdw blurRad="38100" dist="38100" dir="2700000" algn="tl">
                <a:srgbClr val="000000">
                  <a:alpha val="43137"/>
                </a:srgbClr>
              </a:outerShdw>
            </a:effectLst>
          </a:endParaRPr>
        </a:p>
      </dgm:t>
    </dgm:pt>
    <dgm:pt modelId="{2201C6B3-CA1A-4A50-9DB8-54E5D1D4DB1A}" type="sibTrans" cxnId="{06138B4E-6D63-49BE-9A09-BAA6C5E78FB2}">
      <dgm:prSet/>
      <dgm:spPr/>
      <dgm:t>
        <a:bodyPr/>
        <a:lstStyle/>
        <a:p>
          <a:endParaRPr lang="en-US">
            <a:effectLst>
              <a:outerShdw blurRad="38100" dist="38100" dir="2700000" algn="tl">
                <a:srgbClr val="000000">
                  <a:alpha val="43137"/>
                </a:srgbClr>
              </a:outerShdw>
            </a:effectLst>
          </a:endParaRPr>
        </a:p>
      </dgm:t>
    </dgm:pt>
    <dgm:pt modelId="{2CC1E88E-AEF2-4BFE-A8D2-1A35E3847F63}">
      <dgm:prSet phldrT="[Text]"/>
      <dgm:spPr>
        <a:solidFill>
          <a:schemeClr val="accent3"/>
        </a:solidFill>
        <a:effectLst/>
        <a:scene3d>
          <a:camera prst="orthographicFront"/>
          <a:lightRig rig="flat" dir="t"/>
        </a:scene3d>
        <a:sp3d prstMaterial="matte">
          <a:bevelB w="88900" h="31750" prst="softRound"/>
        </a:sp3d>
      </dgm:spPr>
      <dgm:t>
        <a:bodyPr lIns="91440"/>
        <a:lstStyle/>
        <a:p>
          <a:r>
            <a:rPr lang="en-US" b="1" dirty="0">
              <a:effectLst/>
            </a:rPr>
            <a:t>Switching</a:t>
          </a:r>
        </a:p>
      </dgm:t>
    </dgm:pt>
    <dgm:pt modelId="{81B6890C-30D8-4BF0-BB67-37DA45151237}" type="parTrans" cxnId="{4975E376-F2A5-4E54-B4A3-AF4ED50B8D53}">
      <dgm:prSet/>
      <dgm:spPr/>
      <dgm:t>
        <a:bodyPr/>
        <a:lstStyle/>
        <a:p>
          <a:endParaRPr lang="en-US">
            <a:effectLst>
              <a:outerShdw blurRad="38100" dist="38100" dir="2700000" algn="tl">
                <a:srgbClr val="000000">
                  <a:alpha val="43137"/>
                </a:srgbClr>
              </a:outerShdw>
            </a:effectLst>
          </a:endParaRPr>
        </a:p>
      </dgm:t>
    </dgm:pt>
    <dgm:pt modelId="{A6C4ACD1-A716-46AF-8219-CF06E4633F3E}" type="sibTrans" cxnId="{4975E376-F2A5-4E54-B4A3-AF4ED50B8D53}">
      <dgm:prSet/>
      <dgm:spPr/>
      <dgm:t>
        <a:bodyPr/>
        <a:lstStyle/>
        <a:p>
          <a:endParaRPr lang="en-US">
            <a:effectLst>
              <a:outerShdw blurRad="38100" dist="38100" dir="2700000" algn="tl">
                <a:srgbClr val="000000">
                  <a:alpha val="43137"/>
                </a:srgbClr>
              </a:outerShdw>
            </a:effectLst>
          </a:endParaRPr>
        </a:p>
      </dgm:t>
    </dgm:pt>
    <dgm:pt modelId="{BDCD940B-765D-4C26-BA89-760498785408}">
      <dgm:prSet phldrT="[Text]" custT="1"/>
      <dgm:spPr>
        <a:solidFill>
          <a:schemeClr val="accent3">
            <a:lumMod val="60000"/>
            <a:lumOff val="40000"/>
            <a:alpha val="90000"/>
          </a:schemeClr>
        </a:solidFill>
        <a:ln>
          <a:noFill/>
        </a:ln>
        <a:effectLst/>
        <a:scene3d>
          <a:camera prst="orthographicFront"/>
          <a:lightRig rig="flat" dir="t"/>
        </a:scene3d>
        <a:sp3d extrusionH="12700" prstMaterial="plastic"/>
      </dgm:spPr>
      <dgm:t>
        <a:bodyPr/>
        <a:lstStyle/>
        <a:p>
          <a:r>
            <a:rPr lang="en-US" sz="1100" dirty="0">
              <a:effectLst/>
            </a:rPr>
            <a:t>LMWH to </a:t>
          </a:r>
          <a:r>
            <a:rPr lang="en-US" sz="1100" dirty="0" err="1">
              <a:effectLst/>
            </a:rPr>
            <a:t>Dabigatran</a:t>
          </a:r>
          <a:r>
            <a:rPr lang="en-US" sz="1100" dirty="0">
              <a:effectLst/>
            </a:rPr>
            <a:t> </a:t>
          </a:r>
        </a:p>
        <a:p>
          <a:r>
            <a:rPr lang="en-US" sz="1100" dirty="0">
              <a:effectLst/>
            </a:rPr>
            <a:t>(</a:t>
          </a:r>
          <a:r>
            <a:rPr lang="en-US" sz="1100" b="1" dirty="0">
              <a:effectLst/>
            </a:rPr>
            <a:t>RE-COVER</a:t>
          </a:r>
          <a:r>
            <a:rPr lang="en-US" sz="1100" dirty="0">
              <a:effectLst/>
            </a:rPr>
            <a:t>)</a:t>
          </a:r>
          <a:r>
            <a:rPr lang="en-US" sz="1100" baseline="30000" dirty="0">
              <a:effectLst/>
            </a:rPr>
            <a:t>2</a:t>
          </a:r>
        </a:p>
      </dgm:t>
    </dgm:pt>
    <dgm:pt modelId="{F984D4A8-9F69-4623-9A8E-2818C2F75DA8}" type="parTrans" cxnId="{E9897F16-F83A-469B-A0A2-685BEAF4559A}">
      <dgm:prSet/>
      <dgm:spPr/>
      <dgm:t>
        <a:bodyPr/>
        <a:lstStyle/>
        <a:p>
          <a:endParaRPr lang="en-US">
            <a:effectLst>
              <a:outerShdw blurRad="38100" dist="38100" dir="2700000" algn="tl">
                <a:srgbClr val="000000">
                  <a:alpha val="43137"/>
                </a:srgbClr>
              </a:outerShdw>
            </a:effectLst>
          </a:endParaRPr>
        </a:p>
      </dgm:t>
    </dgm:pt>
    <dgm:pt modelId="{2414819A-F780-403D-8320-E967F7DAA052}" type="sibTrans" cxnId="{E9897F16-F83A-469B-A0A2-685BEAF4559A}">
      <dgm:prSet/>
      <dgm:spPr/>
      <dgm:t>
        <a:bodyPr/>
        <a:lstStyle/>
        <a:p>
          <a:endParaRPr lang="en-US">
            <a:effectLst>
              <a:outerShdw blurRad="38100" dist="38100" dir="2700000" algn="tl">
                <a:srgbClr val="000000">
                  <a:alpha val="43137"/>
                </a:srgbClr>
              </a:outerShdw>
            </a:effectLst>
          </a:endParaRPr>
        </a:p>
      </dgm:t>
    </dgm:pt>
    <dgm:pt modelId="{BC974F97-7859-48F8-ABC0-E7FA22A09F5F}">
      <dgm:prSet phldrT="[Text]" custT="1"/>
      <dgm:spPr>
        <a:solidFill>
          <a:schemeClr val="accent3">
            <a:lumMod val="20000"/>
            <a:lumOff val="80000"/>
            <a:alpha val="90000"/>
          </a:schemeClr>
        </a:solidFill>
        <a:ln>
          <a:noFill/>
        </a:ln>
        <a:effectLst/>
        <a:scene3d>
          <a:camera prst="orthographicFront"/>
          <a:lightRig rig="flat" dir="t"/>
        </a:scene3d>
        <a:sp3d extrusionH="12700" prstMaterial="plastic"/>
      </dgm:spPr>
      <dgm:t>
        <a:bodyPr/>
        <a:lstStyle/>
        <a:p>
          <a:r>
            <a:rPr lang="en-US" sz="1100" dirty="0">
              <a:effectLst/>
            </a:rPr>
            <a:t>LMWH to </a:t>
          </a:r>
          <a:r>
            <a:rPr lang="en-US" sz="1100" dirty="0" err="1">
              <a:effectLst/>
            </a:rPr>
            <a:t>Edoxaban</a:t>
          </a:r>
          <a:endParaRPr lang="en-US" sz="1100" dirty="0">
            <a:effectLst/>
          </a:endParaRPr>
        </a:p>
        <a:p>
          <a:r>
            <a:rPr lang="en-US" sz="1100" dirty="0">
              <a:effectLst/>
            </a:rPr>
            <a:t>(</a:t>
          </a:r>
          <a:r>
            <a:rPr lang="en-US" sz="1100" b="1" dirty="0">
              <a:effectLst/>
            </a:rPr>
            <a:t>HOKUSAI-VTE</a:t>
          </a:r>
          <a:r>
            <a:rPr lang="en-US" sz="1100" dirty="0">
              <a:effectLst/>
            </a:rPr>
            <a:t>)</a:t>
          </a:r>
          <a:r>
            <a:rPr lang="en-US" sz="1100" baseline="30000" dirty="0">
              <a:effectLst/>
            </a:rPr>
            <a:t>3</a:t>
          </a:r>
        </a:p>
      </dgm:t>
    </dgm:pt>
    <dgm:pt modelId="{28B46263-0BF5-45E1-828E-B8820AB9930D}" type="parTrans" cxnId="{B01A5D1E-9AEA-4671-80DF-787BE3DB1D09}">
      <dgm:prSet/>
      <dgm:spPr/>
      <dgm:t>
        <a:bodyPr/>
        <a:lstStyle/>
        <a:p>
          <a:endParaRPr lang="en-US">
            <a:effectLst>
              <a:outerShdw blurRad="38100" dist="38100" dir="2700000" algn="tl">
                <a:srgbClr val="000000">
                  <a:alpha val="43137"/>
                </a:srgbClr>
              </a:outerShdw>
            </a:effectLst>
          </a:endParaRPr>
        </a:p>
      </dgm:t>
    </dgm:pt>
    <dgm:pt modelId="{9FCBC70C-D3F9-4A9D-AA62-D2E0CE830849}" type="sibTrans" cxnId="{B01A5D1E-9AEA-4671-80DF-787BE3DB1D09}">
      <dgm:prSet/>
      <dgm:spPr/>
      <dgm:t>
        <a:bodyPr/>
        <a:lstStyle/>
        <a:p>
          <a:endParaRPr lang="en-US">
            <a:effectLst>
              <a:outerShdw blurRad="38100" dist="38100" dir="2700000" algn="tl">
                <a:srgbClr val="000000">
                  <a:alpha val="43137"/>
                </a:srgbClr>
              </a:outerShdw>
            </a:effectLst>
          </a:endParaRPr>
        </a:p>
      </dgm:t>
    </dgm:pt>
    <dgm:pt modelId="{C12B7160-96FE-419F-BDE0-3D210662F7A0}">
      <dgm:prSet phldrT="[Text]"/>
      <dgm:spPr>
        <a:solidFill>
          <a:srgbClr val="7030A0"/>
        </a:solidFill>
        <a:effectLst/>
        <a:scene3d>
          <a:camera prst="orthographicFront"/>
          <a:lightRig rig="flat" dir="t"/>
        </a:scene3d>
        <a:sp3d prstMaterial="matte">
          <a:bevelB w="88900" h="31750" prst="softRound"/>
        </a:sp3d>
      </dgm:spPr>
      <dgm:t>
        <a:bodyPr lIns="91440"/>
        <a:lstStyle/>
        <a:p>
          <a:r>
            <a:rPr lang="en-US" b="1" dirty="0">
              <a:effectLst/>
            </a:rPr>
            <a:t>Oral </a:t>
          </a:r>
          <a:r>
            <a:rPr lang="en-US" b="1" dirty="0" err="1">
              <a:effectLst/>
            </a:rPr>
            <a:t>Monotherapy</a:t>
          </a:r>
          <a:endParaRPr lang="en-US" b="1" dirty="0">
            <a:effectLst/>
          </a:endParaRPr>
        </a:p>
      </dgm:t>
    </dgm:pt>
    <dgm:pt modelId="{2208F19F-C87E-4371-841C-DAC6A5A6B563}" type="parTrans" cxnId="{2E28441B-FF75-410C-B6AC-30381C86D970}">
      <dgm:prSet/>
      <dgm:spPr/>
      <dgm:t>
        <a:bodyPr/>
        <a:lstStyle/>
        <a:p>
          <a:endParaRPr lang="en-US">
            <a:effectLst>
              <a:outerShdw blurRad="38100" dist="38100" dir="2700000" algn="tl">
                <a:srgbClr val="000000">
                  <a:alpha val="43137"/>
                </a:srgbClr>
              </a:outerShdw>
            </a:effectLst>
          </a:endParaRPr>
        </a:p>
      </dgm:t>
    </dgm:pt>
    <dgm:pt modelId="{F67FD46F-1B27-438B-BDD6-51FDB13E7820}" type="sibTrans" cxnId="{2E28441B-FF75-410C-B6AC-30381C86D970}">
      <dgm:prSet/>
      <dgm:spPr/>
      <dgm:t>
        <a:bodyPr/>
        <a:lstStyle/>
        <a:p>
          <a:endParaRPr lang="en-US">
            <a:effectLst>
              <a:outerShdw blurRad="38100" dist="38100" dir="2700000" algn="tl">
                <a:srgbClr val="000000">
                  <a:alpha val="43137"/>
                </a:srgbClr>
              </a:outerShdw>
            </a:effectLst>
          </a:endParaRPr>
        </a:p>
      </dgm:t>
    </dgm:pt>
    <dgm:pt modelId="{D3C883F6-E6A2-44C6-8F2E-5DF71FC0E110}">
      <dgm:prSet phldrT="[Text]" custT="1"/>
      <dgm:spPr>
        <a:solidFill>
          <a:schemeClr val="accent5">
            <a:lumMod val="50000"/>
            <a:lumOff val="50000"/>
            <a:alpha val="90000"/>
          </a:schemeClr>
        </a:solidFill>
        <a:ln>
          <a:noFill/>
        </a:ln>
        <a:effectLst/>
        <a:scene3d>
          <a:camera prst="orthographicFront"/>
          <a:lightRig rig="flat" dir="t"/>
        </a:scene3d>
        <a:sp3d extrusionH="12700" prstMaterial="plastic"/>
      </dgm:spPr>
      <dgm:t>
        <a:bodyPr/>
        <a:lstStyle/>
        <a:p>
          <a:r>
            <a:rPr lang="en-US" sz="1100" dirty="0">
              <a:effectLst/>
            </a:rPr>
            <a:t>Rivaroxaban (15 mg 2x/d for 3 wks, then 20 mg/d) (</a:t>
          </a:r>
          <a:r>
            <a:rPr lang="en-US" sz="1100" b="1" dirty="0">
              <a:effectLst/>
            </a:rPr>
            <a:t>EINSTEIN</a:t>
          </a:r>
          <a:r>
            <a:rPr lang="en-US" sz="1100" dirty="0">
              <a:effectLst/>
            </a:rPr>
            <a:t>)</a:t>
          </a:r>
          <a:r>
            <a:rPr lang="en-US" sz="1100" baseline="30000" dirty="0">
              <a:effectLst/>
            </a:rPr>
            <a:t>4</a:t>
          </a:r>
        </a:p>
      </dgm:t>
    </dgm:pt>
    <dgm:pt modelId="{8C1F4FE3-698F-45B4-A37E-501F6D4141E9}" type="parTrans" cxnId="{6989FF51-CFA6-434F-B0AD-F50AB097D074}">
      <dgm:prSet/>
      <dgm:spPr/>
      <dgm:t>
        <a:bodyPr/>
        <a:lstStyle/>
        <a:p>
          <a:endParaRPr lang="en-US">
            <a:effectLst>
              <a:outerShdw blurRad="38100" dist="38100" dir="2700000" algn="tl">
                <a:srgbClr val="000000">
                  <a:alpha val="43137"/>
                </a:srgbClr>
              </a:outerShdw>
            </a:effectLst>
          </a:endParaRPr>
        </a:p>
      </dgm:t>
    </dgm:pt>
    <dgm:pt modelId="{F4B92F71-1913-4CAA-B531-68111C99868B}" type="sibTrans" cxnId="{6989FF51-CFA6-434F-B0AD-F50AB097D074}">
      <dgm:prSet/>
      <dgm:spPr/>
      <dgm:t>
        <a:bodyPr/>
        <a:lstStyle/>
        <a:p>
          <a:endParaRPr lang="en-US">
            <a:effectLst>
              <a:outerShdw blurRad="38100" dist="38100" dir="2700000" algn="tl">
                <a:srgbClr val="000000">
                  <a:alpha val="43137"/>
                </a:srgbClr>
              </a:outerShdw>
            </a:effectLst>
          </a:endParaRPr>
        </a:p>
      </dgm:t>
    </dgm:pt>
    <dgm:pt modelId="{97747D85-1C08-48FE-B375-C961A9CC01DF}">
      <dgm:prSet phldrT="[Text]" custT="1"/>
      <dgm:spPr>
        <a:solidFill>
          <a:schemeClr val="accent5">
            <a:lumMod val="25000"/>
            <a:lumOff val="75000"/>
            <a:alpha val="90000"/>
          </a:schemeClr>
        </a:solidFill>
        <a:ln>
          <a:noFill/>
        </a:ln>
        <a:effectLst/>
        <a:scene3d>
          <a:camera prst="orthographicFront"/>
          <a:lightRig rig="flat" dir="t"/>
        </a:scene3d>
        <a:sp3d extrusionH="12700" prstMaterial="plastic"/>
      </dgm:spPr>
      <dgm:t>
        <a:bodyPr/>
        <a:lstStyle/>
        <a:p>
          <a:r>
            <a:rPr lang="en-US" sz="1100" dirty="0">
              <a:effectLst/>
            </a:rPr>
            <a:t>Apixaban (10 mg 2x/d for 1 wk, then 5 mg 2x/d) (</a:t>
          </a:r>
          <a:r>
            <a:rPr lang="en-US" sz="1100" b="1" dirty="0">
              <a:effectLst/>
            </a:rPr>
            <a:t>AMPLIFY</a:t>
          </a:r>
          <a:r>
            <a:rPr lang="en-US" sz="1100" dirty="0">
              <a:effectLst/>
            </a:rPr>
            <a:t>)</a:t>
          </a:r>
          <a:r>
            <a:rPr lang="en-US" sz="1100" baseline="30000" dirty="0">
              <a:effectLst/>
            </a:rPr>
            <a:t>5</a:t>
          </a:r>
        </a:p>
      </dgm:t>
    </dgm:pt>
    <dgm:pt modelId="{7EA91717-7501-4EA6-9EF9-63C0DEA16433}" type="parTrans" cxnId="{F30A4428-C19D-46BE-A20F-BD9BEA602BA1}">
      <dgm:prSet/>
      <dgm:spPr/>
      <dgm:t>
        <a:bodyPr/>
        <a:lstStyle/>
        <a:p>
          <a:endParaRPr lang="en-US">
            <a:effectLst>
              <a:outerShdw blurRad="38100" dist="38100" dir="2700000" algn="tl">
                <a:srgbClr val="000000">
                  <a:alpha val="43137"/>
                </a:srgbClr>
              </a:outerShdw>
            </a:effectLst>
          </a:endParaRPr>
        </a:p>
      </dgm:t>
    </dgm:pt>
    <dgm:pt modelId="{BD1E4E63-5274-4F1D-873F-0DD5C16A9960}" type="sibTrans" cxnId="{F30A4428-C19D-46BE-A20F-BD9BEA602BA1}">
      <dgm:prSet/>
      <dgm:spPr/>
      <dgm:t>
        <a:bodyPr/>
        <a:lstStyle/>
        <a:p>
          <a:endParaRPr lang="en-US">
            <a:effectLst>
              <a:outerShdw blurRad="38100" dist="38100" dir="2700000" algn="tl">
                <a:srgbClr val="000000">
                  <a:alpha val="43137"/>
                </a:srgbClr>
              </a:outerShdw>
            </a:effectLst>
          </a:endParaRPr>
        </a:p>
      </dgm:t>
    </dgm:pt>
    <dgm:pt modelId="{EF168176-F7B3-457B-B22C-181003935799}" type="pres">
      <dgm:prSet presAssocID="{B7EFD9DF-5A6D-4A73-8FEE-2D7C90DB6EC2}" presName="Name0" presStyleCnt="0">
        <dgm:presLayoutVars>
          <dgm:chPref val="3"/>
          <dgm:dir/>
          <dgm:animLvl val="lvl"/>
          <dgm:resizeHandles/>
        </dgm:presLayoutVars>
      </dgm:prSet>
      <dgm:spPr/>
    </dgm:pt>
    <dgm:pt modelId="{E814DF3D-7B55-4DE7-972D-6E0ED8F1EEF5}" type="pres">
      <dgm:prSet presAssocID="{C57105DD-A9F3-4691-ABAA-166DDA60A896}" presName="horFlow" presStyleCnt="0"/>
      <dgm:spPr/>
    </dgm:pt>
    <dgm:pt modelId="{F17A6CCE-8AED-46F3-B4A4-88A7F4DB1AFD}" type="pres">
      <dgm:prSet presAssocID="{C57105DD-A9F3-4691-ABAA-166DDA60A896}" presName="bigChev" presStyleLbl="node1" presStyleIdx="0" presStyleCnt="3"/>
      <dgm:spPr/>
    </dgm:pt>
    <dgm:pt modelId="{D1D41B34-D04A-4689-9D9E-CAE51FD2F97E}" type="pres">
      <dgm:prSet presAssocID="{31EDF82E-4D33-47CC-B6F8-0682752F50FE}" presName="parTrans" presStyleCnt="0"/>
      <dgm:spPr/>
    </dgm:pt>
    <dgm:pt modelId="{3887E8C0-32AD-49A2-A871-76FF816CC4C3}" type="pres">
      <dgm:prSet presAssocID="{40D398DC-D1EE-4A30-BD00-BD7086C52984}" presName="node" presStyleLbl="alignAccFollowNode1" presStyleIdx="0" presStyleCnt="6">
        <dgm:presLayoutVars>
          <dgm:bulletEnabled val="1"/>
        </dgm:presLayoutVars>
      </dgm:prSet>
      <dgm:spPr/>
    </dgm:pt>
    <dgm:pt modelId="{5FBB1369-45EB-4F78-B61D-BA6A2DDE1410}" type="pres">
      <dgm:prSet presAssocID="{2A7EF091-494E-445F-AE42-87B1DB35DC2D}" presName="sibTrans" presStyleCnt="0"/>
      <dgm:spPr/>
    </dgm:pt>
    <dgm:pt modelId="{3AE3638A-BFE7-4BBC-A715-044C1CA13470}" type="pres">
      <dgm:prSet presAssocID="{F34E7343-9309-4BA2-8E1D-E1A34A7FB52C}" presName="node" presStyleLbl="alignAccFollowNode1" presStyleIdx="1" presStyleCnt="6">
        <dgm:presLayoutVars>
          <dgm:bulletEnabled val="1"/>
        </dgm:presLayoutVars>
      </dgm:prSet>
      <dgm:spPr/>
    </dgm:pt>
    <dgm:pt modelId="{B24F7F1F-ABC8-43EC-97B1-DA3910D7FBA3}" type="pres">
      <dgm:prSet presAssocID="{C57105DD-A9F3-4691-ABAA-166DDA60A896}" presName="vSp" presStyleCnt="0"/>
      <dgm:spPr/>
    </dgm:pt>
    <dgm:pt modelId="{B88029A7-DE74-4A45-8DE5-7FF9BCE4D7F5}" type="pres">
      <dgm:prSet presAssocID="{2CC1E88E-AEF2-4BFE-A8D2-1A35E3847F63}" presName="horFlow" presStyleCnt="0"/>
      <dgm:spPr/>
    </dgm:pt>
    <dgm:pt modelId="{D0CC7072-2629-4123-AE3F-D2BD0E08900A}" type="pres">
      <dgm:prSet presAssocID="{2CC1E88E-AEF2-4BFE-A8D2-1A35E3847F63}" presName="bigChev" presStyleLbl="node1" presStyleIdx="1" presStyleCnt="3"/>
      <dgm:spPr/>
    </dgm:pt>
    <dgm:pt modelId="{4A7DEC06-31E2-4B18-9888-508AA66B0549}" type="pres">
      <dgm:prSet presAssocID="{F984D4A8-9F69-4623-9A8E-2818C2F75DA8}" presName="parTrans" presStyleCnt="0"/>
      <dgm:spPr/>
    </dgm:pt>
    <dgm:pt modelId="{EA487569-8098-4171-892B-774E4690345D}" type="pres">
      <dgm:prSet presAssocID="{BDCD940B-765D-4C26-BA89-760498785408}" presName="node" presStyleLbl="alignAccFollowNode1" presStyleIdx="2" presStyleCnt="6">
        <dgm:presLayoutVars>
          <dgm:bulletEnabled val="1"/>
        </dgm:presLayoutVars>
      </dgm:prSet>
      <dgm:spPr/>
    </dgm:pt>
    <dgm:pt modelId="{243799BB-3350-4E87-AE8F-513D0CC3A837}" type="pres">
      <dgm:prSet presAssocID="{2414819A-F780-403D-8320-E967F7DAA052}" presName="sibTrans" presStyleCnt="0"/>
      <dgm:spPr/>
    </dgm:pt>
    <dgm:pt modelId="{665A53F5-08C2-41FD-81D3-EFFEB22E834D}" type="pres">
      <dgm:prSet presAssocID="{BC974F97-7859-48F8-ABC0-E7FA22A09F5F}" presName="node" presStyleLbl="alignAccFollowNode1" presStyleIdx="3" presStyleCnt="6">
        <dgm:presLayoutVars>
          <dgm:bulletEnabled val="1"/>
        </dgm:presLayoutVars>
      </dgm:prSet>
      <dgm:spPr/>
    </dgm:pt>
    <dgm:pt modelId="{BD8A7D06-4D80-468A-98E0-6482058B675F}" type="pres">
      <dgm:prSet presAssocID="{2CC1E88E-AEF2-4BFE-A8D2-1A35E3847F63}" presName="vSp" presStyleCnt="0"/>
      <dgm:spPr/>
    </dgm:pt>
    <dgm:pt modelId="{33313435-50BF-46E1-885D-5AB7B2E7F963}" type="pres">
      <dgm:prSet presAssocID="{C12B7160-96FE-419F-BDE0-3D210662F7A0}" presName="horFlow" presStyleCnt="0"/>
      <dgm:spPr/>
    </dgm:pt>
    <dgm:pt modelId="{19964557-CA07-4721-BEAF-C92A29B49DB8}" type="pres">
      <dgm:prSet presAssocID="{C12B7160-96FE-419F-BDE0-3D210662F7A0}" presName="bigChev" presStyleLbl="node1" presStyleIdx="2" presStyleCnt="3" custLinFactNeighborY="1143"/>
      <dgm:spPr/>
    </dgm:pt>
    <dgm:pt modelId="{AC137EB2-1665-4D38-A5A4-F2D7A93CF97F}" type="pres">
      <dgm:prSet presAssocID="{8C1F4FE3-698F-45B4-A37E-501F6D4141E9}" presName="parTrans" presStyleCnt="0"/>
      <dgm:spPr/>
    </dgm:pt>
    <dgm:pt modelId="{CDDDE1CA-6929-459C-99FF-02C17516170A}" type="pres">
      <dgm:prSet presAssocID="{D3C883F6-E6A2-44C6-8F2E-5DF71FC0E110}" presName="node" presStyleLbl="alignAccFollowNode1" presStyleIdx="4" presStyleCnt="6">
        <dgm:presLayoutVars>
          <dgm:bulletEnabled val="1"/>
        </dgm:presLayoutVars>
      </dgm:prSet>
      <dgm:spPr/>
    </dgm:pt>
    <dgm:pt modelId="{091F9AD0-06AF-4584-8206-32134129455B}" type="pres">
      <dgm:prSet presAssocID="{F4B92F71-1913-4CAA-B531-68111C99868B}" presName="sibTrans" presStyleCnt="0"/>
      <dgm:spPr/>
    </dgm:pt>
    <dgm:pt modelId="{C0D5E989-566D-4E09-9B2A-901C71D5E90C}" type="pres">
      <dgm:prSet presAssocID="{97747D85-1C08-48FE-B375-C961A9CC01DF}" presName="node" presStyleLbl="alignAccFollowNode1" presStyleIdx="5" presStyleCnt="6">
        <dgm:presLayoutVars>
          <dgm:bulletEnabled val="1"/>
        </dgm:presLayoutVars>
      </dgm:prSet>
      <dgm:spPr/>
    </dgm:pt>
  </dgm:ptLst>
  <dgm:cxnLst>
    <dgm:cxn modelId="{1E6E7B06-50C0-497F-907F-2130C960ACFE}" type="presOf" srcId="{40D398DC-D1EE-4A30-BD00-BD7086C52984}" destId="{3887E8C0-32AD-49A2-A871-76FF816CC4C3}" srcOrd="0" destOrd="0" presId="urn:microsoft.com/office/officeart/2005/8/layout/lProcess3"/>
    <dgm:cxn modelId="{18A4480A-9144-4ED1-BD2C-7B0B94265425}" type="presOf" srcId="{C57105DD-A9F3-4691-ABAA-166DDA60A896}" destId="{F17A6CCE-8AED-46F3-B4A4-88A7F4DB1AFD}" srcOrd="0" destOrd="0" presId="urn:microsoft.com/office/officeart/2005/8/layout/lProcess3"/>
    <dgm:cxn modelId="{43B9CD11-44E2-49D1-BE96-CF01CAC3F3C8}" type="presOf" srcId="{BDCD940B-765D-4C26-BA89-760498785408}" destId="{EA487569-8098-4171-892B-774E4690345D}" srcOrd="0" destOrd="0" presId="urn:microsoft.com/office/officeart/2005/8/layout/lProcess3"/>
    <dgm:cxn modelId="{E9897F16-F83A-469B-A0A2-685BEAF4559A}" srcId="{2CC1E88E-AEF2-4BFE-A8D2-1A35E3847F63}" destId="{BDCD940B-765D-4C26-BA89-760498785408}" srcOrd="0" destOrd="0" parTransId="{F984D4A8-9F69-4623-9A8E-2818C2F75DA8}" sibTransId="{2414819A-F780-403D-8320-E967F7DAA052}"/>
    <dgm:cxn modelId="{2E28441B-FF75-410C-B6AC-30381C86D970}" srcId="{B7EFD9DF-5A6D-4A73-8FEE-2D7C90DB6EC2}" destId="{C12B7160-96FE-419F-BDE0-3D210662F7A0}" srcOrd="2" destOrd="0" parTransId="{2208F19F-C87E-4371-841C-DAC6A5A6B563}" sibTransId="{F67FD46F-1B27-438B-BDD6-51FDB13E7820}"/>
    <dgm:cxn modelId="{B01A5D1E-9AEA-4671-80DF-787BE3DB1D09}" srcId="{2CC1E88E-AEF2-4BFE-A8D2-1A35E3847F63}" destId="{BC974F97-7859-48F8-ABC0-E7FA22A09F5F}" srcOrd="1" destOrd="0" parTransId="{28B46263-0BF5-45E1-828E-B8820AB9930D}" sibTransId="{9FCBC70C-D3F9-4A9D-AA62-D2E0CE830849}"/>
    <dgm:cxn modelId="{F30A4428-C19D-46BE-A20F-BD9BEA602BA1}" srcId="{C12B7160-96FE-419F-BDE0-3D210662F7A0}" destId="{97747D85-1C08-48FE-B375-C961A9CC01DF}" srcOrd="1" destOrd="0" parTransId="{7EA91717-7501-4EA6-9EF9-63C0DEA16433}" sibTransId="{BD1E4E63-5274-4F1D-873F-0DD5C16A9960}"/>
    <dgm:cxn modelId="{06138B4E-6D63-49BE-9A09-BAA6C5E78FB2}" srcId="{C57105DD-A9F3-4691-ABAA-166DDA60A896}" destId="{F34E7343-9309-4BA2-8E1D-E1A34A7FB52C}" srcOrd="1" destOrd="0" parTransId="{658A4DFB-2313-4553-AED4-01199626920B}" sibTransId="{2201C6B3-CA1A-4A50-9DB8-54E5D1D4DB1A}"/>
    <dgm:cxn modelId="{49665351-8225-4F31-B43A-443F5E135418}" type="presOf" srcId="{2CC1E88E-AEF2-4BFE-A8D2-1A35E3847F63}" destId="{D0CC7072-2629-4123-AE3F-D2BD0E08900A}" srcOrd="0" destOrd="0" presId="urn:microsoft.com/office/officeart/2005/8/layout/lProcess3"/>
    <dgm:cxn modelId="{6989FF51-CFA6-434F-B0AD-F50AB097D074}" srcId="{C12B7160-96FE-419F-BDE0-3D210662F7A0}" destId="{D3C883F6-E6A2-44C6-8F2E-5DF71FC0E110}" srcOrd="0" destOrd="0" parTransId="{8C1F4FE3-698F-45B4-A37E-501F6D4141E9}" sibTransId="{F4B92F71-1913-4CAA-B531-68111C99868B}"/>
    <dgm:cxn modelId="{1CA35F56-F5DA-4FFE-B9C3-9CB0ADE8CCA2}" type="presOf" srcId="{F34E7343-9309-4BA2-8E1D-E1A34A7FB52C}" destId="{3AE3638A-BFE7-4BBC-A715-044C1CA13470}" srcOrd="0" destOrd="0" presId="urn:microsoft.com/office/officeart/2005/8/layout/lProcess3"/>
    <dgm:cxn modelId="{7CA41E6A-3CD1-48D0-99B9-A1D38B9DAA6E}" type="presOf" srcId="{D3C883F6-E6A2-44C6-8F2E-5DF71FC0E110}" destId="{CDDDE1CA-6929-459C-99FF-02C17516170A}" srcOrd="0" destOrd="0" presId="urn:microsoft.com/office/officeart/2005/8/layout/lProcess3"/>
    <dgm:cxn modelId="{4975E376-F2A5-4E54-B4A3-AF4ED50B8D53}" srcId="{B7EFD9DF-5A6D-4A73-8FEE-2D7C90DB6EC2}" destId="{2CC1E88E-AEF2-4BFE-A8D2-1A35E3847F63}" srcOrd="1" destOrd="0" parTransId="{81B6890C-30D8-4BF0-BB67-37DA45151237}" sibTransId="{A6C4ACD1-A716-46AF-8219-CF06E4633F3E}"/>
    <dgm:cxn modelId="{55D71D7C-C188-4365-B113-8A453FDD6E9A}" type="presOf" srcId="{B7EFD9DF-5A6D-4A73-8FEE-2D7C90DB6EC2}" destId="{EF168176-F7B3-457B-B22C-181003935799}" srcOrd="0" destOrd="0" presId="urn:microsoft.com/office/officeart/2005/8/layout/lProcess3"/>
    <dgm:cxn modelId="{295EA7B4-FDB3-4EF7-BAB9-E0E3BE66238D}" type="presOf" srcId="{C12B7160-96FE-419F-BDE0-3D210662F7A0}" destId="{19964557-CA07-4721-BEAF-C92A29B49DB8}" srcOrd="0" destOrd="0" presId="urn:microsoft.com/office/officeart/2005/8/layout/lProcess3"/>
    <dgm:cxn modelId="{911FB7D0-C504-48B7-A514-ADEDE4BB3BC4}" srcId="{B7EFD9DF-5A6D-4A73-8FEE-2D7C90DB6EC2}" destId="{C57105DD-A9F3-4691-ABAA-166DDA60A896}" srcOrd="0" destOrd="0" parTransId="{8D7BC376-0914-4E8B-AE54-EF6588951D5C}" sibTransId="{B6491E30-4B5E-4DCD-9E55-CB7130DFBF6E}"/>
    <dgm:cxn modelId="{3E909AD2-0C41-4AE3-B05D-6C81D49C400F}" type="presOf" srcId="{BC974F97-7859-48F8-ABC0-E7FA22A09F5F}" destId="{665A53F5-08C2-41FD-81D3-EFFEB22E834D}" srcOrd="0" destOrd="0" presId="urn:microsoft.com/office/officeart/2005/8/layout/lProcess3"/>
    <dgm:cxn modelId="{13F338E5-E4E9-4F8E-A3B3-743E8290F255}" srcId="{C57105DD-A9F3-4691-ABAA-166DDA60A896}" destId="{40D398DC-D1EE-4A30-BD00-BD7086C52984}" srcOrd="0" destOrd="0" parTransId="{31EDF82E-4D33-47CC-B6F8-0682752F50FE}" sibTransId="{2A7EF091-494E-445F-AE42-87B1DB35DC2D}"/>
    <dgm:cxn modelId="{48F00FF4-7888-4DB4-B01F-E4D7AAF1D00F}" type="presOf" srcId="{97747D85-1C08-48FE-B375-C961A9CC01DF}" destId="{C0D5E989-566D-4E09-9B2A-901C71D5E90C}" srcOrd="0" destOrd="0" presId="urn:microsoft.com/office/officeart/2005/8/layout/lProcess3"/>
    <dgm:cxn modelId="{FDA307E4-693D-4EBC-B827-656FA15FDA8F}" type="presParOf" srcId="{EF168176-F7B3-457B-B22C-181003935799}" destId="{E814DF3D-7B55-4DE7-972D-6E0ED8F1EEF5}" srcOrd="0" destOrd="0" presId="urn:microsoft.com/office/officeart/2005/8/layout/lProcess3"/>
    <dgm:cxn modelId="{02A71010-2562-47FD-91BD-9259F67B89F0}" type="presParOf" srcId="{E814DF3D-7B55-4DE7-972D-6E0ED8F1EEF5}" destId="{F17A6CCE-8AED-46F3-B4A4-88A7F4DB1AFD}" srcOrd="0" destOrd="0" presId="urn:microsoft.com/office/officeart/2005/8/layout/lProcess3"/>
    <dgm:cxn modelId="{FE6370AA-24E4-41A9-ADD3-FF164CAC2F01}" type="presParOf" srcId="{E814DF3D-7B55-4DE7-972D-6E0ED8F1EEF5}" destId="{D1D41B34-D04A-4689-9D9E-CAE51FD2F97E}" srcOrd="1" destOrd="0" presId="urn:microsoft.com/office/officeart/2005/8/layout/lProcess3"/>
    <dgm:cxn modelId="{4505C5EC-C148-47B3-BBBE-AE95880BCA8C}" type="presParOf" srcId="{E814DF3D-7B55-4DE7-972D-6E0ED8F1EEF5}" destId="{3887E8C0-32AD-49A2-A871-76FF816CC4C3}" srcOrd="2" destOrd="0" presId="urn:microsoft.com/office/officeart/2005/8/layout/lProcess3"/>
    <dgm:cxn modelId="{76A91964-B696-40BB-BB93-FC376149FA99}" type="presParOf" srcId="{E814DF3D-7B55-4DE7-972D-6E0ED8F1EEF5}" destId="{5FBB1369-45EB-4F78-B61D-BA6A2DDE1410}" srcOrd="3" destOrd="0" presId="urn:microsoft.com/office/officeart/2005/8/layout/lProcess3"/>
    <dgm:cxn modelId="{10C19A60-79B5-495B-ABA7-57286889B8A0}" type="presParOf" srcId="{E814DF3D-7B55-4DE7-972D-6E0ED8F1EEF5}" destId="{3AE3638A-BFE7-4BBC-A715-044C1CA13470}" srcOrd="4" destOrd="0" presId="urn:microsoft.com/office/officeart/2005/8/layout/lProcess3"/>
    <dgm:cxn modelId="{02EBC7BC-2679-473B-8844-026EF8191955}" type="presParOf" srcId="{EF168176-F7B3-457B-B22C-181003935799}" destId="{B24F7F1F-ABC8-43EC-97B1-DA3910D7FBA3}" srcOrd="1" destOrd="0" presId="urn:microsoft.com/office/officeart/2005/8/layout/lProcess3"/>
    <dgm:cxn modelId="{450D5433-DD42-4759-9E93-AC38093F0BCD}" type="presParOf" srcId="{EF168176-F7B3-457B-B22C-181003935799}" destId="{B88029A7-DE74-4A45-8DE5-7FF9BCE4D7F5}" srcOrd="2" destOrd="0" presId="urn:microsoft.com/office/officeart/2005/8/layout/lProcess3"/>
    <dgm:cxn modelId="{49ADC489-8A16-4CA3-A4E0-79D96ACB0D1D}" type="presParOf" srcId="{B88029A7-DE74-4A45-8DE5-7FF9BCE4D7F5}" destId="{D0CC7072-2629-4123-AE3F-D2BD0E08900A}" srcOrd="0" destOrd="0" presId="urn:microsoft.com/office/officeart/2005/8/layout/lProcess3"/>
    <dgm:cxn modelId="{9CFE7193-9651-491A-9A18-CCCB5ABD0A84}" type="presParOf" srcId="{B88029A7-DE74-4A45-8DE5-7FF9BCE4D7F5}" destId="{4A7DEC06-31E2-4B18-9888-508AA66B0549}" srcOrd="1" destOrd="0" presId="urn:microsoft.com/office/officeart/2005/8/layout/lProcess3"/>
    <dgm:cxn modelId="{DD204BFA-670A-41A7-9F51-2335F063AABD}" type="presParOf" srcId="{B88029A7-DE74-4A45-8DE5-7FF9BCE4D7F5}" destId="{EA487569-8098-4171-892B-774E4690345D}" srcOrd="2" destOrd="0" presId="urn:microsoft.com/office/officeart/2005/8/layout/lProcess3"/>
    <dgm:cxn modelId="{E3FBFFFF-C767-4145-875B-5A8A22E0E7AD}" type="presParOf" srcId="{B88029A7-DE74-4A45-8DE5-7FF9BCE4D7F5}" destId="{243799BB-3350-4E87-AE8F-513D0CC3A837}" srcOrd="3" destOrd="0" presId="urn:microsoft.com/office/officeart/2005/8/layout/lProcess3"/>
    <dgm:cxn modelId="{0AF950EB-87FA-417B-875A-B27B16EE0C20}" type="presParOf" srcId="{B88029A7-DE74-4A45-8DE5-7FF9BCE4D7F5}" destId="{665A53F5-08C2-41FD-81D3-EFFEB22E834D}" srcOrd="4" destOrd="0" presId="urn:microsoft.com/office/officeart/2005/8/layout/lProcess3"/>
    <dgm:cxn modelId="{C26EFAD0-3FED-4C73-8D42-F345FB0134FA}" type="presParOf" srcId="{EF168176-F7B3-457B-B22C-181003935799}" destId="{BD8A7D06-4D80-468A-98E0-6482058B675F}" srcOrd="3" destOrd="0" presId="urn:microsoft.com/office/officeart/2005/8/layout/lProcess3"/>
    <dgm:cxn modelId="{1F913313-9F8E-4BEA-BE53-299E48587AA1}" type="presParOf" srcId="{EF168176-F7B3-457B-B22C-181003935799}" destId="{33313435-50BF-46E1-885D-5AB7B2E7F963}" srcOrd="4" destOrd="0" presId="urn:microsoft.com/office/officeart/2005/8/layout/lProcess3"/>
    <dgm:cxn modelId="{DF962A47-EE69-4ADB-A027-6535611162DE}" type="presParOf" srcId="{33313435-50BF-46E1-885D-5AB7B2E7F963}" destId="{19964557-CA07-4721-BEAF-C92A29B49DB8}" srcOrd="0" destOrd="0" presId="urn:microsoft.com/office/officeart/2005/8/layout/lProcess3"/>
    <dgm:cxn modelId="{818CED5B-36C6-49A6-AA97-880BDCC01CA8}" type="presParOf" srcId="{33313435-50BF-46E1-885D-5AB7B2E7F963}" destId="{AC137EB2-1665-4D38-A5A4-F2D7A93CF97F}" srcOrd="1" destOrd="0" presId="urn:microsoft.com/office/officeart/2005/8/layout/lProcess3"/>
    <dgm:cxn modelId="{5AB77274-BACA-4777-A93F-B31F8DAC036F}" type="presParOf" srcId="{33313435-50BF-46E1-885D-5AB7B2E7F963}" destId="{CDDDE1CA-6929-459C-99FF-02C17516170A}" srcOrd="2" destOrd="0" presId="urn:microsoft.com/office/officeart/2005/8/layout/lProcess3"/>
    <dgm:cxn modelId="{781181D0-F5B5-4D19-9F17-FBB1A5BD615A}" type="presParOf" srcId="{33313435-50BF-46E1-885D-5AB7B2E7F963}" destId="{091F9AD0-06AF-4584-8206-32134129455B}" srcOrd="3" destOrd="0" presId="urn:microsoft.com/office/officeart/2005/8/layout/lProcess3"/>
    <dgm:cxn modelId="{501EF1EB-7544-400A-8A6F-12DCEA4F6A31}" type="presParOf" srcId="{33313435-50BF-46E1-885D-5AB7B2E7F963}" destId="{C0D5E989-566D-4E09-9B2A-901C71D5E90C}"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A6CCE-8AED-46F3-B4A4-88A7F4DB1AFD}">
      <dsp:nvSpPr>
        <dsp:cNvPr id="0" name=""/>
        <dsp:cNvSpPr/>
      </dsp:nvSpPr>
      <dsp:spPr>
        <a:xfrm>
          <a:off x="466727" y="1241"/>
          <a:ext cx="2455184" cy="982073"/>
        </a:xfrm>
        <a:prstGeom prst="chevron">
          <a:avLst/>
        </a:prstGeom>
        <a:solidFill>
          <a:srgbClr val="0070C0"/>
        </a:solidFill>
        <a:ln>
          <a:noFill/>
        </a:ln>
        <a:effectLst/>
        <a:scene3d>
          <a:camera prst="orthographicFront"/>
          <a:lightRig rig="flat" dir="t"/>
        </a:scene3d>
        <a:sp3d prstMaterial="matte">
          <a:bevelB w="88900" h="31750" prst="softRound"/>
        </a:sp3d>
      </dsp:spPr>
      <dsp:style>
        <a:lnRef idx="0">
          <a:scrgbClr r="0" g="0" b="0"/>
        </a:lnRef>
        <a:fillRef idx="3">
          <a:scrgbClr r="0" g="0" b="0"/>
        </a:fillRef>
        <a:effectRef idx="2">
          <a:scrgbClr r="0" g="0" b="0"/>
        </a:effectRef>
        <a:fontRef idx="minor">
          <a:schemeClr val="lt1"/>
        </a:fontRef>
      </dsp:style>
      <dsp:txBody>
        <a:bodyPr spcFirstLastPara="0" vert="horz" wrap="square" lIns="91440" tIns="10795" rIns="0"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effectLst/>
            </a:rPr>
            <a:t>Overlapping</a:t>
          </a:r>
        </a:p>
      </dsp:txBody>
      <dsp:txXfrm>
        <a:off x="957764" y="1241"/>
        <a:ext cx="1473111" cy="982073"/>
      </dsp:txXfrm>
    </dsp:sp>
    <dsp:sp modelId="{3887E8C0-32AD-49A2-A871-76FF816CC4C3}">
      <dsp:nvSpPr>
        <dsp:cNvPr id="0" name=""/>
        <dsp:cNvSpPr/>
      </dsp:nvSpPr>
      <dsp:spPr>
        <a:xfrm>
          <a:off x="2602737" y="84717"/>
          <a:ext cx="2037802" cy="815121"/>
        </a:xfrm>
        <a:prstGeom prst="chevron">
          <a:avLst/>
        </a:prstGeom>
        <a:solidFill>
          <a:srgbClr val="00B0F0">
            <a:alpha val="90000"/>
          </a:srgbClr>
        </a:solidFill>
        <a:ln w="12700" cap="flat" cmpd="sng" algn="ctr">
          <a:noFill/>
          <a:prstDash val="solid"/>
        </a:ln>
        <a:effectLst/>
        <a:scene3d>
          <a:camera prst="orthographicFront"/>
          <a:lightRig rig="flat" dir="t"/>
        </a:scene3d>
        <a:sp3d extrusionH="12700" prstMaterial="plastic"/>
      </dsp:spPr>
      <dsp:style>
        <a:lnRef idx="1">
          <a:scrgbClr r="0" g="0" b="0"/>
        </a:lnRef>
        <a:fillRef idx="1">
          <a:scrgbClr r="0" g="0" b="0"/>
        </a:fillRef>
        <a:effectRef idx="2">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US" sz="1100" kern="1200" dirty="0">
              <a:effectLst/>
            </a:rPr>
            <a:t>LMWH/Warfarin Bridge</a:t>
          </a:r>
          <a:r>
            <a:rPr lang="en-US" sz="1100" kern="1200" baseline="30000" dirty="0">
              <a:effectLst/>
            </a:rPr>
            <a:t>1</a:t>
          </a:r>
        </a:p>
      </dsp:txBody>
      <dsp:txXfrm>
        <a:off x="3010298" y="84717"/>
        <a:ext cx="1222681" cy="815121"/>
      </dsp:txXfrm>
    </dsp:sp>
    <dsp:sp modelId="{3AE3638A-BFE7-4BBC-A715-044C1CA13470}">
      <dsp:nvSpPr>
        <dsp:cNvPr id="0" name=""/>
        <dsp:cNvSpPr/>
      </dsp:nvSpPr>
      <dsp:spPr>
        <a:xfrm>
          <a:off x="4355247" y="84717"/>
          <a:ext cx="2037802" cy="815121"/>
        </a:xfrm>
        <a:prstGeom prst="chevron">
          <a:avLst/>
        </a:prstGeom>
        <a:solidFill>
          <a:schemeClr val="accent1">
            <a:lumMod val="20000"/>
            <a:lumOff val="80000"/>
            <a:alpha val="90000"/>
          </a:schemeClr>
        </a:solidFill>
        <a:ln w="12700" cap="flat" cmpd="sng" algn="ctr">
          <a:noFill/>
          <a:prstDash val="solid"/>
        </a:ln>
        <a:effectLst/>
        <a:scene3d>
          <a:camera prst="orthographicFront"/>
          <a:lightRig rig="flat" dir="t"/>
        </a:scene3d>
        <a:sp3d extrusionH="12700" prstMaterial="plastic"/>
      </dsp:spPr>
      <dsp:style>
        <a:lnRef idx="1">
          <a:scrgbClr r="0" g="0" b="0"/>
        </a:lnRef>
        <a:fillRef idx="1">
          <a:scrgbClr r="0" g="0" b="0"/>
        </a:fillRef>
        <a:effectRef idx="2">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US" sz="1100" kern="1200" dirty="0">
              <a:effectLst/>
            </a:rPr>
            <a:t>UFH/Warfarin Bridge</a:t>
          </a:r>
          <a:r>
            <a:rPr lang="en-US" sz="1100" kern="1200" baseline="30000" dirty="0">
              <a:effectLst/>
            </a:rPr>
            <a:t>1</a:t>
          </a:r>
        </a:p>
      </dsp:txBody>
      <dsp:txXfrm>
        <a:off x="4762808" y="84717"/>
        <a:ext cx="1222681" cy="815121"/>
      </dsp:txXfrm>
    </dsp:sp>
    <dsp:sp modelId="{D0CC7072-2629-4123-AE3F-D2BD0E08900A}">
      <dsp:nvSpPr>
        <dsp:cNvPr id="0" name=""/>
        <dsp:cNvSpPr/>
      </dsp:nvSpPr>
      <dsp:spPr>
        <a:xfrm>
          <a:off x="466727" y="1120805"/>
          <a:ext cx="2455184" cy="982073"/>
        </a:xfrm>
        <a:prstGeom prst="chevron">
          <a:avLst/>
        </a:prstGeom>
        <a:solidFill>
          <a:schemeClr val="accent3"/>
        </a:solidFill>
        <a:ln>
          <a:noFill/>
        </a:ln>
        <a:effectLst/>
        <a:scene3d>
          <a:camera prst="orthographicFront"/>
          <a:lightRig rig="flat" dir="t"/>
        </a:scene3d>
        <a:sp3d prstMaterial="matte">
          <a:bevelB w="88900" h="31750" prst="softRound"/>
        </a:sp3d>
      </dsp:spPr>
      <dsp:style>
        <a:lnRef idx="0">
          <a:scrgbClr r="0" g="0" b="0"/>
        </a:lnRef>
        <a:fillRef idx="3">
          <a:scrgbClr r="0" g="0" b="0"/>
        </a:fillRef>
        <a:effectRef idx="2">
          <a:scrgbClr r="0" g="0" b="0"/>
        </a:effectRef>
        <a:fontRef idx="minor">
          <a:schemeClr val="lt1"/>
        </a:fontRef>
      </dsp:style>
      <dsp:txBody>
        <a:bodyPr spcFirstLastPara="0" vert="horz" wrap="square" lIns="91440" tIns="10795" rIns="0"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effectLst/>
            </a:rPr>
            <a:t>Switching</a:t>
          </a:r>
        </a:p>
      </dsp:txBody>
      <dsp:txXfrm>
        <a:off x="957764" y="1120805"/>
        <a:ext cx="1473111" cy="982073"/>
      </dsp:txXfrm>
    </dsp:sp>
    <dsp:sp modelId="{EA487569-8098-4171-892B-774E4690345D}">
      <dsp:nvSpPr>
        <dsp:cNvPr id="0" name=""/>
        <dsp:cNvSpPr/>
      </dsp:nvSpPr>
      <dsp:spPr>
        <a:xfrm>
          <a:off x="2602737" y="1204281"/>
          <a:ext cx="2037802" cy="815121"/>
        </a:xfrm>
        <a:prstGeom prst="chevron">
          <a:avLst/>
        </a:prstGeom>
        <a:solidFill>
          <a:schemeClr val="accent3">
            <a:lumMod val="60000"/>
            <a:lumOff val="40000"/>
            <a:alpha val="90000"/>
          </a:schemeClr>
        </a:solidFill>
        <a:ln w="12700" cap="flat" cmpd="sng" algn="ctr">
          <a:noFill/>
          <a:prstDash val="solid"/>
        </a:ln>
        <a:effectLst/>
        <a:scene3d>
          <a:camera prst="orthographicFront"/>
          <a:lightRig rig="flat" dir="t"/>
        </a:scene3d>
        <a:sp3d extrusionH="12700" prstMaterial="plastic"/>
      </dsp:spPr>
      <dsp:style>
        <a:lnRef idx="1">
          <a:scrgbClr r="0" g="0" b="0"/>
        </a:lnRef>
        <a:fillRef idx="1">
          <a:scrgbClr r="0" g="0" b="0"/>
        </a:fillRef>
        <a:effectRef idx="2">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US" sz="1100" kern="1200" dirty="0">
              <a:effectLst/>
            </a:rPr>
            <a:t>LMWH to </a:t>
          </a:r>
          <a:r>
            <a:rPr lang="en-US" sz="1100" kern="1200" dirty="0" err="1">
              <a:effectLst/>
            </a:rPr>
            <a:t>Dabigatran</a:t>
          </a:r>
          <a:r>
            <a:rPr lang="en-US" sz="1100" kern="1200" dirty="0">
              <a:effectLst/>
            </a:rPr>
            <a:t> </a:t>
          </a:r>
        </a:p>
        <a:p>
          <a:pPr marL="0" lvl="0" indent="0" algn="ctr" defTabSz="488950">
            <a:lnSpc>
              <a:spcPct val="90000"/>
            </a:lnSpc>
            <a:spcBef>
              <a:spcPct val="0"/>
            </a:spcBef>
            <a:spcAft>
              <a:spcPct val="35000"/>
            </a:spcAft>
            <a:buNone/>
          </a:pPr>
          <a:r>
            <a:rPr lang="en-US" sz="1100" kern="1200" dirty="0">
              <a:effectLst/>
            </a:rPr>
            <a:t>(</a:t>
          </a:r>
          <a:r>
            <a:rPr lang="en-US" sz="1100" b="1" kern="1200" dirty="0">
              <a:effectLst/>
            </a:rPr>
            <a:t>RE-COVER</a:t>
          </a:r>
          <a:r>
            <a:rPr lang="en-US" sz="1100" kern="1200" dirty="0">
              <a:effectLst/>
            </a:rPr>
            <a:t>)</a:t>
          </a:r>
          <a:r>
            <a:rPr lang="en-US" sz="1100" kern="1200" baseline="30000" dirty="0">
              <a:effectLst/>
            </a:rPr>
            <a:t>2</a:t>
          </a:r>
        </a:p>
      </dsp:txBody>
      <dsp:txXfrm>
        <a:off x="3010298" y="1204281"/>
        <a:ext cx="1222681" cy="815121"/>
      </dsp:txXfrm>
    </dsp:sp>
    <dsp:sp modelId="{665A53F5-08C2-41FD-81D3-EFFEB22E834D}">
      <dsp:nvSpPr>
        <dsp:cNvPr id="0" name=""/>
        <dsp:cNvSpPr/>
      </dsp:nvSpPr>
      <dsp:spPr>
        <a:xfrm>
          <a:off x="4355247" y="1204281"/>
          <a:ext cx="2037802" cy="815121"/>
        </a:xfrm>
        <a:prstGeom prst="chevron">
          <a:avLst/>
        </a:prstGeom>
        <a:solidFill>
          <a:schemeClr val="accent3">
            <a:lumMod val="20000"/>
            <a:lumOff val="80000"/>
            <a:alpha val="90000"/>
          </a:schemeClr>
        </a:solidFill>
        <a:ln w="12700" cap="flat" cmpd="sng" algn="ctr">
          <a:noFill/>
          <a:prstDash val="solid"/>
        </a:ln>
        <a:effectLst/>
        <a:scene3d>
          <a:camera prst="orthographicFront"/>
          <a:lightRig rig="flat" dir="t"/>
        </a:scene3d>
        <a:sp3d extrusionH="12700" prstMaterial="plastic"/>
      </dsp:spPr>
      <dsp:style>
        <a:lnRef idx="1">
          <a:scrgbClr r="0" g="0" b="0"/>
        </a:lnRef>
        <a:fillRef idx="1">
          <a:scrgbClr r="0" g="0" b="0"/>
        </a:fillRef>
        <a:effectRef idx="2">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US" sz="1100" kern="1200" dirty="0">
              <a:effectLst/>
            </a:rPr>
            <a:t>LMWH to </a:t>
          </a:r>
          <a:r>
            <a:rPr lang="en-US" sz="1100" kern="1200" dirty="0" err="1">
              <a:effectLst/>
            </a:rPr>
            <a:t>Edoxaban</a:t>
          </a:r>
          <a:endParaRPr lang="en-US" sz="1100" kern="1200" dirty="0">
            <a:effectLst/>
          </a:endParaRPr>
        </a:p>
        <a:p>
          <a:pPr marL="0" lvl="0" indent="0" algn="ctr" defTabSz="488950">
            <a:lnSpc>
              <a:spcPct val="90000"/>
            </a:lnSpc>
            <a:spcBef>
              <a:spcPct val="0"/>
            </a:spcBef>
            <a:spcAft>
              <a:spcPct val="35000"/>
            </a:spcAft>
            <a:buNone/>
          </a:pPr>
          <a:r>
            <a:rPr lang="en-US" sz="1100" kern="1200" dirty="0">
              <a:effectLst/>
            </a:rPr>
            <a:t>(</a:t>
          </a:r>
          <a:r>
            <a:rPr lang="en-US" sz="1100" b="1" kern="1200" dirty="0">
              <a:effectLst/>
            </a:rPr>
            <a:t>HOKUSAI-VTE</a:t>
          </a:r>
          <a:r>
            <a:rPr lang="en-US" sz="1100" kern="1200" dirty="0">
              <a:effectLst/>
            </a:rPr>
            <a:t>)</a:t>
          </a:r>
          <a:r>
            <a:rPr lang="en-US" sz="1100" kern="1200" baseline="30000" dirty="0">
              <a:effectLst/>
            </a:rPr>
            <a:t>3</a:t>
          </a:r>
        </a:p>
      </dsp:txBody>
      <dsp:txXfrm>
        <a:off x="4762808" y="1204281"/>
        <a:ext cx="1222681" cy="815121"/>
      </dsp:txXfrm>
    </dsp:sp>
    <dsp:sp modelId="{19964557-CA07-4721-BEAF-C92A29B49DB8}">
      <dsp:nvSpPr>
        <dsp:cNvPr id="0" name=""/>
        <dsp:cNvSpPr/>
      </dsp:nvSpPr>
      <dsp:spPr>
        <a:xfrm>
          <a:off x="466727" y="2241610"/>
          <a:ext cx="2455184" cy="982073"/>
        </a:xfrm>
        <a:prstGeom prst="chevron">
          <a:avLst/>
        </a:prstGeom>
        <a:solidFill>
          <a:srgbClr val="7030A0"/>
        </a:solidFill>
        <a:ln>
          <a:noFill/>
        </a:ln>
        <a:effectLst/>
        <a:scene3d>
          <a:camera prst="orthographicFront"/>
          <a:lightRig rig="flat" dir="t"/>
        </a:scene3d>
        <a:sp3d prstMaterial="matte">
          <a:bevelB w="88900" h="31750" prst="softRound"/>
        </a:sp3d>
      </dsp:spPr>
      <dsp:style>
        <a:lnRef idx="0">
          <a:scrgbClr r="0" g="0" b="0"/>
        </a:lnRef>
        <a:fillRef idx="3">
          <a:scrgbClr r="0" g="0" b="0"/>
        </a:fillRef>
        <a:effectRef idx="2">
          <a:scrgbClr r="0" g="0" b="0"/>
        </a:effectRef>
        <a:fontRef idx="minor">
          <a:schemeClr val="lt1"/>
        </a:fontRef>
      </dsp:style>
      <dsp:txBody>
        <a:bodyPr spcFirstLastPara="0" vert="horz" wrap="square" lIns="91440" tIns="10795" rIns="0"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effectLst/>
            </a:rPr>
            <a:t>Oral </a:t>
          </a:r>
          <a:r>
            <a:rPr lang="en-US" sz="1700" b="1" kern="1200" dirty="0" err="1">
              <a:effectLst/>
            </a:rPr>
            <a:t>Monotherapy</a:t>
          </a:r>
          <a:endParaRPr lang="en-US" sz="1700" b="1" kern="1200" dirty="0">
            <a:effectLst/>
          </a:endParaRPr>
        </a:p>
      </dsp:txBody>
      <dsp:txXfrm>
        <a:off x="957764" y="2241610"/>
        <a:ext cx="1473111" cy="982073"/>
      </dsp:txXfrm>
    </dsp:sp>
    <dsp:sp modelId="{CDDDE1CA-6929-459C-99FF-02C17516170A}">
      <dsp:nvSpPr>
        <dsp:cNvPr id="0" name=""/>
        <dsp:cNvSpPr/>
      </dsp:nvSpPr>
      <dsp:spPr>
        <a:xfrm>
          <a:off x="2602737" y="2323845"/>
          <a:ext cx="2037802" cy="815121"/>
        </a:xfrm>
        <a:prstGeom prst="chevron">
          <a:avLst/>
        </a:prstGeom>
        <a:solidFill>
          <a:schemeClr val="accent5">
            <a:lumMod val="50000"/>
            <a:lumOff val="50000"/>
            <a:alpha val="90000"/>
          </a:schemeClr>
        </a:solidFill>
        <a:ln w="12700" cap="flat" cmpd="sng" algn="ctr">
          <a:noFill/>
          <a:prstDash val="solid"/>
        </a:ln>
        <a:effectLst/>
        <a:scene3d>
          <a:camera prst="orthographicFront"/>
          <a:lightRig rig="flat" dir="t"/>
        </a:scene3d>
        <a:sp3d extrusionH="12700" prstMaterial="plastic"/>
      </dsp:spPr>
      <dsp:style>
        <a:lnRef idx="1">
          <a:scrgbClr r="0" g="0" b="0"/>
        </a:lnRef>
        <a:fillRef idx="1">
          <a:scrgbClr r="0" g="0" b="0"/>
        </a:fillRef>
        <a:effectRef idx="2">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US" sz="1100" kern="1200" dirty="0">
              <a:effectLst/>
            </a:rPr>
            <a:t>Rivaroxaban (15 mg 2x/d for 3 wks, then 20 mg/d) (</a:t>
          </a:r>
          <a:r>
            <a:rPr lang="en-US" sz="1100" b="1" kern="1200" dirty="0">
              <a:effectLst/>
            </a:rPr>
            <a:t>EINSTEIN</a:t>
          </a:r>
          <a:r>
            <a:rPr lang="en-US" sz="1100" kern="1200" dirty="0">
              <a:effectLst/>
            </a:rPr>
            <a:t>)</a:t>
          </a:r>
          <a:r>
            <a:rPr lang="en-US" sz="1100" kern="1200" baseline="30000" dirty="0">
              <a:effectLst/>
            </a:rPr>
            <a:t>4</a:t>
          </a:r>
        </a:p>
      </dsp:txBody>
      <dsp:txXfrm>
        <a:off x="3010298" y="2323845"/>
        <a:ext cx="1222681" cy="815121"/>
      </dsp:txXfrm>
    </dsp:sp>
    <dsp:sp modelId="{C0D5E989-566D-4E09-9B2A-901C71D5E90C}">
      <dsp:nvSpPr>
        <dsp:cNvPr id="0" name=""/>
        <dsp:cNvSpPr/>
      </dsp:nvSpPr>
      <dsp:spPr>
        <a:xfrm>
          <a:off x="4355247" y="2323845"/>
          <a:ext cx="2037802" cy="815121"/>
        </a:xfrm>
        <a:prstGeom prst="chevron">
          <a:avLst/>
        </a:prstGeom>
        <a:solidFill>
          <a:schemeClr val="accent5">
            <a:lumMod val="25000"/>
            <a:lumOff val="75000"/>
            <a:alpha val="90000"/>
          </a:schemeClr>
        </a:solidFill>
        <a:ln w="12700" cap="flat" cmpd="sng" algn="ctr">
          <a:noFill/>
          <a:prstDash val="solid"/>
        </a:ln>
        <a:effectLst/>
        <a:scene3d>
          <a:camera prst="orthographicFront"/>
          <a:lightRig rig="flat" dir="t"/>
        </a:scene3d>
        <a:sp3d extrusionH="12700" prstMaterial="plastic"/>
      </dsp:spPr>
      <dsp:style>
        <a:lnRef idx="1">
          <a:scrgbClr r="0" g="0" b="0"/>
        </a:lnRef>
        <a:fillRef idx="1">
          <a:scrgbClr r="0" g="0" b="0"/>
        </a:fillRef>
        <a:effectRef idx="2">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US" sz="1100" kern="1200" dirty="0">
              <a:effectLst/>
            </a:rPr>
            <a:t>Apixaban (10 mg 2x/d for 1 wk, then 5 mg 2x/d) (</a:t>
          </a:r>
          <a:r>
            <a:rPr lang="en-US" sz="1100" b="1" kern="1200" dirty="0">
              <a:effectLst/>
            </a:rPr>
            <a:t>AMPLIFY</a:t>
          </a:r>
          <a:r>
            <a:rPr lang="en-US" sz="1100" kern="1200" dirty="0">
              <a:effectLst/>
            </a:rPr>
            <a:t>)</a:t>
          </a:r>
          <a:r>
            <a:rPr lang="en-US" sz="1100" kern="1200" baseline="30000" dirty="0">
              <a:effectLst/>
            </a:rPr>
            <a:t>5</a:t>
          </a:r>
        </a:p>
      </dsp:txBody>
      <dsp:txXfrm>
        <a:off x="4762808" y="2323845"/>
        <a:ext cx="1222681" cy="81512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D3904F2-2E54-6D4F-9145-FF70E65C41AE}" type="datetimeFigureOut">
              <a:rPr lang="en-US" smtClean="0"/>
              <a:pPr/>
              <a:t>6/9/21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C47599-E2E1-5B48-9E7A-469EF857F5A3}" type="slidenum">
              <a:rPr lang="en-US" smtClean="0"/>
              <a:pPr/>
              <a:t>‹#›</a:t>
            </a:fld>
            <a:endParaRPr lang="en-US"/>
          </a:p>
        </p:txBody>
      </p:sp>
    </p:spTree>
    <p:extLst>
      <p:ext uri="{BB962C8B-B14F-4D97-AF65-F5344CB8AC3E}">
        <p14:creationId xmlns:p14="http://schemas.microsoft.com/office/powerpoint/2010/main" val="30532892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0021D8-40CD-BC42-85F5-94A06F6FE532}" type="datetimeFigureOut">
              <a:rPr lang="en-US" smtClean="0"/>
              <a:pPr/>
              <a:t>6/9/21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46E1A8-6D11-D944-BA46-3CE3E43A53DE}" type="slidenum">
              <a:rPr lang="en-US" smtClean="0"/>
              <a:pPr/>
              <a:t>‹#›</a:t>
            </a:fld>
            <a:endParaRPr lang="en-US"/>
          </a:p>
        </p:txBody>
      </p:sp>
    </p:spTree>
    <p:extLst>
      <p:ext uri="{BB962C8B-B14F-4D97-AF65-F5344CB8AC3E}">
        <p14:creationId xmlns:p14="http://schemas.microsoft.com/office/powerpoint/2010/main" val="37114252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1</a:t>
            </a:fld>
            <a:endParaRPr lang="en-US"/>
          </a:p>
        </p:txBody>
      </p:sp>
    </p:spTree>
    <p:extLst>
      <p:ext uri="{BB962C8B-B14F-4D97-AF65-F5344CB8AC3E}">
        <p14:creationId xmlns:p14="http://schemas.microsoft.com/office/powerpoint/2010/main" val="474698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sz="1200" b="0" i="0" kern="1200" dirty="0">
              <a:solidFill>
                <a:schemeClr val="tx1"/>
              </a:solidFill>
              <a:effectLst/>
              <a:latin typeface="+mn-lt"/>
              <a:ea typeface="+mn-ea"/>
              <a:cs typeface="+mn-cs"/>
            </a:endParaRPr>
          </a:p>
          <a:p>
            <a:r>
              <a:rPr lang="en-US" dirty="0"/>
              <a:t> </a:t>
            </a:r>
          </a:p>
        </p:txBody>
      </p:sp>
      <p:sp>
        <p:nvSpPr>
          <p:cNvPr id="4" name="Slide Number Placeholder 3"/>
          <p:cNvSpPr>
            <a:spLocks noGrp="1"/>
          </p:cNvSpPr>
          <p:nvPr>
            <p:ph type="sldNum" sz="quarter" idx="10"/>
          </p:nvPr>
        </p:nvSpPr>
        <p:spPr/>
        <p:txBody>
          <a:bodyPr/>
          <a:lstStyle/>
          <a:p>
            <a:fld id="{94979EEA-8B9B-0149-975F-FD76388F9CCC}" type="slidenum">
              <a:rPr lang="en-US" smtClean="0"/>
              <a:t>10</a:t>
            </a:fld>
            <a:endParaRPr lang="en-US" dirty="0"/>
          </a:p>
        </p:txBody>
      </p:sp>
    </p:spTree>
    <p:extLst>
      <p:ext uri="{BB962C8B-B14F-4D97-AF65-F5344CB8AC3E}">
        <p14:creationId xmlns:p14="http://schemas.microsoft.com/office/powerpoint/2010/main" val="70704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sz="1200" b="0" i="0" kern="1200" dirty="0">
              <a:solidFill>
                <a:schemeClr val="tx1"/>
              </a:solidFill>
              <a:effectLst/>
              <a:latin typeface="+mn-lt"/>
              <a:ea typeface="+mn-ea"/>
              <a:cs typeface="+mn-cs"/>
            </a:endParaRPr>
          </a:p>
          <a:p>
            <a:r>
              <a:rPr lang="en-US" dirty="0"/>
              <a:t> </a:t>
            </a:r>
          </a:p>
        </p:txBody>
      </p:sp>
      <p:sp>
        <p:nvSpPr>
          <p:cNvPr id="4" name="Slide Number Placeholder 3"/>
          <p:cNvSpPr>
            <a:spLocks noGrp="1"/>
          </p:cNvSpPr>
          <p:nvPr>
            <p:ph type="sldNum" sz="quarter" idx="10"/>
          </p:nvPr>
        </p:nvSpPr>
        <p:spPr/>
        <p:txBody>
          <a:bodyPr/>
          <a:lstStyle/>
          <a:p>
            <a:fld id="{94979EEA-8B9B-0149-975F-FD76388F9CCC}" type="slidenum">
              <a:rPr lang="en-US" smtClean="0"/>
              <a:t>11</a:t>
            </a:fld>
            <a:endParaRPr lang="en-US" dirty="0"/>
          </a:p>
        </p:txBody>
      </p:sp>
    </p:spTree>
    <p:extLst>
      <p:ext uri="{BB962C8B-B14F-4D97-AF65-F5344CB8AC3E}">
        <p14:creationId xmlns:p14="http://schemas.microsoft.com/office/powerpoint/2010/main" val="93413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sz="1200" b="0" i="0" kern="1200" dirty="0">
              <a:solidFill>
                <a:schemeClr val="tx1"/>
              </a:solidFill>
              <a:effectLst/>
              <a:latin typeface="+mn-lt"/>
              <a:ea typeface="+mn-ea"/>
              <a:cs typeface="+mn-cs"/>
            </a:endParaRPr>
          </a:p>
          <a:p>
            <a:r>
              <a:rPr lang="en-US" dirty="0"/>
              <a:t> </a:t>
            </a:r>
          </a:p>
        </p:txBody>
      </p:sp>
      <p:sp>
        <p:nvSpPr>
          <p:cNvPr id="4" name="Slide Number Placeholder 3"/>
          <p:cNvSpPr>
            <a:spLocks noGrp="1"/>
          </p:cNvSpPr>
          <p:nvPr>
            <p:ph type="sldNum" sz="quarter" idx="10"/>
          </p:nvPr>
        </p:nvSpPr>
        <p:spPr/>
        <p:txBody>
          <a:bodyPr/>
          <a:lstStyle/>
          <a:p>
            <a:fld id="{94979EEA-8B9B-0149-975F-FD76388F9CCC}" type="slidenum">
              <a:rPr lang="en-US" smtClean="0"/>
              <a:t>13</a:t>
            </a:fld>
            <a:endParaRPr lang="en-US" dirty="0"/>
          </a:p>
        </p:txBody>
      </p:sp>
    </p:spTree>
    <p:extLst>
      <p:ext uri="{BB962C8B-B14F-4D97-AF65-F5344CB8AC3E}">
        <p14:creationId xmlns:p14="http://schemas.microsoft.com/office/powerpoint/2010/main" val="3295229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sz="1200" b="0" i="0" kern="1200" dirty="0">
              <a:solidFill>
                <a:schemeClr val="tx1"/>
              </a:solidFill>
              <a:effectLst/>
              <a:latin typeface="+mn-lt"/>
              <a:ea typeface="+mn-ea"/>
              <a:cs typeface="+mn-cs"/>
            </a:endParaRPr>
          </a:p>
          <a:p>
            <a:r>
              <a:rPr lang="en-US" dirty="0"/>
              <a:t> </a:t>
            </a:r>
          </a:p>
        </p:txBody>
      </p:sp>
      <p:sp>
        <p:nvSpPr>
          <p:cNvPr id="4" name="Slide Number Placeholder 3"/>
          <p:cNvSpPr>
            <a:spLocks noGrp="1"/>
          </p:cNvSpPr>
          <p:nvPr>
            <p:ph type="sldNum" sz="quarter" idx="10"/>
          </p:nvPr>
        </p:nvSpPr>
        <p:spPr/>
        <p:txBody>
          <a:bodyPr/>
          <a:lstStyle/>
          <a:p>
            <a:fld id="{94979EEA-8B9B-0149-975F-FD76388F9CCC}" type="slidenum">
              <a:rPr lang="en-US" smtClean="0"/>
              <a:t>14</a:t>
            </a:fld>
            <a:endParaRPr lang="en-US" dirty="0"/>
          </a:p>
        </p:txBody>
      </p:sp>
    </p:spTree>
    <p:extLst>
      <p:ext uri="{BB962C8B-B14F-4D97-AF65-F5344CB8AC3E}">
        <p14:creationId xmlns:p14="http://schemas.microsoft.com/office/powerpoint/2010/main" val="564223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5509" y="4114799"/>
            <a:ext cx="6529754" cy="5027613"/>
          </a:xfrm>
        </p:spPr>
        <p:txBody>
          <a:bodyPr>
            <a:noAutofit/>
          </a:bodyPr>
          <a:lstStyle/>
          <a:p>
            <a:pPr marL="0" marR="0">
              <a:spcBef>
                <a:spcPts val="0"/>
              </a:spcBef>
              <a:spcAft>
                <a:spcPts val="0"/>
              </a:spcAft>
            </a:pPr>
            <a:r>
              <a:rPr lang="en-US" sz="800" dirty="0">
                <a:effectLst/>
                <a:latin typeface="Arial" panose="020B0604020202020204" pitchFamily="34" charset="0"/>
                <a:ea typeface="Calibri" panose="020F0502020204030204" pitchFamily="34" charset="0"/>
                <a:cs typeface="Arial" panose="020B0604020202020204" pitchFamily="34" charset="0"/>
              </a:rPr>
              <a:t> </a:t>
            </a:r>
          </a:p>
          <a:p>
            <a:endParaRPr lang="en-US" sz="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446E1A8-6D11-D944-BA46-3CE3E43A53DE}" type="slidenum">
              <a:rPr lang="en-US" smtClean="0"/>
              <a:pPr/>
              <a:t>15</a:t>
            </a:fld>
            <a:endParaRPr lang="en-US" dirty="0"/>
          </a:p>
        </p:txBody>
      </p:sp>
    </p:spTree>
    <p:extLst>
      <p:ext uri="{BB962C8B-B14F-4D97-AF65-F5344CB8AC3E}">
        <p14:creationId xmlns:p14="http://schemas.microsoft.com/office/powerpoint/2010/main" val="1804503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SzPct val="110000"/>
            </a:pPr>
            <a:r>
              <a:rPr lang="en-US" sz="1200" kern="1200" dirty="0">
                <a:solidFill>
                  <a:schemeClr val="tx1"/>
                </a:solidFill>
                <a:effectLst/>
                <a:latin typeface="+mn-lt"/>
                <a:ea typeface="+mn-ea"/>
                <a:cs typeface="+mn-cs"/>
              </a:rPr>
              <a:t>Witt DM, </a:t>
            </a:r>
            <a:r>
              <a:rPr lang="en-US" sz="1200" kern="1200" dirty="0" err="1">
                <a:solidFill>
                  <a:schemeClr val="tx1"/>
                </a:solidFill>
                <a:effectLst/>
                <a:latin typeface="+mn-lt"/>
                <a:ea typeface="+mn-ea"/>
                <a:cs typeface="+mn-cs"/>
              </a:rPr>
              <a:t>Nieuwlaat</a:t>
            </a:r>
            <a:r>
              <a:rPr lang="en-US" sz="1200" kern="1200" dirty="0">
                <a:solidFill>
                  <a:schemeClr val="tx1"/>
                </a:solidFill>
                <a:effectLst/>
                <a:latin typeface="+mn-lt"/>
                <a:ea typeface="+mn-ea"/>
                <a:cs typeface="+mn-cs"/>
              </a:rPr>
              <a:t> R, Clark NP, et al. American Society of Hematology 2018 guidelines for management of venous thromboembolism: optimal management of anticoagulation therapy. </a:t>
            </a:r>
            <a:r>
              <a:rPr lang="en-US" sz="1200" i="1" kern="1200" dirty="0">
                <a:solidFill>
                  <a:schemeClr val="tx1"/>
                </a:solidFill>
                <a:effectLst/>
                <a:latin typeface="+mn-lt"/>
                <a:ea typeface="+mn-ea"/>
                <a:cs typeface="+mn-cs"/>
              </a:rPr>
              <a:t>Blood Adv</a:t>
            </a:r>
            <a:r>
              <a:rPr lang="en-US" sz="1200" kern="1200" dirty="0">
                <a:solidFill>
                  <a:schemeClr val="tx1"/>
                </a:solidFill>
                <a:effectLst/>
                <a:latin typeface="+mn-lt"/>
                <a:ea typeface="+mn-ea"/>
                <a:cs typeface="+mn-cs"/>
              </a:rPr>
              <a:t>. 2018;2(22):3257-3291.</a:t>
            </a:r>
            <a:r>
              <a:rPr lang="en-US" dirty="0">
                <a:effectLst/>
              </a:rPr>
              <a:t> </a:t>
            </a:r>
          </a:p>
          <a:p>
            <a:pPr eaLnBrk="1" hangingPunct="1">
              <a:buSzPct val="110000"/>
            </a:pPr>
            <a:endParaRPr lang="en-US" sz="1200" kern="1200" dirty="0">
              <a:solidFill>
                <a:schemeClr val="tx1"/>
              </a:solidFill>
              <a:effectLst/>
              <a:latin typeface="+mn-lt"/>
              <a:ea typeface="+mn-ea"/>
              <a:cs typeface="+mn-cs"/>
            </a:endParaRPr>
          </a:p>
          <a:p>
            <a:r>
              <a:rPr lang="en-US" dirty="0">
                <a:effectLst/>
              </a:rPr>
              <a:t>Kahn SR, </a:t>
            </a:r>
            <a:r>
              <a:rPr lang="en-US" dirty="0" err="1">
                <a:effectLst/>
              </a:rPr>
              <a:t>Partsch</a:t>
            </a:r>
            <a:r>
              <a:rPr lang="en-US" dirty="0">
                <a:effectLst/>
              </a:rPr>
              <a:t> H, </a:t>
            </a:r>
            <a:r>
              <a:rPr lang="en-US" dirty="0" err="1">
                <a:effectLst/>
              </a:rPr>
              <a:t>Vedantham</a:t>
            </a:r>
            <a:r>
              <a:rPr lang="en-US" dirty="0">
                <a:effectLst/>
              </a:rPr>
              <a:t> S, Prandoni P, Kearon C, Subcommittee on Control of Anticoagulation of the Scientific and Standardization Committee of the International Society on Thrombosis and </a:t>
            </a:r>
            <a:r>
              <a:rPr lang="en-US" dirty="0" err="1">
                <a:effectLst/>
              </a:rPr>
              <a:t>Haemostasis</a:t>
            </a:r>
            <a:r>
              <a:rPr lang="en-US" dirty="0">
                <a:effectLst/>
              </a:rPr>
              <a:t>. </a:t>
            </a:r>
            <a:r>
              <a:rPr lang="en-US" dirty="0"/>
              <a:t>Definition of post-thrombotic syndrome of the leg for use in clinical investigations: a recommendation for standardization.</a:t>
            </a:r>
            <a:r>
              <a:rPr lang="en-US" dirty="0">
                <a:effectLst/>
              </a:rPr>
              <a:t> </a:t>
            </a:r>
            <a:r>
              <a:rPr lang="en-US" i="1" dirty="0" err="1">
                <a:effectLst/>
              </a:rPr>
              <a:t>Thromb</a:t>
            </a:r>
            <a:r>
              <a:rPr lang="en-US" i="1" dirty="0">
                <a:effectLst/>
              </a:rPr>
              <a:t> </a:t>
            </a:r>
            <a:r>
              <a:rPr lang="en-US" i="1" dirty="0" err="1">
                <a:effectLst/>
              </a:rPr>
              <a:t>Haemost</a:t>
            </a:r>
            <a:r>
              <a:rPr lang="en-US" dirty="0">
                <a:effectLst/>
              </a:rPr>
              <a:t>. 2009;7(5):879. </a:t>
            </a:r>
            <a:r>
              <a:rPr lang="en-US" dirty="0" err="1">
                <a:effectLst/>
              </a:rPr>
              <a:t>Epub</a:t>
            </a:r>
            <a:r>
              <a:rPr lang="en-US" dirty="0">
                <a:effectLst/>
              </a:rPr>
              <a:t> 2009 Jan 19.</a:t>
            </a:r>
            <a:r>
              <a:rPr lang="en-US" dirty="0"/>
              <a:t>  </a:t>
            </a:r>
          </a:p>
          <a:p>
            <a:endParaRPr lang="en-US" dirty="0">
              <a:effectLst/>
            </a:endParaRPr>
          </a:p>
          <a:p>
            <a:r>
              <a:rPr lang="en-US" dirty="0">
                <a:effectLst/>
              </a:rPr>
              <a:t>Abstract: The post-thrombotic syndrome (PTS) is increasingly recognized to be a common and important complication of deep venous thrombosis (DVT). Because there is no 'gold standard' objective test to establish its presence, PTS is diagnosed primarily on the basis of the presence of typical symptoms and clinical signs in a limb that was affected by DVT. As a wide variety of definitions of PTS have been used by researchers, it is difficult to compare data across studies and to formally combine data in meta-analyses. In a step towards standardization of the measurement of PTS in clinical studies, available scales and evidence to support their utility to diagnose PTS and to classify its severity were reviewed and discussed at the Control of Anticoagulation Subcommittee of the International Society on Thrombosis and </a:t>
            </a:r>
            <a:r>
              <a:rPr lang="en-US" dirty="0" err="1">
                <a:effectLst/>
              </a:rPr>
              <a:t>Haemostasis</a:t>
            </a:r>
            <a:r>
              <a:rPr lang="en-US" dirty="0">
                <a:effectLst/>
              </a:rPr>
              <a:t> (Vienna, July 2008).</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16</a:t>
            </a:fld>
            <a:endParaRPr lang="en-US"/>
          </a:p>
        </p:txBody>
      </p:sp>
    </p:spTree>
    <p:extLst>
      <p:ext uri="{BB962C8B-B14F-4D97-AF65-F5344CB8AC3E}">
        <p14:creationId xmlns:p14="http://schemas.microsoft.com/office/powerpoint/2010/main" val="841894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5509" y="4114799"/>
            <a:ext cx="6529754" cy="5027613"/>
          </a:xfrm>
        </p:spPr>
        <p:txBody>
          <a:bodyPr>
            <a:noAutofit/>
          </a:bodyPr>
          <a:lstStyle/>
          <a:p>
            <a:pPr marL="0" marR="0">
              <a:spcBef>
                <a:spcPts val="0"/>
              </a:spcBef>
              <a:spcAft>
                <a:spcPts val="0"/>
              </a:spcAft>
            </a:pPr>
            <a:r>
              <a:rPr lang="en-US" sz="800" dirty="0">
                <a:effectLst/>
                <a:latin typeface="Arial" panose="020B0604020202020204" pitchFamily="34" charset="0"/>
                <a:ea typeface="Calibri" panose="020F0502020204030204" pitchFamily="34" charset="0"/>
                <a:cs typeface="Arial" panose="020B0604020202020204" pitchFamily="34" charset="0"/>
              </a:rPr>
              <a:t> </a:t>
            </a:r>
          </a:p>
          <a:p>
            <a:endParaRPr lang="en-US" sz="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446E1A8-6D11-D944-BA46-3CE3E43A53DE}" type="slidenum">
              <a:rPr lang="en-US" smtClean="0"/>
              <a:pPr/>
              <a:t>17</a:t>
            </a:fld>
            <a:endParaRPr lang="en-US" dirty="0"/>
          </a:p>
        </p:txBody>
      </p:sp>
    </p:spTree>
    <p:extLst>
      <p:ext uri="{BB962C8B-B14F-4D97-AF65-F5344CB8AC3E}">
        <p14:creationId xmlns:p14="http://schemas.microsoft.com/office/powerpoint/2010/main" val="1807256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19</a:t>
            </a:fld>
            <a:endParaRPr lang="en-US"/>
          </a:p>
        </p:txBody>
      </p:sp>
    </p:spTree>
    <p:extLst>
      <p:ext uri="{BB962C8B-B14F-4D97-AF65-F5344CB8AC3E}">
        <p14:creationId xmlns:p14="http://schemas.microsoft.com/office/powerpoint/2010/main" val="3372887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20</a:t>
            </a:fld>
            <a:endParaRPr lang="en-US"/>
          </a:p>
        </p:txBody>
      </p:sp>
    </p:spTree>
    <p:extLst>
      <p:ext uri="{BB962C8B-B14F-4D97-AF65-F5344CB8AC3E}">
        <p14:creationId xmlns:p14="http://schemas.microsoft.com/office/powerpoint/2010/main" val="3810631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21</a:t>
            </a:fld>
            <a:endParaRPr lang="en-US"/>
          </a:p>
        </p:txBody>
      </p:sp>
    </p:spTree>
    <p:extLst>
      <p:ext uri="{BB962C8B-B14F-4D97-AF65-F5344CB8AC3E}">
        <p14:creationId xmlns:p14="http://schemas.microsoft.com/office/powerpoint/2010/main" val="1957355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2</a:t>
            </a:fld>
            <a:endParaRPr lang="en-US"/>
          </a:p>
        </p:txBody>
      </p:sp>
    </p:spTree>
    <p:extLst>
      <p:ext uri="{BB962C8B-B14F-4D97-AF65-F5344CB8AC3E}">
        <p14:creationId xmlns:p14="http://schemas.microsoft.com/office/powerpoint/2010/main" val="3785265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5509" y="4114799"/>
            <a:ext cx="6529754" cy="5027613"/>
          </a:xfrm>
        </p:spPr>
        <p:txBody>
          <a:bodyPr>
            <a:noAutofit/>
          </a:bodyPr>
          <a:lstStyle/>
          <a:p>
            <a:pPr marL="0" marR="0">
              <a:spcBef>
                <a:spcPts val="0"/>
              </a:spcBef>
              <a:spcAft>
                <a:spcPts val="0"/>
              </a:spcAft>
            </a:pPr>
            <a:r>
              <a:rPr lang="en-US" sz="800" dirty="0">
                <a:effectLst/>
                <a:latin typeface="Arial" panose="020B0604020202020204" pitchFamily="34" charset="0"/>
                <a:ea typeface="Calibri" panose="020F0502020204030204" pitchFamily="34" charset="0"/>
                <a:cs typeface="Arial" panose="020B0604020202020204" pitchFamily="34" charset="0"/>
              </a:rPr>
              <a:t> </a:t>
            </a:r>
          </a:p>
          <a:p>
            <a:endParaRPr lang="en-US" sz="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446E1A8-6D11-D944-BA46-3CE3E43A53DE}" type="slidenum">
              <a:rPr lang="en-US" smtClean="0"/>
              <a:pPr/>
              <a:t>23</a:t>
            </a:fld>
            <a:endParaRPr lang="en-US" dirty="0"/>
          </a:p>
        </p:txBody>
      </p:sp>
    </p:spTree>
    <p:extLst>
      <p:ext uri="{BB962C8B-B14F-4D97-AF65-F5344CB8AC3E}">
        <p14:creationId xmlns:p14="http://schemas.microsoft.com/office/powerpoint/2010/main" val="2180208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24</a:t>
            </a:fld>
            <a:endParaRPr lang="en-US"/>
          </a:p>
        </p:txBody>
      </p:sp>
    </p:spTree>
    <p:extLst>
      <p:ext uri="{BB962C8B-B14F-4D97-AF65-F5344CB8AC3E}">
        <p14:creationId xmlns:p14="http://schemas.microsoft.com/office/powerpoint/2010/main" val="2218112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1" name="Rectangle 2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294" eaLnBrk="0" hangingPunct="0">
              <a:defRPr>
                <a:solidFill>
                  <a:srgbClr val="FFFF00"/>
                </a:solidFill>
                <a:latin typeface="Arial" charset="0"/>
                <a:cs typeface="Arial" charset="0"/>
              </a:defRPr>
            </a:lvl1pPr>
            <a:lvl2pPr marL="714495" indent="-274806" defTabSz="960294" eaLnBrk="0" hangingPunct="0">
              <a:defRPr>
                <a:solidFill>
                  <a:srgbClr val="FFFF00"/>
                </a:solidFill>
                <a:latin typeface="Arial" charset="0"/>
                <a:cs typeface="Arial" charset="0"/>
              </a:defRPr>
            </a:lvl2pPr>
            <a:lvl3pPr marL="1099223" indent="-219845" defTabSz="960294" eaLnBrk="0" hangingPunct="0">
              <a:defRPr>
                <a:solidFill>
                  <a:srgbClr val="FFFF00"/>
                </a:solidFill>
                <a:latin typeface="Arial" charset="0"/>
                <a:cs typeface="Arial" charset="0"/>
              </a:defRPr>
            </a:lvl3pPr>
            <a:lvl4pPr marL="1538912" indent="-219845" defTabSz="960294" eaLnBrk="0" hangingPunct="0">
              <a:defRPr>
                <a:solidFill>
                  <a:srgbClr val="FFFF00"/>
                </a:solidFill>
                <a:latin typeface="Arial" charset="0"/>
                <a:cs typeface="Arial" charset="0"/>
              </a:defRPr>
            </a:lvl4pPr>
            <a:lvl5pPr marL="1978602" indent="-219845" defTabSz="960294" eaLnBrk="0" hangingPunct="0">
              <a:defRPr>
                <a:solidFill>
                  <a:srgbClr val="FFFF00"/>
                </a:solidFill>
                <a:latin typeface="Arial" charset="0"/>
                <a:cs typeface="Arial" charset="0"/>
              </a:defRPr>
            </a:lvl5pPr>
            <a:lvl6pPr marL="2418291" indent="-219845" defTabSz="960294" eaLnBrk="0" fontAlgn="base" hangingPunct="0">
              <a:spcBef>
                <a:spcPct val="0"/>
              </a:spcBef>
              <a:spcAft>
                <a:spcPct val="0"/>
              </a:spcAft>
              <a:defRPr>
                <a:solidFill>
                  <a:srgbClr val="FFFF00"/>
                </a:solidFill>
                <a:latin typeface="Arial" charset="0"/>
                <a:cs typeface="Arial" charset="0"/>
              </a:defRPr>
            </a:lvl6pPr>
            <a:lvl7pPr marL="2857980" indent="-219845" defTabSz="960294" eaLnBrk="0" fontAlgn="base" hangingPunct="0">
              <a:spcBef>
                <a:spcPct val="0"/>
              </a:spcBef>
              <a:spcAft>
                <a:spcPct val="0"/>
              </a:spcAft>
              <a:defRPr>
                <a:solidFill>
                  <a:srgbClr val="FFFF00"/>
                </a:solidFill>
                <a:latin typeface="Arial" charset="0"/>
                <a:cs typeface="Arial" charset="0"/>
              </a:defRPr>
            </a:lvl7pPr>
            <a:lvl8pPr marL="3297669" indent="-219845" defTabSz="960294" eaLnBrk="0" fontAlgn="base" hangingPunct="0">
              <a:spcBef>
                <a:spcPct val="0"/>
              </a:spcBef>
              <a:spcAft>
                <a:spcPct val="0"/>
              </a:spcAft>
              <a:defRPr>
                <a:solidFill>
                  <a:srgbClr val="FFFF00"/>
                </a:solidFill>
                <a:latin typeface="Arial" charset="0"/>
                <a:cs typeface="Arial" charset="0"/>
              </a:defRPr>
            </a:lvl8pPr>
            <a:lvl9pPr marL="3737359" indent="-219845" defTabSz="960294" eaLnBrk="0" fontAlgn="base" hangingPunct="0">
              <a:spcBef>
                <a:spcPct val="0"/>
              </a:spcBef>
              <a:spcAft>
                <a:spcPct val="0"/>
              </a:spcAft>
              <a:defRPr>
                <a:solidFill>
                  <a:srgbClr val="FFFF00"/>
                </a:solidFill>
                <a:latin typeface="Arial" charset="0"/>
                <a:cs typeface="Arial" charset="0"/>
              </a:defRPr>
            </a:lvl9pPr>
          </a:lstStyle>
          <a:p>
            <a:pPr eaLnBrk="1" hangingPunct="1"/>
            <a:fld id="{8CE4936A-7F5A-4551-A7B7-D3BF5103A0E7}" type="slidenum">
              <a:rPr lang="en-GB" altLang="en-US" smtClean="0">
                <a:solidFill>
                  <a:srgbClr val="000000"/>
                </a:solidFill>
              </a:rPr>
              <a:pPr eaLnBrk="1" hangingPunct="1"/>
              <a:t>25</a:t>
            </a:fld>
            <a:endParaRPr lang="en-GB" altLang="en-US" dirty="0">
              <a:solidFill>
                <a:srgbClr val="000000"/>
              </a:solidFill>
            </a:endParaRPr>
          </a:p>
        </p:txBody>
      </p:sp>
      <p:sp>
        <p:nvSpPr>
          <p:cNvPr id="268292" name="Rectangle 8"/>
          <p:cNvSpPr>
            <a:spLocks noGrp="1" noRot="1" noChangeAspect="1" noChangeArrowheads="1" noTextEdit="1"/>
          </p:cNvSpPr>
          <p:nvPr>
            <p:ph type="sldImg"/>
          </p:nvPr>
        </p:nvSpPr>
        <p:spPr>
          <a:ln/>
        </p:spPr>
      </p:sp>
      <p:sp>
        <p:nvSpPr>
          <p:cNvPr id="268293" name="Rectangle 9"/>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tabLst>
                <a:tab pos="174044" algn="l"/>
              </a:tabLst>
            </a:pPr>
            <a:endParaRPr lang="en-US" altLang="en-US" dirty="0"/>
          </a:p>
        </p:txBody>
      </p:sp>
    </p:spTree>
    <p:extLst>
      <p:ext uri="{BB962C8B-B14F-4D97-AF65-F5344CB8AC3E}">
        <p14:creationId xmlns:p14="http://schemas.microsoft.com/office/powerpoint/2010/main" val="1447526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r>
              <a:rPr lang="en-US" dirty="0"/>
              <a:t>16:33 it is also recommended</a:t>
            </a:r>
          </a:p>
        </p:txBody>
      </p:sp>
      <p:sp>
        <p:nvSpPr>
          <p:cNvPr id="4" name="Slide Number Placeholder 3"/>
          <p:cNvSpPr>
            <a:spLocks noGrp="1"/>
          </p:cNvSpPr>
          <p:nvPr>
            <p:ph type="sldNum" sz="quarter" idx="5"/>
          </p:nvPr>
        </p:nvSpPr>
        <p:spPr/>
        <p:txBody>
          <a:bodyPr/>
          <a:lstStyle/>
          <a:p>
            <a:fld id="{9446E1A8-6D11-D944-BA46-3CE3E43A53DE}" type="slidenum">
              <a:rPr lang="en-US" smtClean="0"/>
              <a:pPr/>
              <a:t>26</a:t>
            </a:fld>
            <a:endParaRPr lang="en-US"/>
          </a:p>
        </p:txBody>
      </p:sp>
    </p:spTree>
    <p:extLst>
      <p:ext uri="{BB962C8B-B14F-4D97-AF65-F5344CB8AC3E}">
        <p14:creationId xmlns:p14="http://schemas.microsoft.com/office/powerpoint/2010/main" val="95911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27</a:t>
            </a:fld>
            <a:endParaRPr lang="en-US"/>
          </a:p>
        </p:txBody>
      </p:sp>
    </p:spTree>
    <p:extLst>
      <p:ext uri="{BB962C8B-B14F-4D97-AF65-F5344CB8AC3E}">
        <p14:creationId xmlns:p14="http://schemas.microsoft.com/office/powerpoint/2010/main" val="42385844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28</a:t>
            </a:fld>
            <a:endParaRPr lang="en-US"/>
          </a:p>
        </p:txBody>
      </p:sp>
    </p:spTree>
    <p:extLst>
      <p:ext uri="{BB962C8B-B14F-4D97-AF65-F5344CB8AC3E}">
        <p14:creationId xmlns:p14="http://schemas.microsoft.com/office/powerpoint/2010/main" val="14874675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9ADEF1E-D69C-3244-A97E-8FFDA84BA5A4}" type="slidenum">
              <a:rPr lang="en-US" smtClean="0"/>
              <a:pPr/>
              <a:t>29</a:t>
            </a:fld>
            <a:endParaRPr lang="en-US" dirty="0"/>
          </a:p>
        </p:txBody>
      </p:sp>
    </p:spTree>
    <p:extLst>
      <p:ext uri="{BB962C8B-B14F-4D97-AF65-F5344CB8AC3E}">
        <p14:creationId xmlns:p14="http://schemas.microsoft.com/office/powerpoint/2010/main" val="8537406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30</a:t>
            </a:fld>
            <a:endParaRPr lang="en-US"/>
          </a:p>
        </p:txBody>
      </p:sp>
    </p:spTree>
    <p:extLst>
      <p:ext uri="{BB962C8B-B14F-4D97-AF65-F5344CB8AC3E}">
        <p14:creationId xmlns:p14="http://schemas.microsoft.com/office/powerpoint/2010/main" val="200655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3</a:t>
            </a:fld>
            <a:endParaRPr lang="en-US" dirty="0"/>
          </a:p>
        </p:txBody>
      </p:sp>
    </p:spTree>
    <p:extLst>
      <p:ext uri="{BB962C8B-B14F-4D97-AF65-F5344CB8AC3E}">
        <p14:creationId xmlns:p14="http://schemas.microsoft.com/office/powerpoint/2010/main" val="2607540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4</a:t>
            </a:fld>
            <a:endParaRPr lang="en-US" dirty="0"/>
          </a:p>
        </p:txBody>
      </p:sp>
    </p:spTree>
    <p:extLst>
      <p:ext uri="{BB962C8B-B14F-4D97-AF65-F5344CB8AC3E}">
        <p14:creationId xmlns:p14="http://schemas.microsoft.com/office/powerpoint/2010/main" val="137369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5</a:t>
            </a:fld>
            <a:endParaRPr lang="en-US" dirty="0"/>
          </a:p>
        </p:txBody>
      </p:sp>
    </p:spTree>
    <p:extLst>
      <p:ext uri="{BB962C8B-B14F-4D97-AF65-F5344CB8AC3E}">
        <p14:creationId xmlns:p14="http://schemas.microsoft.com/office/powerpoint/2010/main" val="3179665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1:28 Lets start first</a:t>
            </a:r>
          </a:p>
        </p:txBody>
      </p:sp>
      <p:sp>
        <p:nvSpPr>
          <p:cNvPr id="4" name="Slide Number Placeholder 3"/>
          <p:cNvSpPr>
            <a:spLocks noGrp="1"/>
          </p:cNvSpPr>
          <p:nvPr>
            <p:ph type="sldNum" sz="quarter" idx="5"/>
          </p:nvPr>
        </p:nvSpPr>
        <p:spPr/>
        <p:txBody>
          <a:bodyPr/>
          <a:lstStyle/>
          <a:p>
            <a:fld id="{9446E1A8-6D11-D944-BA46-3CE3E43A53DE}" type="slidenum">
              <a:rPr lang="en-US" smtClean="0"/>
              <a:pPr/>
              <a:t>6</a:t>
            </a:fld>
            <a:endParaRPr lang="en-US"/>
          </a:p>
        </p:txBody>
      </p:sp>
    </p:spTree>
    <p:extLst>
      <p:ext uri="{BB962C8B-B14F-4D97-AF65-F5344CB8AC3E}">
        <p14:creationId xmlns:p14="http://schemas.microsoft.com/office/powerpoint/2010/main" val="1035640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7</a:t>
            </a:fld>
            <a:endParaRPr lang="en-US"/>
          </a:p>
        </p:txBody>
      </p:sp>
    </p:spTree>
    <p:extLst>
      <p:ext uri="{BB962C8B-B14F-4D97-AF65-F5344CB8AC3E}">
        <p14:creationId xmlns:p14="http://schemas.microsoft.com/office/powerpoint/2010/main" val="3815336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sz="1200" b="0" i="0" kern="1200" dirty="0">
              <a:solidFill>
                <a:schemeClr val="tx1"/>
              </a:solidFill>
              <a:effectLst/>
              <a:latin typeface="+mn-lt"/>
              <a:ea typeface="+mn-ea"/>
              <a:cs typeface="+mn-cs"/>
            </a:endParaRPr>
          </a:p>
          <a:p>
            <a:r>
              <a:rPr lang="en-US" dirty="0"/>
              <a:t> </a:t>
            </a:r>
          </a:p>
        </p:txBody>
      </p:sp>
      <p:sp>
        <p:nvSpPr>
          <p:cNvPr id="4" name="Slide Number Placeholder 3"/>
          <p:cNvSpPr>
            <a:spLocks noGrp="1"/>
          </p:cNvSpPr>
          <p:nvPr>
            <p:ph type="sldNum" sz="quarter" idx="10"/>
          </p:nvPr>
        </p:nvSpPr>
        <p:spPr/>
        <p:txBody>
          <a:bodyPr/>
          <a:lstStyle/>
          <a:p>
            <a:fld id="{94979EEA-8B9B-0149-975F-FD76388F9CCC}" type="slidenum">
              <a:rPr lang="en-US" smtClean="0"/>
              <a:t>8</a:t>
            </a:fld>
            <a:endParaRPr lang="en-US" dirty="0"/>
          </a:p>
        </p:txBody>
      </p:sp>
    </p:spTree>
    <p:extLst>
      <p:ext uri="{BB962C8B-B14F-4D97-AF65-F5344CB8AC3E}">
        <p14:creationId xmlns:p14="http://schemas.microsoft.com/office/powerpoint/2010/main" val="417942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5509" y="4114799"/>
            <a:ext cx="6529754" cy="5027613"/>
          </a:xfrm>
        </p:spPr>
        <p:txBody>
          <a:bodyPr>
            <a:noAutofit/>
          </a:bodyPr>
          <a:lstStyle/>
          <a:p>
            <a:pPr marL="0" marR="0">
              <a:spcBef>
                <a:spcPts val="0"/>
              </a:spcBef>
              <a:spcAft>
                <a:spcPts val="0"/>
              </a:spcAft>
            </a:pPr>
            <a:r>
              <a:rPr lang="en-US" sz="800" dirty="0">
                <a:effectLst/>
                <a:latin typeface="Arial" panose="020B0604020202020204" pitchFamily="34" charset="0"/>
                <a:ea typeface="Calibri" panose="020F0502020204030204" pitchFamily="34" charset="0"/>
                <a:cs typeface="Arial" panose="020B0604020202020204" pitchFamily="34" charset="0"/>
              </a:rPr>
              <a:t> </a:t>
            </a:r>
          </a:p>
          <a:p>
            <a:endParaRPr lang="en-US" sz="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446E1A8-6D11-D944-BA46-3CE3E43A53DE}" type="slidenum">
              <a:rPr lang="en-US" smtClean="0"/>
              <a:pPr/>
              <a:t>9</a:t>
            </a:fld>
            <a:endParaRPr lang="en-US" dirty="0"/>
          </a:p>
        </p:txBody>
      </p:sp>
    </p:spTree>
    <p:extLst>
      <p:ext uri="{BB962C8B-B14F-4D97-AF65-F5344CB8AC3E}">
        <p14:creationId xmlns:p14="http://schemas.microsoft.com/office/powerpoint/2010/main" val="23215851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7E6EAE-03DE-7F43-BFF5-8D64A0C0CC4E}"/>
              </a:ext>
            </a:extLst>
          </p:cNvPr>
          <p:cNvPicPr>
            <a:picLocks noChangeAspect="1"/>
          </p:cNvPicPr>
          <p:nvPr userDrawn="1"/>
        </p:nvPicPr>
        <p:blipFill>
          <a:blip r:embed="rId2"/>
          <a:stretch>
            <a:fillRect/>
          </a:stretch>
        </p:blipFill>
        <p:spPr>
          <a:xfrm>
            <a:off x="4060" y="0"/>
            <a:ext cx="9135879" cy="5143500"/>
          </a:xfrm>
          <a:prstGeom prst="rect">
            <a:avLst/>
          </a:prstGeom>
        </p:spPr>
      </p:pic>
      <p:sp>
        <p:nvSpPr>
          <p:cNvPr id="2" name="Title 1"/>
          <p:cNvSpPr>
            <a:spLocks noGrp="1"/>
          </p:cNvSpPr>
          <p:nvPr>
            <p:ph type="title"/>
          </p:nvPr>
        </p:nvSpPr>
        <p:spPr>
          <a:xfrm>
            <a:off x="549273" y="2528132"/>
            <a:ext cx="6618693" cy="615553"/>
          </a:xfrm>
        </p:spPr>
        <p:txBody>
          <a:bodyPr lIns="0" anchor="b"/>
          <a:lstStyle>
            <a:lvl1pPr algn="l">
              <a:defRPr b="0">
                <a:solidFill>
                  <a:srgbClr val="FFFFFF"/>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6" name="Text Placeholder 5"/>
          <p:cNvSpPr>
            <a:spLocks noGrp="1"/>
          </p:cNvSpPr>
          <p:nvPr>
            <p:ph type="body" sz="quarter" idx="10"/>
          </p:nvPr>
        </p:nvSpPr>
        <p:spPr>
          <a:xfrm>
            <a:off x="549273" y="3277801"/>
            <a:ext cx="6618692" cy="1154906"/>
          </a:xfrm>
        </p:spPr>
        <p:txBody>
          <a:bodyPr lIns="0"/>
          <a:lstStyle>
            <a:lvl1pPr marL="0" indent="0">
              <a:buNone/>
              <a:defRPr>
                <a:solidFill>
                  <a:schemeClr val="accent6">
                    <a:lumMod val="40000"/>
                    <a:lumOff val="60000"/>
                  </a:schemeClr>
                </a:solidFill>
                <a:effectLst>
                  <a:outerShdw blurRad="50800" dist="38100" dir="2700000" algn="tl" rotWithShape="0">
                    <a:prstClr val="black">
                      <a:alpha val="40000"/>
                    </a:prstClr>
                  </a:outerShdw>
                </a:effectLst>
              </a:defRPr>
            </a:lvl1pPr>
            <a:lvl2pPr marL="342900" indent="0">
              <a:buNone/>
              <a:defRPr/>
            </a:lvl2pPr>
            <a:lvl3pPr marL="596646" indent="0">
              <a:buNone/>
              <a:defRPr/>
            </a:lvl3pPr>
            <a:lvl4pPr marL="898398" indent="0">
              <a:buNone/>
              <a:defRPr/>
            </a:lvl4pPr>
            <a:lvl5pPr marL="1200150" indent="0">
              <a:buNone/>
              <a:defRPr/>
            </a:lvl5pPr>
          </a:lstStyle>
          <a:p>
            <a:pPr lvl="0"/>
            <a:r>
              <a:rPr lang="en-US"/>
              <a:t>Click to edit Master text styles</a:t>
            </a:r>
          </a:p>
        </p:txBody>
      </p:sp>
      <p:pic>
        <p:nvPicPr>
          <p:cNvPr id="9" name="Picture 8" descr="NSCME_logos_alpha">
            <a:extLst>
              <a:ext uri="{FF2B5EF4-FFF2-40B4-BE49-F238E27FC236}">
                <a16:creationId xmlns:a16="http://schemas.microsoft.com/office/drawing/2014/main" id="{E951B071-16EF-4441-B8E8-E599FDE755FC}"/>
              </a:ext>
            </a:extLst>
          </p:cNvPr>
          <p:cNvPicPr>
            <a:picLocks noChangeAspect="1" noChangeArrowheads="1"/>
          </p:cNvPicPr>
          <p:nvPr userDrawn="1"/>
        </p:nvPicPr>
        <p:blipFill rotWithShape="1">
          <a:blip r:embed="rId3"/>
          <a:srcRect l="4883" t="41911" r="-4883" b="15738"/>
          <a:stretch/>
        </p:blipFill>
        <p:spPr bwMode="auto">
          <a:xfrm>
            <a:off x="7601919" y="4384605"/>
            <a:ext cx="1770819" cy="562604"/>
          </a:xfrm>
          <a:prstGeom prst="rect">
            <a:avLst/>
          </a:prstGeom>
          <a:noFill/>
          <a:effectLst>
            <a:outerShdw blurRad="50800" dist="38100" dir="2700000">
              <a:srgbClr val="000000">
                <a:alpha val="43000"/>
              </a:srgbClr>
            </a:outerShdw>
          </a:effectLst>
        </p:spPr>
      </p:pic>
    </p:spTree>
    <p:extLst>
      <p:ext uri="{BB962C8B-B14F-4D97-AF65-F5344CB8AC3E}">
        <p14:creationId xmlns:p14="http://schemas.microsoft.com/office/powerpoint/2010/main" val="351012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tally 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593A72-1176-AC45-BBF4-B4F41D5C1E6B}"/>
              </a:ext>
            </a:extLst>
          </p:cNvPr>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7095" y="181680"/>
            <a:ext cx="8309810" cy="563231"/>
          </a:xfrm>
          <a:effectLst/>
        </p:spPr>
        <p:txBody>
          <a:bodyPr/>
          <a:lstStyle>
            <a:lvl1pPr>
              <a:defRPr sz="3600">
                <a:solidFill>
                  <a:schemeClr val="accent1"/>
                </a:solidFill>
                <a:effectLst/>
              </a:defRPr>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035C2C29-AC7E-534E-A2FC-D9AC250BE28B}"/>
              </a:ext>
            </a:extLst>
          </p:cNvPr>
          <p:cNvSpPr>
            <a:spLocks noGrp="1"/>
          </p:cNvSpPr>
          <p:nvPr>
            <p:ph type="body" sz="quarter" idx="10"/>
          </p:nvPr>
        </p:nvSpPr>
        <p:spPr>
          <a:xfrm>
            <a:off x="0" y="4591050"/>
            <a:ext cx="8604250" cy="552450"/>
          </a:xfrm>
        </p:spPr>
        <p:txBody>
          <a:bodyPr lIns="320040" tIns="0" rIns="0" bIns="118872" anchor="b" anchorCtr="0"/>
          <a:lstStyle>
            <a:lvl1pPr marL="0" indent="0">
              <a:buNone/>
              <a:defRPr sz="1000"/>
            </a:lvl1pPr>
            <a:lvl2pPr marL="342900" indent="0">
              <a:buNone/>
              <a:defRPr/>
            </a:lvl2pPr>
            <a:lvl3pPr marL="596646" indent="0">
              <a:buNone/>
              <a:defRPr/>
            </a:lvl3pPr>
            <a:lvl4pPr marL="898398" indent="0">
              <a:buNone/>
              <a:defRPr/>
            </a:lvl4pPr>
            <a:lvl5pPr marL="1200150" indent="0">
              <a:buNone/>
              <a:defRPr/>
            </a:lvl5pPr>
          </a:lstStyle>
          <a:p>
            <a:pPr lvl="0"/>
            <a:r>
              <a:rPr lang="en-US"/>
              <a:t>Click to edit Master text styles</a:t>
            </a:r>
          </a:p>
        </p:txBody>
      </p:sp>
    </p:spTree>
    <p:extLst>
      <p:ext uri="{BB962C8B-B14F-4D97-AF65-F5344CB8AC3E}">
        <p14:creationId xmlns:p14="http://schemas.microsoft.com/office/powerpoint/2010/main" val="242653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CEE24-95AC-DD43-B697-BBCD67E639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9ABB05-E8D4-7740-9E7A-68F4BA06BE19}"/>
              </a:ext>
            </a:extLst>
          </p:cNvPr>
          <p:cNvSpPr>
            <a:spLocks noGrp="1"/>
          </p:cNvSpPr>
          <p:nvPr>
            <p:ph type="dt" sz="half" idx="10"/>
          </p:nvPr>
        </p:nvSpPr>
        <p:spPr/>
        <p:txBody>
          <a:bodyPr/>
          <a:lstStyle/>
          <a:p>
            <a:fld id="{EF9809A5-7C2C-6844-A770-1F50D0C35DC7}" type="datetimeFigureOut">
              <a:rPr lang="en-US" smtClean="0"/>
              <a:t>6/9/21</a:t>
            </a:fld>
            <a:endParaRPr lang="en-US"/>
          </a:p>
        </p:txBody>
      </p:sp>
      <p:sp>
        <p:nvSpPr>
          <p:cNvPr id="4" name="Footer Placeholder 3">
            <a:extLst>
              <a:ext uri="{FF2B5EF4-FFF2-40B4-BE49-F238E27FC236}">
                <a16:creationId xmlns:a16="http://schemas.microsoft.com/office/drawing/2014/main" id="{613106EB-711D-3B4C-842F-7028ED1E01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D6554D-6FAA-2748-9ADE-7B7591AA338C}"/>
              </a:ext>
            </a:extLst>
          </p:cNvPr>
          <p:cNvSpPr>
            <a:spLocks noGrp="1"/>
          </p:cNvSpPr>
          <p:nvPr>
            <p:ph type="sldNum" sz="quarter" idx="12"/>
          </p:nvPr>
        </p:nvSpPr>
        <p:spPr/>
        <p:txBody>
          <a:bodyPr/>
          <a:lstStyle/>
          <a:p>
            <a:fld id="{9E259FCE-3800-7C46-B79F-C16E0C72AE5D}" type="slidenum">
              <a:rPr lang="en-US" smtClean="0"/>
              <a:t>‹#›</a:t>
            </a:fld>
            <a:endParaRPr lang="en-US"/>
          </a:p>
        </p:txBody>
      </p:sp>
    </p:spTree>
    <p:extLst>
      <p:ext uri="{BB962C8B-B14F-4D97-AF65-F5344CB8AC3E}">
        <p14:creationId xmlns:p14="http://schemas.microsoft.com/office/powerpoint/2010/main" val="2851304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766F8-73E0-AE4C-B5CA-FFF94C3D83AE}"/>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B38257B0-6CC6-674F-8C85-11915E82277D}"/>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7E36B6-2F8B-7E4A-9BB0-0698B7988BF7}"/>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1FE54D-9325-6342-946B-C9F53B244F1C}"/>
              </a:ext>
            </a:extLst>
          </p:cNvPr>
          <p:cNvSpPr>
            <a:spLocks noGrp="1"/>
          </p:cNvSpPr>
          <p:nvPr>
            <p:ph type="dt" sz="half" idx="10"/>
          </p:nvPr>
        </p:nvSpPr>
        <p:spPr/>
        <p:txBody>
          <a:bodyPr/>
          <a:lstStyle/>
          <a:p>
            <a:fld id="{EF9809A5-7C2C-6844-A770-1F50D0C35DC7}" type="datetimeFigureOut">
              <a:rPr lang="en-US" smtClean="0"/>
              <a:t>6/9/21</a:t>
            </a:fld>
            <a:endParaRPr lang="en-US"/>
          </a:p>
        </p:txBody>
      </p:sp>
      <p:sp>
        <p:nvSpPr>
          <p:cNvPr id="6" name="Footer Placeholder 5">
            <a:extLst>
              <a:ext uri="{FF2B5EF4-FFF2-40B4-BE49-F238E27FC236}">
                <a16:creationId xmlns:a16="http://schemas.microsoft.com/office/drawing/2014/main" id="{591B193A-F92E-4F4B-984B-03F4AEAB45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3DD467-BEA1-9E44-A344-F80E7C9170B9}"/>
              </a:ext>
            </a:extLst>
          </p:cNvPr>
          <p:cNvSpPr>
            <a:spLocks noGrp="1"/>
          </p:cNvSpPr>
          <p:nvPr>
            <p:ph type="sldNum" sz="quarter" idx="12"/>
          </p:nvPr>
        </p:nvSpPr>
        <p:spPr/>
        <p:txBody>
          <a:bodyPr/>
          <a:lstStyle/>
          <a:p>
            <a:fld id="{9E259FCE-3800-7C46-B79F-C16E0C72AE5D}" type="slidenum">
              <a:rPr lang="en-US" smtClean="0"/>
              <a:t>‹#›</a:t>
            </a:fld>
            <a:endParaRPr lang="en-US"/>
          </a:p>
        </p:txBody>
      </p:sp>
    </p:spTree>
    <p:extLst>
      <p:ext uri="{BB962C8B-B14F-4D97-AF65-F5344CB8AC3E}">
        <p14:creationId xmlns:p14="http://schemas.microsoft.com/office/powerpoint/2010/main" val="1850610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illboard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B751C4-2EB4-A947-BF4B-274ACB5DA71C}"/>
              </a:ext>
            </a:extLst>
          </p:cNvPr>
          <p:cNvPicPr>
            <a:picLocks noChangeAspect="1"/>
          </p:cNvPicPr>
          <p:nvPr userDrawn="1"/>
        </p:nvPicPr>
        <p:blipFill>
          <a:blip r:embed="rId2"/>
          <a:stretch>
            <a:fillRect/>
          </a:stretch>
        </p:blipFill>
        <p:spPr>
          <a:xfrm>
            <a:off x="4060" y="0"/>
            <a:ext cx="9135879" cy="5143500"/>
          </a:xfrm>
          <a:prstGeom prst="rect">
            <a:avLst/>
          </a:prstGeom>
        </p:spPr>
      </p:pic>
      <p:sp>
        <p:nvSpPr>
          <p:cNvPr id="5" name="Text Placeholder 4"/>
          <p:cNvSpPr>
            <a:spLocks noGrp="1"/>
          </p:cNvSpPr>
          <p:nvPr>
            <p:ph type="body" sz="quarter" idx="10"/>
          </p:nvPr>
        </p:nvSpPr>
        <p:spPr>
          <a:xfrm>
            <a:off x="549275" y="448866"/>
            <a:ext cx="8001000" cy="4242197"/>
          </a:xfrm>
          <a:effectLst>
            <a:outerShdw blurRad="50800" dist="38100" dir="2700000" algn="tl" rotWithShape="0">
              <a:prstClr val="black">
                <a:alpha val="40000"/>
              </a:prstClr>
            </a:outerShdw>
          </a:effectLst>
        </p:spPr>
        <p:txBody>
          <a:bodyPr anchor="ctr"/>
          <a:lstStyle>
            <a:lvl1pPr marL="0" indent="0" algn="ctr">
              <a:buNone/>
              <a:defRPr sz="4000">
                <a:solidFill>
                  <a:schemeClr val="bg2"/>
                </a:solidFill>
              </a:defRPr>
            </a:lvl1pPr>
            <a:lvl2pPr marL="342900" indent="0" algn="ctr">
              <a:buNone/>
              <a:defRPr>
                <a:solidFill>
                  <a:schemeClr val="bg2"/>
                </a:solidFill>
              </a:defRPr>
            </a:lvl2pPr>
            <a:lvl3pPr marL="596646" indent="0" algn="ctr">
              <a:buNone/>
              <a:defRPr>
                <a:solidFill>
                  <a:schemeClr val="bg2"/>
                </a:solidFill>
              </a:defRPr>
            </a:lvl3pPr>
            <a:lvl4pPr marL="898398" indent="0" algn="ctr">
              <a:buNone/>
              <a:defRPr>
                <a:solidFill>
                  <a:schemeClr val="bg2"/>
                </a:solidFill>
              </a:defRPr>
            </a:lvl4pPr>
            <a:lvl5pPr marL="1200150" indent="0" algn="ctr">
              <a:buNone/>
              <a:defRPr>
                <a:solidFill>
                  <a:schemeClr val="bg2"/>
                </a:solidFill>
              </a:defRPr>
            </a:lvl5pPr>
          </a:lstStyle>
          <a:p>
            <a:pPr lvl="0"/>
            <a:r>
              <a:rPr lang="en-US"/>
              <a:t>Click to edit Master text styles</a:t>
            </a:r>
          </a:p>
        </p:txBody>
      </p:sp>
      <p:pic>
        <p:nvPicPr>
          <p:cNvPr id="4" name="Picture 3" descr="NSCME_logos_alpha">
            <a:extLst>
              <a:ext uri="{FF2B5EF4-FFF2-40B4-BE49-F238E27FC236}">
                <a16:creationId xmlns:a16="http://schemas.microsoft.com/office/drawing/2014/main" id="{E055857F-8E85-3943-86AC-8426E3B5E4D2}"/>
              </a:ext>
            </a:extLst>
          </p:cNvPr>
          <p:cNvPicPr>
            <a:picLocks noChangeAspect="1" noChangeArrowheads="1"/>
          </p:cNvPicPr>
          <p:nvPr userDrawn="1"/>
        </p:nvPicPr>
        <p:blipFill rotWithShape="1">
          <a:blip r:embed="rId3"/>
          <a:srcRect l="4883" t="41911" r="-4883" b="15738"/>
          <a:stretch/>
        </p:blipFill>
        <p:spPr bwMode="auto">
          <a:xfrm>
            <a:off x="7601919" y="4384605"/>
            <a:ext cx="1770819" cy="562604"/>
          </a:xfrm>
          <a:prstGeom prst="rect">
            <a:avLst/>
          </a:prstGeom>
          <a:noFill/>
          <a:effectLst>
            <a:outerShdw blurRad="50800" dist="38100" dir="2700000">
              <a:srgbClr val="000000">
                <a:alpha val="43000"/>
              </a:srgbClr>
            </a:outerShdw>
          </a:effectLst>
        </p:spPr>
      </p:pic>
    </p:spTree>
    <p:extLst>
      <p:ext uri="{BB962C8B-B14F-4D97-AF65-F5344CB8AC3E}">
        <p14:creationId xmlns:p14="http://schemas.microsoft.com/office/powerpoint/2010/main" val="1653354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9AE9B2-B3F1-7545-9628-B1316E4151C7}"/>
              </a:ext>
            </a:extLst>
          </p:cNvPr>
          <p:cNvPicPr>
            <a:picLocks noChangeAspect="1"/>
          </p:cNvPicPr>
          <p:nvPr userDrawn="1"/>
        </p:nvPicPr>
        <p:blipFill rotWithShape="1">
          <a:blip r:embed="rId2"/>
          <a:srcRect l="6085" t="5722" r="6694" b="12868"/>
          <a:stretch/>
        </p:blipFill>
        <p:spPr>
          <a:xfrm>
            <a:off x="-1" y="-1"/>
            <a:ext cx="9144001" cy="5143501"/>
          </a:xfrm>
          <a:prstGeom prst="rect">
            <a:avLst/>
          </a:prstGeom>
        </p:spPr>
      </p:pic>
      <p:sp>
        <p:nvSpPr>
          <p:cNvPr id="2" name="Title 1"/>
          <p:cNvSpPr>
            <a:spLocks noGrp="1"/>
          </p:cNvSpPr>
          <p:nvPr>
            <p:ph type="title" hasCustomPrompt="1"/>
          </p:nvPr>
        </p:nvSpPr>
        <p:spPr>
          <a:xfrm>
            <a:off x="749870" y="414324"/>
            <a:ext cx="7771961" cy="510909"/>
          </a:xfrm>
          <a:effectLst/>
        </p:spPr>
        <p:txBody>
          <a:bodyPr wrap="square" lIns="0">
            <a:spAutoFit/>
          </a:bodyPr>
          <a:lstStyle>
            <a:lvl1pPr>
              <a:defRPr sz="3200">
                <a:solidFill>
                  <a:schemeClr val="accent1"/>
                </a:solidFill>
                <a:effectLst/>
              </a:defRPr>
            </a:lvl1pPr>
          </a:lstStyle>
          <a:p>
            <a:r>
              <a:rPr lang="en-US" dirty="0"/>
              <a:t>Click to Edit Master Title Style</a:t>
            </a:r>
          </a:p>
        </p:txBody>
      </p:sp>
      <p:sp>
        <p:nvSpPr>
          <p:cNvPr id="3" name="Content Placeholder 2"/>
          <p:cNvSpPr>
            <a:spLocks noGrp="1"/>
          </p:cNvSpPr>
          <p:nvPr>
            <p:ph idx="1"/>
          </p:nvPr>
        </p:nvSpPr>
        <p:spPr>
          <a:xfrm>
            <a:off x="749869" y="968322"/>
            <a:ext cx="7771961" cy="466281"/>
          </a:xfrm>
        </p:spPr>
        <p:txBody>
          <a:bodyPr wrap="square" lIns="0" rIns="0">
            <a:spAutoFit/>
          </a:bodyPr>
          <a:lstStyle>
            <a:lvl1pPr marL="9525" indent="0">
              <a:buFont typeface="Arial" panose="020B0604020202020204" pitchFamily="34" charset="0"/>
              <a:buNone/>
              <a:defRPr sz="2800" b="0"/>
            </a:lvl1pPr>
            <a:lvl2pPr marL="9525" indent="0">
              <a:buClr>
                <a:schemeClr val="accent3"/>
              </a:buClr>
              <a:buSzPct val="115000"/>
              <a:buFont typeface="Lucida Grande"/>
              <a:buNone/>
              <a:tabLst/>
              <a:defRPr/>
            </a:lvl2pPr>
            <a:lvl3pPr marL="9525" indent="0">
              <a:buClr>
                <a:schemeClr val="accent4"/>
              </a:buClr>
              <a:buFont typeface="Arial" panose="020B0604020202020204" pitchFamily="34" charset="0"/>
              <a:buNone/>
              <a:defRPr/>
            </a:lvl3pPr>
            <a:lvl4pPr marL="9525" indent="0">
              <a:buClr>
                <a:schemeClr val="accent4"/>
              </a:buClr>
              <a:buFont typeface="Arial" panose="020B0604020202020204" pitchFamily="34" charset="0"/>
              <a:buNone/>
              <a:defRPr/>
            </a:lvl4pPr>
            <a:lvl5pPr marL="9525" indent="0">
              <a:buClr>
                <a:schemeClr val="accent4"/>
              </a:buClr>
              <a:buFont typeface="Arial" panose="020B0604020202020204" pitchFamily="34" charset="0"/>
              <a:buNone/>
              <a:defRPr/>
            </a:lvl5pPr>
          </a:lstStyle>
          <a:p>
            <a:pPr lvl="0"/>
            <a:r>
              <a:rPr lang="en-US"/>
              <a:t>Click to edit Master text styles</a:t>
            </a:r>
          </a:p>
        </p:txBody>
      </p:sp>
      <p:sp>
        <p:nvSpPr>
          <p:cNvPr id="5" name="Picture Placeholder 4">
            <a:extLst>
              <a:ext uri="{FF2B5EF4-FFF2-40B4-BE49-F238E27FC236}">
                <a16:creationId xmlns:a16="http://schemas.microsoft.com/office/drawing/2014/main" id="{44E21FFE-2365-2742-8B58-9AC7FC18CC80}"/>
              </a:ext>
            </a:extLst>
          </p:cNvPr>
          <p:cNvSpPr>
            <a:spLocks noGrp="1"/>
          </p:cNvSpPr>
          <p:nvPr>
            <p:ph type="pic" sz="quarter" idx="11"/>
          </p:nvPr>
        </p:nvSpPr>
        <p:spPr>
          <a:xfrm>
            <a:off x="7123814" y="552597"/>
            <a:ext cx="1136945" cy="1339998"/>
          </a:xfrm>
          <a:ln w="25400">
            <a:solidFill>
              <a:schemeClr val="accent6"/>
            </a:solidFill>
          </a:ln>
          <a:effectLst>
            <a:outerShdw blurRad="50800" dist="38100" dir="2700000" algn="tl" rotWithShape="0">
              <a:prstClr val="black">
                <a:alpha val="40000"/>
              </a:prstClr>
            </a:outerShdw>
          </a:effectLst>
        </p:spPr>
        <p:txBody>
          <a:bodyPr/>
          <a:lstStyle>
            <a:lvl1pPr marL="0" indent="0">
              <a:buNone/>
              <a:defRPr sz="1600"/>
            </a:lvl1pPr>
          </a:lstStyle>
          <a:p>
            <a:r>
              <a:rPr lang="en-US" dirty="0"/>
              <a:t>Click icon to add picture</a:t>
            </a:r>
          </a:p>
        </p:txBody>
      </p:sp>
    </p:spTree>
    <p:extLst>
      <p:ext uri="{BB962C8B-B14F-4D97-AF65-F5344CB8AC3E}">
        <p14:creationId xmlns:p14="http://schemas.microsoft.com/office/powerpoint/2010/main" val="217900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095" y="233387"/>
            <a:ext cx="8309810" cy="563231"/>
          </a:xfrm>
        </p:spPr>
        <p:txBody>
          <a:bodyPr wrap="square" lIns="0">
            <a:spAutoFit/>
          </a:bodyPr>
          <a:lstStyle>
            <a:lvl1pPr>
              <a:defRPr sz="3600" baseline="0"/>
            </a:lvl1pPr>
          </a:lstStyle>
          <a:p>
            <a:r>
              <a:rPr lang="en-US" dirty="0"/>
              <a:t>Click to edit Master Title Style</a:t>
            </a:r>
          </a:p>
        </p:txBody>
      </p:sp>
      <p:sp>
        <p:nvSpPr>
          <p:cNvPr id="3" name="Content Placeholder 2"/>
          <p:cNvSpPr>
            <a:spLocks noGrp="1"/>
          </p:cNvSpPr>
          <p:nvPr>
            <p:ph idx="1"/>
          </p:nvPr>
        </p:nvSpPr>
        <p:spPr>
          <a:xfrm>
            <a:off x="417095" y="1142178"/>
            <a:ext cx="8309810" cy="1975926"/>
          </a:xfrm>
        </p:spPr>
        <p:txBody>
          <a:bodyPr wrap="square" lIns="0">
            <a:spAutoFit/>
          </a:bodyPr>
          <a:lstStyle>
            <a:lvl1pPr>
              <a:buClr>
                <a:schemeClr val="accent6">
                  <a:lumMod val="50000"/>
                </a:schemeClr>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Text Placeholder 6"/>
          <p:cNvSpPr>
            <a:spLocks noGrp="1"/>
          </p:cNvSpPr>
          <p:nvPr>
            <p:ph type="body" sz="quarter" idx="10"/>
          </p:nvPr>
        </p:nvSpPr>
        <p:spPr>
          <a:xfrm>
            <a:off x="0" y="4892662"/>
            <a:ext cx="9144000" cy="250838"/>
          </a:xfrm>
        </p:spPr>
        <p:txBody>
          <a:bodyPr vert="horz" wrap="square" lIns="320040" tIns="0" rIns="0" bIns="118872" rtlCol="0" anchor="b" anchorCtr="0">
            <a:spAutoFit/>
          </a:bodyPr>
          <a:lstStyle>
            <a:lvl1pPr>
              <a:buNone/>
              <a:defRPr kumimoji="0" lang="en-US" sz="1000" b="0" i="0" u="none" strike="noStrike" kern="1200" cap="none" spc="0" normalizeH="0" baseline="0" noProof="0" dirty="0" smtClean="0">
                <a:ln>
                  <a:noFill/>
                </a:ln>
                <a:solidFill>
                  <a:schemeClr val="accent2"/>
                </a:solidFill>
                <a:effectLst/>
                <a:uLnTx/>
                <a:uFillTx/>
                <a:latin typeface="Arial"/>
                <a:ea typeface="+mn-ea"/>
                <a:cs typeface="Arial"/>
              </a:defRPr>
            </a:lvl1pPr>
          </a:lstStyle>
          <a:p>
            <a:pPr marL="0" marR="0" lvl="0" indent="0" algn="l" defTabSz="685800" rtl="0" eaLnBrk="1" fontAlgn="auto" latinLnBrk="0" hangingPunct="1">
              <a:lnSpc>
                <a:spcPct val="85000"/>
              </a:lnSpc>
              <a:spcBef>
                <a:spcPts val="375"/>
              </a:spcBef>
              <a:spcAft>
                <a:spcPts val="0"/>
              </a:spcAft>
              <a:buClr>
                <a:schemeClr val="accent1"/>
              </a:buClr>
              <a:buSzPct val="65000"/>
              <a:tabLst/>
              <a:defRPr/>
            </a:pPr>
            <a:r>
              <a:rPr lang="en-US"/>
              <a:t>Click to edit Master text styles</a:t>
            </a:r>
          </a:p>
        </p:txBody>
      </p:sp>
    </p:spTree>
    <p:extLst>
      <p:ext uri="{BB962C8B-B14F-4D97-AF65-F5344CB8AC3E}">
        <p14:creationId xmlns:p14="http://schemas.microsoft.com/office/powerpoint/2010/main" val="172242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095" y="88467"/>
            <a:ext cx="8309810" cy="510909"/>
          </a:xfrm>
        </p:spPr>
        <p:txBody>
          <a:bodyPr wrap="square" lIns="0" anchor="b" anchorCtr="0">
            <a:spAutoFit/>
          </a:bodyPr>
          <a:lstStyle>
            <a:lvl1pPr>
              <a:defRPr sz="3200" baseline="0">
                <a:solidFill>
                  <a:schemeClr val="bg2"/>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17095" y="1142178"/>
            <a:ext cx="8309810" cy="1975926"/>
          </a:xfrm>
        </p:spPr>
        <p:txBody>
          <a:bodyPr wrap="square" lIns="0">
            <a:spAutoFit/>
          </a:bodyPr>
          <a:lstStyle>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Text Placeholder 3"/>
          <p:cNvSpPr>
            <a:spLocks noGrp="1"/>
          </p:cNvSpPr>
          <p:nvPr>
            <p:ph type="body" sz="half" idx="2"/>
          </p:nvPr>
        </p:nvSpPr>
        <p:spPr>
          <a:xfrm>
            <a:off x="417095" y="469298"/>
            <a:ext cx="8309810" cy="461665"/>
          </a:xfrm>
        </p:spPr>
        <p:txBody>
          <a:bodyPr vert="horz" wrap="square" lIns="0" tIns="45720" rIns="91440" bIns="45720" rtlCol="0" anchor="b" anchorCtr="0">
            <a:spAutoFit/>
          </a:bodyPr>
          <a:lstStyle>
            <a:lvl1pPr marL="0" indent="0">
              <a:buNone/>
              <a:defRPr kumimoji="0" sz="2400" b="0" i="0" u="none" strike="noStrike" kern="1200" cap="none" spc="0" normalizeH="0" baseline="0">
                <a:ln>
                  <a:noFill/>
                </a:ln>
                <a:solidFill>
                  <a:schemeClr val="accent6">
                    <a:lumMod val="40000"/>
                    <a:lumOff val="60000"/>
                  </a:schemeClr>
                </a:solidFill>
                <a:effectLst>
                  <a:outerShdw blurRad="50800" dist="38100" dir="2700000" algn="tl" rotWithShape="0">
                    <a:prstClr val="black">
                      <a:alpha val="40000"/>
                    </a:prstClr>
                  </a:outerShdw>
                </a:effectLst>
                <a:uLnTx/>
                <a:uFillTx/>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lang="en-US"/>
              <a:t>Click to edit Master text styles</a:t>
            </a:r>
          </a:p>
        </p:txBody>
      </p:sp>
      <p:sp>
        <p:nvSpPr>
          <p:cNvPr id="5" name="Text Placeholder 6"/>
          <p:cNvSpPr>
            <a:spLocks noGrp="1"/>
          </p:cNvSpPr>
          <p:nvPr>
            <p:ph type="body" sz="quarter" idx="10"/>
          </p:nvPr>
        </p:nvSpPr>
        <p:spPr>
          <a:xfrm>
            <a:off x="-1" y="4892662"/>
            <a:ext cx="8726905" cy="250838"/>
          </a:xfrm>
        </p:spPr>
        <p:txBody>
          <a:bodyPr vert="horz" wrap="square" lIns="320040" tIns="0" rIns="0" bIns="118872" rtlCol="0" anchor="b" anchorCtr="0">
            <a:spAutoFit/>
          </a:bodyPr>
          <a:lstStyle>
            <a:lvl1pPr>
              <a:buNone/>
              <a:defRPr kumimoji="0" lang="en-US" sz="1000" b="0" i="0" u="none" strike="noStrike" kern="1200" cap="none" spc="0" normalizeH="0" baseline="0" noProof="0" dirty="0" smtClean="0">
                <a:ln>
                  <a:noFill/>
                </a:ln>
                <a:solidFill>
                  <a:srgbClr val="5C6B72"/>
                </a:solidFill>
                <a:effectLst/>
                <a:uLnTx/>
                <a:uFillTx/>
                <a:latin typeface="Arial"/>
                <a:ea typeface="+mn-ea"/>
                <a:cs typeface="Arial"/>
              </a:defRPr>
            </a:lvl1pPr>
          </a:lstStyle>
          <a:p>
            <a:pPr marL="0" marR="0" lvl="0" indent="0" algn="l" defTabSz="685800" rtl="0" eaLnBrk="1" fontAlgn="auto" latinLnBrk="0" hangingPunct="1">
              <a:lnSpc>
                <a:spcPct val="85000"/>
              </a:lnSpc>
              <a:spcBef>
                <a:spcPts val="375"/>
              </a:spcBef>
              <a:spcAft>
                <a:spcPts val="0"/>
              </a:spcAft>
              <a:buClr>
                <a:schemeClr val="accent1"/>
              </a:buClr>
              <a:buSzPct val="65000"/>
              <a:tabLst/>
              <a:defRPr/>
            </a:pPr>
            <a:r>
              <a:rPr lang="en-US"/>
              <a:t>Click to edit Master text styles</a:t>
            </a:r>
          </a:p>
        </p:txBody>
      </p:sp>
    </p:spTree>
    <p:extLst>
      <p:ext uri="{BB962C8B-B14F-4D97-AF65-F5344CB8AC3E}">
        <p14:creationId xmlns:p14="http://schemas.microsoft.com/office/powerpoint/2010/main" val="2131934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R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095" y="155519"/>
            <a:ext cx="8309810" cy="615553"/>
          </a:xfrm>
        </p:spPr>
        <p:txBody>
          <a:bodyPr lIns="0"/>
          <a:lstStyle>
            <a:lvl1pPr>
              <a:defRPr baseline="0">
                <a:solidFill>
                  <a:schemeClr val="accent6">
                    <a:lumMod val="40000"/>
                    <a:lumOff val="60000"/>
                  </a:schemeClr>
                </a:solidFill>
              </a:defRPr>
            </a:lvl1pPr>
          </a:lstStyle>
          <a:p>
            <a:r>
              <a:rPr lang="en-US" dirty="0"/>
              <a:t>Audience Response</a:t>
            </a:r>
          </a:p>
        </p:txBody>
      </p:sp>
      <p:sp>
        <p:nvSpPr>
          <p:cNvPr id="4" name="Content Placeholder 2"/>
          <p:cNvSpPr>
            <a:spLocks noGrp="1"/>
          </p:cNvSpPr>
          <p:nvPr>
            <p:ph idx="1"/>
          </p:nvPr>
        </p:nvSpPr>
        <p:spPr>
          <a:xfrm>
            <a:off x="417095" y="2035035"/>
            <a:ext cx="8309810" cy="510909"/>
          </a:xfrm>
        </p:spPr>
        <p:txBody>
          <a:bodyPr wrap="square" lIns="0">
            <a:spAutoFit/>
          </a:bodyPr>
          <a:lstStyle>
            <a:lvl1pPr marL="0" indent="0">
              <a:buSzPct val="100000"/>
              <a:buFont typeface="+mj-lt"/>
              <a:buNone/>
              <a:defRPr sz="3200" b="1"/>
            </a:lvl1pPr>
          </a:lstStyle>
          <a:p>
            <a:pPr lvl="0"/>
            <a:r>
              <a:rPr lang="en-US"/>
              <a:t>Click to edit Master text styles</a:t>
            </a:r>
          </a:p>
        </p:txBody>
      </p:sp>
      <p:sp>
        <p:nvSpPr>
          <p:cNvPr id="5" name="Content Placeholder 2"/>
          <p:cNvSpPr>
            <a:spLocks noGrp="1"/>
          </p:cNvSpPr>
          <p:nvPr>
            <p:ph idx="10"/>
          </p:nvPr>
        </p:nvSpPr>
        <p:spPr>
          <a:xfrm>
            <a:off x="417095" y="2871345"/>
            <a:ext cx="8309810" cy="458587"/>
          </a:xfrm>
        </p:spPr>
        <p:txBody>
          <a:bodyPr wrap="square" lIns="0">
            <a:spAutoFit/>
          </a:bodyPr>
          <a:lstStyle>
            <a:lvl1pPr marL="385763" indent="-385763">
              <a:buClr>
                <a:schemeClr val="accent2"/>
              </a:buClr>
              <a:buSzPct val="100000"/>
              <a:buFont typeface="+mj-lt"/>
              <a:buAutoNum type="alphaUcPeriod"/>
              <a:defRPr sz="2800"/>
            </a:lvl1pPr>
          </a:lstStyle>
          <a:p>
            <a:pPr lvl="0"/>
            <a:r>
              <a:rPr lang="en-US"/>
              <a:t>Click to edit Master text styles</a:t>
            </a:r>
          </a:p>
        </p:txBody>
      </p:sp>
    </p:spTree>
    <p:extLst>
      <p:ext uri="{BB962C8B-B14F-4D97-AF65-F5344CB8AC3E}">
        <p14:creationId xmlns:p14="http://schemas.microsoft.com/office/powerpoint/2010/main" val="576930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095" y="259548"/>
            <a:ext cx="8309810" cy="563231"/>
          </a:xfrm>
        </p:spPr>
        <p:txBody>
          <a:bodyPr wrap="square" lIns="0">
            <a:spAutoFit/>
          </a:bodyPr>
          <a:lstStyle>
            <a:lvl1pPr>
              <a:defRPr sz="3600" baseline="0"/>
            </a:lvl1pPr>
          </a:lstStyle>
          <a:p>
            <a:r>
              <a:rPr lang="en-US" dirty="0"/>
              <a:t>Click to edit Master Title Style</a:t>
            </a:r>
          </a:p>
        </p:txBody>
      </p:sp>
      <p:sp>
        <p:nvSpPr>
          <p:cNvPr id="3" name="Content Placeholder 2"/>
          <p:cNvSpPr>
            <a:spLocks noGrp="1"/>
          </p:cNvSpPr>
          <p:nvPr>
            <p:ph sz="half" idx="1" hasCustomPrompt="1"/>
          </p:nvPr>
        </p:nvSpPr>
        <p:spPr>
          <a:xfrm>
            <a:off x="417095" y="1155031"/>
            <a:ext cx="4018379" cy="2826378"/>
          </a:xfrm>
        </p:spPr>
        <p:txBody>
          <a:bodyPr wrap="square" lIns="0">
            <a:noAutofit/>
          </a:bodyPr>
          <a:lstStyle>
            <a:lvl1pPr marL="260747" indent="-260747">
              <a:defRPr sz="2800"/>
            </a:lvl1pPr>
            <a:lvl2pPr>
              <a:buClr>
                <a:schemeClr val="accent3"/>
              </a:buClr>
              <a:defRPr sz="2400"/>
            </a:lvl2pPr>
            <a:lvl3pPr>
              <a:buClr>
                <a:schemeClr val="accent3"/>
              </a:buClr>
              <a:defRPr sz="2400"/>
            </a:lvl3pPr>
            <a:lvl4pPr>
              <a:buClr>
                <a:schemeClr val="accent3"/>
              </a:buClr>
              <a:defRPr sz="2400"/>
            </a:lvl4pPr>
            <a:lvl5pPr>
              <a:buClr>
                <a:schemeClr val="accent3"/>
              </a:buClr>
              <a:defRPr sz="2400"/>
            </a:lvl5pPr>
            <a:lvl6pPr>
              <a:defRPr sz="1350"/>
            </a:lvl6pPr>
            <a:lvl7pPr>
              <a:defRPr sz="1350"/>
            </a:lvl7pPr>
            <a:lvl8pPr>
              <a:defRPr sz="1350"/>
            </a:lvl8pPr>
            <a:lvl9pPr>
              <a:defRPr sz="1350"/>
            </a:lvl9pPr>
          </a:lstStyle>
          <a:p>
            <a:pPr lvl="0"/>
            <a:r>
              <a:rPr lang="en-US" dirty="0"/>
              <a:t>Click to 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hasCustomPrompt="1"/>
          </p:nvPr>
        </p:nvSpPr>
        <p:spPr>
          <a:xfrm>
            <a:off x="4664073" y="1155031"/>
            <a:ext cx="4062831" cy="2826378"/>
          </a:xfrm>
        </p:spPr>
        <p:txBody>
          <a:bodyPr wrap="square" lIns="0">
            <a:noAutofit/>
          </a:bodyPr>
          <a:lstStyle>
            <a:lvl1pPr marL="260747" indent="-260747">
              <a:defRPr sz="2800"/>
            </a:lvl1pPr>
            <a:lvl2pPr>
              <a:buClr>
                <a:schemeClr val="accent3"/>
              </a:buClr>
              <a:defRPr sz="2400"/>
            </a:lvl2pPr>
            <a:lvl3pPr>
              <a:buClr>
                <a:schemeClr val="accent3"/>
              </a:buClr>
              <a:defRPr sz="2400"/>
            </a:lvl3pPr>
            <a:lvl4pPr>
              <a:buClr>
                <a:schemeClr val="accent3"/>
              </a:buClr>
              <a:defRPr sz="2400"/>
            </a:lvl4pPr>
            <a:lvl5pPr>
              <a:buClr>
                <a:schemeClr val="accent3"/>
              </a:buClr>
              <a:defRPr sz="2400"/>
            </a:lvl5pPr>
            <a:lvl6pPr>
              <a:defRPr sz="1350"/>
            </a:lvl6pPr>
            <a:lvl7pPr>
              <a:defRPr sz="1350"/>
            </a:lvl7pPr>
            <a:lvl8pPr>
              <a:defRPr sz="1350"/>
            </a:lvl8pPr>
            <a:lvl9pPr>
              <a:defRPr sz="1350"/>
            </a:lvl9pPr>
          </a:lstStyle>
          <a:p>
            <a:pPr lvl="0"/>
            <a:r>
              <a:rPr lang="en-US" dirty="0"/>
              <a:t>Click to 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6"/>
          <p:cNvSpPr>
            <a:spLocks noGrp="1"/>
          </p:cNvSpPr>
          <p:nvPr>
            <p:ph type="body" sz="quarter" idx="10"/>
          </p:nvPr>
        </p:nvSpPr>
        <p:spPr>
          <a:xfrm>
            <a:off x="0" y="4892662"/>
            <a:ext cx="8726904" cy="250838"/>
          </a:xfrm>
        </p:spPr>
        <p:txBody>
          <a:bodyPr vert="horz" wrap="square" lIns="320040" tIns="0" rIns="0" bIns="118872" rtlCol="0" anchor="b" anchorCtr="0">
            <a:spAutoFit/>
          </a:bodyPr>
          <a:lstStyle>
            <a:lvl1pPr>
              <a:buNone/>
              <a:defRPr kumimoji="0" lang="en-US" sz="1000" b="0" i="0" u="none" strike="noStrike" kern="1200" cap="none" spc="0" normalizeH="0" baseline="0" noProof="0" dirty="0" smtClean="0">
                <a:ln>
                  <a:noFill/>
                </a:ln>
                <a:solidFill>
                  <a:srgbClr val="5C6B72"/>
                </a:solidFill>
                <a:effectLst/>
                <a:uLnTx/>
                <a:uFillTx/>
                <a:latin typeface="Arial"/>
                <a:ea typeface="+mn-ea"/>
                <a:cs typeface="Arial"/>
              </a:defRPr>
            </a:lvl1pPr>
          </a:lstStyle>
          <a:p>
            <a:pPr marL="0" marR="0" lvl="0" indent="0" algn="l" defTabSz="685800" rtl="0" eaLnBrk="1" fontAlgn="auto" latinLnBrk="0" hangingPunct="1">
              <a:lnSpc>
                <a:spcPct val="85000"/>
              </a:lnSpc>
              <a:spcBef>
                <a:spcPts val="375"/>
              </a:spcBef>
              <a:spcAft>
                <a:spcPts val="0"/>
              </a:spcAft>
              <a:buClr>
                <a:schemeClr val="accent1"/>
              </a:buClr>
              <a:buSzPct val="65000"/>
              <a:tabLst/>
              <a:defRPr/>
            </a:pPr>
            <a:r>
              <a:rPr lang="en-US"/>
              <a:t>Click to edit Master text styles</a:t>
            </a:r>
          </a:p>
        </p:txBody>
      </p:sp>
    </p:spTree>
    <p:extLst>
      <p:ext uri="{BB962C8B-B14F-4D97-AF65-F5344CB8AC3E}">
        <p14:creationId xmlns:p14="http://schemas.microsoft.com/office/powerpoint/2010/main" val="133124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095" y="259548"/>
            <a:ext cx="8309810" cy="563231"/>
          </a:xfrm>
        </p:spPr>
        <p:txBody>
          <a:bodyPr wrap="square" lIns="0">
            <a:spAutoFit/>
          </a:bodyPr>
          <a:lstStyle>
            <a:lvl1pPr>
              <a:defRPr sz="3600" baseline="0"/>
            </a:lvl1pPr>
          </a:lstStyle>
          <a:p>
            <a:r>
              <a:rPr lang="en-US" dirty="0"/>
              <a:t>Click to edit Master Title Style</a:t>
            </a:r>
          </a:p>
        </p:txBody>
      </p:sp>
      <p:sp>
        <p:nvSpPr>
          <p:cNvPr id="3" name="Text Placeholder 6"/>
          <p:cNvSpPr>
            <a:spLocks noGrp="1"/>
          </p:cNvSpPr>
          <p:nvPr>
            <p:ph type="body" sz="quarter" idx="10"/>
          </p:nvPr>
        </p:nvSpPr>
        <p:spPr>
          <a:xfrm>
            <a:off x="0" y="4892662"/>
            <a:ext cx="8726905" cy="250838"/>
          </a:xfrm>
        </p:spPr>
        <p:txBody>
          <a:bodyPr vert="horz" wrap="square" lIns="320040" tIns="0" rIns="0" bIns="118872" rtlCol="0" anchor="b" anchorCtr="0">
            <a:spAutoFit/>
          </a:bodyPr>
          <a:lstStyle>
            <a:lvl1pPr>
              <a:buNone/>
              <a:defRPr kumimoji="0" lang="en-US" sz="1000" b="0" i="0" u="none" strike="noStrike" kern="1200" cap="none" spc="0" normalizeH="0" baseline="0" noProof="0" dirty="0" smtClean="0">
                <a:ln>
                  <a:noFill/>
                </a:ln>
                <a:solidFill>
                  <a:srgbClr val="5C6B72"/>
                </a:solidFill>
                <a:effectLst/>
                <a:uLnTx/>
                <a:uFillTx/>
                <a:latin typeface="Arial"/>
                <a:ea typeface="+mn-ea"/>
                <a:cs typeface="Arial"/>
              </a:defRPr>
            </a:lvl1pPr>
          </a:lstStyle>
          <a:p>
            <a:pPr marL="0" marR="0" lvl="0" indent="0" algn="l" defTabSz="685800" rtl="0" eaLnBrk="1" fontAlgn="auto" latinLnBrk="0" hangingPunct="1">
              <a:lnSpc>
                <a:spcPct val="85000"/>
              </a:lnSpc>
              <a:spcBef>
                <a:spcPts val="375"/>
              </a:spcBef>
              <a:spcAft>
                <a:spcPts val="0"/>
              </a:spcAft>
              <a:buClr>
                <a:schemeClr val="accent1"/>
              </a:buClr>
              <a:buSzPct val="65000"/>
              <a:tabLst/>
              <a:defRPr/>
            </a:pPr>
            <a:r>
              <a:rPr lang="en-US"/>
              <a:t>Click to edit Master text styles</a:t>
            </a:r>
          </a:p>
        </p:txBody>
      </p:sp>
    </p:spTree>
    <p:extLst>
      <p:ext uri="{BB962C8B-B14F-4D97-AF65-F5344CB8AC3E}">
        <p14:creationId xmlns:p14="http://schemas.microsoft.com/office/powerpoint/2010/main" val="68730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ext Placeholder 6"/>
          <p:cNvSpPr>
            <a:spLocks noGrp="1"/>
          </p:cNvSpPr>
          <p:nvPr>
            <p:ph type="body" sz="quarter" idx="10"/>
          </p:nvPr>
        </p:nvSpPr>
        <p:spPr>
          <a:xfrm>
            <a:off x="-1" y="4892662"/>
            <a:ext cx="8726905" cy="250838"/>
          </a:xfrm>
        </p:spPr>
        <p:txBody>
          <a:bodyPr vert="horz" wrap="square" lIns="320040" tIns="0" rIns="0" bIns="118872" rtlCol="0" anchor="b" anchorCtr="0">
            <a:spAutoFit/>
          </a:bodyPr>
          <a:lstStyle>
            <a:lvl1pPr>
              <a:buFont typeface="Arial"/>
              <a:buNone/>
              <a:defRPr kumimoji="0" lang="en-US" sz="1000" b="0" i="0" u="none" strike="noStrike" kern="1200" cap="none" spc="0" normalizeH="0" baseline="0" noProof="0" dirty="0" smtClean="0">
                <a:ln>
                  <a:noFill/>
                </a:ln>
                <a:solidFill>
                  <a:srgbClr val="5C6B72"/>
                </a:solidFill>
                <a:effectLst/>
                <a:uLnTx/>
                <a:uFillTx/>
                <a:latin typeface="Arial"/>
                <a:ea typeface="+mn-ea"/>
                <a:cs typeface="Arial"/>
              </a:defRPr>
            </a:lvl1pPr>
          </a:lstStyle>
          <a:p>
            <a:pPr marL="0" marR="0" lvl="0" indent="0" algn="l" defTabSz="685800" rtl="0" eaLnBrk="1" fontAlgn="auto" latinLnBrk="0" hangingPunct="1">
              <a:lnSpc>
                <a:spcPct val="85000"/>
              </a:lnSpc>
              <a:spcBef>
                <a:spcPts val="375"/>
              </a:spcBef>
              <a:spcAft>
                <a:spcPts val="0"/>
              </a:spcAft>
              <a:buClr>
                <a:schemeClr val="accent1"/>
              </a:buClr>
              <a:buSzPct val="65000"/>
              <a:tabLst/>
              <a:defRPr/>
            </a:pPr>
            <a:r>
              <a:rPr lang="en-US"/>
              <a:t>Click to edit Master text styles</a:t>
            </a:r>
          </a:p>
        </p:txBody>
      </p:sp>
    </p:spTree>
    <p:extLst>
      <p:ext uri="{BB962C8B-B14F-4D97-AF65-F5344CB8AC3E}">
        <p14:creationId xmlns:p14="http://schemas.microsoft.com/office/powerpoint/2010/main" val="20641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5AC3AB-AD2E-0449-AB9D-83397BDE4471}"/>
              </a:ext>
            </a:extLst>
          </p:cNvPr>
          <p:cNvPicPr>
            <a:picLocks noChangeAspect="1"/>
          </p:cNvPicPr>
          <p:nvPr userDrawn="1"/>
        </p:nvPicPr>
        <p:blipFill rotWithShape="1">
          <a:blip r:embed="rId14"/>
          <a:srcRect b="5943"/>
          <a:stretch/>
        </p:blipFill>
        <p:spPr>
          <a:xfrm>
            <a:off x="0" y="3577"/>
            <a:ext cx="9144000" cy="957528"/>
          </a:xfrm>
          <a:prstGeom prst="rect">
            <a:avLst/>
          </a:prstGeom>
        </p:spPr>
      </p:pic>
      <p:sp>
        <p:nvSpPr>
          <p:cNvPr id="2" name="Title Placeholder 1"/>
          <p:cNvSpPr>
            <a:spLocks noGrp="1"/>
          </p:cNvSpPr>
          <p:nvPr>
            <p:ph type="title"/>
          </p:nvPr>
        </p:nvSpPr>
        <p:spPr>
          <a:xfrm>
            <a:off x="316799" y="155519"/>
            <a:ext cx="8455242" cy="615553"/>
          </a:xfrm>
          <a:prstGeom prst="rect">
            <a:avLst/>
          </a:prstGeom>
          <a:effectLst>
            <a:outerShdw blurRad="50800" dist="38100" dir="2700000" algn="tl" rotWithShape="0">
              <a:prstClr val="black">
                <a:alpha val="40000"/>
              </a:prstClr>
            </a:outerShdw>
          </a:effectLst>
        </p:spPr>
        <p:txBody>
          <a:bodyPr vert="horz" wrap="square" lIns="91440" tIns="45720" rIns="91440" bIns="45720" rtlCol="0" anchor="ctr"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316799" y="1082112"/>
            <a:ext cx="8455242" cy="3605550"/>
          </a:xfrm>
          <a:prstGeom prst="rect">
            <a:avLst/>
          </a:prstGeom>
        </p:spPr>
        <p:txBody>
          <a:bodyPr vert="horz" wrap="square"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72456BB2-E53F-B749-873F-483CF623858D}"/>
              </a:ext>
            </a:extLst>
          </p:cNvPr>
          <p:cNvSpPr/>
          <p:nvPr userDrawn="1"/>
        </p:nvSpPr>
        <p:spPr>
          <a:xfrm flipV="1">
            <a:off x="0" y="901939"/>
            <a:ext cx="9144000" cy="857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accent3"/>
              </a:solidFill>
            </a:endParaRPr>
          </a:p>
        </p:txBody>
      </p:sp>
      <p:pic>
        <p:nvPicPr>
          <p:cNvPr id="6" name="Picture 5">
            <a:extLst>
              <a:ext uri="{FF2B5EF4-FFF2-40B4-BE49-F238E27FC236}">
                <a16:creationId xmlns:a16="http://schemas.microsoft.com/office/drawing/2014/main" id="{26CBE2AE-520F-2348-B9C6-EDB00E847385}"/>
              </a:ext>
            </a:extLst>
          </p:cNvPr>
          <p:cNvPicPr>
            <a:picLocks noChangeAspect="1"/>
          </p:cNvPicPr>
          <p:nvPr userDrawn="1"/>
        </p:nvPicPr>
        <p:blipFill>
          <a:blip r:embed="rId15">
            <a:alphaModFix amt="50000"/>
          </a:blip>
          <a:stretch>
            <a:fillRect/>
          </a:stretch>
        </p:blipFill>
        <p:spPr>
          <a:xfrm>
            <a:off x="8185638" y="4736848"/>
            <a:ext cx="852854" cy="305793"/>
          </a:xfrm>
          <a:prstGeom prst="rect">
            <a:avLst/>
          </a:prstGeom>
        </p:spPr>
      </p:pic>
    </p:spTree>
    <p:extLst>
      <p:ext uri="{BB962C8B-B14F-4D97-AF65-F5344CB8AC3E}">
        <p14:creationId xmlns:p14="http://schemas.microsoft.com/office/powerpoint/2010/main" val="345868776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45" r:id="rId3"/>
    <p:sldLayoutId id="2147483737" r:id="rId4"/>
    <p:sldLayoutId id="2147483738" r:id="rId5"/>
    <p:sldLayoutId id="2147483739" r:id="rId6"/>
    <p:sldLayoutId id="2147483740" r:id="rId7"/>
    <p:sldLayoutId id="2147483741" r:id="rId8"/>
    <p:sldLayoutId id="2147483742" r:id="rId9"/>
    <p:sldLayoutId id="2147483743" r:id="rId10"/>
    <p:sldLayoutId id="2147483747" r:id="rId11"/>
    <p:sldLayoutId id="2147483748" r:id="rId1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dt="0"/>
  <p:txStyles>
    <p:titleStyle>
      <a:lvl1pPr algn="l" defTabSz="685800" rtl="0" eaLnBrk="1" latinLnBrk="0" hangingPunct="1">
        <a:lnSpc>
          <a:spcPct val="85000"/>
        </a:lnSpc>
        <a:spcBef>
          <a:spcPct val="0"/>
        </a:spcBef>
        <a:buNone/>
        <a:defRPr sz="4000" b="1" kern="1200" cap="none" baseline="0">
          <a:solidFill>
            <a:schemeClr val="bg2"/>
          </a:solidFill>
          <a:effectLst>
            <a:outerShdw blurRad="50800" dist="38100" dir="2700000" algn="tl" rotWithShape="0">
              <a:prstClr val="black">
                <a:alpha val="40000"/>
              </a:prstClr>
            </a:outerShdw>
          </a:effectLst>
          <a:latin typeface="+mj-lt"/>
          <a:ea typeface="+mj-ea"/>
          <a:cs typeface="+mj-cs"/>
        </a:defRPr>
      </a:lvl1pPr>
    </p:titleStyle>
    <p:bodyStyle>
      <a:lvl1pPr marL="259556" indent="-259556" algn="l" defTabSz="685800" rtl="0" eaLnBrk="1" latinLnBrk="0" hangingPunct="1">
        <a:lnSpc>
          <a:spcPct val="85000"/>
        </a:lnSpc>
        <a:spcBef>
          <a:spcPts val="600"/>
        </a:spcBef>
        <a:buClr>
          <a:schemeClr val="accent1"/>
        </a:buClr>
        <a:buSzPct val="115000"/>
        <a:buFont typeface="Arial"/>
        <a:buChar char="●"/>
        <a:defRPr sz="3200" kern="1200">
          <a:solidFill>
            <a:schemeClr val="tx2"/>
          </a:solidFill>
          <a:latin typeface="Arial"/>
          <a:ea typeface="+mn-ea"/>
          <a:cs typeface="Arial"/>
        </a:defRPr>
      </a:lvl1pPr>
      <a:lvl2pPr marL="554831" indent="-211931" algn="l" defTabSz="685800" rtl="0" eaLnBrk="1" latinLnBrk="0" hangingPunct="1">
        <a:lnSpc>
          <a:spcPct val="85000"/>
        </a:lnSpc>
        <a:spcBef>
          <a:spcPts val="0"/>
        </a:spcBef>
        <a:buClr>
          <a:schemeClr val="accent3"/>
        </a:buClr>
        <a:buSzPct val="115000"/>
        <a:buFont typeface="Arial"/>
        <a:buChar char="●"/>
        <a:defRPr sz="2800" kern="1200">
          <a:solidFill>
            <a:srgbClr val="000000"/>
          </a:solidFill>
          <a:latin typeface="Arial"/>
          <a:ea typeface="+mn-ea"/>
          <a:cs typeface="Arial"/>
        </a:defRPr>
      </a:lvl2pPr>
      <a:lvl3pPr marL="809244" indent="-212598" algn="l" defTabSz="685800" rtl="0" eaLnBrk="1" latinLnBrk="0" hangingPunct="1">
        <a:lnSpc>
          <a:spcPct val="85000"/>
        </a:lnSpc>
        <a:spcBef>
          <a:spcPts val="0"/>
        </a:spcBef>
        <a:buClr>
          <a:schemeClr val="accent3"/>
        </a:buClr>
        <a:buSzPct val="115000"/>
        <a:buFont typeface="Arial"/>
        <a:buChar char="●"/>
        <a:defRPr sz="2800" kern="1200">
          <a:solidFill>
            <a:srgbClr val="000000"/>
          </a:solidFill>
          <a:latin typeface="Arial"/>
          <a:ea typeface="+mn-ea"/>
          <a:cs typeface="Arial"/>
        </a:defRPr>
      </a:lvl3pPr>
      <a:lvl4pPr marL="1110996" indent="-212598" algn="l" defTabSz="685800" rtl="0" eaLnBrk="1" latinLnBrk="0" hangingPunct="1">
        <a:lnSpc>
          <a:spcPct val="85000"/>
        </a:lnSpc>
        <a:spcBef>
          <a:spcPts val="0"/>
        </a:spcBef>
        <a:buClr>
          <a:schemeClr val="accent3"/>
        </a:buClr>
        <a:buSzPct val="115000"/>
        <a:buFont typeface="Arial"/>
        <a:buChar char="●"/>
        <a:defRPr sz="2800" kern="1200">
          <a:solidFill>
            <a:srgbClr val="000000"/>
          </a:solidFill>
          <a:latin typeface="Arial"/>
          <a:ea typeface="+mn-ea"/>
          <a:cs typeface="Arial"/>
        </a:defRPr>
      </a:lvl4pPr>
      <a:lvl5pPr marL="1412748" indent="-212598" algn="l" defTabSz="685800" rtl="0" eaLnBrk="1" latinLnBrk="0" hangingPunct="1">
        <a:lnSpc>
          <a:spcPct val="85000"/>
        </a:lnSpc>
        <a:spcBef>
          <a:spcPts val="0"/>
        </a:spcBef>
        <a:buClr>
          <a:schemeClr val="accent3"/>
        </a:buClr>
        <a:buSzPct val="115000"/>
        <a:buFont typeface="Arial"/>
        <a:buChar char="●"/>
        <a:defRPr sz="2800" kern="1200">
          <a:solidFill>
            <a:srgbClr val="000000"/>
          </a:solidFill>
          <a:latin typeface="Arial"/>
          <a:ea typeface="+mn-ea"/>
          <a:cs typeface="Arial"/>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5.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4.emf"/><Relationship Id="rId5" Type="http://schemas.openxmlformats.org/officeDocument/2006/relationships/oleObject" Target="../embeddings/oleObject1.bin"/><Relationship Id="rId4"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3" y="2416569"/>
            <a:ext cx="7529407" cy="1505027"/>
          </a:xfrm>
        </p:spPr>
        <p:txBody>
          <a:bodyPr/>
          <a:lstStyle/>
          <a:p>
            <a:r>
              <a:rPr lang="en-US" sz="3600" dirty="0"/>
              <a:t>Real-World Data for Real-World Patients: A Broadened Lens to Informed Decision-Making in VTE</a:t>
            </a:r>
          </a:p>
        </p:txBody>
      </p:sp>
      <p:pic>
        <p:nvPicPr>
          <p:cNvPr id="4" name="Picture 3">
            <a:extLst>
              <a:ext uri="{FF2B5EF4-FFF2-40B4-BE49-F238E27FC236}">
                <a16:creationId xmlns:a16="http://schemas.microsoft.com/office/drawing/2014/main" id="{36F1E0DB-68E6-F54B-9682-8BFE47DB0051}"/>
              </a:ext>
            </a:extLst>
          </p:cNvPr>
          <p:cNvPicPr>
            <a:picLocks noChangeAspect="1"/>
          </p:cNvPicPr>
          <p:nvPr/>
        </p:nvPicPr>
        <p:blipFill>
          <a:blip r:embed="rId3"/>
          <a:stretch>
            <a:fillRect/>
          </a:stretch>
        </p:blipFill>
        <p:spPr>
          <a:xfrm>
            <a:off x="549273" y="457200"/>
            <a:ext cx="3204151" cy="14135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0863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AC5206-9C3A-4D93-9544-86ED0A4F5FBC}"/>
              </a:ext>
            </a:extLst>
          </p:cNvPr>
          <p:cNvSpPr>
            <a:spLocks noGrp="1"/>
          </p:cNvSpPr>
          <p:nvPr>
            <p:ph type="title"/>
          </p:nvPr>
        </p:nvSpPr>
        <p:spPr>
          <a:xfrm>
            <a:off x="749870" y="440485"/>
            <a:ext cx="7771961" cy="458587"/>
          </a:xfrm>
        </p:spPr>
        <p:txBody>
          <a:bodyPr/>
          <a:lstStyle/>
          <a:p>
            <a:r>
              <a:rPr lang="en-US" sz="2800" dirty="0"/>
              <a:t>Patient Case: Walter</a:t>
            </a:r>
          </a:p>
        </p:txBody>
      </p:sp>
      <p:sp>
        <p:nvSpPr>
          <p:cNvPr id="3" name="Content Placeholder 2">
            <a:extLst>
              <a:ext uri="{FF2B5EF4-FFF2-40B4-BE49-F238E27FC236}">
                <a16:creationId xmlns:a16="http://schemas.microsoft.com/office/drawing/2014/main" id="{63A42014-976F-904D-9F56-CE9261AAD8CF}"/>
              </a:ext>
            </a:extLst>
          </p:cNvPr>
          <p:cNvSpPr>
            <a:spLocks noGrp="1"/>
          </p:cNvSpPr>
          <p:nvPr>
            <p:ph idx="1"/>
          </p:nvPr>
        </p:nvSpPr>
        <p:spPr>
          <a:xfrm>
            <a:off x="749869" y="968322"/>
            <a:ext cx="7771961" cy="3228576"/>
          </a:xfrm>
        </p:spPr>
        <p:txBody>
          <a:bodyPr/>
          <a:lstStyle/>
          <a:p>
            <a:r>
              <a:rPr lang="en-US" sz="1900" dirty="0"/>
              <a:t>Black male, age 71</a:t>
            </a:r>
          </a:p>
          <a:p>
            <a:r>
              <a:rPr lang="en-US" sz="1900" dirty="0"/>
              <a:t>Presents to primary care physician’s office with pain and</a:t>
            </a:r>
            <a:br>
              <a:rPr lang="en-US" sz="1900" dirty="0"/>
            </a:br>
            <a:r>
              <a:rPr lang="en-US" sz="1900" dirty="0"/>
              <a:t>swelling in right leg</a:t>
            </a:r>
          </a:p>
          <a:p>
            <a:r>
              <a:rPr lang="en-US" sz="1900" dirty="0"/>
              <a:t>Medical history</a:t>
            </a:r>
          </a:p>
          <a:p>
            <a:pPr marL="352425" lvl="1" indent="-342900">
              <a:buClr>
                <a:schemeClr val="accent1"/>
              </a:buClr>
              <a:buFont typeface="Arial" panose="020B0604020202020204" pitchFamily="34" charset="0"/>
              <a:buChar char="•"/>
            </a:pPr>
            <a:r>
              <a:rPr lang="en-US" sz="1900" dirty="0"/>
              <a:t>Dyslipidemia</a:t>
            </a:r>
          </a:p>
          <a:p>
            <a:pPr marL="352425" lvl="1" indent="-342900">
              <a:buClr>
                <a:schemeClr val="accent1"/>
              </a:buClr>
              <a:buFont typeface="Arial" panose="020B0604020202020204" pitchFamily="34" charset="0"/>
              <a:buChar char="•"/>
            </a:pPr>
            <a:r>
              <a:rPr lang="en-US" sz="1900" dirty="0"/>
              <a:t>Hypertension</a:t>
            </a:r>
          </a:p>
          <a:p>
            <a:pPr marL="352425" lvl="1" indent="-342900">
              <a:buClr>
                <a:schemeClr val="accent1"/>
              </a:buClr>
              <a:buFont typeface="Arial" panose="020B0604020202020204" pitchFamily="34" charset="0"/>
              <a:buChar char="•"/>
            </a:pPr>
            <a:r>
              <a:rPr lang="en-US" sz="1900" dirty="0"/>
              <a:t>Type 2 diabetes mellitus</a:t>
            </a:r>
          </a:p>
          <a:p>
            <a:pPr marL="352425" lvl="1" indent="-342900">
              <a:buClr>
                <a:schemeClr val="accent1"/>
              </a:buClr>
              <a:buFont typeface="Arial" panose="020B0604020202020204" pitchFamily="34" charset="0"/>
              <a:buChar char="•"/>
            </a:pPr>
            <a:r>
              <a:rPr lang="en-US" sz="1900" dirty="0"/>
              <a:t>Surgery for carpal tunnel syndrome 20 years ago</a:t>
            </a:r>
          </a:p>
          <a:p>
            <a:pPr lvl="1">
              <a:buClr>
                <a:schemeClr val="accent1"/>
              </a:buClr>
            </a:pPr>
            <a:r>
              <a:rPr lang="en-US" sz="1900" dirty="0"/>
              <a:t>Social history</a:t>
            </a:r>
          </a:p>
          <a:p>
            <a:pPr marL="352425" lvl="1" indent="-342900">
              <a:buClr>
                <a:schemeClr val="accent1"/>
              </a:buClr>
              <a:buFont typeface="Arial" panose="020B0604020202020204" pitchFamily="34" charset="0"/>
              <a:buChar char="•"/>
            </a:pPr>
            <a:r>
              <a:rPr lang="en-US" sz="1900" dirty="0"/>
              <a:t>Drinks 2 glasses of wine each evening</a:t>
            </a:r>
          </a:p>
          <a:p>
            <a:pPr marL="352425" lvl="1" indent="-342900">
              <a:buClr>
                <a:schemeClr val="accent1"/>
              </a:buClr>
              <a:buFont typeface="Arial" panose="020B0604020202020204" pitchFamily="34" charset="0"/>
              <a:buChar char="•"/>
            </a:pPr>
            <a:r>
              <a:rPr lang="en-US" sz="1900" dirty="0"/>
              <a:t>Smoked 1 pack/day cigarettes when in his 20s/30s</a:t>
            </a:r>
          </a:p>
          <a:p>
            <a:pPr marL="352425" lvl="1" indent="-342900">
              <a:buClr>
                <a:schemeClr val="accent1"/>
              </a:buClr>
              <a:buFont typeface="Arial" panose="020B0604020202020204" pitchFamily="34" charset="0"/>
              <a:buChar char="•"/>
            </a:pPr>
            <a:r>
              <a:rPr lang="en-US" sz="1900" dirty="0"/>
              <a:t>Sedentary job environment (accountant)</a:t>
            </a:r>
          </a:p>
        </p:txBody>
      </p:sp>
      <p:sp>
        <p:nvSpPr>
          <p:cNvPr id="6" name="Content Placeholder 2">
            <a:extLst>
              <a:ext uri="{FF2B5EF4-FFF2-40B4-BE49-F238E27FC236}">
                <a16:creationId xmlns:a16="http://schemas.microsoft.com/office/drawing/2014/main" id="{E1D19D62-75D0-B34A-A7B5-31FA330E83B2}"/>
              </a:ext>
            </a:extLst>
          </p:cNvPr>
          <p:cNvSpPr txBox="1">
            <a:spLocks/>
          </p:cNvSpPr>
          <p:nvPr/>
        </p:nvSpPr>
        <p:spPr>
          <a:xfrm>
            <a:off x="6842215" y="737403"/>
            <a:ext cx="1366802" cy="1135054"/>
          </a:xfrm>
          <a:prstGeom prst="rect">
            <a:avLst/>
          </a:prstGeom>
        </p:spPr>
        <p:txBody>
          <a:bodyPr vert="horz" wrap="square" lIns="0" tIns="45720" rIns="91440" bIns="45720" rtlCol="0">
            <a:spAutoFit/>
          </a:bodyPr>
          <a:lstStyle>
            <a:lvl1pPr marL="259556" indent="-259556" algn="l" defTabSz="685800" rtl="0" eaLnBrk="1" latinLnBrk="0" hangingPunct="1">
              <a:lnSpc>
                <a:spcPct val="85000"/>
              </a:lnSpc>
              <a:spcBef>
                <a:spcPts val="600"/>
              </a:spcBef>
              <a:buClr>
                <a:schemeClr val="accent6">
                  <a:lumMod val="50000"/>
                </a:schemeClr>
              </a:buClr>
              <a:buSzPct val="115000"/>
              <a:buFont typeface="Arial"/>
              <a:buChar char="●"/>
              <a:defRPr sz="3200" kern="1200">
                <a:solidFill>
                  <a:schemeClr val="tx2"/>
                </a:solidFill>
                <a:latin typeface="Arial"/>
                <a:ea typeface="+mn-ea"/>
                <a:cs typeface="Arial"/>
              </a:defRPr>
            </a:lvl1pPr>
            <a:lvl2pPr marL="554831" indent="-211931" algn="l" defTabSz="685800" rtl="0" eaLnBrk="1" latinLnBrk="0" hangingPunct="1">
              <a:lnSpc>
                <a:spcPct val="85000"/>
              </a:lnSpc>
              <a:spcBef>
                <a:spcPts val="0"/>
              </a:spcBef>
              <a:buClr>
                <a:schemeClr val="accent3"/>
              </a:buClr>
              <a:buSzPct val="115000"/>
              <a:buFont typeface="Arial"/>
              <a:buChar char="●"/>
              <a:defRPr sz="2800" kern="1200">
                <a:solidFill>
                  <a:srgbClr val="000000"/>
                </a:solidFill>
                <a:latin typeface="Arial"/>
                <a:ea typeface="+mn-ea"/>
                <a:cs typeface="Arial"/>
              </a:defRPr>
            </a:lvl2pPr>
            <a:lvl3pPr marL="809244" indent="-212598" algn="l" defTabSz="685800" rtl="0" eaLnBrk="1" latinLnBrk="0" hangingPunct="1">
              <a:lnSpc>
                <a:spcPct val="85000"/>
              </a:lnSpc>
              <a:spcBef>
                <a:spcPts val="0"/>
              </a:spcBef>
              <a:buClr>
                <a:schemeClr val="accent3"/>
              </a:buClr>
              <a:buSzPct val="115000"/>
              <a:buFont typeface="Arial"/>
              <a:buChar char="●"/>
              <a:defRPr sz="2800" kern="1200">
                <a:solidFill>
                  <a:srgbClr val="000000"/>
                </a:solidFill>
                <a:latin typeface="Arial"/>
                <a:ea typeface="+mn-ea"/>
                <a:cs typeface="Arial"/>
              </a:defRPr>
            </a:lvl3pPr>
            <a:lvl4pPr marL="1110996" indent="-212598" algn="l" defTabSz="685800" rtl="0" eaLnBrk="1" latinLnBrk="0" hangingPunct="1">
              <a:lnSpc>
                <a:spcPct val="85000"/>
              </a:lnSpc>
              <a:spcBef>
                <a:spcPts val="0"/>
              </a:spcBef>
              <a:buClr>
                <a:schemeClr val="accent3"/>
              </a:buClr>
              <a:buSzPct val="115000"/>
              <a:buFont typeface="Arial"/>
              <a:buChar char="●"/>
              <a:defRPr sz="2800" kern="1200">
                <a:solidFill>
                  <a:srgbClr val="000000"/>
                </a:solidFill>
                <a:latin typeface="Arial"/>
                <a:ea typeface="+mn-ea"/>
                <a:cs typeface="Arial"/>
              </a:defRPr>
            </a:lvl4pPr>
            <a:lvl5pPr marL="1412748" indent="-212598" algn="l" defTabSz="685800" rtl="0" eaLnBrk="1" latinLnBrk="0" hangingPunct="1">
              <a:lnSpc>
                <a:spcPct val="85000"/>
              </a:lnSpc>
              <a:spcBef>
                <a:spcPts val="0"/>
              </a:spcBef>
              <a:buClr>
                <a:schemeClr val="accent3"/>
              </a:buClr>
              <a:buSzPct val="115000"/>
              <a:buFont typeface="Arial"/>
              <a:buChar char="●"/>
              <a:defRPr sz="2800" kern="1200">
                <a:solidFill>
                  <a:srgbClr val="000000"/>
                </a:solidFill>
                <a:latin typeface="Arial"/>
                <a:ea typeface="+mn-ea"/>
                <a:cs typeface="Arial"/>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endParaRPr lang="en-US" sz="1800" dirty="0"/>
          </a:p>
          <a:p>
            <a:pPr marL="0" indent="0">
              <a:buNone/>
            </a:pPr>
            <a:endParaRPr lang="en-US" sz="2797" dirty="0"/>
          </a:p>
          <a:p>
            <a:endParaRPr lang="en-US" sz="2198" dirty="0"/>
          </a:p>
        </p:txBody>
      </p:sp>
      <p:sp>
        <p:nvSpPr>
          <p:cNvPr id="2" name="Rectangle 2">
            <a:extLst>
              <a:ext uri="{FF2B5EF4-FFF2-40B4-BE49-F238E27FC236}">
                <a16:creationId xmlns:a16="http://schemas.microsoft.com/office/drawing/2014/main" id="{0ED7C0A7-E5DB-BC43-B0BE-688C7B1191FD}"/>
              </a:ext>
            </a:extLst>
          </p:cNvPr>
          <p:cNvSpPr>
            <a:spLocks noChangeArrowheads="1"/>
          </p:cNvSpPr>
          <p:nvPr/>
        </p:nvSpPr>
        <p:spPr bwMode="auto">
          <a:xfrm flipV="1">
            <a:off x="6006905" y="-1133857"/>
            <a:ext cx="31370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7" name="Picture 6" descr="A picture containing person, older&#10;&#10;Description automatically generated">
            <a:extLst>
              <a:ext uri="{FF2B5EF4-FFF2-40B4-BE49-F238E27FC236}">
                <a16:creationId xmlns:a16="http://schemas.microsoft.com/office/drawing/2014/main" id="{A39F6E01-2DEE-F147-B438-0777A232D58E}"/>
              </a:ext>
            </a:extLst>
          </p:cNvPr>
          <p:cNvPicPr>
            <a:picLocks noChangeAspect="1"/>
          </p:cNvPicPr>
          <p:nvPr/>
        </p:nvPicPr>
        <p:blipFill rotWithShape="1">
          <a:blip r:embed="rId3"/>
          <a:srcRect l="15168" t="4338" r="20989" b="45500"/>
          <a:stretch/>
        </p:blipFill>
        <p:spPr>
          <a:xfrm flipH="1">
            <a:off x="7123814" y="546075"/>
            <a:ext cx="1140483" cy="1344167"/>
          </a:xfrm>
          <a:prstGeom prst="rect">
            <a:avLst/>
          </a:prstGeom>
          <a:ln w="25400">
            <a:solidFill>
              <a:schemeClr val="accent6"/>
            </a:solidFill>
          </a:ln>
          <a:effectLst>
            <a:outerShdw blurRad="50800" dist="50800" dir="2700000" algn="ctr" rotWithShape="0">
              <a:srgbClr val="000000">
                <a:alpha val="40000"/>
              </a:srgbClr>
            </a:outerShdw>
          </a:effectLst>
        </p:spPr>
      </p:pic>
    </p:spTree>
    <p:extLst>
      <p:ext uri="{BB962C8B-B14F-4D97-AF65-F5344CB8AC3E}">
        <p14:creationId xmlns:p14="http://schemas.microsoft.com/office/powerpoint/2010/main" val="1232912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AC5206-9C3A-4D93-9544-86ED0A4F5FBC}"/>
              </a:ext>
            </a:extLst>
          </p:cNvPr>
          <p:cNvSpPr>
            <a:spLocks noGrp="1"/>
          </p:cNvSpPr>
          <p:nvPr>
            <p:ph type="title"/>
          </p:nvPr>
        </p:nvSpPr>
        <p:spPr>
          <a:xfrm>
            <a:off x="749870" y="440485"/>
            <a:ext cx="7771961" cy="458587"/>
          </a:xfrm>
        </p:spPr>
        <p:txBody>
          <a:bodyPr/>
          <a:lstStyle/>
          <a:p>
            <a:r>
              <a:rPr lang="en-US" sz="2800" dirty="0"/>
              <a:t>Patient Case: Walter (cont’d)</a:t>
            </a:r>
          </a:p>
        </p:txBody>
      </p:sp>
      <p:sp>
        <p:nvSpPr>
          <p:cNvPr id="3" name="Content Placeholder 2">
            <a:extLst>
              <a:ext uri="{FF2B5EF4-FFF2-40B4-BE49-F238E27FC236}">
                <a16:creationId xmlns:a16="http://schemas.microsoft.com/office/drawing/2014/main" id="{63A42014-976F-904D-9F56-CE9261AAD8CF}"/>
              </a:ext>
            </a:extLst>
          </p:cNvPr>
          <p:cNvSpPr>
            <a:spLocks noGrp="1"/>
          </p:cNvSpPr>
          <p:nvPr>
            <p:ph idx="1"/>
          </p:nvPr>
        </p:nvSpPr>
        <p:spPr>
          <a:xfrm>
            <a:off x="749869" y="968322"/>
            <a:ext cx="7771961" cy="3413242"/>
          </a:xfrm>
        </p:spPr>
        <p:txBody>
          <a:bodyPr/>
          <a:lstStyle/>
          <a:p>
            <a:r>
              <a:rPr lang="en-US" sz="2400" dirty="0"/>
              <a:t>Physical Examination</a:t>
            </a:r>
          </a:p>
          <a:p>
            <a:pPr marL="352425" lvl="1" indent="-342900">
              <a:buClr>
                <a:schemeClr val="accent1"/>
              </a:buClr>
              <a:buFont typeface="Arial" panose="020B0604020202020204" pitchFamily="34" charset="0"/>
              <a:buChar char="•"/>
            </a:pPr>
            <a:r>
              <a:rPr lang="en-US" sz="2000" dirty="0"/>
              <a:t>Height: 5 ft 10 in; weight: 225 </a:t>
            </a:r>
            <a:r>
              <a:rPr lang="en-US" sz="2000" dirty="0" err="1"/>
              <a:t>lbs</a:t>
            </a:r>
            <a:r>
              <a:rPr lang="en-US" sz="2000" dirty="0"/>
              <a:t>; BMI: 32.3 kg/m</a:t>
            </a:r>
            <a:r>
              <a:rPr lang="en-US" sz="2000" baseline="30000" dirty="0"/>
              <a:t>2</a:t>
            </a:r>
            <a:endParaRPr lang="en-US" sz="2000" dirty="0"/>
          </a:p>
          <a:p>
            <a:pPr marL="352425" lvl="1" indent="-342900">
              <a:buClr>
                <a:schemeClr val="accent1"/>
              </a:buClr>
              <a:buFont typeface="Arial" panose="020B0604020202020204" pitchFamily="34" charset="0"/>
              <a:buChar char="•"/>
            </a:pPr>
            <a:r>
              <a:rPr lang="en-US" sz="2000" dirty="0"/>
              <a:t>Temperature: 98.6</a:t>
            </a:r>
            <a:r>
              <a:rPr lang="en-US" sz="2000" dirty="0">
                <a:latin typeface="DengXian" panose="02010600030101010101" pitchFamily="2" charset="-122"/>
                <a:ea typeface="DengXian" panose="02010600030101010101" pitchFamily="2" charset="-122"/>
              </a:rPr>
              <a:t>° </a:t>
            </a:r>
            <a:r>
              <a:rPr lang="en-US" sz="2000" dirty="0"/>
              <a:t>F</a:t>
            </a:r>
          </a:p>
          <a:p>
            <a:pPr marL="352425" lvl="1" indent="-342900">
              <a:buClr>
                <a:schemeClr val="accent1"/>
              </a:buClr>
              <a:buFont typeface="Arial" panose="020B0604020202020204" pitchFamily="34" charset="0"/>
              <a:buChar char="•"/>
            </a:pPr>
            <a:r>
              <a:rPr lang="en-US" sz="2000" dirty="0"/>
              <a:t>HR: 84 bpm; BP: 134/84 </a:t>
            </a:r>
          </a:p>
          <a:p>
            <a:pPr marL="352425" lvl="1" indent="-342900">
              <a:buClr>
                <a:schemeClr val="accent1"/>
              </a:buClr>
              <a:buFont typeface="Arial" panose="020B0604020202020204" pitchFamily="34" charset="0"/>
              <a:buChar char="•"/>
            </a:pPr>
            <a:r>
              <a:rPr lang="en-US" sz="2000" dirty="0"/>
              <a:t>Lungs: clear</a:t>
            </a:r>
          </a:p>
          <a:p>
            <a:pPr marL="352425" lvl="1" indent="-342900">
              <a:buClr>
                <a:schemeClr val="accent1"/>
              </a:buClr>
              <a:buFont typeface="Arial" panose="020B0604020202020204" pitchFamily="34" charset="0"/>
              <a:buChar char="•"/>
            </a:pPr>
            <a:r>
              <a:rPr lang="en-US" sz="2000" dirty="0"/>
              <a:t>O</a:t>
            </a:r>
            <a:r>
              <a:rPr lang="en-US" sz="2000" baseline="-25000" dirty="0"/>
              <a:t>2</a:t>
            </a:r>
            <a:r>
              <a:rPr lang="en-US" sz="2000" dirty="0"/>
              <a:t> saturation on room air: 96%</a:t>
            </a:r>
          </a:p>
          <a:p>
            <a:r>
              <a:rPr lang="en-US" sz="2400" dirty="0"/>
              <a:t>Medications</a:t>
            </a:r>
          </a:p>
          <a:p>
            <a:pPr marL="352425" lvl="1" indent="-342900">
              <a:buClr>
                <a:schemeClr val="accent1"/>
              </a:buClr>
              <a:buFont typeface="Arial" panose="020B0604020202020204" pitchFamily="34" charset="0"/>
              <a:buChar char="•"/>
            </a:pPr>
            <a:r>
              <a:rPr lang="en-US" sz="2000" dirty="0"/>
              <a:t>Atorvastatin: 40 mg once daily</a:t>
            </a:r>
          </a:p>
          <a:p>
            <a:pPr marL="352425" lvl="1" indent="-342900">
              <a:buClr>
                <a:schemeClr val="accent1"/>
              </a:buClr>
              <a:buFont typeface="Arial" panose="020B0604020202020204" pitchFamily="34" charset="0"/>
              <a:buChar char="•"/>
            </a:pPr>
            <a:r>
              <a:rPr lang="en-US" sz="2000" dirty="0"/>
              <a:t>HCTZ: 25 mg once daily</a:t>
            </a:r>
          </a:p>
          <a:p>
            <a:pPr marL="352425" lvl="1" indent="-342900">
              <a:buClr>
                <a:schemeClr val="accent1"/>
              </a:buClr>
              <a:buFont typeface="Arial" panose="020B0604020202020204" pitchFamily="34" charset="0"/>
              <a:buChar char="•"/>
            </a:pPr>
            <a:r>
              <a:rPr lang="en-US" sz="2000" dirty="0"/>
              <a:t>Valsartan: 80 mg once daily</a:t>
            </a:r>
          </a:p>
          <a:p>
            <a:pPr marL="352425" lvl="1" indent="-342900">
              <a:buClr>
                <a:schemeClr val="accent1"/>
              </a:buClr>
              <a:buFont typeface="Arial" panose="020B0604020202020204" pitchFamily="34" charset="0"/>
              <a:buChar char="•"/>
            </a:pPr>
            <a:r>
              <a:rPr lang="en-US" sz="2000" dirty="0"/>
              <a:t>Metformin: 1000 mg once daily</a:t>
            </a:r>
          </a:p>
          <a:p>
            <a:pPr marL="352425" lvl="1" indent="-342900">
              <a:buClr>
                <a:schemeClr val="accent1"/>
              </a:buClr>
              <a:buFont typeface="Arial" panose="020B0604020202020204" pitchFamily="34" charset="0"/>
              <a:buChar char="•"/>
            </a:pPr>
            <a:r>
              <a:rPr lang="en-US" sz="2000" dirty="0"/>
              <a:t>Dulaglutide: 3 mg once-weekly SC injection</a:t>
            </a:r>
          </a:p>
        </p:txBody>
      </p:sp>
      <p:sp>
        <p:nvSpPr>
          <p:cNvPr id="8" name="TextBox 7">
            <a:extLst>
              <a:ext uri="{FF2B5EF4-FFF2-40B4-BE49-F238E27FC236}">
                <a16:creationId xmlns:a16="http://schemas.microsoft.com/office/drawing/2014/main" id="{ACFB6541-BF3B-45EE-9144-568EDCB85ADE}"/>
              </a:ext>
            </a:extLst>
          </p:cNvPr>
          <p:cNvSpPr txBox="1"/>
          <p:nvPr/>
        </p:nvSpPr>
        <p:spPr>
          <a:xfrm>
            <a:off x="688397" y="4310493"/>
            <a:ext cx="7771962" cy="327782"/>
          </a:xfrm>
          <a:prstGeom prst="rect">
            <a:avLst/>
          </a:prstGeom>
          <a:noFill/>
        </p:spPr>
        <p:txBody>
          <a:bodyPr wrap="square" rtlCol="0">
            <a:spAutoFit/>
          </a:bodyPr>
          <a:lstStyle/>
          <a:p>
            <a:pPr>
              <a:lnSpc>
                <a:spcPct val="85000"/>
              </a:lnSpc>
            </a:pPr>
            <a:r>
              <a:rPr lang="en-US" sz="900" dirty="0">
                <a:solidFill>
                  <a:srgbClr val="5C6B72"/>
                </a:solidFill>
              </a:rPr>
              <a:t>BMI = body mass index; BP = blood pressure; bpm = beats per minute; F = Fahrenheit; ft = feet; HCTZ = hydrochlorothiazide; HR = heart rate; </a:t>
            </a:r>
            <a:br>
              <a:rPr lang="en-US" sz="900" dirty="0">
                <a:solidFill>
                  <a:srgbClr val="5C6B72"/>
                </a:solidFill>
              </a:rPr>
            </a:br>
            <a:r>
              <a:rPr lang="en-US" sz="900" dirty="0">
                <a:solidFill>
                  <a:srgbClr val="5C6B72"/>
                </a:solidFill>
              </a:rPr>
              <a:t>in = inch; kg = kilogram; </a:t>
            </a:r>
            <a:r>
              <a:rPr lang="en-US" sz="900" dirty="0" err="1">
                <a:solidFill>
                  <a:srgbClr val="5C6B72"/>
                </a:solidFill>
              </a:rPr>
              <a:t>lbs</a:t>
            </a:r>
            <a:r>
              <a:rPr lang="en-US" sz="900" dirty="0">
                <a:solidFill>
                  <a:srgbClr val="5C6B72"/>
                </a:solidFill>
              </a:rPr>
              <a:t> = pounds; m</a:t>
            </a:r>
            <a:r>
              <a:rPr lang="en-US" sz="900" baseline="30000" dirty="0">
                <a:solidFill>
                  <a:srgbClr val="5C6B72"/>
                </a:solidFill>
              </a:rPr>
              <a:t>2</a:t>
            </a:r>
            <a:r>
              <a:rPr lang="en-US" sz="900" dirty="0">
                <a:solidFill>
                  <a:srgbClr val="5C6B72"/>
                </a:solidFill>
              </a:rPr>
              <a:t> = square meter; mg = milligram; O</a:t>
            </a:r>
            <a:r>
              <a:rPr lang="en-US" sz="900" baseline="-25000" dirty="0">
                <a:solidFill>
                  <a:srgbClr val="5C6B72"/>
                </a:solidFill>
              </a:rPr>
              <a:t>2</a:t>
            </a:r>
            <a:r>
              <a:rPr lang="en-US" sz="900" dirty="0">
                <a:solidFill>
                  <a:srgbClr val="5C6B72"/>
                </a:solidFill>
              </a:rPr>
              <a:t> = oxygen; SC = subcutaneous</a:t>
            </a:r>
          </a:p>
        </p:txBody>
      </p:sp>
      <p:pic>
        <p:nvPicPr>
          <p:cNvPr id="9" name="Picture 8" descr="A picture containing person, older&#10;&#10;Description automatically generated">
            <a:extLst>
              <a:ext uri="{FF2B5EF4-FFF2-40B4-BE49-F238E27FC236}">
                <a16:creationId xmlns:a16="http://schemas.microsoft.com/office/drawing/2014/main" id="{9466CAF7-ABB0-B649-B627-B295FE54B584}"/>
              </a:ext>
            </a:extLst>
          </p:cNvPr>
          <p:cNvPicPr>
            <a:picLocks noChangeAspect="1"/>
          </p:cNvPicPr>
          <p:nvPr/>
        </p:nvPicPr>
        <p:blipFill rotWithShape="1">
          <a:blip r:embed="rId3"/>
          <a:srcRect l="15168" t="4338" r="20989" b="45500"/>
          <a:stretch/>
        </p:blipFill>
        <p:spPr>
          <a:xfrm flipH="1">
            <a:off x="7123814" y="546075"/>
            <a:ext cx="1140483" cy="1344167"/>
          </a:xfrm>
          <a:prstGeom prst="rect">
            <a:avLst/>
          </a:prstGeom>
          <a:ln w="25400">
            <a:solidFill>
              <a:schemeClr val="accent6"/>
            </a:solidFill>
          </a:ln>
          <a:effectLst>
            <a:outerShdw blurRad="50800" dist="50800" dir="2700000" algn="ctr" rotWithShape="0">
              <a:srgbClr val="000000">
                <a:alpha val="40000"/>
              </a:srgbClr>
            </a:outerShdw>
          </a:effectLst>
        </p:spPr>
      </p:pic>
    </p:spTree>
    <p:extLst>
      <p:ext uri="{BB962C8B-B14F-4D97-AF65-F5344CB8AC3E}">
        <p14:creationId xmlns:p14="http://schemas.microsoft.com/office/powerpoint/2010/main" val="266741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88882-C358-7942-9772-8E2B37B3068F}"/>
              </a:ext>
            </a:extLst>
          </p:cNvPr>
          <p:cNvSpPr>
            <a:spLocks noGrp="1"/>
          </p:cNvSpPr>
          <p:nvPr>
            <p:ph type="title"/>
          </p:nvPr>
        </p:nvSpPr>
        <p:spPr/>
        <p:txBody>
          <a:bodyPr/>
          <a:lstStyle/>
          <a:p>
            <a:r>
              <a:rPr lang="en-US" dirty="0"/>
              <a:t>Audience Response</a:t>
            </a:r>
          </a:p>
        </p:txBody>
      </p:sp>
      <p:sp>
        <p:nvSpPr>
          <p:cNvPr id="3" name="Content Placeholder 2">
            <a:extLst>
              <a:ext uri="{FF2B5EF4-FFF2-40B4-BE49-F238E27FC236}">
                <a16:creationId xmlns:a16="http://schemas.microsoft.com/office/drawing/2014/main" id="{6EACED6C-4831-DC4F-9CEF-C19AF27049AA}"/>
              </a:ext>
            </a:extLst>
          </p:cNvPr>
          <p:cNvSpPr>
            <a:spLocks noGrp="1"/>
          </p:cNvSpPr>
          <p:nvPr>
            <p:ph idx="1"/>
          </p:nvPr>
        </p:nvSpPr>
        <p:spPr>
          <a:xfrm>
            <a:off x="417095" y="1186360"/>
            <a:ext cx="8309810" cy="772519"/>
          </a:xfrm>
        </p:spPr>
        <p:txBody>
          <a:bodyPr/>
          <a:lstStyle/>
          <a:p>
            <a:r>
              <a:rPr lang="en-US" sz="2600" dirty="0"/>
              <a:t>Which one of the following factors increases Walter’s risk for VTE?</a:t>
            </a:r>
          </a:p>
        </p:txBody>
      </p:sp>
      <p:sp>
        <p:nvSpPr>
          <p:cNvPr id="4" name="Content Placeholder 3">
            <a:extLst>
              <a:ext uri="{FF2B5EF4-FFF2-40B4-BE49-F238E27FC236}">
                <a16:creationId xmlns:a16="http://schemas.microsoft.com/office/drawing/2014/main" id="{ADA828C3-A03D-AA4E-9672-72FBEF5CBA00}"/>
              </a:ext>
            </a:extLst>
          </p:cNvPr>
          <p:cNvSpPr>
            <a:spLocks noGrp="1"/>
          </p:cNvSpPr>
          <p:nvPr>
            <p:ph idx="10"/>
          </p:nvPr>
        </p:nvSpPr>
        <p:spPr>
          <a:xfrm>
            <a:off x="417095" y="2120865"/>
            <a:ext cx="8309810" cy="2412968"/>
          </a:xfrm>
        </p:spPr>
        <p:txBody>
          <a:bodyPr/>
          <a:lstStyle/>
          <a:p>
            <a:r>
              <a:rPr lang="en-US" sz="2400" dirty="0"/>
              <a:t>His daily alcohol consumption</a:t>
            </a:r>
          </a:p>
          <a:p>
            <a:r>
              <a:rPr lang="en-US" sz="2400" b="1" dirty="0"/>
              <a:t>His BMI (in obesity range)</a:t>
            </a:r>
          </a:p>
          <a:p>
            <a:r>
              <a:rPr lang="en-US" sz="2400" dirty="0"/>
              <a:t>His surgical history</a:t>
            </a:r>
          </a:p>
          <a:p>
            <a:r>
              <a:rPr lang="en-US" sz="2400" dirty="0"/>
              <a:t>Possible Factor V Leiden mutation</a:t>
            </a:r>
          </a:p>
          <a:p>
            <a:r>
              <a:rPr lang="en-US" sz="2400" dirty="0"/>
              <a:t>I’m not sure</a:t>
            </a:r>
            <a:endParaRPr lang="en-US" dirty="0"/>
          </a:p>
          <a:p>
            <a:endParaRPr lang="en-US" dirty="0"/>
          </a:p>
        </p:txBody>
      </p:sp>
    </p:spTree>
    <p:extLst>
      <p:ext uri="{BB962C8B-B14F-4D97-AF65-F5344CB8AC3E}">
        <p14:creationId xmlns:p14="http://schemas.microsoft.com/office/powerpoint/2010/main" val="155535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AC5206-9C3A-4D93-9544-86ED0A4F5FBC}"/>
              </a:ext>
            </a:extLst>
          </p:cNvPr>
          <p:cNvSpPr>
            <a:spLocks noGrp="1"/>
          </p:cNvSpPr>
          <p:nvPr>
            <p:ph type="title"/>
          </p:nvPr>
        </p:nvSpPr>
        <p:spPr>
          <a:xfrm>
            <a:off x="417095" y="285709"/>
            <a:ext cx="8309810" cy="458587"/>
          </a:xfrm>
        </p:spPr>
        <p:txBody>
          <a:bodyPr/>
          <a:lstStyle/>
          <a:p>
            <a:r>
              <a:rPr lang="en-US" sz="2800" dirty="0"/>
              <a:t>Factors Associated With Increased Risk of VTE</a:t>
            </a:r>
          </a:p>
        </p:txBody>
      </p:sp>
      <p:sp>
        <p:nvSpPr>
          <p:cNvPr id="3" name="Content Placeholder 2">
            <a:extLst>
              <a:ext uri="{FF2B5EF4-FFF2-40B4-BE49-F238E27FC236}">
                <a16:creationId xmlns:a16="http://schemas.microsoft.com/office/drawing/2014/main" id="{63A42014-976F-904D-9F56-CE9261AAD8CF}"/>
              </a:ext>
            </a:extLst>
          </p:cNvPr>
          <p:cNvSpPr>
            <a:spLocks noGrp="1"/>
          </p:cNvSpPr>
          <p:nvPr>
            <p:ph idx="1"/>
          </p:nvPr>
        </p:nvSpPr>
        <p:spPr>
          <a:xfrm>
            <a:off x="229703" y="1241330"/>
            <a:ext cx="4106574" cy="3297826"/>
          </a:xfrm>
        </p:spPr>
        <p:txBody>
          <a:bodyPr/>
          <a:lstStyle/>
          <a:p>
            <a:r>
              <a:rPr lang="en-US" sz="1800" dirty="0"/>
              <a:t>Acute medical illness requiring hospitalization</a:t>
            </a:r>
          </a:p>
          <a:p>
            <a:r>
              <a:rPr lang="en-US" sz="1800" dirty="0"/>
              <a:t>African-American </a:t>
            </a:r>
          </a:p>
          <a:p>
            <a:r>
              <a:rPr lang="en-US" sz="1800" dirty="0"/>
              <a:t>Cancer chemotherapy</a:t>
            </a:r>
          </a:p>
          <a:p>
            <a:r>
              <a:rPr lang="en-US" sz="1800" dirty="0"/>
              <a:t>Central venous lines</a:t>
            </a:r>
          </a:p>
          <a:p>
            <a:r>
              <a:rPr lang="en-US" sz="1800" dirty="0"/>
              <a:t>Comorbid condition (</a:t>
            </a:r>
            <a:r>
              <a:rPr lang="en-US" sz="1800" dirty="0" err="1"/>
              <a:t>eg</a:t>
            </a:r>
            <a:r>
              <a:rPr lang="en-US" sz="1800" dirty="0"/>
              <a:t>, cancer, CVD,T2DM, IBD, CKD, COVID-19)</a:t>
            </a:r>
          </a:p>
          <a:p>
            <a:r>
              <a:rPr lang="en-US" sz="1800" dirty="0"/>
              <a:t>Decreased mobility</a:t>
            </a:r>
          </a:p>
          <a:p>
            <a:r>
              <a:rPr lang="en-US" sz="1800" dirty="0"/>
              <a:t>Genetic risk factors</a:t>
            </a:r>
          </a:p>
          <a:p>
            <a:r>
              <a:rPr lang="en-US" sz="1800" dirty="0"/>
              <a:t>Heparin-induced thrombocytopenia</a:t>
            </a:r>
          </a:p>
          <a:p>
            <a:r>
              <a:rPr lang="en-US" sz="1800" dirty="0"/>
              <a:t>Injury or trauma to a vein</a:t>
            </a:r>
          </a:p>
        </p:txBody>
      </p:sp>
      <p:sp>
        <p:nvSpPr>
          <p:cNvPr id="6" name="Content Placeholder 2">
            <a:extLst>
              <a:ext uri="{FF2B5EF4-FFF2-40B4-BE49-F238E27FC236}">
                <a16:creationId xmlns:a16="http://schemas.microsoft.com/office/drawing/2014/main" id="{E1D19D62-75D0-B34A-A7B5-31FA330E83B2}"/>
              </a:ext>
            </a:extLst>
          </p:cNvPr>
          <p:cNvSpPr txBox="1">
            <a:spLocks/>
          </p:cNvSpPr>
          <p:nvPr/>
        </p:nvSpPr>
        <p:spPr>
          <a:xfrm>
            <a:off x="4336277" y="1233089"/>
            <a:ext cx="3983952" cy="3297826"/>
          </a:xfrm>
          <a:prstGeom prst="rect">
            <a:avLst/>
          </a:prstGeom>
        </p:spPr>
        <p:txBody>
          <a:bodyPr vert="horz" wrap="square" lIns="0" tIns="45720" rIns="91440" bIns="45720" rtlCol="0">
            <a:spAutoFit/>
          </a:bodyPr>
          <a:lstStyle>
            <a:lvl1pPr marL="259556" indent="-259556" algn="l" defTabSz="685800" rtl="0" eaLnBrk="1" latinLnBrk="0" hangingPunct="1">
              <a:lnSpc>
                <a:spcPct val="85000"/>
              </a:lnSpc>
              <a:spcBef>
                <a:spcPts val="600"/>
              </a:spcBef>
              <a:buClr>
                <a:schemeClr val="accent6">
                  <a:lumMod val="50000"/>
                </a:schemeClr>
              </a:buClr>
              <a:buSzPct val="115000"/>
              <a:buFont typeface="Arial"/>
              <a:buChar char="●"/>
              <a:defRPr sz="3200" kern="1200">
                <a:solidFill>
                  <a:schemeClr val="tx2"/>
                </a:solidFill>
                <a:latin typeface="Arial"/>
                <a:ea typeface="+mn-ea"/>
                <a:cs typeface="Arial"/>
              </a:defRPr>
            </a:lvl1pPr>
            <a:lvl2pPr marL="554831" indent="-211931" algn="l" defTabSz="685800" rtl="0" eaLnBrk="1" latinLnBrk="0" hangingPunct="1">
              <a:lnSpc>
                <a:spcPct val="85000"/>
              </a:lnSpc>
              <a:spcBef>
                <a:spcPts val="0"/>
              </a:spcBef>
              <a:buClr>
                <a:schemeClr val="accent3"/>
              </a:buClr>
              <a:buSzPct val="115000"/>
              <a:buFont typeface="Arial"/>
              <a:buChar char="●"/>
              <a:defRPr sz="2800" kern="1200">
                <a:solidFill>
                  <a:srgbClr val="000000"/>
                </a:solidFill>
                <a:latin typeface="Arial"/>
                <a:ea typeface="+mn-ea"/>
                <a:cs typeface="Arial"/>
              </a:defRPr>
            </a:lvl2pPr>
            <a:lvl3pPr marL="809244" indent="-212598" algn="l" defTabSz="685800" rtl="0" eaLnBrk="1" latinLnBrk="0" hangingPunct="1">
              <a:lnSpc>
                <a:spcPct val="85000"/>
              </a:lnSpc>
              <a:spcBef>
                <a:spcPts val="0"/>
              </a:spcBef>
              <a:buClr>
                <a:schemeClr val="accent3"/>
              </a:buClr>
              <a:buSzPct val="115000"/>
              <a:buFont typeface="Arial"/>
              <a:buChar char="●"/>
              <a:defRPr sz="2800" kern="1200">
                <a:solidFill>
                  <a:srgbClr val="000000"/>
                </a:solidFill>
                <a:latin typeface="Arial"/>
                <a:ea typeface="+mn-ea"/>
                <a:cs typeface="Arial"/>
              </a:defRPr>
            </a:lvl3pPr>
            <a:lvl4pPr marL="1110996" indent="-212598" algn="l" defTabSz="685800" rtl="0" eaLnBrk="1" latinLnBrk="0" hangingPunct="1">
              <a:lnSpc>
                <a:spcPct val="85000"/>
              </a:lnSpc>
              <a:spcBef>
                <a:spcPts val="0"/>
              </a:spcBef>
              <a:buClr>
                <a:schemeClr val="accent3"/>
              </a:buClr>
              <a:buSzPct val="115000"/>
              <a:buFont typeface="Arial"/>
              <a:buChar char="●"/>
              <a:defRPr sz="2800" kern="1200">
                <a:solidFill>
                  <a:srgbClr val="000000"/>
                </a:solidFill>
                <a:latin typeface="Arial"/>
                <a:ea typeface="+mn-ea"/>
                <a:cs typeface="Arial"/>
              </a:defRPr>
            </a:lvl4pPr>
            <a:lvl5pPr marL="1412748" indent="-212598" algn="l" defTabSz="685800" rtl="0" eaLnBrk="1" latinLnBrk="0" hangingPunct="1">
              <a:lnSpc>
                <a:spcPct val="85000"/>
              </a:lnSpc>
              <a:spcBef>
                <a:spcPts val="0"/>
              </a:spcBef>
              <a:buClr>
                <a:schemeClr val="accent3"/>
              </a:buClr>
              <a:buSzPct val="115000"/>
              <a:buFont typeface="Arial"/>
              <a:buChar char="●"/>
              <a:defRPr sz="2800" kern="1200">
                <a:solidFill>
                  <a:srgbClr val="000000"/>
                </a:solidFill>
                <a:latin typeface="Arial"/>
                <a:ea typeface="+mn-ea"/>
                <a:cs typeface="Arial"/>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1800" dirty="0"/>
              <a:t>Age ≥ 65 </a:t>
            </a:r>
          </a:p>
          <a:p>
            <a:r>
              <a:rPr lang="en-US" sz="1800" dirty="0"/>
              <a:t>Male </a:t>
            </a:r>
          </a:p>
          <a:p>
            <a:r>
              <a:rPr lang="en-US" sz="1800" dirty="0"/>
              <a:t>Obesity or being overweight</a:t>
            </a:r>
          </a:p>
          <a:p>
            <a:r>
              <a:rPr lang="en-US" sz="1800" dirty="0"/>
              <a:t>Polycythemia vera</a:t>
            </a:r>
          </a:p>
          <a:p>
            <a:r>
              <a:rPr lang="en-US" sz="1800" dirty="0"/>
              <a:t>Pregnancy or postpartum period</a:t>
            </a:r>
          </a:p>
          <a:p>
            <a:r>
              <a:rPr lang="en-US" sz="1800" dirty="0"/>
              <a:t>Sedentary lifestyle</a:t>
            </a:r>
          </a:p>
          <a:p>
            <a:r>
              <a:rPr lang="en-US" sz="1800" dirty="0"/>
              <a:t>Surgery</a:t>
            </a:r>
          </a:p>
          <a:p>
            <a:r>
              <a:rPr lang="en-US" sz="1800" dirty="0"/>
              <a:t>Thrombophilia disorders (Factor V Leiden mutation, antithrombin deficiency)</a:t>
            </a:r>
          </a:p>
          <a:p>
            <a:r>
              <a:rPr lang="en-US" sz="1800" dirty="0"/>
              <a:t>Use of estrogen-based medication</a:t>
            </a:r>
          </a:p>
        </p:txBody>
      </p:sp>
      <p:sp>
        <p:nvSpPr>
          <p:cNvPr id="13" name="Text Placeholder 12">
            <a:extLst>
              <a:ext uri="{FF2B5EF4-FFF2-40B4-BE49-F238E27FC236}">
                <a16:creationId xmlns:a16="http://schemas.microsoft.com/office/drawing/2014/main" id="{F295E82B-5201-4DF8-82E9-3100C18611A8}"/>
              </a:ext>
            </a:extLst>
          </p:cNvPr>
          <p:cNvSpPr>
            <a:spLocks noGrp="1"/>
          </p:cNvSpPr>
          <p:nvPr>
            <p:ph type="body" sz="quarter" idx="10"/>
          </p:nvPr>
        </p:nvSpPr>
        <p:spPr>
          <a:xfrm>
            <a:off x="0" y="4631052"/>
            <a:ext cx="9144000" cy="512448"/>
          </a:xfrm>
        </p:spPr>
        <p:txBody>
          <a:bodyPr/>
          <a:lstStyle/>
          <a:p>
            <a:pPr marL="7931" indent="-7931"/>
            <a:r>
              <a:rPr lang="en-US" dirty="0"/>
              <a:t>CKD = chronic kidney disease; CVD = cardiovascular disease ; IBD = inflammatory bowel disease; T2DM = Type 2 diabetes mellitus </a:t>
            </a:r>
            <a:br>
              <a:rPr lang="en-US" dirty="0"/>
            </a:br>
            <a:r>
              <a:rPr lang="en-US" dirty="0"/>
              <a:t>1. Crous-Bou M, et al. </a:t>
            </a:r>
            <a:r>
              <a:rPr lang="en-US" i="1" dirty="0"/>
              <a:t>Semin </a:t>
            </a:r>
            <a:r>
              <a:rPr lang="en-US" i="1" dirty="0" err="1"/>
              <a:t>Thromb</a:t>
            </a:r>
            <a:r>
              <a:rPr lang="en-US" i="1" dirty="0"/>
              <a:t> </a:t>
            </a:r>
            <a:r>
              <a:rPr lang="en-US" i="1" dirty="0" err="1"/>
              <a:t>Hemost</a:t>
            </a:r>
            <a:r>
              <a:rPr lang="en-US" dirty="0"/>
              <a:t>. 2016;42(8);808-820; 2. Zakai NA, et al. </a:t>
            </a:r>
            <a:r>
              <a:rPr lang="en-US" i="1" dirty="0"/>
              <a:t>J </a:t>
            </a:r>
            <a:r>
              <a:rPr lang="en-US" i="1" dirty="0" err="1"/>
              <a:t>Thromb</a:t>
            </a:r>
            <a:r>
              <a:rPr lang="en-US" i="1" dirty="0"/>
              <a:t> </a:t>
            </a:r>
            <a:r>
              <a:rPr lang="en-US" i="1" dirty="0" err="1"/>
              <a:t>Haemost</a:t>
            </a:r>
            <a:r>
              <a:rPr lang="en-US" dirty="0"/>
              <a:t>. 2011;9:1877-1882.</a:t>
            </a:r>
            <a:br>
              <a:rPr lang="en-US" dirty="0"/>
            </a:br>
            <a:r>
              <a:rPr lang="en-US" dirty="0"/>
              <a:t>3. Piazza G, et al. </a:t>
            </a:r>
            <a:r>
              <a:rPr lang="en-US" i="1" dirty="0"/>
              <a:t>JAMA.</a:t>
            </a:r>
            <a:r>
              <a:rPr lang="en-US" dirty="0"/>
              <a:t> 2020;324(24):2548-2549.</a:t>
            </a:r>
          </a:p>
        </p:txBody>
      </p:sp>
    </p:spTree>
    <p:extLst>
      <p:ext uri="{BB962C8B-B14F-4D97-AF65-F5344CB8AC3E}">
        <p14:creationId xmlns:p14="http://schemas.microsoft.com/office/powerpoint/2010/main" val="289592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AC5206-9C3A-4D93-9544-86ED0A4F5FBC}"/>
              </a:ext>
            </a:extLst>
          </p:cNvPr>
          <p:cNvSpPr>
            <a:spLocks noGrp="1"/>
          </p:cNvSpPr>
          <p:nvPr>
            <p:ph type="title"/>
          </p:nvPr>
        </p:nvSpPr>
        <p:spPr>
          <a:xfrm>
            <a:off x="417095" y="285709"/>
            <a:ext cx="8309810" cy="458587"/>
          </a:xfrm>
        </p:spPr>
        <p:txBody>
          <a:bodyPr/>
          <a:lstStyle/>
          <a:p>
            <a:r>
              <a:rPr lang="en-US" sz="2800" dirty="0"/>
              <a:t>Factors Associated With Increased Risk of VTE</a:t>
            </a:r>
          </a:p>
        </p:txBody>
      </p:sp>
      <p:sp>
        <p:nvSpPr>
          <p:cNvPr id="3" name="Content Placeholder 2">
            <a:extLst>
              <a:ext uri="{FF2B5EF4-FFF2-40B4-BE49-F238E27FC236}">
                <a16:creationId xmlns:a16="http://schemas.microsoft.com/office/drawing/2014/main" id="{63A42014-976F-904D-9F56-CE9261AAD8CF}"/>
              </a:ext>
            </a:extLst>
          </p:cNvPr>
          <p:cNvSpPr>
            <a:spLocks noGrp="1"/>
          </p:cNvSpPr>
          <p:nvPr>
            <p:ph idx="1"/>
          </p:nvPr>
        </p:nvSpPr>
        <p:spPr>
          <a:xfrm>
            <a:off x="229703" y="1241330"/>
            <a:ext cx="4106574" cy="3297826"/>
          </a:xfrm>
        </p:spPr>
        <p:txBody>
          <a:bodyPr/>
          <a:lstStyle/>
          <a:p>
            <a:r>
              <a:rPr lang="en-US" sz="1800" dirty="0"/>
              <a:t>Acute medical illness requiring hospitalization</a:t>
            </a:r>
          </a:p>
          <a:p>
            <a:r>
              <a:rPr lang="en-US" sz="1800" dirty="0">
                <a:solidFill>
                  <a:srgbClr val="FF0000"/>
                </a:solidFill>
              </a:rPr>
              <a:t>African-American </a:t>
            </a:r>
          </a:p>
          <a:p>
            <a:r>
              <a:rPr lang="en-US" sz="1800" dirty="0"/>
              <a:t>Cancer chemotherapy</a:t>
            </a:r>
          </a:p>
          <a:p>
            <a:r>
              <a:rPr lang="en-US" sz="1800" dirty="0"/>
              <a:t>Central venous lines</a:t>
            </a:r>
          </a:p>
          <a:p>
            <a:r>
              <a:rPr lang="en-US" sz="1800" dirty="0">
                <a:solidFill>
                  <a:srgbClr val="FF0000"/>
                </a:solidFill>
              </a:rPr>
              <a:t>Comorbid condition </a:t>
            </a:r>
            <a:r>
              <a:rPr lang="en-US" sz="1800" dirty="0"/>
              <a:t>(</a:t>
            </a:r>
            <a:r>
              <a:rPr lang="en-US" sz="1800" dirty="0" err="1"/>
              <a:t>eg</a:t>
            </a:r>
            <a:r>
              <a:rPr lang="en-US" sz="1800" dirty="0"/>
              <a:t>, cancer, CVD,T2DM, IBD, CKD, COVID-19)</a:t>
            </a:r>
          </a:p>
          <a:p>
            <a:r>
              <a:rPr lang="en-US" sz="1800" dirty="0"/>
              <a:t>Decreased mobility</a:t>
            </a:r>
          </a:p>
          <a:p>
            <a:r>
              <a:rPr lang="en-US" sz="1800" dirty="0"/>
              <a:t>Genetic risk factors</a:t>
            </a:r>
          </a:p>
          <a:p>
            <a:r>
              <a:rPr lang="en-US" sz="1800" dirty="0"/>
              <a:t>Heparin-induced thrombocytopenia</a:t>
            </a:r>
          </a:p>
          <a:p>
            <a:r>
              <a:rPr lang="en-US" sz="1800" dirty="0"/>
              <a:t>Injury or trauma to a vein</a:t>
            </a:r>
          </a:p>
        </p:txBody>
      </p:sp>
      <p:sp>
        <p:nvSpPr>
          <p:cNvPr id="6" name="Content Placeholder 2">
            <a:extLst>
              <a:ext uri="{FF2B5EF4-FFF2-40B4-BE49-F238E27FC236}">
                <a16:creationId xmlns:a16="http://schemas.microsoft.com/office/drawing/2014/main" id="{E1D19D62-75D0-B34A-A7B5-31FA330E83B2}"/>
              </a:ext>
            </a:extLst>
          </p:cNvPr>
          <p:cNvSpPr txBox="1">
            <a:spLocks/>
          </p:cNvSpPr>
          <p:nvPr/>
        </p:nvSpPr>
        <p:spPr>
          <a:xfrm>
            <a:off x="4336277" y="1233089"/>
            <a:ext cx="3983952" cy="3297826"/>
          </a:xfrm>
          <a:prstGeom prst="rect">
            <a:avLst/>
          </a:prstGeom>
        </p:spPr>
        <p:txBody>
          <a:bodyPr vert="horz" wrap="square" lIns="0" tIns="45720" rIns="91440" bIns="45720" rtlCol="0">
            <a:spAutoFit/>
          </a:bodyPr>
          <a:lstStyle>
            <a:lvl1pPr marL="259556" indent="-259556" algn="l" defTabSz="685800" rtl="0" eaLnBrk="1" latinLnBrk="0" hangingPunct="1">
              <a:lnSpc>
                <a:spcPct val="85000"/>
              </a:lnSpc>
              <a:spcBef>
                <a:spcPts val="600"/>
              </a:spcBef>
              <a:buClr>
                <a:schemeClr val="accent6">
                  <a:lumMod val="50000"/>
                </a:schemeClr>
              </a:buClr>
              <a:buSzPct val="115000"/>
              <a:buFont typeface="Arial"/>
              <a:buChar char="●"/>
              <a:defRPr sz="3200" kern="1200">
                <a:solidFill>
                  <a:schemeClr val="tx2"/>
                </a:solidFill>
                <a:latin typeface="Arial"/>
                <a:ea typeface="+mn-ea"/>
                <a:cs typeface="Arial"/>
              </a:defRPr>
            </a:lvl1pPr>
            <a:lvl2pPr marL="554831" indent="-211931" algn="l" defTabSz="685800" rtl="0" eaLnBrk="1" latinLnBrk="0" hangingPunct="1">
              <a:lnSpc>
                <a:spcPct val="85000"/>
              </a:lnSpc>
              <a:spcBef>
                <a:spcPts val="0"/>
              </a:spcBef>
              <a:buClr>
                <a:schemeClr val="accent3"/>
              </a:buClr>
              <a:buSzPct val="115000"/>
              <a:buFont typeface="Arial"/>
              <a:buChar char="●"/>
              <a:defRPr sz="2800" kern="1200">
                <a:solidFill>
                  <a:srgbClr val="000000"/>
                </a:solidFill>
                <a:latin typeface="Arial"/>
                <a:ea typeface="+mn-ea"/>
                <a:cs typeface="Arial"/>
              </a:defRPr>
            </a:lvl2pPr>
            <a:lvl3pPr marL="809244" indent="-212598" algn="l" defTabSz="685800" rtl="0" eaLnBrk="1" latinLnBrk="0" hangingPunct="1">
              <a:lnSpc>
                <a:spcPct val="85000"/>
              </a:lnSpc>
              <a:spcBef>
                <a:spcPts val="0"/>
              </a:spcBef>
              <a:buClr>
                <a:schemeClr val="accent3"/>
              </a:buClr>
              <a:buSzPct val="115000"/>
              <a:buFont typeface="Arial"/>
              <a:buChar char="●"/>
              <a:defRPr sz="2800" kern="1200">
                <a:solidFill>
                  <a:srgbClr val="000000"/>
                </a:solidFill>
                <a:latin typeface="Arial"/>
                <a:ea typeface="+mn-ea"/>
                <a:cs typeface="Arial"/>
              </a:defRPr>
            </a:lvl3pPr>
            <a:lvl4pPr marL="1110996" indent="-212598" algn="l" defTabSz="685800" rtl="0" eaLnBrk="1" latinLnBrk="0" hangingPunct="1">
              <a:lnSpc>
                <a:spcPct val="85000"/>
              </a:lnSpc>
              <a:spcBef>
                <a:spcPts val="0"/>
              </a:spcBef>
              <a:buClr>
                <a:schemeClr val="accent3"/>
              </a:buClr>
              <a:buSzPct val="115000"/>
              <a:buFont typeface="Arial"/>
              <a:buChar char="●"/>
              <a:defRPr sz="2800" kern="1200">
                <a:solidFill>
                  <a:srgbClr val="000000"/>
                </a:solidFill>
                <a:latin typeface="Arial"/>
                <a:ea typeface="+mn-ea"/>
                <a:cs typeface="Arial"/>
              </a:defRPr>
            </a:lvl4pPr>
            <a:lvl5pPr marL="1412748" indent="-212598" algn="l" defTabSz="685800" rtl="0" eaLnBrk="1" latinLnBrk="0" hangingPunct="1">
              <a:lnSpc>
                <a:spcPct val="85000"/>
              </a:lnSpc>
              <a:spcBef>
                <a:spcPts val="0"/>
              </a:spcBef>
              <a:buClr>
                <a:schemeClr val="accent3"/>
              </a:buClr>
              <a:buSzPct val="115000"/>
              <a:buFont typeface="Arial"/>
              <a:buChar char="●"/>
              <a:defRPr sz="2800" kern="1200">
                <a:solidFill>
                  <a:srgbClr val="000000"/>
                </a:solidFill>
                <a:latin typeface="Arial"/>
                <a:ea typeface="+mn-ea"/>
                <a:cs typeface="Arial"/>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1800" dirty="0">
                <a:solidFill>
                  <a:srgbClr val="FF0000"/>
                </a:solidFill>
              </a:rPr>
              <a:t>Age ≥ 65 </a:t>
            </a:r>
          </a:p>
          <a:p>
            <a:r>
              <a:rPr lang="en-US" sz="1800" dirty="0">
                <a:solidFill>
                  <a:srgbClr val="FF0000"/>
                </a:solidFill>
              </a:rPr>
              <a:t>Male</a:t>
            </a:r>
            <a:r>
              <a:rPr lang="en-US" sz="1800" b="1" dirty="0">
                <a:solidFill>
                  <a:srgbClr val="FF0000"/>
                </a:solidFill>
              </a:rPr>
              <a:t> </a:t>
            </a:r>
          </a:p>
          <a:p>
            <a:r>
              <a:rPr lang="en-US" sz="1800" dirty="0">
                <a:solidFill>
                  <a:srgbClr val="FF0000"/>
                </a:solidFill>
              </a:rPr>
              <a:t>Obesity or being overweight</a:t>
            </a:r>
          </a:p>
          <a:p>
            <a:r>
              <a:rPr lang="en-US" sz="1800" dirty="0"/>
              <a:t>Polycythemia vera</a:t>
            </a:r>
          </a:p>
          <a:p>
            <a:r>
              <a:rPr lang="en-US" sz="1800" dirty="0"/>
              <a:t>Pregnancy or postpartum period</a:t>
            </a:r>
          </a:p>
          <a:p>
            <a:r>
              <a:rPr lang="en-US" sz="1800" dirty="0">
                <a:solidFill>
                  <a:srgbClr val="FF0000"/>
                </a:solidFill>
              </a:rPr>
              <a:t>Sedentary lifestyle</a:t>
            </a:r>
          </a:p>
          <a:p>
            <a:r>
              <a:rPr lang="en-US" sz="1800" dirty="0"/>
              <a:t>Surgery</a:t>
            </a:r>
          </a:p>
          <a:p>
            <a:r>
              <a:rPr lang="en-US" sz="1800" dirty="0"/>
              <a:t>Thrombophilia disorders (Factor V Leiden mutation, antithrombin deficiency)</a:t>
            </a:r>
          </a:p>
          <a:p>
            <a:r>
              <a:rPr lang="en-US" sz="1800" dirty="0"/>
              <a:t>Use of estrogen-based medication</a:t>
            </a:r>
          </a:p>
        </p:txBody>
      </p:sp>
      <p:sp>
        <p:nvSpPr>
          <p:cNvPr id="2" name="TextBox 1">
            <a:extLst>
              <a:ext uri="{FF2B5EF4-FFF2-40B4-BE49-F238E27FC236}">
                <a16:creationId xmlns:a16="http://schemas.microsoft.com/office/drawing/2014/main" id="{7B098152-BD8B-4741-A9E6-EADADC7A4580}"/>
              </a:ext>
            </a:extLst>
          </p:cNvPr>
          <p:cNvSpPr txBox="1"/>
          <p:nvPr/>
        </p:nvSpPr>
        <p:spPr>
          <a:xfrm>
            <a:off x="7679501" y="1008691"/>
            <a:ext cx="1389032" cy="923330"/>
          </a:xfrm>
          <a:prstGeom prst="rect">
            <a:avLst/>
          </a:prstGeom>
          <a:solidFill>
            <a:srgbClr val="FF0000"/>
          </a:solidFill>
          <a:ln>
            <a:noFill/>
          </a:ln>
        </p:spPr>
        <p:txBody>
          <a:bodyPr wrap="square" rtlCol="0">
            <a:spAutoFit/>
          </a:bodyPr>
          <a:lstStyle/>
          <a:p>
            <a:pPr algn="ctr"/>
            <a:r>
              <a:rPr lang="en-US" b="1" dirty="0">
                <a:solidFill>
                  <a:schemeClr val="bg1"/>
                </a:solidFill>
              </a:rPr>
              <a:t>Walter’s Risk Factors</a:t>
            </a:r>
          </a:p>
        </p:txBody>
      </p:sp>
      <p:sp>
        <p:nvSpPr>
          <p:cNvPr id="13" name="Text Placeholder 12">
            <a:extLst>
              <a:ext uri="{FF2B5EF4-FFF2-40B4-BE49-F238E27FC236}">
                <a16:creationId xmlns:a16="http://schemas.microsoft.com/office/drawing/2014/main" id="{F295E82B-5201-4DF8-82E9-3100C18611A8}"/>
              </a:ext>
            </a:extLst>
          </p:cNvPr>
          <p:cNvSpPr>
            <a:spLocks noGrp="1"/>
          </p:cNvSpPr>
          <p:nvPr>
            <p:ph type="body" sz="quarter" idx="10"/>
          </p:nvPr>
        </p:nvSpPr>
        <p:spPr>
          <a:xfrm>
            <a:off x="0" y="4631052"/>
            <a:ext cx="9144000" cy="512448"/>
          </a:xfrm>
        </p:spPr>
        <p:txBody>
          <a:bodyPr/>
          <a:lstStyle/>
          <a:p>
            <a:pPr marL="7931" indent="-7931"/>
            <a:r>
              <a:rPr lang="en-US" dirty="0"/>
              <a:t>CKD = chronic kidney disease; CVD = cardiovascular disease ; IBD = inflammatory bowel disease; T2DM = Type 2 diabetes mellitus </a:t>
            </a:r>
            <a:br>
              <a:rPr lang="en-US" dirty="0"/>
            </a:br>
            <a:r>
              <a:rPr lang="en-US" dirty="0"/>
              <a:t>1. Crous-Bou M, et al. </a:t>
            </a:r>
            <a:r>
              <a:rPr lang="en-US" i="1" dirty="0"/>
              <a:t>Semin </a:t>
            </a:r>
            <a:r>
              <a:rPr lang="en-US" i="1" dirty="0" err="1"/>
              <a:t>Thromb</a:t>
            </a:r>
            <a:r>
              <a:rPr lang="en-US" i="1" dirty="0"/>
              <a:t> </a:t>
            </a:r>
            <a:r>
              <a:rPr lang="en-US" i="1" dirty="0" err="1"/>
              <a:t>Hemost</a:t>
            </a:r>
            <a:r>
              <a:rPr lang="en-US" dirty="0"/>
              <a:t>. 2016;42(8);808-820; 2. Zakai NA, et al. </a:t>
            </a:r>
            <a:r>
              <a:rPr lang="en-US" i="1" dirty="0"/>
              <a:t>J </a:t>
            </a:r>
            <a:r>
              <a:rPr lang="en-US" i="1" dirty="0" err="1"/>
              <a:t>Thromb</a:t>
            </a:r>
            <a:r>
              <a:rPr lang="en-US" i="1" dirty="0"/>
              <a:t> </a:t>
            </a:r>
            <a:r>
              <a:rPr lang="en-US" i="1" dirty="0" err="1"/>
              <a:t>Haemost</a:t>
            </a:r>
            <a:r>
              <a:rPr lang="en-US" dirty="0"/>
              <a:t>. 2011;9:1877-1882.</a:t>
            </a:r>
            <a:br>
              <a:rPr lang="en-US" dirty="0"/>
            </a:br>
            <a:r>
              <a:rPr lang="en-US" dirty="0"/>
              <a:t>3. Piazza G, et al. </a:t>
            </a:r>
            <a:r>
              <a:rPr lang="en-US" i="1" dirty="0"/>
              <a:t>JAMA.</a:t>
            </a:r>
            <a:r>
              <a:rPr lang="en-US" dirty="0"/>
              <a:t> 2020;324(24):2548-2549.</a:t>
            </a:r>
          </a:p>
        </p:txBody>
      </p:sp>
    </p:spTree>
    <p:extLst>
      <p:ext uri="{BB962C8B-B14F-4D97-AF65-F5344CB8AC3E}">
        <p14:creationId xmlns:p14="http://schemas.microsoft.com/office/powerpoint/2010/main" val="268257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6A86-4E8B-854C-B4BA-F3C8D79D2561}"/>
              </a:ext>
            </a:extLst>
          </p:cNvPr>
          <p:cNvSpPr>
            <a:spLocks noGrp="1"/>
          </p:cNvSpPr>
          <p:nvPr>
            <p:ph type="title"/>
          </p:nvPr>
        </p:nvSpPr>
        <p:spPr>
          <a:xfrm>
            <a:off x="1595478" y="2263973"/>
            <a:ext cx="4335766" cy="615553"/>
          </a:xfrm>
        </p:spPr>
        <p:txBody>
          <a:bodyPr/>
          <a:lstStyle/>
          <a:p>
            <a:r>
              <a:rPr lang="en-US" dirty="0"/>
              <a:t> Virtual Consult 1 </a:t>
            </a:r>
          </a:p>
        </p:txBody>
      </p:sp>
    </p:spTree>
    <p:extLst>
      <p:ext uri="{BB962C8B-B14F-4D97-AF65-F5344CB8AC3E}">
        <p14:creationId xmlns:p14="http://schemas.microsoft.com/office/powerpoint/2010/main" val="13792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7E014-8BAF-E649-92FA-6B4F10521F19}"/>
              </a:ext>
            </a:extLst>
          </p:cNvPr>
          <p:cNvSpPr>
            <a:spLocks noGrp="1"/>
          </p:cNvSpPr>
          <p:nvPr>
            <p:ph type="title"/>
          </p:nvPr>
        </p:nvSpPr>
        <p:spPr/>
        <p:txBody>
          <a:bodyPr/>
          <a:lstStyle/>
          <a:p>
            <a:r>
              <a:rPr lang="en-US" sz="3200" dirty="0"/>
              <a:t>Anticoagulants in VTE</a:t>
            </a:r>
          </a:p>
        </p:txBody>
      </p:sp>
      <p:sp>
        <p:nvSpPr>
          <p:cNvPr id="7" name="Text Placeholder 6">
            <a:extLst>
              <a:ext uri="{FF2B5EF4-FFF2-40B4-BE49-F238E27FC236}">
                <a16:creationId xmlns:a16="http://schemas.microsoft.com/office/drawing/2014/main" id="{01250749-EB65-4716-B3DC-9DD768292AC2}"/>
              </a:ext>
            </a:extLst>
          </p:cNvPr>
          <p:cNvSpPr>
            <a:spLocks noGrp="1"/>
          </p:cNvSpPr>
          <p:nvPr>
            <p:ph type="body" sz="quarter" idx="10"/>
          </p:nvPr>
        </p:nvSpPr>
        <p:spPr>
          <a:xfrm>
            <a:off x="0" y="4892662"/>
            <a:ext cx="8726904" cy="250838"/>
          </a:xfrm>
        </p:spPr>
        <p:txBody>
          <a:bodyPr/>
          <a:lstStyle/>
          <a:p>
            <a:pPr marL="0" indent="0"/>
            <a:r>
              <a:rPr lang="en-US" dirty="0">
                <a:solidFill>
                  <a:srgbClr val="5C6B72"/>
                </a:solidFill>
              </a:rPr>
              <a:t>1.</a:t>
            </a:r>
            <a:r>
              <a:rPr lang="en-US" dirty="0"/>
              <a:t>Nicholson M, et al. </a:t>
            </a:r>
            <a:r>
              <a:rPr lang="en-US" i="1" dirty="0"/>
              <a:t>J Clin Med</a:t>
            </a:r>
            <a:r>
              <a:rPr lang="en-US" dirty="0"/>
              <a:t>. 2020;9(8):2467-2493. 2. Kearon C, et al. </a:t>
            </a:r>
            <a:r>
              <a:rPr lang="en-US" i="1" dirty="0"/>
              <a:t>Chest.</a:t>
            </a:r>
            <a:r>
              <a:rPr lang="en-US" dirty="0"/>
              <a:t> 2016;149(2):315-352.  </a:t>
            </a:r>
            <a:r>
              <a:rPr lang="en-US" dirty="0">
                <a:solidFill>
                  <a:srgbClr val="5C6B72"/>
                </a:solidFill>
              </a:rPr>
              <a:t> </a:t>
            </a:r>
          </a:p>
        </p:txBody>
      </p:sp>
      <p:sp>
        <p:nvSpPr>
          <p:cNvPr id="6" name="Content Placeholder 2">
            <a:extLst>
              <a:ext uri="{FF2B5EF4-FFF2-40B4-BE49-F238E27FC236}">
                <a16:creationId xmlns:a16="http://schemas.microsoft.com/office/drawing/2014/main" id="{B9F9B56D-F5B8-3F4D-9FF9-3D3F6F8E915F}"/>
              </a:ext>
            </a:extLst>
          </p:cNvPr>
          <p:cNvSpPr txBox="1">
            <a:spLocks/>
          </p:cNvSpPr>
          <p:nvPr/>
        </p:nvSpPr>
        <p:spPr>
          <a:xfrm>
            <a:off x="417096" y="1155031"/>
            <a:ext cx="8309810" cy="3013133"/>
          </a:xfrm>
          <a:prstGeom prst="rect">
            <a:avLst/>
          </a:prstGeom>
        </p:spPr>
        <p:txBody>
          <a:bodyPr vert="horz" wrap="square" lIns="0" tIns="45720" rIns="91440" bIns="45720" rtlCol="0">
            <a:noAutofit/>
          </a:bodyPr>
          <a:lstStyle>
            <a:lvl1pPr marL="260747" indent="-260747" algn="l" defTabSz="685800" rtl="0" eaLnBrk="1" latinLnBrk="0" hangingPunct="1">
              <a:lnSpc>
                <a:spcPct val="85000"/>
              </a:lnSpc>
              <a:spcBef>
                <a:spcPts val="600"/>
              </a:spcBef>
              <a:buClr>
                <a:schemeClr val="accent1"/>
              </a:buClr>
              <a:buSzPct val="115000"/>
              <a:buFont typeface="Arial"/>
              <a:buChar char="●"/>
              <a:defRPr sz="2800" kern="1200">
                <a:solidFill>
                  <a:schemeClr val="tx2"/>
                </a:solidFill>
                <a:latin typeface="Arial"/>
                <a:ea typeface="+mn-ea"/>
                <a:cs typeface="Arial"/>
              </a:defRPr>
            </a:lvl1pPr>
            <a:lvl2pPr marL="554831" indent="-211931" algn="l" defTabSz="685800" rtl="0" eaLnBrk="1" latinLnBrk="0" hangingPunct="1">
              <a:lnSpc>
                <a:spcPct val="85000"/>
              </a:lnSpc>
              <a:spcBef>
                <a:spcPts val="0"/>
              </a:spcBef>
              <a:buClr>
                <a:schemeClr val="accent3"/>
              </a:buClr>
              <a:buSzPct val="115000"/>
              <a:buFont typeface="Arial"/>
              <a:buChar char="●"/>
              <a:defRPr sz="2400" kern="1200">
                <a:solidFill>
                  <a:srgbClr val="000000"/>
                </a:solidFill>
                <a:latin typeface="Arial"/>
                <a:ea typeface="+mn-ea"/>
                <a:cs typeface="Arial"/>
              </a:defRPr>
            </a:lvl2pPr>
            <a:lvl3pPr marL="809244" indent="-212598" algn="l" defTabSz="685800" rtl="0" eaLnBrk="1" latinLnBrk="0" hangingPunct="1">
              <a:lnSpc>
                <a:spcPct val="85000"/>
              </a:lnSpc>
              <a:spcBef>
                <a:spcPts val="0"/>
              </a:spcBef>
              <a:buClr>
                <a:schemeClr val="accent3"/>
              </a:buClr>
              <a:buSzPct val="115000"/>
              <a:buFont typeface="Arial"/>
              <a:buChar char="●"/>
              <a:defRPr sz="2400" kern="1200">
                <a:solidFill>
                  <a:srgbClr val="000000"/>
                </a:solidFill>
                <a:latin typeface="Arial"/>
                <a:ea typeface="+mn-ea"/>
                <a:cs typeface="Arial"/>
              </a:defRPr>
            </a:lvl3pPr>
            <a:lvl4pPr marL="1110996" indent="-212598" algn="l" defTabSz="685800" rtl="0" eaLnBrk="1" latinLnBrk="0" hangingPunct="1">
              <a:lnSpc>
                <a:spcPct val="85000"/>
              </a:lnSpc>
              <a:spcBef>
                <a:spcPts val="0"/>
              </a:spcBef>
              <a:buClr>
                <a:schemeClr val="accent3"/>
              </a:buClr>
              <a:buSzPct val="115000"/>
              <a:buFont typeface="Arial"/>
              <a:buChar char="●"/>
              <a:defRPr sz="2400" kern="1200">
                <a:solidFill>
                  <a:srgbClr val="000000"/>
                </a:solidFill>
                <a:latin typeface="Arial"/>
                <a:ea typeface="+mn-ea"/>
                <a:cs typeface="Arial"/>
              </a:defRPr>
            </a:lvl4pPr>
            <a:lvl5pPr marL="1412748" indent="-212598" algn="l" defTabSz="685800" rtl="0" eaLnBrk="1" latinLnBrk="0" hangingPunct="1">
              <a:lnSpc>
                <a:spcPct val="85000"/>
              </a:lnSpc>
              <a:spcBef>
                <a:spcPts val="0"/>
              </a:spcBef>
              <a:buClr>
                <a:schemeClr val="accent3"/>
              </a:buClr>
              <a:buSzPct val="115000"/>
              <a:buFont typeface="Arial"/>
              <a:buChar char="●"/>
              <a:defRPr sz="2400" kern="1200">
                <a:solidFill>
                  <a:srgbClr val="000000"/>
                </a:solidFill>
                <a:latin typeface="Arial"/>
                <a:ea typeface="+mn-ea"/>
                <a:cs typeface="Arial"/>
              </a:defRPr>
            </a:lvl5pPr>
            <a:lvl6pPr marL="18859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9pPr>
          </a:lstStyle>
          <a:p>
            <a:pPr marL="0" indent="0">
              <a:buFont typeface="Arial"/>
              <a:buNone/>
            </a:pPr>
            <a:r>
              <a:rPr lang="en-US" sz="2000" b="1" dirty="0"/>
              <a:t>Parenteral Anticoagulants</a:t>
            </a:r>
            <a:endParaRPr lang="en-US" sz="2000" baseline="30000" dirty="0"/>
          </a:p>
          <a:p>
            <a:pPr marL="390525" indent="-342900"/>
            <a:r>
              <a:rPr lang="en-US" sz="2000" dirty="0"/>
              <a:t>Unfractionated heparin (UFH)</a:t>
            </a:r>
          </a:p>
          <a:p>
            <a:pPr marL="390525" indent="-342900"/>
            <a:r>
              <a:rPr lang="en-US" sz="2000" dirty="0"/>
              <a:t>Low molecular weight heparin (LMWH)</a:t>
            </a:r>
          </a:p>
          <a:p>
            <a:pPr marL="390525" indent="-342900"/>
            <a:r>
              <a:rPr lang="en-US" sz="2000" dirty="0"/>
              <a:t>Fondaparinux</a:t>
            </a:r>
          </a:p>
          <a:p>
            <a:pPr marL="0" indent="0">
              <a:buFont typeface="Arial"/>
              <a:buNone/>
            </a:pPr>
            <a:r>
              <a:rPr lang="en-US" sz="2000" b="1" dirty="0"/>
              <a:t>Oral Anticoagulants</a:t>
            </a:r>
            <a:endParaRPr lang="en-US" sz="2000" baseline="30000" dirty="0"/>
          </a:p>
          <a:p>
            <a:pPr marL="390525" indent="-342900"/>
            <a:r>
              <a:rPr lang="en-US" sz="2000" dirty="0"/>
              <a:t>Vitamin K antagonists (</a:t>
            </a:r>
            <a:r>
              <a:rPr lang="en-US" sz="2000" dirty="0" err="1"/>
              <a:t>eg</a:t>
            </a:r>
            <a:r>
              <a:rPr lang="en-US" sz="2000" dirty="0"/>
              <a:t>, warfarin)</a:t>
            </a:r>
          </a:p>
          <a:p>
            <a:pPr marL="390525" indent="-342900"/>
            <a:r>
              <a:rPr lang="en-US" sz="2000" dirty="0"/>
              <a:t>Direct-acting oral anticoagulants (DOACs)</a:t>
            </a:r>
          </a:p>
          <a:p>
            <a:pPr marL="685800" lvl="1" indent="-342900"/>
            <a:r>
              <a:rPr lang="en-US" sz="2000" dirty="0"/>
              <a:t>apixaban, dabigatran, </a:t>
            </a:r>
            <a:r>
              <a:rPr lang="en-US" sz="2000" dirty="0" err="1"/>
              <a:t>edoxaban</a:t>
            </a:r>
            <a:r>
              <a:rPr lang="en-US" sz="2000" dirty="0"/>
              <a:t>, and rivaroxaban</a:t>
            </a:r>
          </a:p>
        </p:txBody>
      </p:sp>
    </p:spTree>
    <p:extLst>
      <p:ext uri="{BB962C8B-B14F-4D97-AF65-F5344CB8AC3E}">
        <p14:creationId xmlns:p14="http://schemas.microsoft.com/office/powerpoint/2010/main" val="316046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6A86-4E8B-854C-B4BA-F3C8D79D2561}"/>
              </a:ext>
            </a:extLst>
          </p:cNvPr>
          <p:cNvSpPr>
            <a:spLocks noGrp="1"/>
          </p:cNvSpPr>
          <p:nvPr>
            <p:ph type="title"/>
          </p:nvPr>
        </p:nvSpPr>
        <p:spPr>
          <a:xfrm>
            <a:off x="1595478" y="2263973"/>
            <a:ext cx="4335766" cy="615553"/>
          </a:xfrm>
        </p:spPr>
        <p:txBody>
          <a:bodyPr/>
          <a:lstStyle/>
          <a:p>
            <a:r>
              <a:rPr lang="en-US" dirty="0"/>
              <a:t> Virtual Consult 1 </a:t>
            </a:r>
          </a:p>
        </p:txBody>
      </p:sp>
    </p:spTree>
    <p:extLst>
      <p:ext uri="{BB962C8B-B14F-4D97-AF65-F5344CB8AC3E}">
        <p14:creationId xmlns:p14="http://schemas.microsoft.com/office/powerpoint/2010/main" val="416118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88882-C358-7942-9772-8E2B37B3068F}"/>
              </a:ext>
            </a:extLst>
          </p:cNvPr>
          <p:cNvSpPr>
            <a:spLocks noGrp="1"/>
          </p:cNvSpPr>
          <p:nvPr>
            <p:ph type="title"/>
          </p:nvPr>
        </p:nvSpPr>
        <p:spPr/>
        <p:txBody>
          <a:bodyPr/>
          <a:lstStyle/>
          <a:p>
            <a:r>
              <a:rPr lang="en-US" dirty="0"/>
              <a:t>Audience Response</a:t>
            </a:r>
          </a:p>
        </p:txBody>
      </p:sp>
      <p:sp>
        <p:nvSpPr>
          <p:cNvPr id="3" name="Content Placeholder 2">
            <a:extLst>
              <a:ext uri="{FF2B5EF4-FFF2-40B4-BE49-F238E27FC236}">
                <a16:creationId xmlns:a16="http://schemas.microsoft.com/office/drawing/2014/main" id="{6EACED6C-4831-DC4F-9CEF-C19AF27049AA}"/>
              </a:ext>
            </a:extLst>
          </p:cNvPr>
          <p:cNvSpPr>
            <a:spLocks noGrp="1"/>
          </p:cNvSpPr>
          <p:nvPr>
            <p:ph idx="1"/>
          </p:nvPr>
        </p:nvSpPr>
        <p:spPr>
          <a:xfrm>
            <a:off x="417095" y="1162906"/>
            <a:ext cx="8309810" cy="772519"/>
          </a:xfrm>
        </p:spPr>
        <p:txBody>
          <a:bodyPr/>
          <a:lstStyle/>
          <a:p>
            <a:r>
              <a:rPr lang="en-US" sz="2600" dirty="0"/>
              <a:t>Which of the following DOACs do not require parenteral anticoagulation bridging? </a:t>
            </a:r>
          </a:p>
        </p:txBody>
      </p:sp>
      <p:sp>
        <p:nvSpPr>
          <p:cNvPr id="4" name="Content Placeholder 3">
            <a:extLst>
              <a:ext uri="{FF2B5EF4-FFF2-40B4-BE49-F238E27FC236}">
                <a16:creationId xmlns:a16="http://schemas.microsoft.com/office/drawing/2014/main" id="{ADA828C3-A03D-AA4E-9672-72FBEF5CBA00}"/>
              </a:ext>
            </a:extLst>
          </p:cNvPr>
          <p:cNvSpPr>
            <a:spLocks noGrp="1"/>
          </p:cNvSpPr>
          <p:nvPr>
            <p:ph idx="10"/>
          </p:nvPr>
        </p:nvSpPr>
        <p:spPr>
          <a:xfrm>
            <a:off x="417095" y="2377071"/>
            <a:ext cx="8309810" cy="1969770"/>
          </a:xfrm>
        </p:spPr>
        <p:txBody>
          <a:bodyPr/>
          <a:lstStyle/>
          <a:p>
            <a:r>
              <a:rPr lang="en-US" sz="2400" dirty="0"/>
              <a:t>Apixaban and </a:t>
            </a:r>
            <a:r>
              <a:rPr lang="en-US" sz="2400" dirty="0" err="1"/>
              <a:t>edoxaban</a:t>
            </a:r>
            <a:endParaRPr lang="en-US" sz="2400" dirty="0"/>
          </a:p>
          <a:p>
            <a:r>
              <a:rPr lang="en-US" sz="2400" b="1" dirty="0"/>
              <a:t>Apixaban and rivaroxaban</a:t>
            </a:r>
          </a:p>
          <a:p>
            <a:r>
              <a:rPr lang="en-US" sz="2400" dirty="0"/>
              <a:t>Dabigatran and </a:t>
            </a:r>
            <a:r>
              <a:rPr lang="en-US" sz="2400" dirty="0" err="1"/>
              <a:t>edoxaban</a:t>
            </a:r>
            <a:endParaRPr lang="en-US" sz="2400" dirty="0"/>
          </a:p>
          <a:p>
            <a:r>
              <a:rPr lang="en-US" sz="2400" dirty="0"/>
              <a:t>Dabigatran and rivaroxaban</a:t>
            </a:r>
          </a:p>
          <a:p>
            <a:r>
              <a:rPr lang="en-US" sz="2400" dirty="0"/>
              <a:t>I’m not sure</a:t>
            </a:r>
          </a:p>
        </p:txBody>
      </p:sp>
    </p:spTree>
    <p:extLst>
      <p:ext uri="{BB962C8B-B14F-4D97-AF65-F5344CB8AC3E}">
        <p14:creationId xmlns:p14="http://schemas.microsoft.com/office/powerpoint/2010/main" val="52926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7E014-8BAF-E649-92FA-6B4F10521F19}"/>
              </a:ext>
            </a:extLst>
          </p:cNvPr>
          <p:cNvSpPr>
            <a:spLocks noGrp="1"/>
          </p:cNvSpPr>
          <p:nvPr>
            <p:ph type="title"/>
          </p:nvPr>
        </p:nvSpPr>
        <p:spPr/>
        <p:txBody>
          <a:bodyPr/>
          <a:lstStyle/>
          <a:p>
            <a:r>
              <a:rPr lang="en-US" sz="3200" dirty="0"/>
              <a:t>Anticoagulation Strategy in Evolution</a:t>
            </a:r>
          </a:p>
        </p:txBody>
      </p:sp>
      <p:graphicFrame>
        <p:nvGraphicFramePr>
          <p:cNvPr id="10" name="Content Placeholder 3">
            <a:extLst>
              <a:ext uri="{FF2B5EF4-FFF2-40B4-BE49-F238E27FC236}">
                <a16:creationId xmlns:a16="http://schemas.microsoft.com/office/drawing/2014/main" id="{8705FA5C-B81C-1B44-AC1F-5E8135872A7B}"/>
              </a:ext>
            </a:extLst>
          </p:cNvPr>
          <p:cNvGraphicFramePr>
            <a:graphicFrameLocks noGrp="1"/>
          </p:cNvGraphicFramePr>
          <p:nvPr>
            <p:ph idx="1"/>
            <p:extLst>
              <p:ext uri="{D42A27DB-BD31-4B8C-83A1-F6EECF244321}">
                <p14:modId xmlns:p14="http://schemas.microsoft.com/office/powerpoint/2010/main" val="2501070598"/>
              </p:ext>
            </p:extLst>
          </p:nvPr>
        </p:nvGraphicFramePr>
        <p:xfrm>
          <a:off x="336550" y="1128183"/>
          <a:ext cx="6859778" cy="32236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 Placeholder 11">
            <a:extLst>
              <a:ext uri="{FF2B5EF4-FFF2-40B4-BE49-F238E27FC236}">
                <a16:creationId xmlns:a16="http://schemas.microsoft.com/office/drawing/2014/main" id="{53A2F98C-4074-4FCD-9510-F85273E40FF5}"/>
              </a:ext>
            </a:extLst>
          </p:cNvPr>
          <p:cNvSpPr>
            <a:spLocks noGrp="1"/>
          </p:cNvSpPr>
          <p:nvPr>
            <p:ph type="body" sz="quarter" idx="10"/>
          </p:nvPr>
        </p:nvSpPr>
        <p:spPr>
          <a:xfrm>
            <a:off x="0" y="4481781"/>
            <a:ext cx="9144000" cy="661720"/>
          </a:xfrm>
        </p:spPr>
        <p:txBody>
          <a:bodyPr/>
          <a:lstStyle/>
          <a:p>
            <a:pPr marL="0" indent="0"/>
            <a:r>
              <a:rPr lang="en-US" dirty="0">
                <a:solidFill>
                  <a:srgbClr val="5C6B72"/>
                </a:solidFill>
              </a:rPr>
              <a:t>d = day; mg = milligram; </a:t>
            </a:r>
            <a:r>
              <a:rPr lang="en-US" dirty="0" err="1">
                <a:solidFill>
                  <a:srgbClr val="5C6B72"/>
                </a:solidFill>
              </a:rPr>
              <a:t>wks</a:t>
            </a:r>
            <a:r>
              <a:rPr lang="en-US" dirty="0">
                <a:solidFill>
                  <a:srgbClr val="5C6B72"/>
                </a:solidFill>
              </a:rPr>
              <a:t> = weeks; x = times</a:t>
            </a:r>
            <a:br>
              <a:rPr lang="en-US" dirty="0">
                <a:solidFill>
                  <a:srgbClr val="5C6B72"/>
                </a:solidFill>
              </a:rPr>
            </a:br>
            <a:r>
              <a:rPr lang="en-US" dirty="0">
                <a:solidFill>
                  <a:srgbClr val="5C6B72"/>
                </a:solidFill>
              </a:rPr>
              <a:t>1. Streif MB, et al. </a:t>
            </a:r>
            <a:r>
              <a:rPr lang="en-US" i="1" dirty="0">
                <a:solidFill>
                  <a:srgbClr val="5C6B72"/>
                </a:solidFill>
              </a:rPr>
              <a:t>J </a:t>
            </a:r>
            <a:r>
              <a:rPr lang="en-US" i="1" dirty="0" err="1">
                <a:solidFill>
                  <a:srgbClr val="5C6B72"/>
                </a:solidFill>
              </a:rPr>
              <a:t>Thromb</a:t>
            </a:r>
            <a:r>
              <a:rPr lang="en-US" i="1" dirty="0">
                <a:solidFill>
                  <a:srgbClr val="5C6B72"/>
                </a:solidFill>
              </a:rPr>
              <a:t> Thrombolysis</a:t>
            </a:r>
            <a:r>
              <a:rPr lang="en-US" dirty="0">
                <a:solidFill>
                  <a:srgbClr val="5C6B72"/>
                </a:solidFill>
              </a:rPr>
              <a:t>. 2016;41(1):32-67. 2. Schulman S, et al. </a:t>
            </a:r>
            <a:r>
              <a:rPr lang="en-US" i="1" dirty="0">
                <a:solidFill>
                  <a:srgbClr val="5C6B72"/>
                </a:solidFill>
              </a:rPr>
              <a:t>N </a:t>
            </a:r>
            <a:r>
              <a:rPr lang="en-US" i="1" dirty="0" err="1">
                <a:solidFill>
                  <a:srgbClr val="5C6B72"/>
                </a:solidFill>
              </a:rPr>
              <a:t>Engl</a:t>
            </a:r>
            <a:r>
              <a:rPr lang="en-US" i="1" dirty="0">
                <a:solidFill>
                  <a:srgbClr val="5C6B72"/>
                </a:solidFill>
              </a:rPr>
              <a:t> J Med</a:t>
            </a:r>
            <a:r>
              <a:rPr lang="en-US" dirty="0">
                <a:solidFill>
                  <a:srgbClr val="5C6B72"/>
                </a:solidFill>
              </a:rPr>
              <a:t>. 2009;361:2342-2352. </a:t>
            </a:r>
            <a:br>
              <a:rPr lang="en-US" dirty="0">
                <a:solidFill>
                  <a:srgbClr val="5C6B72"/>
                </a:solidFill>
              </a:rPr>
            </a:br>
            <a:r>
              <a:rPr lang="en-US" dirty="0">
                <a:solidFill>
                  <a:srgbClr val="5C6B72"/>
                </a:solidFill>
              </a:rPr>
              <a:t>3. Hokusai-VTE Investigators, et al. </a:t>
            </a:r>
            <a:r>
              <a:rPr lang="en-US" i="1" dirty="0">
                <a:solidFill>
                  <a:srgbClr val="5C6B72"/>
                </a:solidFill>
              </a:rPr>
              <a:t>N </a:t>
            </a:r>
            <a:r>
              <a:rPr lang="en-US" i="1" dirty="0" err="1">
                <a:solidFill>
                  <a:srgbClr val="5C6B72"/>
                </a:solidFill>
              </a:rPr>
              <a:t>Engl</a:t>
            </a:r>
            <a:r>
              <a:rPr lang="en-US" i="1" dirty="0">
                <a:solidFill>
                  <a:srgbClr val="5C6B72"/>
                </a:solidFill>
              </a:rPr>
              <a:t> J Med.</a:t>
            </a:r>
            <a:r>
              <a:rPr lang="en-US" dirty="0">
                <a:solidFill>
                  <a:srgbClr val="5C6B72"/>
                </a:solidFill>
              </a:rPr>
              <a:t> 2013;369(15):1406-1415. 4. EINSTEIN Investigators, et al. </a:t>
            </a:r>
            <a:r>
              <a:rPr lang="en-US" i="1" dirty="0">
                <a:solidFill>
                  <a:srgbClr val="5C6B72"/>
                </a:solidFill>
              </a:rPr>
              <a:t>N </a:t>
            </a:r>
            <a:r>
              <a:rPr lang="en-US" i="1" dirty="0" err="1">
                <a:solidFill>
                  <a:srgbClr val="5C6B72"/>
                </a:solidFill>
              </a:rPr>
              <a:t>Engl</a:t>
            </a:r>
            <a:r>
              <a:rPr lang="en-US" i="1" dirty="0">
                <a:solidFill>
                  <a:srgbClr val="5C6B72"/>
                </a:solidFill>
              </a:rPr>
              <a:t> J Med</a:t>
            </a:r>
            <a:r>
              <a:rPr lang="en-US" dirty="0">
                <a:solidFill>
                  <a:srgbClr val="5C6B72"/>
                </a:solidFill>
              </a:rPr>
              <a:t>. </a:t>
            </a:r>
            <a:br>
              <a:rPr lang="en-US" dirty="0">
                <a:solidFill>
                  <a:srgbClr val="5C6B72"/>
                </a:solidFill>
              </a:rPr>
            </a:br>
            <a:r>
              <a:rPr lang="en-US" dirty="0">
                <a:solidFill>
                  <a:srgbClr val="5C6B72"/>
                </a:solidFill>
              </a:rPr>
              <a:t>2010;363(26):2499-2510. 5. Agnelli, et al</a:t>
            </a:r>
            <a:r>
              <a:rPr lang="en-US" i="1" dirty="0">
                <a:solidFill>
                  <a:srgbClr val="5C6B72"/>
                </a:solidFill>
              </a:rPr>
              <a:t>. N </a:t>
            </a:r>
            <a:r>
              <a:rPr lang="en-US" i="1" dirty="0" err="1">
                <a:solidFill>
                  <a:srgbClr val="5C6B72"/>
                </a:solidFill>
              </a:rPr>
              <a:t>Engl</a:t>
            </a:r>
            <a:r>
              <a:rPr lang="en-US" i="1" dirty="0">
                <a:solidFill>
                  <a:srgbClr val="5C6B72"/>
                </a:solidFill>
              </a:rPr>
              <a:t> J Med. </a:t>
            </a:r>
            <a:r>
              <a:rPr lang="en-US" dirty="0">
                <a:solidFill>
                  <a:srgbClr val="5C6B72"/>
                </a:solidFill>
              </a:rPr>
              <a:t>2013;369(19):799-808.</a:t>
            </a:r>
          </a:p>
        </p:txBody>
      </p:sp>
    </p:spTree>
    <p:extLst>
      <p:ext uri="{BB962C8B-B14F-4D97-AF65-F5344CB8AC3E}">
        <p14:creationId xmlns:p14="http://schemas.microsoft.com/office/powerpoint/2010/main" val="420972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3" y="2425059"/>
            <a:ext cx="6618693" cy="1975926"/>
          </a:xfrm>
        </p:spPr>
        <p:txBody>
          <a:bodyPr/>
          <a:lstStyle/>
          <a:p>
            <a:r>
              <a:rPr lang="en-US" sz="3600" dirty="0"/>
              <a:t>Cutting Through Comorbidities: Clearing the Way to Appropriate Anticoagulant Therapy in Patients at Risk for DVT and PE</a:t>
            </a:r>
          </a:p>
        </p:txBody>
      </p:sp>
      <p:pic>
        <p:nvPicPr>
          <p:cNvPr id="4" name="Picture 3">
            <a:extLst>
              <a:ext uri="{FF2B5EF4-FFF2-40B4-BE49-F238E27FC236}">
                <a16:creationId xmlns:a16="http://schemas.microsoft.com/office/drawing/2014/main" id="{36F1E0DB-68E6-F54B-9682-8BFE47DB0051}"/>
              </a:ext>
            </a:extLst>
          </p:cNvPr>
          <p:cNvPicPr>
            <a:picLocks noChangeAspect="1"/>
          </p:cNvPicPr>
          <p:nvPr/>
        </p:nvPicPr>
        <p:blipFill>
          <a:blip r:embed="rId3"/>
          <a:stretch>
            <a:fillRect/>
          </a:stretch>
        </p:blipFill>
        <p:spPr>
          <a:xfrm>
            <a:off x="549273" y="457200"/>
            <a:ext cx="3204151" cy="1413596"/>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2748BEE8-B32E-4EFE-8AD3-8F6D055F7EB4}"/>
              </a:ext>
            </a:extLst>
          </p:cNvPr>
          <p:cNvSpPr txBox="1"/>
          <p:nvPr/>
        </p:nvSpPr>
        <p:spPr>
          <a:xfrm>
            <a:off x="3773048" y="463310"/>
            <a:ext cx="939800" cy="1785104"/>
          </a:xfrm>
          <a:prstGeom prst="rect">
            <a:avLst/>
          </a:prstGeom>
          <a:noFill/>
        </p:spPr>
        <p:txBody>
          <a:bodyPr wrap="square" rtlCol="0">
            <a:spAutoFit/>
          </a:bodyPr>
          <a:lstStyle/>
          <a:p>
            <a:pPr algn="ctr"/>
            <a:r>
              <a:rPr lang="en-US" sz="11000" b="1" dirty="0">
                <a:solidFill>
                  <a:schemeClr val="accent3">
                    <a:lumMod val="60000"/>
                    <a:lumOff val="40000"/>
                  </a:schemeClr>
                </a:solidFill>
              </a:rPr>
              <a:t>1</a:t>
            </a:r>
          </a:p>
        </p:txBody>
      </p:sp>
    </p:spTree>
    <p:extLst>
      <p:ext uri="{BB962C8B-B14F-4D97-AF65-F5344CB8AC3E}">
        <p14:creationId xmlns:p14="http://schemas.microsoft.com/office/powerpoint/2010/main" val="3168941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7E014-8BAF-E649-92FA-6B4F10521F19}"/>
              </a:ext>
            </a:extLst>
          </p:cNvPr>
          <p:cNvSpPr>
            <a:spLocks noGrp="1"/>
          </p:cNvSpPr>
          <p:nvPr>
            <p:ph type="title"/>
          </p:nvPr>
        </p:nvSpPr>
        <p:spPr>
          <a:xfrm>
            <a:off x="417095" y="272628"/>
            <a:ext cx="8309810" cy="484748"/>
          </a:xfrm>
        </p:spPr>
        <p:txBody>
          <a:bodyPr/>
          <a:lstStyle/>
          <a:p>
            <a:r>
              <a:rPr lang="en-US" sz="3000" dirty="0"/>
              <a:t>RWE Influence on Anticoagulation Over Time</a:t>
            </a:r>
          </a:p>
        </p:txBody>
      </p:sp>
      <p:pic>
        <p:nvPicPr>
          <p:cNvPr id="7" name="Picture 6">
            <a:extLst>
              <a:ext uri="{FF2B5EF4-FFF2-40B4-BE49-F238E27FC236}">
                <a16:creationId xmlns:a16="http://schemas.microsoft.com/office/drawing/2014/main" id="{8AA990D5-7768-CE4F-A1DB-338AC25085D1}"/>
              </a:ext>
            </a:extLst>
          </p:cNvPr>
          <p:cNvPicPr>
            <a:picLocks noChangeAspect="1"/>
          </p:cNvPicPr>
          <p:nvPr/>
        </p:nvPicPr>
        <p:blipFill>
          <a:blip r:embed="rId3"/>
          <a:srcRect/>
          <a:stretch/>
        </p:blipFill>
        <p:spPr>
          <a:xfrm>
            <a:off x="2130303" y="1093887"/>
            <a:ext cx="6209111" cy="3649504"/>
          </a:xfrm>
          <a:prstGeom prst="rect">
            <a:avLst/>
          </a:prstGeom>
        </p:spPr>
      </p:pic>
      <p:sp>
        <p:nvSpPr>
          <p:cNvPr id="11" name="Text Placeholder 7">
            <a:extLst>
              <a:ext uri="{FF2B5EF4-FFF2-40B4-BE49-F238E27FC236}">
                <a16:creationId xmlns:a16="http://schemas.microsoft.com/office/drawing/2014/main" id="{E4F96C3A-5370-6C4B-8E06-376C775126B5}"/>
              </a:ext>
            </a:extLst>
          </p:cNvPr>
          <p:cNvSpPr>
            <a:spLocks noGrp="1"/>
          </p:cNvSpPr>
          <p:nvPr>
            <p:ph type="body" sz="quarter" idx="10"/>
          </p:nvPr>
        </p:nvSpPr>
        <p:spPr>
          <a:xfrm>
            <a:off x="0" y="4743391"/>
            <a:ext cx="9144000" cy="400110"/>
          </a:xfrm>
        </p:spPr>
        <p:txBody>
          <a:bodyPr/>
          <a:lstStyle/>
          <a:p>
            <a:pPr marL="0" indent="0"/>
            <a:br>
              <a:rPr lang="en-US" dirty="0">
                <a:solidFill>
                  <a:srgbClr val="5C6B72"/>
                </a:solidFill>
              </a:rPr>
            </a:br>
            <a:r>
              <a:rPr lang="en-US" dirty="0">
                <a:solidFill>
                  <a:srgbClr val="5C6B72"/>
                </a:solidFill>
              </a:rPr>
              <a:t>Lutsey PL, et al. </a:t>
            </a:r>
            <a:r>
              <a:rPr lang="en-US" i="1" dirty="0">
                <a:solidFill>
                  <a:srgbClr val="5C6B72"/>
                </a:solidFill>
              </a:rPr>
              <a:t>Res </a:t>
            </a:r>
            <a:r>
              <a:rPr lang="en-US" i="1" dirty="0" err="1">
                <a:solidFill>
                  <a:srgbClr val="5C6B72"/>
                </a:solidFill>
              </a:rPr>
              <a:t>Pract</a:t>
            </a:r>
            <a:r>
              <a:rPr lang="en-US" i="1" dirty="0">
                <a:solidFill>
                  <a:srgbClr val="5C6B72"/>
                </a:solidFill>
              </a:rPr>
              <a:t> </a:t>
            </a:r>
            <a:r>
              <a:rPr lang="en-US" i="1" dirty="0" err="1">
                <a:solidFill>
                  <a:srgbClr val="5C6B72"/>
                </a:solidFill>
              </a:rPr>
              <a:t>Thromb</a:t>
            </a:r>
            <a:r>
              <a:rPr lang="en-US" i="1" dirty="0">
                <a:solidFill>
                  <a:srgbClr val="5C6B72"/>
                </a:solidFill>
              </a:rPr>
              <a:t> </a:t>
            </a:r>
            <a:r>
              <a:rPr lang="en-US" i="1" dirty="0" err="1">
                <a:solidFill>
                  <a:srgbClr val="5C6B72"/>
                </a:solidFill>
              </a:rPr>
              <a:t>Haemost</a:t>
            </a:r>
            <a:r>
              <a:rPr lang="en-US" dirty="0">
                <a:solidFill>
                  <a:srgbClr val="5C6B72"/>
                </a:solidFill>
              </a:rPr>
              <a:t>. 2019;3(4):668-673. </a:t>
            </a:r>
          </a:p>
        </p:txBody>
      </p:sp>
      <p:sp>
        <p:nvSpPr>
          <p:cNvPr id="33" name="Rectangle 32">
            <a:extLst>
              <a:ext uri="{FF2B5EF4-FFF2-40B4-BE49-F238E27FC236}">
                <a16:creationId xmlns:a16="http://schemas.microsoft.com/office/drawing/2014/main" id="{E275CC0D-8259-6A43-A632-1347CD0321CD}"/>
              </a:ext>
            </a:extLst>
          </p:cNvPr>
          <p:cNvSpPr/>
          <p:nvPr/>
        </p:nvSpPr>
        <p:spPr>
          <a:xfrm>
            <a:off x="578021" y="1765715"/>
            <a:ext cx="207392" cy="207392"/>
          </a:xfrm>
          <a:prstGeom prst="rect">
            <a:avLst/>
          </a:prstGeom>
          <a:solidFill>
            <a:srgbClr val="005A86"/>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2D8DC31E-4BE5-BA41-AE38-7D2F749E1E5B}"/>
              </a:ext>
            </a:extLst>
          </p:cNvPr>
          <p:cNvSpPr/>
          <p:nvPr/>
        </p:nvSpPr>
        <p:spPr>
          <a:xfrm>
            <a:off x="578021" y="2224123"/>
            <a:ext cx="207392" cy="207392"/>
          </a:xfrm>
          <a:prstGeom prst="rect">
            <a:avLst/>
          </a:prstGeom>
          <a:solidFill>
            <a:srgbClr val="680E10">
              <a:lumMod val="60000"/>
              <a:lumOff val="40000"/>
            </a:srgb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35" name="Rectangle 34">
            <a:extLst>
              <a:ext uri="{FF2B5EF4-FFF2-40B4-BE49-F238E27FC236}">
                <a16:creationId xmlns:a16="http://schemas.microsoft.com/office/drawing/2014/main" id="{78CE7E62-D79F-4441-AA16-6A9174322D66}"/>
              </a:ext>
            </a:extLst>
          </p:cNvPr>
          <p:cNvSpPr/>
          <p:nvPr/>
        </p:nvSpPr>
        <p:spPr>
          <a:xfrm>
            <a:off x="578021" y="2682531"/>
            <a:ext cx="207392" cy="207392"/>
          </a:xfrm>
          <a:prstGeom prst="rect">
            <a:avLst/>
          </a:prstGeom>
          <a:solidFill>
            <a:srgbClr val="5D9438"/>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36" name="Rectangle 35">
            <a:extLst>
              <a:ext uri="{FF2B5EF4-FFF2-40B4-BE49-F238E27FC236}">
                <a16:creationId xmlns:a16="http://schemas.microsoft.com/office/drawing/2014/main" id="{01767895-B780-6747-9C2C-68ADD1D77D70}"/>
              </a:ext>
            </a:extLst>
          </p:cNvPr>
          <p:cNvSpPr/>
          <p:nvPr/>
        </p:nvSpPr>
        <p:spPr>
          <a:xfrm>
            <a:off x="578021" y="3140939"/>
            <a:ext cx="207392" cy="207392"/>
          </a:xfrm>
          <a:prstGeom prst="rect">
            <a:avLst/>
          </a:prstGeom>
          <a:solidFill>
            <a:srgbClr val="005A86">
              <a:lumMod val="60000"/>
              <a:lumOff val="40000"/>
            </a:srgbClr>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22C89BEE-6FC5-AB48-AF03-5594FE0F1C9A}"/>
              </a:ext>
            </a:extLst>
          </p:cNvPr>
          <p:cNvSpPr/>
          <p:nvPr/>
        </p:nvSpPr>
        <p:spPr>
          <a:xfrm>
            <a:off x="578021" y="3599346"/>
            <a:ext cx="207392" cy="207392"/>
          </a:xfrm>
          <a:prstGeom prst="rect">
            <a:avLst/>
          </a:prstGeom>
          <a:solidFill>
            <a:srgbClr val="0C1013"/>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38" name="TextBox 37">
            <a:extLst>
              <a:ext uri="{FF2B5EF4-FFF2-40B4-BE49-F238E27FC236}">
                <a16:creationId xmlns:a16="http://schemas.microsoft.com/office/drawing/2014/main" id="{B6730BC1-3C88-D945-879B-6ECCE61B1386}"/>
              </a:ext>
            </a:extLst>
          </p:cNvPr>
          <p:cNvSpPr txBox="1"/>
          <p:nvPr/>
        </p:nvSpPr>
        <p:spPr>
          <a:xfrm>
            <a:off x="935920" y="1730911"/>
            <a:ext cx="759247"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Warfarin</a:t>
            </a:r>
          </a:p>
        </p:txBody>
      </p:sp>
      <p:sp>
        <p:nvSpPr>
          <p:cNvPr id="39" name="TextBox 38">
            <a:extLst>
              <a:ext uri="{FF2B5EF4-FFF2-40B4-BE49-F238E27FC236}">
                <a16:creationId xmlns:a16="http://schemas.microsoft.com/office/drawing/2014/main" id="{7F94FE8E-8A5F-794F-8086-007417CD6BE4}"/>
              </a:ext>
            </a:extLst>
          </p:cNvPr>
          <p:cNvSpPr txBox="1"/>
          <p:nvPr/>
        </p:nvSpPr>
        <p:spPr>
          <a:xfrm>
            <a:off x="935920" y="2632033"/>
            <a:ext cx="1043876"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Rivaroxaban</a:t>
            </a:r>
          </a:p>
        </p:txBody>
      </p:sp>
      <p:sp>
        <p:nvSpPr>
          <p:cNvPr id="40" name="TextBox 39">
            <a:extLst>
              <a:ext uri="{FF2B5EF4-FFF2-40B4-BE49-F238E27FC236}">
                <a16:creationId xmlns:a16="http://schemas.microsoft.com/office/drawing/2014/main" id="{6E3F7AA2-CACC-C14E-81CD-05E69BA64B7D}"/>
              </a:ext>
            </a:extLst>
          </p:cNvPr>
          <p:cNvSpPr txBox="1"/>
          <p:nvPr/>
        </p:nvSpPr>
        <p:spPr>
          <a:xfrm>
            <a:off x="935920" y="2181472"/>
            <a:ext cx="933269"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Dabigatran</a:t>
            </a:r>
          </a:p>
        </p:txBody>
      </p:sp>
      <p:sp>
        <p:nvSpPr>
          <p:cNvPr id="41" name="TextBox 40">
            <a:extLst>
              <a:ext uri="{FF2B5EF4-FFF2-40B4-BE49-F238E27FC236}">
                <a16:creationId xmlns:a16="http://schemas.microsoft.com/office/drawing/2014/main" id="{B2EB2FDD-2DDC-B842-811D-A16D1320486C}"/>
              </a:ext>
            </a:extLst>
          </p:cNvPr>
          <p:cNvSpPr txBox="1"/>
          <p:nvPr/>
        </p:nvSpPr>
        <p:spPr>
          <a:xfrm>
            <a:off x="935920" y="3533154"/>
            <a:ext cx="873957"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rgbClr val="000000"/>
                </a:solidFill>
                <a:effectLst/>
                <a:uLnTx/>
                <a:uFillTx/>
              </a:rPr>
              <a:t>Edoxaban</a:t>
            </a:r>
            <a:endParaRPr kumimoji="0" lang="en-US" sz="1200" b="0" i="0" u="none" strike="noStrike" kern="0" cap="none" spc="0" normalizeH="0" baseline="0" noProof="0" dirty="0">
              <a:ln>
                <a:noFill/>
              </a:ln>
              <a:solidFill>
                <a:srgbClr val="000000"/>
              </a:solidFill>
              <a:effectLst/>
              <a:uLnTx/>
              <a:uFillTx/>
            </a:endParaRPr>
          </a:p>
        </p:txBody>
      </p:sp>
      <p:sp>
        <p:nvSpPr>
          <p:cNvPr id="42" name="TextBox 41">
            <a:extLst>
              <a:ext uri="{FF2B5EF4-FFF2-40B4-BE49-F238E27FC236}">
                <a16:creationId xmlns:a16="http://schemas.microsoft.com/office/drawing/2014/main" id="{5CB020BE-D8EB-EF4A-BBEC-7A59078EA71A}"/>
              </a:ext>
            </a:extLst>
          </p:cNvPr>
          <p:cNvSpPr txBox="1"/>
          <p:nvPr/>
        </p:nvSpPr>
        <p:spPr>
          <a:xfrm>
            <a:off x="935920" y="3082594"/>
            <a:ext cx="822661"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Apixaban</a:t>
            </a:r>
          </a:p>
        </p:txBody>
      </p:sp>
    </p:spTree>
    <p:extLst>
      <p:ext uri="{BB962C8B-B14F-4D97-AF65-F5344CB8AC3E}">
        <p14:creationId xmlns:p14="http://schemas.microsoft.com/office/powerpoint/2010/main" val="363123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095" y="259548"/>
            <a:ext cx="8309810" cy="510909"/>
          </a:xfrm>
        </p:spPr>
        <p:txBody>
          <a:bodyPr/>
          <a:lstStyle/>
          <a:p>
            <a:r>
              <a:rPr lang="en-US" sz="3200" dirty="0"/>
              <a:t>Evidence for Shared Decision-Making</a:t>
            </a:r>
          </a:p>
        </p:txBody>
      </p:sp>
      <p:sp>
        <p:nvSpPr>
          <p:cNvPr id="3" name="Content Placeholder 2"/>
          <p:cNvSpPr>
            <a:spLocks noGrp="1"/>
          </p:cNvSpPr>
          <p:nvPr>
            <p:ph idx="1"/>
          </p:nvPr>
        </p:nvSpPr>
        <p:spPr>
          <a:xfrm>
            <a:off x="1338783" y="1142178"/>
            <a:ext cx="7388121" cy="1975926"/>
          </a:xfrm>
        </p:spPr>
        <p:txBody>
          <a:bodyPr>
            <a:noAutofit/>
          </a:bodyPr>
          <a:lstStyle/>
          <a:p>
            <a:pPr marL="0" indent="0">
              <a:buNone/>
            </a:pPr>
            <a:r>
              <a:rPr lang="en-US" b="1" u="sng" dirty="0"/>
              <a:t>Known Benefits</a:t>
            </a:r>
          </a:p>
          <a:p>
            <a:pPr>
              <a:lnSpc>
                <a:spcPct val="150000"/>
              </a:lnSpc>
            </a:pPr>
            <a:r>
              <a:rPr lang="en-US" sz="1800" dirty="0"/>
              <a:t>Improve knowledge</a:t>
            </a:r>
          </a:p>
          <a:p>
            <a:pPr>
              <a:lnSpc>
                <a:spcPct val="150000"/>
              </a:lnSpc>
            </a:pPr>
            <a:r>
              <a:rPr lang="en-US" sz="1800" dirty="0"/>
              <a:t>Improve patient &amp; provider satisfaction</a:t>
            </a:r>
          </a:p>
          <a:p>
            <a:pPr>
              <a:lnSpc>
                <a:spcPct val="150000"/>
              </a:lnSpc>
            </a:pPr>
            <a:r>
              <a:rPr lang="en-US" sz="1800" dirty="0"/>
              <a:t>Decrease decisional conflict/uncertainty</a:t>
            </a:r>
          </a:p>
          <a:p>
            <a:pPr>
              <a:lnSpc>
                <a:spcPct val="150000"/>
              </a:lnSpc>
            </a:pPr>
            <a:r>
              <a:rPr lang="en-US" sz="1800" dirty="0"/>
              <a:t>Reduce unnecessary tests/procedures</a:t>
            </a:r>
          </a:p>
        </p:txBody>
      </p:sp>
      <p:sp>
        <p:nvSpPr>
          <p:cNvPr id="13" name="Text Placeholder 12">
            <a:extLst>
              <a:ext uri="{FF2B5EF4-FFF2-40B4-BE49-F238E27FC236}">
                <a16:creationId xmlns:a16="http://schemas.microsoft.com/office/drawing/2014/main" id="{A85BDD03-AE2E-407E-86CB-5B036879B8BB}"/>
              </a:ext>
            </a:extLst>
          </p:cNvPr>
          <p:cNvSpPr>
            <a:spLocks noGrp="1"/>
          </p:cNvSpPr>
          <p:nvPr>
            <p:ph type="body" sz="quarter" idx="10"/>
          </p:nvPr>
        </p:nvSpPr>
        <p:spPr>
          <a:xfrm>
            <a:off x="0" y="4631052"/>
            <a:ext cx="9144000" cy="512448"/>
          </a:xfrm>
        </p:spPr>
        <p:txBody>
          <a:bodyPr/>
          <a:lstStyle/>
          <a:p>
            <a:pPr marL="0" indent="0"/>
            <a:br>
              <a:rPr lang="en-US" dirty="0"/>
            </a:br>
            <a:r>
              <a:rPr lang="en-US" dirty="0"/>
              <a:t>1. Bouma AB, et al. </a:t>
            </a:r>
            <a:r>
              <a:rPr lang="en-US" i="1" dirty="0"/>
              <a:t>J Am Board Fam Med</a:t>
            </a:r>
            <a:r>
              <a:rPr lang="en-US" dirty="0"/>
              <a:t>. 2014;27(2):292-294. 2. Greenfield S, et al. </a:t>
            </a:r>
            <a:r>
              <a:rPr lang="sv-SE" i="1" dirty="0"/>
              <a:t>Ann Intern Med. </a:t>
            </a:r>
            <a:r>
              <a:rPr lang="sv-SE" dirty="0"/>
              <a:t>1985;102(4):520-528. </a:t>
            </a:r>
            <a:br>
              <a:rPr lang="sv-SE" dirty="0"/>
            </a:br>
            <a:r>
              <a:rPr lang="sv-SE" dirty="0"/>
              <a:t>3. </a:t>
            </a:r>
            <a:r>
              <a:rPr lang="en-US" dirty="0"/>
              <a:t>Lipkin M. </a:t>
            </a:r>
            <a:r>
              <a:rPr lang="en-US" i="1" dirty="0"/>
              <a:t>JAMA Intern Med. </a:t>
            </a:r>
            <a:r>
              <a:rPr lang="en-US" dirty="0"/>
              <a:t>2013;173(13):1204-1205. 4. Seaburg L, et al. </a:t>
            </a:r>
            <a:r>
              <a:rPr lang="en-US" i="1" dirty="0"/>
              <a:t>Circulation. </a:t>
            </a:r>
            <a:r>
              <a:rPr lang="en-US" dirty="0"/>
              <a:t>2014;129(6):704-710. </a:t>
            </a:r>
          </a:p>
        </p:txBody>
      </p:sp>
      <p:sp>
        <p:nvSpPr>
          <p:cNvPr id="6" name="Rectangle 5">
            <a:extLst>
              <a:ext uri="{FF2B5EF4-FFF2-40B4-BE49-F238E27FC236}">
                <a16:creationId xmlns:a16="http://schemas.microsoft.com/office/drawing/2014/main" id="{A6B4B355-FF0B-7345-AB6D-C08236C5430F}"/>
              </a:ext>
            </a:extLst>
          </p:cNvPr>
          <p:cNvSpPr/>
          <p:nvPr/>
        </p:nvSpPr>
        <p:spPr>
          <a:xfrm>
            <a:off x="6046755" y="1782810"/>
            <a:ext cx="2886456" cy="1061829"/>
          </a:xfrm>
          <a:prstGeom prst="rect">
            <a:avLst/>
          </a:prstGeom>
          <a:ln>
            <a:solidFill>
              <a:schemeClr val="tx1"/>
            </a:solidFill>
          </a:ln>
        </p:spPr>
        <p:txBody>
          <a:bodyPr wrap="square">
            <a:spAutoFit/>
          </a:bodyPr>
          <a:lstStyle/>
          <a:p>
            <a:pPr algn="ctr"/>
            <a:r>
              <a:rPr lang="en-US" sz="2100" b="1" dirty="0">
                <a:ln>
                  <a:solidFill>
                    <a:sysClr val="windowText" lastClr="000000"/>
                  </a:solidFill>
                </a:ln>
              </a:rPr>
              <a:t>Clinicians perceive </a:t>
            </a:r>
            <a:br>
              <a:rPr lang="en-US" sz="2100" b="1" dirty="0">
                <a:ln>
                  <a:solidFill>
                    <a:sysClr val="windowText" lastClr="000000"/>
                  </a:solidFill>
                </a:ln>
              </a:rPr>
            </a:br>
            <a:r>
              <a:rPr lang="en-US" sz="2100" b="1" dirty="0">
                <a:ln>
                  <a:solidFill>
                    <a:sysClr val="windowText" lastClr="000000"/>
                  </a:solidFill>
                </a:ln>
              </a:rPr>
              <a:t>more discussion than actually occurs</a:t>
            </a:r>
          </a:p>
        </p:txBody>
      </p:sp>
      <p:pic>
        <p:nvPicPr>
          <p:cNvPr id="8" name="Picture 7" descr="Shape&#10;&#10;Description automatically generated with low confidence">
            <a:extLst>
              <a:ext uri="{FF2B5EF4-FFF2-40B4-BE49-F238E27FC236}">
                <a16:creationId xmlns:a16="http://schemas.microsoft.com/office/drawing/2014/main" id="{8A8F2E80-08A2-EB4B-B39A-8882534BA396}"/>
              </a:ext>
            </a:extLst>
          </p:cNvPr>
          <p:cNvPicPr>
            <a:picLocks noChangeAspect="1"/>
          </p:cNvPicPr>
          <p:nvPr/>
        </p:nvPicPr>
        <p:blipFill>
          <a:blip r:embed="rId3"/>
          <a:stretch>
            <a:fillRect/>
          </a:stretch>
        </p:blipFill>
        <p:spPr>
          <a:xfrm>
            <a:off x="739760" y="1649610"/>
            <a:ext cx="551134" cy="551134"/>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2621194F-9EED-CC4C-B8B8-9D9CB1430C69}"/>
              </a:ext>
            </a:extLst>
          </p:cNvPr>
          <p:cNvPicPr>
            <a:picLocks noChangeAspect="1"/>
          </p:cNvPicPr>
          <p:nvPr/>
        </p:nvPicPr>
        <p:blipFill>
          <a:blip r:embed="rId4"/>
          <a:stretch>
            <a:fillRect/>
          </a:stretch>
        </p:blipFill>
        <p:spPr>
          <a:xfrm>
            <a:off x="763705" y="2139024"/>
            <a:ext cx="551134" cy="551134"/>
          </a:xfrm>
          <a:prstGeom prst="rect">
            <a:avLst/>
          </a:prstGeom>
        </p:spPr>
      </p:pic>
      <p:pic>
        <p:nvPicPr>
          <p:cNvPr id="12" name="Picture 11" descr="Shape&#10;&#10;Description automatically generated with low confidence">
            <a:extLst>
              <a:ext uri="{FF2B5EF4-FFF2-40B4-BE49-F238E27FC236}">
                <a16:creationId xmlns:a16="http://schemas.microsoft.com/office/drawing/2014/main" id="{BAAE2079-3B39-4340-9BE6-6DC8EEBA1189}"/>
              </a:ext>
            </a:extLst>
          </p:cNvPr>
          <p:cNvPicPr>
            <a:picLocks noChangeAspect="1"/>
          </p:cNvPicPr>
          <p:nvPr/>
        </p:nvPicPr>
        <p:blipFill>
          <a:blip r:embed="rId5"/>
          <a:stretch>
            <a:fillRect/>
          </a:stretch>
        </p:blipFill>
        <p:spPr>
          <a:xfrm>
            <a:off x="739760" y="2690158"/>
            <a:ext cx="551134" cy="551134"/>
          </a:xfrm>
          <a:prstGeom prst="rect">
            <a:avLst/>
          </a:prstGeom>
        </p:spPr>
      </p:pic>
      <p:pic>
        <p:nvPicPr>
          <p:cNvPr id="14" name="Picture 13" descr="Shape&#10;&#10;Description automatically generated with low confidence">
            <a:extLst>
              <a:ext uri="{FF2B5EF4-FFF2-40B4-BE49-F238E27FC236}">
                <a16:creationId xmlns:a16="http://schemas.microsoft.com/office/drawing/2014/main" id="{CC7A30C7-70B9-2649-B272-46657C8E6007}"/>
              </a:ext>
            </a:extLst>
          </p:cNvPr>
          <p:cNvPicPr>
            <a:picLocks noChangeAspect="1"/>
          </p:cNvPicPr>
          <p:nvPr/>
        </p:nvPicPr>
        <p:blipFill>
          <a:blip r:embed="rId6"/>
          <a:stretch>
            <a:fillRect/>
          </a:stretch>
        </p:blipFill>
        <p:spPr>
          <a:xfrm>
            <a:off x="739760" y="3190798"/>
            <a:ext cx="555273" cy="555273"/>
          </a:xfrm>
          <a:prstGeom prst="rect">
            <a:avLst/>
          </a:prstGeom>
        </p:spPr>
      </p:pic>
      <p:sp>
        <p:nvSpPr>
          <p:cNvPr id="15" name="Down Arrow 14">
            <a:extLst>
              <a:ext uri="{FF2B5EF4-FFF2-40B4-BE49-F238E27FC236}">
                <a16:creationId xmlns:a16="http://schemas.microsoft.com/office/drawing/2014/main" id="{A8E6D5FF-4CA7-B54E-B308-DB8895BF44CF}"/>
              </a:ext>
            </a:extLst>
          </p:cNvPr>
          <p:cNvSpPr/>
          <p:nvPr/>
        </p:nvSpPr>
        <p:spPr>
          <a:xfrm rot="10800000">
            <a:off x="440675" y="1847362"/>
            <a:ext cx="275139" cy="5833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Down Arrow 15">
            <a:extLst>
              <a:ext uri="{FF2B5EF4-FFF2-40B4-BE49-F238E27FC236}">
                <a16:creationId xmlns:a16="http://schemas.microsoft.com/office/drawing/2014/main" id="{5D090282-9268-524C-A864-BA6351129604}"/>
              </a:ext>
            </a:extLst>
          </p:cNvPr>
          <p:cNvSpPr/>
          <p:nvPr/>
        </p:nvSpPr>
        <p:spPr>
          <a:xfrm>
            <a:off x="440675" y="2881149"/>
            <a:ext cx="275139" cy="583325"/>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4496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88882-C358-7942-9772-8E2B37B3068F}"/>
              </a:ext>
            </a:extLst>
          </p:cNvPr>
          <p:cNvSpPr>
            <a:spLocks noGrp="1"/>
          </p:cNvSpPr>
          <p:nvPr>
            <p:ph type="title"/>
          </p:nvPr>
        </p:nvSpPr>
        <p:spPr/>
        <p:txBody>
          <a:bodyPr/>
          <a:lstStyle/>
          <a:p>
            <a:r>
              <a:rPr lang="en-US" dirty="0"/>
              <a:t>Audience Response</a:t>
            </a:r>
          </a:p>
        </p:txBody>
      </p:sp>
      <p:sp>
        <p:nvSpPr>
          <p:cNvPr id="3" name="Content Placeholder 2">
            <a:extLst>
              <a:ext uri="{FF2B5EF4-FFF2-40B4-BE49-F238E27FC236}">
                <a16:creationId xmlns:a16="http://schemas.microsoft.com/office/drawing/2014/main" id="{6EACED6C-4831-DC4F-9CEF-C19AF27049AA}"/>
              </a:ext>
            </a:extLst>
          </p:cNvPr>
          <p:cNvSpPr>
            <a:spLocks noGrp="1"/>
          </p:cNvSpPr>
          <p:nvPr>
            <p:ph idx="1"/>
          </p:nvPr>
        </p:nvSpPr>
        <p:spPr>
          <a:xfrm>
            <a:off x="417095" y="1186360"/>
            <a:ext cx="8309810" cy="772519"/>
          </a:xfrm>
        </p:spPr>
        <p:txBody>
          <a:bodyPr/>
          <a:lstStyle/>
          <a:p>
            <a:r>
              <a:rPr lang="en-US" sz="2600" dirty="0"/>
              <a:t>Should Walter’s anticoagulation therapy be extended beyond 6 months?</a:t>
            </a:r>
          </a:p>
        </p:txBody>
      </p:sp>
      <p:sp>
        <p:nvSpPr>
          <p:cNvPr id="4" name="Content Placeholder 3">
            <a:extLst>
              <a:ext uri="{FF2B5EF4-FFF2-40B4-BE49-F238E27FC236}">
                <a16:creationId xmlns:a16="http://schemas.microsoft.com/office/drawing/2014/main" id="{ADA828C3-A03D-AA4E-9672-72FBEF5CBA00}"/>
              </a:ext>
            </a:extLst>
          </p:cNvPr>
          <p:cNvSpPr>
            <a:spLocks noGrp="1"/>
          </p:cNvSpPr>
          <p:nvPr>
            <p:ph idx="10"/>
          </p:nvPr>
        </p:nvSpPr>
        <p:spPr>
          <a:xfrm>
            <a:off x="417095" y="2120865"/>
            <a:ext cx="8309810" cy="2649956"/>
          </a:xfrm>
        </p:spPr>
        <p:txBody>
          <a:bodyPr/>
          <a:lstStyle/>
          <a:p>
            <a:r>
              <a:rPr lang="en-US" sz="2400" b="1" dirty="0"/>
              <a:t>Yes, because of his age and ongoing chronic risk factors</a:t>
            </a:r>
            <a:r>
              <a:rPr lang="en-US" sz="2400" dirty="0"/>
              <a:t> </a:t>
            </a:r>
          </a:p>
          <a:p>
            <a:r>
              <a:rPr lang="en-US" sz="2400" dirty="0"/>
              <a:t>No, because of increased bleeding risk</a:t>
            </a:r>
          </a:p>
          <a:p>
            <a:r>
              <a:rPr lang="en-US" sz="2400" dirty="0"/>
              <a:t>No, because data does not currently support extended therapy</a:t>
            </a:r>
          </a:p>
          <a:p>
            <a:r>
              <a:rPr lang="en-US" sz="2400" dirty="0"/>
              <a:t>I’m not sure</a:t>
            </a:r>
            <a:endParaRPr lang="en-US" dirty="0"/>
          </a:p>
          <a:p>
            <a:endParaRPr lang="en-US" dirty="0"/>
          </a:p>
        </p:txBody>
      </p:sp>
    </p:spTree>
    <p:extLst>
      <p:ext uri="{BB962C8B-B14F-4D97-AF65-F5344CB8AC3E}">
        <p14:creationId xmlns:p14="http://schemas.microsoft.com/office/powerpoint/2010/main" val="83866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6A86-4E8B-854C-B4BA-F3C8D79D2561}"/>
              </a:ext>
            </a:extLst>
          </p:cNvPr>
          <p:cNvSpPr>
            <a:spLocks noGrp="1"/>
          </p:cNvSpPr>
          <p:nvPr>
            <p:ph type="title"/>
          </p:nvPr>
        </p:nvSpPr>
        <p:spPr>
          <a:xfrm>
            <a:off x="1562531" y="2263973"/>
            <a:ext cx="4335766" cy="615553"/>
          </a:xfrm>
        </p:spPr>
        <p:txBody>
          <a:bodyPr/>
          <a:lstStyle/>
          <a:p>
            <a:r>
              <a:rPr lang="en-US" dirty="0"/>
              <a:t> Virtual Consult 2 </a:t>
            </a:r>
          </a:p>
        </p:txBody>
      </p:sp>
    </p:spTree>
    <p:extLst>
      <p:ext uri="{BB962C8B-B14F-4D97-AF65-F5344CB8AC3E}">
        <p14:creationId xmlns:p14="http://schemas.microsoft.com/office/powerpoint/2010/main" val="161319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7E014-8BAF-E649-92FA-6B4F10521F19}"/>
              </a:ext>
            </a:extLst>
          </p:cNvPr>
          <p:cNvSpPr>
            <a:spLocks noGrp="1"/>
          </p:cNvSpPr>
          <p:nvPr>
            <p:ph type="title"/>
          </p:nvPr>
        </p:nvSpPr>
        <p:spPr/>
        <p:txBody>
          <a:bodyPr/>
          <a:lstStyle/>
          <a:p>
            <a:r>
              <a:rPr lang="en-US" sz="3200" dirty="0"/>
              <a:t>Prevention of Recurrent Unprovoked VTE</a:t>
            </a:r>
          </a:p>
        </p:txBody>
      </p:sp>
      <p:sp>
        <p:nvSpPr>
          <p:cNvPr id="15" name="Text Placeholder 14">
            <a:extLst>
              <a:ext uri="{FF2B5EF4-FFF2-40B4-BE49-F238E27FC236}">
                <a16:creationId xmlns:a16="http://schemas.microsoft.com/office/drawing/2014/main" id="{E552655A-0E18-4479-9D95-ADB0472DDC27}"/>
              </a:ext>
            </a:extLst>
          </p:cNvPr>
          <p:cNvSpPr>
            <a:spLocks noGrp="1"/>
          </p:cNvSpPr>
          <p:nvPr>
            <p:ph type="body" sz="quarter" idx="10"/>
          </p:nvPr>
        </p:nvSpPr>
        <p:spPr>
          <a:xfrm>
            <a:off x="0" y="4657883"/>
            <a:ext cx="8823158" cy="530915"/>
          </a:xfrm>
        </p:spPr>
        <p:txBody>
          <a:bodyPr anchor="ctr"/>
          <a:lstStyle/>
          <a:p>
            <a:pPr marL="0" indent="0"/>
            <a:r>
              <a:rPr lang="en-US" dirty="0">
                <a:solidFill>
                  <a:srgbClr val="5C6B72"/>
                </a:solidFill>
              </a:rPr>
              <a:t>INR = international normalized ratio</a:t>
            </a:r>
            <a:br>
              <a:rPr lang="en-US" dirty="0">
                <a:solidFill>
                  <a:srgbClr val="5C6B72"/>
                </a:solidFill>
              </a:rPr>
            </a:br>
            <a:r>
              <a:rPr lang="en-US" dirty="0">
                <a:solidFill>
                  <a:srgbClr val="5C6B72"/>
                </a:solidFill>
              </a:rPr>
              <a:t>1. Prandoni P, et al. </a:t>
            </a:r>
            <a:r>
              <a:rPr lang="en-US" i="1" dirty="0" err="1">
                <a:solidFill>
                  <a:srgbClr val="5C6B72"/>
                </a:solidFill>
              </a:rPr>
              <a:t>Haematologica</a:t>
            </a:r>
            <a:r>
              <a:rPr lang="en-US" i="1" dirty="0">
                <a:solidFill>
                  <a:srgbClr val="5C6B72"/>
                </a:solidFill>
              </a:rPr>
              <a:t>. </a:t>
            </a:r>
            <a:r>
              <a:rPr lang="en-US" dirty="0">
                <a:solidFill>
                  <a:srgbClr val="5C6B72"/>
                </a:solidFill>
              </a:rPr>
              <a:t>2007;92(2):199-205. 2. Goldhaber SZ, Piazza G. </a:t>
            </a:r>
            <a:r>
              <a:rPr lang="en-US" i="1" dirty="0">
                <a:solidFill>
                  <a:srgbClr val="5C6B72"/>
                </a:solidFill>
              </a:rPr>
              <a:t>Circulation.</a:t>
            </a:r>
            <a:r>
              <a:rPr lang="en-US" dirty="0">
                <a:solidFill>
                  <a:srgbClr val="5C6B72"/>
                </a:solidFill>
              </a:rPr>
              <a:t> 2011;123(6):664-667. </a:t>
            </a:r>
            <a:br>
              <a:rPr lang="en-US" dirty="0">
                <a:solidFill>
                  <a:srgbClr val="5C6B72"/>
                </a:solidFill>
              </a:rPr>
            </a:br>
            <a:r>
              <a:rPr lang="en-US" dirty="0">
                <a:solidFill>
                  <a:srgbClr val="5C6B72"/>
                </a:solidFill>
              </a:rPr>
              <a:t>3. Robertson L, et al. </a:t>
            </a:r>
            <a:r>
              <a:rPr lang="en-US" i="1" dirty="0">
                <a:solidFill>
                  <a:srgbClr val="5C6B72"/>
                </a:solidFill>
              </a:rPr>
              <a:t>Cochrane Database Syst Rev. </a:t>
            </a:r>
            <a:r>
              <a:rPr lang="en-US" dirty="0">
                <a:solidFill>
                  <a:srgbClr val="5C6B72"/>
                </a:solidFill>
              </a:rPr>
              <a:t>2017;12(12):CD011088.</a:t>
            </a:r>
          </a:p>
        </p:txBody>
      </p:sp>
      <p:graphicFrame>
        <p:nvGraphicFramePr>
          <p:cNvPr id="7" name="Content Placeholder 3">
            <a:extLst>
              <a:ext uri="{FF2B5EF4-FFF2-40B4-BE49-F238E27FC236}">
                <a16:creationId xmlns:a16="http://schemas.microsoft.com/office/drawing/2014/main" id="{D9F9C542-931A-7F41-ACD3-FEE2D3808C8A}"/>
              </a:ext>
            </a:extLst>
          </p:cNvPr>
          <p:cNvGraphicFramePr>
            <a:graphicFrameLocks noGrp="1"/>
          </p:cNvGraphicFramePr>
          <p:nvPr>
            <p:ph idx="4294967295"/>
          </p:nvPr>
        </p:nvGraphicFramePr>
        <p:xfrm>
          <a:off x="3612652" y="1158875"/>
          <a:ext cx="5382269" cy="3172642"/>
        </p:xfrm>
        <a:graphic>
          <a:graphicData uri="http://schemas.openxmlformats.org/drawingml/2006/table">
            <a:tbl>
              <a:tblPr firstRow="1" bandRow="1">
                <a:tableStyleId>{21E4AEA4-8DFA-4A89-87EB-49C32662AFE0}</a:tableStyleId>
              </a:tblPr>
              <a:tblGrid>
                <a:gridCol w="1443748">
                  <a:extLst>
                    <a:ext uri="{9D8B030D-6E8A-4147-A177-3AD203B41FA5}">
                      <a16:colId xmlns:a16="http://schemas.microsoft.com/office/drawing/2014/main" val="20001"/>
                    </a:ext>
                  </a:extLst>
                </a:gridCol>
                <a:gridCol w="2796100">
                  <a:extLst>
                    <a:ext uri="{9D8B030D-6E8A-4147-A177-3AD203B41FA5}">
                      <a16:colId xmlns:a16="http://schemas.microsoft.com/office/drawing/2014/main" val="20002"/>
                    </a:ext>
                  </a:extLst>
                </a:gridCol>
                <a:gridCol w="1142421">
                  <a:extLst>
                    <a:ext uri="{9D8B030D-6E8A-4147-A177-3AD203B41FA5}">
                      <a16:colId xmlns:a16="http://schemas.microsoft.com/office/drawing/2014/main" val="2368723237"/>
                    </a:ext>
                  </a:extLst>
                </a:gridCol>
              </a:tblGrid>
              <a:tr h="316140">
                <a:tc>
                  <a:txBody>
                    <a:bodyPr/>
                    <a:lstStyle/>
                    <a:p>
                      <a:pPr algn="l">
                        <a:lnSpc>
                          <a:spcPct val="85000"/>
                        </a:lnSpc>
                        <a:spcBef>
                          <a:spcPts val="300"/>
                        </a:spcBef>
                      </a:pPr>
                      <a:r>
                        <a:rPr lang="en-US" sz="1600" b="0" dirty="0">
                          <a:solidFill>
                            <a:schemeClr val="bg2"/>
                          </a:solidFill>
                          <a:latin typeface="Arial"/>
                          <a:cs typeface="Arial"/>
                        </a:rPr>
                        <a:t>Study                </a:t>
                      </a: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solidFill>
                  </a:tcPr>
                </a:tc>
                <a:tc>
                  <a:txBody>
                    <a:bodyPr/>
                    <a:lstStyle/>
                    <a:p>
                      <a:pPr algn="l">
                        <a:lnSpc>
                          <a:spcPct val="85000"/>
                        </a:lnSpc>
                        <a:spcBef>
                          <a:spcPts val="300"/>
                        </a:spcBef>
                      </a:pPr>
                      <a:r>
                        <a:rPr lang="en-US" sz="1600" b="0" dirty="0">
                          <a:solidFill>
                            <a:schemeClr val="bg2"/>
                          </a:solidFill>
                          <a:latin typeface="Arial"/>
                          <a:cs typeface="Arial"/>
                        </a:rPr>
                        <a:t>Intervention</a:t>
                      </a: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solidFill>
                  </a:tcPr>
                </a:tc>
                <a:tc>
                  <a:txBody>
                    <a:bodyPr/>
                    <a:lstStyle/>
                    <a:p>
                      <a:pPr algn="l">
                        <a:lnSpc>
                          <a:spcPct val="85000"/>
                        </a:lnSpc>
                        <a:spcBef>
                          <a:spcPts val="300"/>
                        </a:spcBef>
                      </a:pPr>
                      <a:r>
                        <a:rPr lang="en-US" sz="1600" b="0" dirty="0">
                          <a:solidFill>
                            <a:schemeClr val="bg2"/>
                          </a:solidFill>
                          <a:latin typeface="Arial"/>
                          <a:cs typeface="Arial"/>
                        </a:rPr>
                        <a:t>Recurrent VTE*</a:t>
                      </a: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68364">
                <a:tc>
                  <a:txBody>
                    <a:bodyPr/>
                    <a:lstStyle/>
                    <a:p>
                      <a:pPr algn="l">
                        <a:lnSpc>
                          <a:spcPct val="85000"/>
                        </a:lnSpc>
                        <a:spcBef>
                          <a:spcPts val="300"/>
                        </a:spcBef>
                      </a:pPr>
                      <a:r>
                        <a:rPr lang="en-US" sz="1400" dirty="0">
                          <a:solidFill>
                            <a:srgbClr val="000000"/>
                          </a:solidFill>
                          <a:latin typeface="Arial"/>
                          <a:cs typeface="Arial"/>
                        </a:rPr>
                        <a:t>PREVENT</a:t>
                      </a: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sz="1300" kern="1200" dirty="0">
                          <a:solidFill>
                            <a:schemeClr val="dk1"/>
                          </a:solidFill>
                          <a:effectLst/>
                          <a:latin typeface="+mn-lt"/>
                          <a:ea typeface="+mn-ea"/>
                          <a:cs typeface="+mn-cs"/>
                        </a:rPr>
                        <a:t>Warfarin, INR 1.5 - 2 vs placebo</a:t>
                      </a:r>
                      <a:endParaRPr lang="en-US" sz="1300" dirty="0"/>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sz="1400" b="1" dirty="0"/>
                        <a:t>↓ 6︎8%</a:t>
                      </a: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1"/>
                  </a:ext>
                </a:extLst>
              </a:tr>
              <a:tr h="381838">
                <a:tc>
                  <a:txBody>
                    <a:bodyPr/>
                    <a:lstStyle/>
                    <a:p>
                      <a:pPr algn="l">
                        <a:lnSpc>
                          <a:spcPct val="85000"/>
                        </a:lnSpc>
                        <a:spcBef>
                          <a:spcPts val="300"/>
                        </a:spcBef>
                      </a:pPr>
                      <a:r>
                        <a:rPr lang="en-US" sz="1400" dirty="0">
                          <a:solidFill>
                            <a:srgbClr val="000000"/>
                          </a:solidFill>
                          <a:latin typeface="Arial"/>
                          <a:cs typeface="Arial"/>
                        </a:rPr>
                        <a:t>ELATE</a:t>
                      </a: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l" defTabSz="914400" rtl="0" eaLnBrk="1" fontAlgn="auto" latinLnBrk="0" hangingPunct="1">
                        <a:lnSpc>
                          <a:spcPct val="85000"/>
                        </a:lnSpc>
                        <a:spcBef>
                          <a:spcPts val="300"/>
                        </a:spcBef>
                        <a:spcAft>
                          <a:spcPts val="0"/>
                        </a:spcAft>
                        <a:buClrTx/>
                        <a:buSzTx/>
                        <a:buFontTx/>
                        <a:buNone/>
                        <a:tabLst/>
                        <a:defRPr/>
                      </a:pPr>
                      <a:r>
                        <a:rPr lang="en-US" sz="1300" kern="1200" dirty="0">
                          <a:solidFill>
                            <a:schemeClr val="dk1"/>
                          </a:solidFill>
                          <a:effectLst/>
                          <a:latin typeface="+mn-lt"/>
                          <a:ea typeface="+mn-ea"/>
                          <a:cs typeface="+mn-cs"/>
                        </a:rPr>
                        <a:t>Warfarin, INR 2 - 3 vs INR 1.5 - 2</a:t>
                      </a:r>
                      <a:endParaRPr lang="en-US" sz="1300" dirty="0"/>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l" defTabSz="914400" rtl="0" eaLnBrk="1" fontAlgn="auto" latinLnBrk="0" hangingPunct="1">
                        <a:lnSpc>
                          <a:spcPct val="85000"/>
                        </a:lnSpc>
                        <a:spcBef>
                          <a:spcPts val="300"/>
                        </a:spcBef>
                        <a:spcAft>
                          <a:spcPts val="0"/>
                        </a:spcAft>
                        <a:buClrTx/>
                        <a:buSzTx/>
                        <a:buFontTx/>
                        <a:buNone/>
                        <a:tabLst/>
                        <a:defRPr/>
                      </a:pPr>
                      <a:r>
                        <a:rPr lang="en-US" sz="1400" b="1" dirty="0"/>
                        <a:t>↓ </a:t>
                      </a:r>
                      <a:r>
                        <a:rPr lang="en-US" sz="1400" b="1" dirty="0">
                          <a:solidFill>
                            <a:schemeClr val="tx1"/>
                          </a:solidFill>
                        </a:rPr>
                        <a:t>63%</a:t>
                      </a: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lumMod val="10000"/>
                        <a:lumOff val="90000"/>
                      </a:schemeClr>
                    </a:solidFill>
                  </a:tcPr>
                </a:tc>
                <a:extLst>
                  <a:ext uri="{0D108BD9-81ED-4DB2-BD59-A6C34878D82A}">
                    <a16:rowId xmlns:a16="http://schemas.microsoft.com/office/drawing/2014/main" val="2917483746"/>
                  </a:ext>
                </a:extLst>
              </a:tr>
              <a:tr h="381837">
                <a:tc>
                  <a:txBody>
                    <a:bodyPr/>
                    <a:lstStyle/>
                    <a:p>
                      <a:pPr algn="l">
                        <a:lnSpc>
                          <a:spcPct val="85000"/>
                        </a:lnSpc>
                        <a:spcBef>
                          <a:spcPts val="300"/>
                        </a:spcBef>
                      </a:pPr>
                      <a:r>
                        <a:rPr lang="en-US" sz="1400" dirty="0">
                          <a:solidFill>
                            <a:srgbClr val="000000"/>
                          </a:solidFill>
                          <a:latin typeface="Arial"/>
                          <a:cs typeface="Arial"/>
                        </a:rPr>
                        <a:t>THRIVE III</a:t>
                      </a: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sz="1300" b="0" kern="1200" dirty="0" err="1">
                          <a:solidFill>
                            <a:schemeClr val="dk1"/>
                          </a:solidFill>
                          <a:effectLst/>
                          <a:latin typeface="+mn-lt"/>
                          <a:ea typeface="+mn-ea"/>
                          <a:cs typeface="+mn-cs"/>
                        </a:rPr>
                        <a:t>Ximelagatran</a:t>
                      </a:r>
                      <a:r>
                        <a:rPr lang="en-US" sz="1300" b="0" kern="1200" dirty="0">
                          <a:solidFill>
                            <a:schemeClr val="dk1"/>
                          </a:solidFill>
                          <a:effectLst/>
                          <a:latin typeface="+mn-lt"/>
                          <a:ea typeface="+mn-ea"/>
                          <a:cs typeface="+mn-cs"/>
                        </a:rPr>
                        <a:t> vs placebo</a:t>
                      </a:r>
                      <a:endParaRPr lang="en-US" sz="1300" b="0" dirty="0">
                        <a:solidFill>
                          <a:srgbClr val="000000"/>
                        </a:solidFill>
                      </a:endParaRP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sz="1400" b="1" dirty="0"/>
                        <a:t>↓ 84%</a:t>
                      </a:r>
                      <a:endParaRPr lang="en-US" sz="1400" b="0" dirty="0">
                        <a:solidFill>
                          <a:srgbClr val="000000"/>
                        </a:solidFill>
                      </a:endParaRP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2"/>
                  </a:ext>
                </a:extLst>
              </a:tr>
              <a:tr h="432079">
                <a:tc>
                  <a:txBody>
                    <a:bodyPr/>
                    <a:lstStyle/>
                    <a:p>
                      <a:pPr marL="0" marR="0" lvl="0" indent="0" algn="l" defTabSz="1219170" rtl="0" eaLnBrk="1" fontAlgn="auto" latinLnBrk="0" hangingPunct="1">
                        <a:lnSpc>
                          <a:spcPct val="85000"/>
                        </a:lnSpc>
                        <a:spcBef>
                          <a:spcPts val="300"/>
                        </a:spcBef>
                        <a:spcAft>
                          <a:spcPts val="0"/>
                        </a:spcAft>
                        <a:buClrTx/>
                        <a:buSzTx/>
                        <a:buFontTx/>
                        <a:buNone/>
                        <a:tabLst/>
                        <a:defRPr/>
                      </a:pPr>
                      <a:r>
                        <a:rPr lang="en-US" sz="1400" dirty="0">
                          <a:solidFill>
                            <a:srgbClr val="000000"/>
                          </a:solidFill>
                          <a:latin typeface="+mn-lt"/>
                          <a:cs typeface="Arial"/>
                        </a:rPr>
                        <a:t>EINSTEIN-DVT</a:t>
                      </a: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sz="1300" kern="1200" dirty="0">
                          <a:solidFill>
                            <a:schemeClr val="dk1"/>
                          </a:solidFill>
                          <a:effectLst/>
                          <a:latin typeface="+mn-lt"/>
                          <a:ea typeface="+mn-ea"/>
                          <a:cs typeface="+mn-cs"/>
                        </a:rPr>
                        <a:t>Rivaroxaban vs placebo</a:t>
                      </a:r>
                      <a:endParaRPr lang="en-US" sz="1300" dirty="0"/>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sz="1400" b="1" dirty="0"/>
                        <a:t>↓ 82%</a:t>
                      </a:r>
                      <a:endParaRPr lang="en-US" sz="1400" dirty="0"/>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lumMod val="10000"/>
                        <a:lumOff val="90000"/>
                      </a:schemeClr>
                    </a:solidFill>
                  </a:tcPr>
                </a:tc>
                <a:extLst>
                  <a:ext uri="{0D108BD9-81ED-4DB2-BD59-A6C34878D82A}">
                    <a16:rowId xmlns:a16="http://schemas.microsoft.com/office/drawing/2014/main" val="2314045372"/>
                  </a:ext>
                </a:extLst>
              </a:tr>
              <a:tr h="391886">
                <a:tc>
                  <a:txBody>
                    <a:bodyPr/>
                    <a:lstStyle/>
                    <a:p>
                      <a:pPr algn="l">
                        <a:lnSpc>
                          <a:spcPct val="85000"/>
                        </a:lnSpc>
                        <a:spcBef>
                          <a:spcPts val="300"/>
                        </a:spcBef>
                      </a:pPr>
                      <a:r>
                        <a:rPr lang="en-US" sz="1400" dirty="0">
                          <a:solidFill>
                            <a:srgbClr val="000000"/>
                          </a:solidFill>
                          <a:latin typeface="Arial"/>
                          <a:cs typeface="Arial"/>
                        </a:rPr>
                        <a:t>AMPLIFY-EXT</a:t>
                      </a: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sz="1300" dirty="0"/>
                        <a:t>Apixaban vs placebo</a:t>
                      </a: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sz="1400" b="1" dirty="0"/>
                        <a:t>↓ 81%</a:t>
                      </a:r>
                      <a:endParaRPr lang="en-US" sz="1400" dirty="0"/>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537823776"/>
                  </a:ext>
                </a:extLst>
              </a:tr>
              <a:tr h="391886">
                <a:tc>
                  <a:txBody>
                    <a:bodyPr/>
                    <a:lstStyle/>
                    <a:p>
                      <a:pPr algn="l">
                        <a:lnSpc>
                          <a:spcPct val="85000"/>
                        </a:lnSpc>
                        <a:spcBef>
                          <a:spcPts val="300"/>
                        </a:spcBef>
                      </a:pPr>
                      <a:r>
                        <a:rPr lang="en-US" sz="1400" dirty="0">
                          <a:solidFill>
                            <a:srgbClr val="000000"/>
                          </a:solidFill>
                          <a:latin typeface="Arial"/>
                          <a:cs typeface="Arial"/>
                        </a:rPr>
                        <a:t>RE-SONATE</a:t>
                      </a: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sz="1300" dirty="0"/>
                        <a:t>Dabigatran vs placebo</a:t>
                      </a: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lumMod val="10000"/>
                        <a:lumOff val="90000"/>
                      </a:schemeClr>
                    </a:solid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sz="1400" b="1" dirty="0"/>
                        <a:t>↓ 93%</a:t>
                      </a:r>
                      <a:endParaRPr lang="en-US" sz="1400" dirty="0"/>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lumMod val="10000"/>
                        <a:lumOff val="90000"/>
                      </a:schemeClr>
                    </a:solidFill>
                  </a:tcPr>
                </a:tc>
                <a:extLst>
                  <a:ext uri="{0D108BD9-81ED-4DB2-BD59-A6C34878D82A}">
                    <a16:rowId xmlns:a16="http://schemas.microsoft.com/office/drawing/2014/main" val="167416751"/>
                  </a:ext>
                </a:extLst>
              </a:tr>
              <a:tr h="341644">
                <a:tc>
                  <a:txBody>
                    <a:bodyPr/>
                    <a:lstStyle/>
                    <a:p>
                      <a:pPr algn="l">
                        <a:lnSpc>
                          <a:spcPct val="85000"/>
                        </a:lnSpc>
                        <a:spcBef>
                          <a:spcPts val="300"/>
                        </a:spcBef>
                      </a:pPr>
                      <a:r>
                        <a:rPr lang="en-US" sz="1400" dirty="0">
                          <a:solidFill>
                            <a:srgbClr val="000000"/>
                          </a:solidFill>
                          <a:latin typeface="Arial"/>
                          <a:cs typeface="Arial"/>
                        </a:rPr>
                        <a:t>RE-MEDY</a:t>
                      </a: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sz="1300" dirty="0"/>
                        <a:t>Dabigatran vs warfarin, INR 2 - 3</a:t>
                      </a: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sz="1400" dirty="0"/>
                        <a:t>Non-inferior</a:t>
                      </a:r>
                    </a:p>
                  </a:txBody>
                  <a:tcPr marL="92452" marR="92452" marT="34290" marB="3429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683867681"/>
                  </a:ext>
                </a:extLst>
              </a:tr>
            </a:tbl>
          </a:graphicData>
        </a:graphic>
      </p:graphicFrame>
      <p:sp>
        <p:nvSpPr>
          <p:cNvPr id="10" name="TextBox 9">
            <a:extLst>
              <a:ext uri="{FF2B5EF4-FFF2-40B4-BE49-F238E27FC236}">
                <a16:creationId xmlns:a16="http://schemas.microsoft.com/office/drawing/2014/main" id="{B638C973-44A5-2D4E-96F1-56F32906D475}"/>
              </a:ext>
            </a:extLst>
          </p:cNvPr>
          <p:cNvSpPr txBox="1"/>
          <p:nvPr/>
        </p:nvSpPr>
        <p:spPr>
          <a:xfrm>
            <a:off x="336884" y="3700589"/>
            <a:ext cx="3089607" cy="954107"/>
          </a:xfrm>
          <a:prstGeom prst="rect">
            <a:avLst/>
          </a:prstGeom>
          <a:noFill/>
        </p:spPr>
        <p:txBody>
          <a:bodyPr wrap="square" rtlCol="0">
            <a:spAutoFit/>
          </a:bodyPr>
          <a:lstStyle/>
          <a:p>
            <a:r>
              <a:rPr lang="en-US" sz="1400" dirty="0"/>
              <a:t>Cumulative incidence of recurrent thromboembolism separately in patients with idiopathic (unprovoked) and secondary VTE</a:t>
            </a:r>
            <a:endParaRPr lang="en-US" sz="1400" baseline="30000" dirty="0"/>
          </a:p>
        </p:txBody>
      </p:sp>
      <p:sp>
        <p:nvSpPr>
          <p:cNvPr id="11" name="TextBox 10">
            <a:extLst>
              <a:ext uri="{FF2B5EF4-FFF2-40B4-BE49-F238E27FC236}">
                <a16:creationId xmlns:a16="http://schemas.microsoft.com/office/drawing/2014/main" id="{0966E7E8-650A-FE41-AAB8-DD6FB05BB878}"/>
              </a:ext>
            </a:extLst>
          </p:cNvPr>
          <p:cNvSpPr txBox="1"/>
          <p:nvPr/>
        </p:nvSpPr>
        <p:spPr>
          <a:xfrm>
            <a:off x="3612652" y="4380172"/>
            <a:ext cx="4667195" cy="246221"/>
          </a:xfrm>
          <a:prstGeom prst="rect">
            <a:avLst/>
          </a:prstGeom>
          <a:noFill/>
        </p:spPr>
        <p:txBody>
          <a:bodyPr wrap="square" rtlCol="0">
            <a:spAutoFit/>
          </a:bodyPr>
          <a:lstStyle/>
          <a:p>
            <a:r>
              <a:rPr lang="en-US" sz="1000" dirty="0"/>
              <a:t>*regardless of thrombophilia status</a:t>
            </a:r>
          </a:p>
        </p:txBody>
      </p:sp>
      <p:pic>
        <p:nvPicPr>
          <p:cNvPr id="5" name="Picture 4">
            <a:extLst>
              <a:ext uri="{FF2B5EF4-FFF2-40B4-BE49-F238E27FC236}">
                <a16:creationId xmlns:a16="http://schemas.microsoft.com/office/drawing/2014/main" id="{8CA78C3A-4EC7-BF46-9848-2A50B53C7237}"/>
              </a:ext>
            </a:extLst>
          </p:cNvPr>
          <p:cNvPicPr>
            <a:picLocks noChangeAspect="1"/>
          </p:cNvPicPr>
          <p:nvPr/>
        </p:nvPicPr>
        <p:blipFill>
          <a:blip r:embed="rId3"/>
          <a:srcRect/>
          <a:stretch/>
        </p:blipFill>
        <p:spPr>
          <a:xfrm>
            <a:off x="149634" y="1109886"/>
            <a:ext cx="3463573" cy="2595586"/>
          </a:xfrm>
          <a:prstGeom prst="rect">
            <a:avLst/>
          </a:prstGeom>
        </p:spPr>
      </p:pic>
    </p:spTree>
    <p:extLst>
      <p:ext uri="{BB962C8B-B14F-4D97-AF65-F5344CB8AC3E}">
        <p14:creationId xmlns:p14="http://schemas.microsoft.com/office/powerpoint/2010/main" val="2773369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8" name="think-cell Folie" r:id="rId5" imgW="270" imgH="270" progId="TCLayout.ActiveDocument.1">
                  <p:embed/>
                </p:oleObj>
              </mc:Choice>
              <mc:Fallback>
                <p:oleObj name="think-cell Folie" r:id="rId5" imgW="270" imgH="270" progId="TCLayout.ActiveDocument.1">
                  <p:embed/>
                  <p:pic>
                    <p:nvPicPr>
                      <p:cNvPr id="3" name="Objek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6051" name="Rectangle 83"/>
          <p:cNvSpPr>
            <a:spLocks noGrp="1" noChangeArrowheads="1"/>
          </p:cNvSpPr>
          <p:nvPr>
            <p:ph type="title"/>
          </p:nvPr>
        </p:nvSpPr>
        <p:spPr/>
        <p:txBody>
          <a:bodyPr/>
          <a:lstStyle/>
          <a:p>
            <a:r>
              <a:rPr lang="en-GB" altLang="en-US" dirty="0"/>
              <a:t>EINSTEIN CHOICE Study</a:t>
            </a:r>
          </a:p>
        </p:txBody>
      </p:sp>
      <p:sp>
        <p:nvSpPr>
          <p:cNvPr id="5" name="TextBox 4">
            <a:extLst>
              <a:ext uri="{FF2B5EF4-FFF2-40B4-BE49-F238E27FC236}">
                <a16:creationId xmlns:a16="http://schemas.microsoft.com/office/drawing/2014/main" id="{18E2AD01-258C-D643-BD50-1C858952B281}"/>
              </a:ext>
            </a:extLst>
          </p:cNvPr>
          <p:cNvSpPr txBox="1"/>
          <p:nvPr/>
        </p:nvSpPr>
        <p:spPr>
          <a:xfrm>
            <a:off x="165863" y="4741760"/>
            <a:ext cx="7154562" cy="246221"/>
          </a:xfrm>
          <a:prstGeom prst="rect">
            <a:avLst/>
          </a:prstGeom>
          <a:noFill/>
        </p:spPr>
        <p:txBody>
          <a:bodyPr wrap="square" rtlCol="0">
            <a:spAutoFit/>
          </a:bodyPr>
          <a:lstStyle/>
          <a:p>
            <a:r>
              <a:rPr lang="en-US" sz="1000" dirty="0">
                <a:solidFill>
                  <a:srgbClr val="5C6B72"/>
                </a:solidFill>
                <a:latin typeface="Arial"/>
                <a:cs typeface="Arial"/>
              </a:rPr>
              <a:t>Weitz JI, et al. </a:t>
            </a:r>
            <a:r>
              <a:rPr lang="en-US" sz="1000" i="1" dirty="0">
                <a:solidFill>
                  <a:srgbClr val="5C6B72"/>
                </a:solidFill>
                <a:latin typeface="Arial"/>
                <a:cs typeface="Arial"/>
              </a:rPr>
              <a:t>N </a:t>
            </a:r>
            <a:r>
              <a:rPr lang="en-US" sz="1000" i="1" dirty="0" err="1">
                <a:solidFill>
                  <a:srgbClr val="5C6B72"/>
                </a:solidFill>
                <a:latin typeface="Arial"/>
                <a:cs typeface="Arial"/>
              </a:rPr>
              <a:t>Engl</a:t>
            </a:r>
            <a:r>
              <a:rPr lang="en-US" sz="1000" i="1" dirty="0">
                <a:solidFill>
                  <a:srgbClr val="5C6B72"/>
                </a:solidFill>
                <a:latin typeface="Arial"/>
                <a:cs typeface="Arial"/>
              </a:rPr>
              <a:t> J Med. </a:t>
            </a:r>
            <a:r>
              <a:rPr lang="en-US" sz="1000" dirty="0">
                <a:solidFill>
                  <a:srgbClr val="5C6B72"/>
                </a:solidFill>
                <a:latin typeface="Arial"/>
                <a:cs typeface="Arial"/>
              </a:rPr>
              <a:t>2017;376(13):1211-1222.   </a:t>
            </a:r>
          </a:p>
        </p:txBody>
      </p:sp>
      <p:sp>
        <p:nvSpPr>
          <p:cNvPr id="7" name="TextBox 6">
            <a:extLst>
              <a:ext uri="{FF2B5EF4-FFF2-40B4-BE49-F238E27FC236}">
                <a16:creationId xmlns:a16="http://schemas.microsoft.com/office/drawing/2014/main" id="{B0E0C29B-55BD-ED40-96B6-85631490F79A}"/>
              </a:ext>
            </a:extLst>
          </p:cNvPr>
          <p:cNvSpPr txBox="1"/>
          <p:nvPr/>
        </p:nvSpPr>
        <p:spPr>
          <a:xfrm>
            <a:off x="7320425" y="1705483"/>
            <a:ext cx="1724721" cy="2169825"/>
          </a:xfrm>
          <a:prstGeom prst="rect">
            <a:avLst/>
          </a:prstGeom>
          <a:noFill/>
        </p:spPr>
        <p:txBody>
          <a:bodyPr wrap="square" rtlCol="0">
            <a:spAutoFit/>
          </a:bodyPr>
          <a:lstStyle/>
          <a:p>
            <a:pPr marL="285750" indent="-285750">
              <a:buFont typeface="Arial" panose="020B0604020202020204" pitchFamily="34" charset="0"/>
              <a:buChar char="•"/>
            </a:pPr>
            <a:r>
              <a:rPr lang="en-US" sz="1500" dirty="0"/>
              <a:t>74% relative risk reduction:  rivaroxaban vs aspirin [HR (95% CI): 0.26 (0.14-0.47) </a:t>
            </a:r>
            <a:r>
              <a:rPr lang="en-US" sz="1500" i="1" dirty="0"/>
              <a:t>P</a:t>
            </a:r>
            <a:r>
              <a:rPr lang="en-US" sz="1500" dirty="0"/>
              <a:t>&lt;.001</a:t>
            </a:r>
          </a:p>
          <a:p>
            <a:pPr marL="285750" indent="-285750">
              <a:buFont typeface="Arial" panose="020B0604020202020204" pitchFamily="34" charset="0"/>
              <a:buChar char="•"/>
            </a:pPr>
            <a:r>
              <a:rPr lang="en-US" sz="1500" dirty="0"/>
              <a:t>Similar rates of bleeding</a:t>
            </a:r>
          </a:p>
        </p:txBody>
      </p:sp>
      <p:sp>
        <p:nvSpPr>
          <p:cNvPr id="9" name="TextBox 8">
            <a:extLst>
              <a:ext uri="{FF2B5EF4-FFF2-40B4-BE49-F238E27FC236}">
                <a16:creationId xmlns:a16="http://schemas.microsoft.com/office/drawing/2014/main" id="{163CC603-BA34-EE41-A2A8-B0CC98C8EB28}"/>
              </a:ext>
            </a:extLst>
          </p:cNvPr>
          <p:cNvSpPr txBox="1"/>
          <p:nvPr/>
        </p:nvSpPr>
        <p:spPr>
          <a:xfrm>
            <a:off x="1384684" y="1154503"/>
            <a:ext cx="2688548" cy="369332"/>
          </a:xfrm>
          <a:prstGeom prst="rect">
            <a:avLst/>
          </a:prstGeom>
          <a:noFill/>
        </p:spPr>
        <p:txBody>
          <a:bodyPr wrap="square" rtlCol="0">
            <a:spAutoFit/>
          </a:bodyPr>
          <a:lstStyle/>
          <a:p>
            <a:r>
              <a:rPr lang="en-US" dirty="0"/>
              <a:t>Fatal or Nonfatal VTE</a:t>
            </a:r>
          </a:p>
        </p:txBody>
      </p:sp>
      <p:grpSp>
        <p:nvGrpSpPr>
          <p:cNvPr id="2" name="Group 1">
            <a:extLst>
              <a:ext uri="{FF2B5EF4-FFF2-40B4-BE49-F238E27FC236}">
                <a16:creationId xmlns:a16="http://schemas.microsoft.com/office/drawing/2014/main" id="{A396BABB-5DD4-8A44-B7B3-DD54C35FEC45}"/>
              </a:ext>
            </a:extLst>
          </p:cNvPr>
          <p:cNvGrpSpPr/>
          <p:nvPr/>
        </p:nvGrpSpPr>
        <p:grpSpPr>
          <a:xfrm>
            <a:off x="525913" y="1627569"/>
            <a:ext cx="6794512" cy="3183830"/>
            <a:chOff x="525913" y="1627569"/>
            <a:chExt cx="6794512" cy="3183830"/>
          </a:xfrm>
        </p:grpSpPr>
        <p:pic>
          <p:nvPicPr>
            <p:cNvPr id="11" name="Picture 2">
              <a:extLst>
                <a:ext uri="{FF2B5EF4-FFF2-40B4-BE49-F238E27FC236}">
                  <a16:creationId xmlns:a16="http://schemas.microsoft.com/office/drawing/2014/main" id="{26D4B248-1A7C-BF4F-9793-8FCF07C6D5B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07445" y="1756702"/>
              <a:ext cx="5897892" cy="2588186"/>
            </a:xfrm>
            <a:prstGeom prst="rect">
              <a:avLst/>
            </a:prstGeom>
            <a:ln>
              <a:noFill/>
            </a:ln>
          </p:spPr>
        </p:pic>
        <p:sp>
          <p:nvSpPr>
            <p:cNvPr id="12" name="TextBox 11">
              <a:extLst>
                <a:ext uri="{FF2B5EF4-FFF2-40B4-BE49-F238E27FC236}">
                  <a16:creationId xmlns:a16="http://schemas.microsoft.com/office/drawing/2014/main" id="{2F2A2DC1-F823-CF48-8742-5638D2397D85}"/>
                </a:ext>
              </a:extLst>
            </p:cNvPr>
            <p:cNvSpPr txBox="1"/>
            <p:nvPr/>
          </p:nvSpPr>
          <p:spPr>
            <a:xfrm>
              <a:off x="4319990" y="1778309"/>
              <a:ext cx="2197422" cy="258798"/>
            </a:xfrm>
            <a:prstGeom prst="rect">
              <a:avLst/>
            </a:prstGeom>
            <a:noFill/>
          </p:spPr>
          <p:txBody>
            <a:bodyPr wrap="square" lIns="90000" tIns="46800" rIns="90000" bIns="46800" rtlCol="0" anchor="ctr">
              <a:spAutoFit/>
            </a:bodyPr>
            <a:lstStyle/>
            <a:p>
              <a:r>
                <a:rPr lang="en-GB" sz="1400" dirty="0">
                  <a:solidFill>
                    <a:srgbClr val="000000">
                      <a:lumMod val="65000"/>
                      <a:lumOff val="35000"/>
                    </a:srgbClr>
                  </a:solidFill>
                </a:rPr>
                <a:t>Aspirin</a:t>
              </a:r>
              <a:r>
                <a:rPr lang="nl-NL" sz="1400" dirty="0">
                  <a:solidFill>
                    <a:srgbClr val="000000">
                      <a:lumMod val="65000"/>
                      <a:lumOff val="35000"/>
                    </a:srgbClr>
                  </a:solidFill>
                </a:rPr>
                <a:t> 4.4% (50/1131)</a:t>
              </a:r>
              <a:endParaRPr lang="en-GB" sz="1400" dirty="0">
                <a:solidFill>
                  <a:srgbClr val="000000">
                    <a:lumMod val="65000"/>
                    <a:lumOff val="35000"/>
                  </a:srgbClr>
                </a:solidFill>
              </a:endParaRPr>
            </a:p>
          </p:txBody>
        </p:sp>
        <p:sp>
          <p:nvSpPr>
            <p:cNvPr id="13" name="TextBox 12">
              <a:extLst>
                <a:ext uri="{FF2B5EF4-FFF2-40B4-BE49-F238E27FC236}">
                  <a16:creationId xmlns:a16="http://schemas.microsoft.com/office/drawing/2014/main" id="{330EEFC4-E0DD-AE41-8CB6-5F5CEF40D7E9}"/>
                </a:ext>
              </a:extLst>
            </p:cNvPr>
            <p:cNvSpPr txBox="1"/>
            <p:nvPr/>
          </p:nvSpPr>
          <p:spPr>
            <a:xfrm>
              <a:off x="4319990" y="3067837"/>
              <a:ext cx="2992912" cy="258798"/>
            </a:xfrm>
            <a:prstGeom prst="rect">
              <a:avLst/>
            </a:prstGeom>
            <a:noFill/>
          </p:spPr>
          <p:txBody>
            <a:bodyPr wrap="none" lIns="90000" tIns="46800" rIns="90000" bIns="46800" rtlCol="0" anchor="ctr">
              <a:spAutoFit/>
            </a:bodyPr>
            <a:lstStyle/>
            <a:p>
              <a:r>
                <a:rPr lang="en-GB" sz="1400">
                  <a:solidFill>
                    <a:srgbClr val="000000">
                      <a:lumMod val="65000"/>
                      <a:lumOff val="35000"/>
                    </a:srgbClr>
                  </a:solidFill>
                </a:rPr>
                <a:t>Rivaroxaban 20 mg 1.5% (17/1107)</a:t>
              </a:r>
              <a:endParaRPr lang="en-GB" sz="1400" dirty="0">
                <a:solidFill>
                  <a:srgbClr val="000000">
                    <a:lumMod val="65000"/>
                    <a:lumOff val="35000"/>
                  </a:srgbClr>
                </a:solidFill>
              </a:endParaRPr>
            </a:p>
          </p:txBody>
        </p:sp>
        <p:sp>
          <p:nvSpPr>
            <p:cNvPr id="14" name="TextBox 13">
              <a:extLst>
                <a:ext uri="{FF2B5EF4-FFF2-40B4-BE49-F238E27FC236}">
                  <a16:creationId xmlns:a16="http://schemas.microsoft.com/office/drawing/2014/main" id="{C3520B01-5DB0-6E48-9475-D896F8B9E746}"/>
                </a:ext>
              </a:extLst>
            </p:cNvPr>
            <p:cNvSpPr txBox="1"/>
            <p:nvPr/>
          </p:nvSpPr>
          <p:spPr>
            <a:xfrm>
              <a:off x="4319990" y="3941824"/>
              <a:ext cx="2992912" cy="258798"/>
            </a:xfrm>
            <a:prstGeom prst="rect">
              <a:avLst/>
            </a:prstGeom>
            <a:noFill/>
          </p:spPr>
          <p:txBody>
            <a:bodyPr wrap="none" lIns="90000" tIns="46800" rIns="90000" bIns="46800" rtlCol="0" anchor="ctr">
              <a:spAutoFit/>
            </a:bodyPr>
            <a:lstStyle/>
            <a:p>
              <a:r>
                <a:rPr lang="en-GB" sz="1400">
                  <a:solidFill>
                    <a:srgbClr val="000000">
                      <a:lumMod val="65000"/>
                      <a:lumOff val="35000"/>
                    </a:srgbClr>
                  </a:solidFill>
                </a:rPr>
                <a:t>Rivaroxaban 10 mg 1.2% (13/1127)</a:t>
              </a:r>
              <a:endParaRPr lang="en-GB" sz="1400" dirty="0">
                <a:solidFill>
                  <a:srgbClr val="000000">
                    <a:lumMod val="65000"/>
                    <a:lumOff val="35000"/>
                  </a:srgbClr>
                </a:solidFill>
              </a:endParaRPr>
            </a:p>
          </p:txBody>
        </p:sp>
        <p:sp>
          <p:nvSpPr>
            <p:cNvPr id="15" name="TextBox 37">
              <a:extLst>
                <a:ext uri="{FF2B5EF4-FFF2-40B4-BE49-F238E27FC236}">
                  <a16:creationId xmlns:a16="http://schemas.microsoft.com/office/drawing/2014/main" id="{2FCD6B3B-A096-664F-B510-6477AD6960C7}"/>
                </a:ext>
              </a:extLst>
            </p:cNvPr>
            <p:cNvSpPr txBox="1"/>
            <p:nvPr/>
          </p:nvSpPr>
          <p:spPr>
            <a:xfrm>
              <a:off x="3952258" y="4552601"/>
              <a:ext cx="609760" cy="258798"/>
            </a:xfrm>
            <a:prstGeom prst="rect">
              <a:avLst/>
            </a:prstGeom>
            <a:noFill/>
          </p:spPr>
          <p:txBody>
            <a:bodyPr wrap="none" lIns="90000" tIns="46800" rIns="90000" bIns="46800" rtlCol="0" anchor="ctr">
              <a:spAutoFit/>
            </a:bodyPr>
            <a:lstStyle/>
            <a:p>
              <a:pPr algn="ctr"/>
              <a:r>
                <a:rPr lang="en-GB" sz="1400" b="1" dirty="0">
                  <a:solidFill>
                    <a:srgbClr val="000000">
                      <a:lumMod val="65000"/>
                      <a:lumOff val="35000"/>
                    </a:srgbClr>
                  </a:solidFill>
                </a:rPr>
                <a:t>Days</a:t>
              </a:r>
            </a:p>
          </p:txBody>
        </p:sp>
        <p:grpSp>
          <p:nvGrpSpPr>
            <p:cNvPr id="16" name="Group 6">
              <a:extLst>
                <a:ext uri="{FF2B5EF4-FFF2-40B4-BE49-F238E27FC236}">
                  <a16:creationId xmlns:a16="http://schemas.microsoft.com/office/drawing/2014/main" id="{E89510ED-83F8-8C43-9E8F-D49324B1153B}"/>
                </a:ext>
              </a:extLst>
            </p:cNvPr>
            <p:cNvGrpSpPr/>
            <p:nvPr/>
          </p:nvGrpSpPr>
          <p:grpSpPr>
            <a:xfrm>
              <a:off x="525913" y="1627569"/>
              <a:ext cx="6794512" cy="2973400"/>
              <a:chOff x="809347" y="1290252"/>
              <a:chExt cx="6794512" cy="3561186"/>
            </a:xfrm>
          </p:grpSpPr>
          <p:sp>
            <p:nvSpPr>
              <p:cNvPr id="17" name="TextBox 4">
                <a:extLst>
                  <a:ext uri="{FF2B5EF4-FFF2-40B4-BE49-F238E27FC236}">
                    <a16:creationId xmlns:a16="http://schemas.microsoft.com/office/drawing/2014/main" id="{09A4B7DD-93C6-EC4A-B0B2-FA7EE763CD79}"/>
                  </a:ext>
                </a:extLst>
              </p:cNvPr>
              <p:cNvSpPr txBox="1"/>
              <p:nvPr/>
            </p:nvSpPr>
            <p:spPr>
              <a:xfrm>
                <a:off x="1194512" y="4344222"/>
                <a:ext cx="281144" cy="309958"/>
              </a:xfrm>
              <a:prstGeom prst="rect">
                <a:avLst/>
              </a:prstGeom>
              <a:noFill/>
            </p:spPr>
            <p:txBody>
              <a:bodyPr wrap="none" lIns="90000" tIns="46800" rIns="90000" bIns="46800" rtlCol="0" anchor="ctr">
                <a:spAutoFit/>
              </a:bodyPr>
              <a:lstStyle/>
              <a:p>
                <a:pPr algn="r"/>
                <a:r>
                  <a:rPr lang="en-GB" sz="1400" dirty="0">
                    <a:solidFill>
                      <a:srgbClr val="000000">
                        <a:lumMod val="65000"/>
                        <a:lumOff val="35000"/>
                      </a:srgbClr>
                    </a:solidFill>
                  </a:rPr>
                  <a:t>0</a:t>
                </a:r>
              </a:p>
            </p:txBody>
          </p:sp>
          <p:sp>
            <p:nvSpPr>
              <p:cNvPr id="18" name="TextBox 16">
                <a:extLst>
                  <a:ext uri="{FF2B5EF4-FFF2-40B4-BE49-F238E27FC236}">
                    <a16:creationId xmlns:a16="http://schemas.microsoft.com/office/drawing/2014/main" id="{061E5A83-7216-E541-9B2F-A3A5F85BC048}"/>
                  </a:ext>
                </a:extLst>
              </p:cNvPr>
              <p:cNvSpPr txBox="1"/>
              <p:nvPr/>
            </p:nvSpPr>
            <p:spPr>
              <a:xfrm>
                <a:off x="1194512" y="3730852"/>
                <a:ext cx="281144" cy="309958"/>
              </a:xfrm>
              <a:prstGeom prst="rect">
                <a:avLst/>
              </a:prstGeom>
              <a:noFill/>
            </p:spPr>
            <p:txBody>
              <a:bodyPr wrap="none" lIns="90000" tIns="46800" rIns="90000" bIns="46800" rtlCol="0" anchor="ctr">
                <a:spAutoFit/>
              </a:bodyPr>
              <a:lstStyle/>
              <a:p>
                <a:pPr algn="r"/>
                <a:r>
                  <a:rPr lang="en-GB" sz="1400" dirty="0">
                    <a:solidFill>
                      <a:srgbClr val="000000">
                        <a:lumMod val="65000"/>
                        <a:lumOff val="35000"/>
                      </a:srgbClr>
                    </a:solidFill>
                  </a:rPr>
                  <a:t>1</a:t>
                </a:r>
              </a:p>
            </p:txBody>
          </p:sp>
          <p:sp>
            <p:nvSpPr>
              <p:cNvPr id="19" name="TextBox 17">
                <a:extLst>
                  <a:ext uri="{FF2B5EF4-FFF2-40B4-BE49-F238E27FC236}">
                    <a16:creationId xmlns:a16="http://schemas.microsoft.com/office/drawing/2014/main" id="{15BCA80B-1C7E-F04D-950F-62B3F02A3AFD}"/>
                  </a:ext>
                </a:extLst>
              </p:cNvPr>
              <p:cNvSpPr txBox="1"/>
              <p:nvPr/>
            </p:nvSpPr>
            <p:spPr>
              <a:xfrm>
                <a:off x="1194512" y="3124224"/>
                <a:ext cx="281144" cy="309958"/>
              </a:xfrm>
              <a:prstGeom prst="rect">
                <a:avLst/>
              </a:prstGeom>
              <a:noFill/>
            </p:spPr>
            <p:txBody>
              <a:bodyPr wrap="none" lIns="90000" tIns="46800" rIns="90000" bIns="46800" rtlCol="0" anchor="ctr">
                <a:spAutoFit/>
              </a:bodyPr>
              <a:lstStyle/>
              <a:p>
                <a:pPr algn="r"/>
                <a:r>
                  <a:rPr lang="en-GB" sz="1400" dirty="0">
                    <a:solidFill>
                      <a:srgbClr val="000000">
                        <a:lumMod val="65000"/>
                        <a:lumOff val="35000"/>
                      </a:srgbClr>
                    </a:solidFill>
                  </a:rPr>
                  <a:t>2</a:t>
                </a:r>
              </a:p>
            </p:txBody>
          </p:sp>
          <p:sp>
            <p:nvSpPr>
              <p:cNvPr id="20" name="TextBox 18">
                <a:extLst>
                  <a:ext uri="{FF2B5EF4-FFF2-40B4-BE49-F238E27FC236}">
                    <a16:creationId xmlns:a16="http://schemas.microsoft.com/office/drawing/2014/main" id="{D6C6F8E0-9E52-2842-95EB-6C4A12387CD2}"/>
                  </a:ext>
                </a:extLst>
              </p:cNvPr>
              <p:cNvSpPr txBox="1"/>
              <p:nvPr/>
            </p:nvSpPr>
            <p:spPr>
              <a:xfrm>
                <a:off x="1194512" y="2516175"/>
                <a:ext cx="281144" cy="309958"/>
              </a:xfrm>
              <a:prstGeom prst="rect">
                <a:avLst/>
              </a:prstGeom>
              <a:noFill/>
            </p:spPr>
            <p:txBody>
              <a:bodyPr wrap="none" lIns="90000" tIns="46800" rIns="90000" bIns="46800" rtlCol="0" anchor="ctr">
                <a:spAutoFit/>
              </a:bodyPr>
              <a:lstStyle/>
              <a:p>
                <a:pPr algn="r"/>
                <a:r>
                  <a:rPr lang="en-GB" sz="1400" dirty="0">
                    <a:solidFill>
                      <a:srgbClr val="000000">
                        <a:lumMod val="65000"/>
                        <a:lumOff val="35000"/>
                      </a:srgbClr>
                    </a:solidFill>
                  </a:rPr>
                  <a:t>3</a:t>
                </a:r>
              </a:p>
            </p:txBody>
          </p:sp>
          <p:sp>
            <p:nvSpPr>
              <p:cNvPr id="21" name="TextBox 19">
                <a:extLst>
                  <a:ext uri="{FF2B5EF4-FFF2-40B4-BE49-F238E27FC236}">
                    <a16:creationId xmlns:a16="http://schemas.microsoft.com/office/drawing/2014/main" id="{FAA54A7F-D7E5-3B41-9388-644F776A71FF}"/>
                  </a:ext>
                </a:extLst>
              </p:cNvPr>
              <p:cNvSpPr txBox="1"/>
              <p:nvPr/>
            </p:nvSpPr>
            <p:spPr>
              <a:xfrm>
                <a:off x="1194512" y="1905216"/>
                <a:ext cx="281144" cy="309958"/>
              </a:xfrm>
              <a:prstGeom prst="rect">
                <a:avLst/>
              </a:prstGeom>
              <a:noFill/>
            </p:spPr>
            <p:txBody>
              <a:bodyPr wrap="none" lIns="90000" tIns="46800" rIns="90000" bIns="46800" rtlCol="0" anchor="ctr">
                <a:spAutoFit/>
              </a:bodyPr>
              <a:lstStyle/>
              <a:p>
                <a:pPr algn="r"/>
                <a:r>
                  <a:rPr lang="en-GB" sz="1400" dirty="0">
                    <a:solidFill>
                      <a:srgbClr val="000000">
                        <a:lumMod val="65000"/>
                        <a:lumOff val="35000"/>
                      </a:srgbClr>
                    </a:solidFill>
                  </a:rPr>
                  <a:t>4</a:t>
                </a:r>
              </a:p>
            </p:txBody>
          </p:sp>
          <p:sp>
            <p:nvSpPr>
              <p:cNvPr id="22" name="TextBox 20">
                <a:extLst>
                  <a:ext uri="{FF2B5EF4-FFF2-40B4-BE49-F238E27FC236}">
                    <a16:creationId xmlns:a16="http://schemas.microsoft.com/office/drawing/2014/main" id="{AFFBCB7F-74F1-E144-B6B9-73AAA3834118}"/>
                  </a:ext>
                </a:extLst>
              </p:cNvPr>
              <p:cNvSpPr txBox="1"/>
              <p:nvPr/>
            </p:nvSpPr>
            <p:spPr>
              <a:xfrm>
                <a:off x="1194512" y="1290252"/>
                <a:ext cx="281144" cy="309958"/>
              </a:xfrm>
              <a:prstGeom prst="rect">
                <a:avLst/>
              </a:prstGeom>
              <a:noFill/>
            </p:spPr>
            <p:txBody>
              <a:bodyPr wrap="none" lIns="90000" tIns="46800" rIns="90000" bIns="46800" rtlCol="0" anchor="ctr">
                <a:spAutoFit/>
              </a:bodyPr>
              <a:lstStyle/>
              <a:p>
                <a:pPr algn="r"/>
                <a:r>
                  <a:rPr lang="en-GB" sz="1400" dirty="0">
                    <a:solidFill>
                      <a:srgbClr val="000000">
                        <a:lumMod val="65000"/>
                        <a:lumOff val="35000"/>
                      </a:srgbClr>
                    </a:solidFill>
                  </a:rPr>
                  <a:t>5</a:t>
                </a:r>
              </a:p>
            </p:txBody>
          </p:sp>
          <p:sp>
            <p:nvSpPr>
              <p:cNvPr id="23" name="TextBox 5">
                <a:extLst>
                  <a:ext uri="{FF2B5EF4-FFF2-40B4-BE49-F238E27FC236}">
                    <a16:creationId xmlns:a16="http://schemas.microsoft.com/office/drawing/2014/main" id="{CA8B533D-7B8D-9A4F-9B40-CBBBAC92D260}"/>
                  </a:ext>
                </a:extLst>
              </p:cNvPr>
              <p:cNvSpPr txBox="1"/>
              <p:nvPr/>
            </p:nvSpPr>
            <p:spPr>
              <a:xfrm rot="16200000">
                <a:off x="-562818" y="2817078"/>
                <a:ext cx="3054287" cy="309958"/>
              </a:xfrm>
              <a:prstGeom prst="rect">
                <a:avLst/>
              </a:prstGeom>
              <a:noFill/>
            </p:spPr>
            <p:txBody>
              <a:bodyPr wrap="square" lIns="90000" tIns="46800" rIns="90000" bIns="46800" rtlCol="0" anchor="ctr">
                <a:spAutoFit/>
              </a:bodyPr>
              <a:lstStyle/>
              <a:p>
                <a:pPr algn="ctr"/>
                <a:r>
                  <a:rPr lang="en-GB" sz="1400" b="1" dirty="0">
                    <a:solidFill>
                      <a:srgbClr val="000000">
                        <a:lumMod val="65000"/>
                        <a:lumOff val="35000"/>
                      </a:srgbClr>
                    </a:solidFill>
                  </a:rPr>
                  <a:t>Cumulative incidence (%)</a:t>
                </a:r>
              </a:p>
            </p:txBody>
          </p:sp>
          <p:sp>
            <p:nvSpPr>
              <p:cNvPr id="24" name="TextBox 21">
                <a:extLst>
                  <a:ext uri="{FF2B5EF4-FFF2-40B4-BE49-F238E27FC236}">
                    <a16:creationId xmlns:a16="http://schemas.microsoft.com/office/drawing/2014/main" id="{3FA7DF5C-CE24-AE4D-A600-7161BA895BE7}"/>
                  </a:ext>
                </a:extLst>
              </p:cNvPr>
              <p:cNvSpPr txBox="1"/>
              <p:nvPr/>
            </p:nvSpPr>
            <p:spPr>
              <a:xfrm>
                <a:off x="1386974" y="4541480"/>
                <a:ext cx="281144" cy="309958"/>
              </a:xfrm>
              <a:prstGeom prst="rect">
                <a:avLst/>
              </a:prstGeom>
              <a:noFill/>
            </p:spPr>
            <p:txBody>
              <a:bodyPr wrap="none" lIns="90000" tIns="46800" rIns="90000" bIns="46800" rtlCol="0" anchor="ctr">
                <a:spAutoFit/>
              </a:bodyPr>
              <a:lstStyle/>
              <a:p>
                <a:pPr algn="ctr"/>
                <a:r>
                  <a:rPr lang="en-GB" sz="1400" dirty="0">
                    <a:solidFill>
                      <a:srgbClr val="000000">
                        <a:lumMod val="65000"/>
                        <a:lumOff val="35000"/>
                      </a:srgbClr>
                    </a:solidFill>
                  </a:rPr>
                  <a:t>1</a:t>
                </a:r>
              </a:p>
            </p:txBody>
          </p:sp>
          <p:sp>
            <p:nvSpPr>
              <p:cNvPr id="25" name="TextBox 22">
                <a:extLst>
                  <a:ext uri="{FF2B5EF4-FFF2-40B4-BE49-F238E27FC236}">
                    <a16:creationId xmlns:a16="http://schemas.microsoft.com/office/drawing/2014/main" id="{CA91AA65-B1E3-AF41-9E2F-8DF80F559F4F}"/>
                  </a:ext>
                </a:extLst>
              </p:cNvPr>
              <p:cNvSpPr txBox="1"/>
              <p:nvPr/>
            </p:nvSpPr>
            <p:spPr>
              <a:xfrm>
                <a:off x="1818658" y="4541480"/>
                <a:ext cx="380530" cy="309958"/>
              </a:xfrm>
              <a:prstGeom prst="rect">
                <a:avLst/>
              </a:prstGeom>
              <a:noFill/>
            </p:spPr>
            <p:txBody>
              <a:bodyPr wrap="none" lIns="90000" tIns="46800" rIns="90000" bIns="46800" rtlCol="0" anchor="ctr">
                <a:spAutoFit/>
              </a:bodyPr>
              <a:lstStyle/>
              <a:p>
                <a:pPr algn="ctr"/>
                <a:r>
                  <a:rPr lang="en-GB" sz="1400" dirty="0">
                    <a:solidFill>
                      <a:srgbClr val="000000">
                        <a:lumMod val="65000"/>
                        <a:lumOff val="35000"/>
                      </a:srgbClr>
                    </a:solidFill>
                  </a:rPr>
                  <a:t>30</a:t>
                </a:r>
              </a:p>
            </p:txBody>
          </p:sp>
          <p:sp>
            <p:nvSpPr>
              <p:cNvPr id="26" name="TextBox 23">
                <a:extLst>
                  <a:ext uri="{FF2B5EF4-FFF2-40B4-BE49-F238E27FC236}">
                    <a16:creationId xmlns:a16="http://schemas.microsoft.com/office/drawing/2014/main" id="{0D52FE44-9C89-D148-BFF7-E8C26C21EC8D}"/>
                  </a:ext>
                </a:extLst>
              </p:cNvPr>
              <p:cNvSpPr txBox="1"/>
              <p:nvPr/>
            </p:nvSpPr>
            <p:spPr>
              <a:xfrm>
                <a:off x="2293241" y="4541480"/>
                <a:ext cx="380530" cy="309958"/>
              </a:xfrm>
              <a:prstGeom prst="rect">
                <a:avLst/>
              </a:prstGeom>
              <a:noFill/>
            </p:spPr>
            <p:txBody>
              <a:bodyPr wrap="none" lIns="90000" tIns="46800" rIns="90000" bIns="46800" rtlCol="0" anchor="ctr">
                <a:spAutoFit/>
              </a:bodyPr>
              <a:lstStyle/>
              <a:p>
                <a:pPr algn="ctr"/>
                <a:r>
                  <a:rPr lang="en-GB" sz="1400" dirty="0">
                    <a:solidFill>
                      <a:srgbClr val="000000">
                        <a:lumMod val="65000"/>
                        <a:lumOff val="35000"/>
                      </a:srgbClr>
                    </a:solidFill>
                  </a:rPr>
                  <a:t>60</a:t>
                </a:r>
              </a:p>
            </p:txBody>
          </p:sp>
          <p:sp>
            <p:nvSpPr>
              <p:cNvPr id="27" name="TextBox 24">
                <a:extLst>
                  <a:ext uri="{FF2B5EF4-FFF2-40B4-BE49-F238E27FC236}">
                    <a16:creationId xmlns:a16="http://schemas.microsoft.com/office/drawing/2014/main" id="{0072A984-2B60-3D45-BB87-D85E05A46781}"/>
                  </a:ext>
                </a:extLst>
              </p:cNvPr>
              <p:cNvSpPr txBox="1"/>
              <p:nvPr/>
            </p:nvSpPr>
            <p:spPr>
              <a:xfrm>
                <a:off x="2767824" y="4541480"/>
                <a:ext cx="380530" cy="309958"/>
              </a:xfrm>
              <a:prstGeom prst="rect">
                <a:avLst/>
              </a:prstGeom>
              <a:noFill/>
            </p:spPr>
            <p:txBody>
              <a:bodyPr wrap="none" lIns="90000" tIns="46800" rIns="90000" bIns="46800" rtlCol="0" anchor="ctr">
                <a:spAutoFit/>
              </a:bodyPr>
              <a:lstStyle/>
              <a:p>
                <a:pPr algn="ctr"/>
                <a:r>
                  <a:rPr lang="en-GB" sz="1400" dirty="0">
                    <a:solidFill>
                      <a:srgbClr val="000000">
                        <a:lumMod val="65000"/>
                        <a:lumOff val="35000"/>
                      </a:srgbClr>
                    </a:solidFill>
                  </a:rPr>
                  <a:t>90</a:t>
                </a:r>
              </a:p>
            </p:txBody>
          </p:sp>
          <p:sp>
            <p:nvSpPr>
              <p:cNvPr id="28" name="TextBox 25">
                <a:extLst>
                  <a:ext uri="{FF2B5EF4-FFF2-40B4-BE49-F238E27FC236}">
                    <a16:creationId xmlns:a16="http://schemas.microsoft.com/office/drawing/2014/main" id="{5A4A77A8-2C3D-5645-BA75-B289116F72EF}"/>
                  </a:ext>
                </a:extLst>
              </p:cNvPr>
              <p:cNvSpPr txBox="1"/>
              <p:nvPr/>
            </p:nvSpPr>
            <p:spPr>
              <a:xfrm>
                <a:off x="3192881" y="4541480"/>
                <a:ext cx="479916" cy="309958"/>
              </a:xfrm>
              <a:prstGeom prst="rect">
                <a:avLst/>
              </a:prstGeom>
              <a:noFill/>
            </p:spPr>
            <p:txBody>
              <a:bodyPr wrap="none" lIns="90000" tIns="46800" rIns="90000" bIns="46800" rtlCol="0" anchor="ctr">
                <a:spAutoFit/>
              </a:bodyPr>
              <a:lstStyle/>
              <a:p>
                <a:pPr algn="ctr"/>
                <a:r>
                  <a:rPr lang="en-GB" sz="1400" dirty="0">
                    <a:solidFill>
                      <a:srgbClr val="000000">
                        <a:lumMod val="65000"/>
                        <a:lumOff val="35000"/>
                      </a:srgbClr>
                    </a:solidFill>
                  </a:rPr>
                  <a:t>120</a:t>
                </a:r>
              </a:p>
            </p:txBody>
          </p:sp>
          <p:sp>
            <p:nvSpPr>
              <p:cNvPr id="29" name="TextBox 26">
                <a:extLst>
                  <a:ext uri="{FF2B5EF4-FFF2-40B4-BE49-F238E27FC236}">
                    <a16:creationId xmlns:a16="http://schemas.microsoft.com/office/drawing/2014/main" id="{ACAD270F-6E7F-5445-81ED-2C860CA4ED34}"/>
                  </a:ext>
                </a:extLst>
              </p:cNvPr>
              <p:cNvSpPr txBox="1"/>
              <p:nvPr/>
            </p:nvSpPr>
            <p:spPr>
              <a:xfrm>
                <a:off x="3667464" y="4541480"/>
                <a:ext cx="479916" cy="309958"/>
              </a:xfrm>
              <a:prstGeom prst="rect">
                <a:avLst/>
              </a:prstGeom>
              <a:noFill/>
            </p:spPr>
            <p:txBody>
              <a:bodyPr wrap="none" lIns="90000" tIns="46800" rIns="90000" bIns="46800" rtlCol="0" anchor="ctr">
                <a:spAutoFit/>
              </a:bodyPr>
              <a:lstStyle/>
              <a:p>
                <a:pPr algn="ctr"/>
                <a:r>
                  <a:rPr lang="en-GB" sz="1400" dirty="0">
                    <a:solidFill>
                      <a:srgbClr val="000000">
                        <a:lumMod val="65000"/>
                        <a:lumOff val="35000"/>
                      </a:srgbClr>
                    </a:solidFill>
                  </a:rPr>
                  <a:t>150</a:t>
                </a:r>
              </a:p>
            </p:txBody>
          </p:sp>
          <p:sp>
            <p:nvSpPr>
              <p:cNvPr id="30" name="TextBox 27">
                <a:extLst>
                  <a:ext uri="{FF2B5EF4-FFF2-40B4-BE49-F238E27FC236}">
                    <a16:creationId xmlns:a16="http://schemas.microsoft.com/office/drawing/2014/main" id="{B320C628-8977-274D-BEC5-87628D83CE5C}"/>
                  </a:ext>
                </a:extLst>
              </p:cNvPr>
              <p:cNvSpPr txBox="1"/>
              <p:nvPr/>
            </p:nvSpPr>
            <p:spPr>
              <a:xfrm>
                <a:off x="4146331" y="4541480"/>
                <a:ext cx="479916" cy="309958"/>
              </a:xfrm>
              <a:prstGeom prst="rect">
                <a:avLst/>
              </a:prstGeom>
              <a:noFill/>
            </p:spPr>
            <p:txBody>
              <a:bodyPr wrap="none" lIns="90000" tIns="46800" rIns="90000" bIns="46800" rtlCol="0" anchor="ctr">
                <a:spAutoFit/>
              </a:bodyPr>
              <a:lstStyle/>
              <a:p>
                <a:pPr algn="ctr"/>
                <a:r>
                  <a:rPr lang="en-GB" sz="1400" dirty="0">
                    <a:solidFill>
                      <a:srgbClr val="000000">
                        <a:lumMod val="65000"/>
                        <a:lumOff val="35000"/>
                      </a:srgbClr>
                    </a:solidFill>
                  </a:rPr>
                  <a:t>180</a:t>
                </a:r>
              </a:p>
            </p:txBody>
          </p:sp>
          <p:sp>
            <p:nvSpPr>
              <p:cNvPr id="31" name="TextBox 28">
                <a:extLst>
                  <a:ext uri="{FF2B5EF4-FFF2-40B4-BE49-F238E27FC236}">
                    <a16:creationId xmlns:a16="http://schemas.microsoft.com/office/drawing/2014/main" id="{EB870411-005F-A14C-99DD-A4E9ABD4F9A7}"/>
                  </a:ext>
                </a:extLst>
              </p:cNvPr>
              <p:cNvSpPr txBox="1"/>
              <p:nvPr/>
            </p:nvSpPr>
            <p:spPr>
              <a:xfrm>
                <a:off x="4623641" y="4541480"/>
                <a:ext cx="479916" cy="309958"/>
              </a:xfrm>
              <a:prstGeom prst="rect">
                <a:avLst/>
              </a:prstGeom>
              <a:noFill/>
            </p:spPr>
            <p:txBody>
              <a:bodyPr wrap="none" lIns="90000" tIns="46800" rIns="90000" bIns="46800" rtlCol="0" anchor="ctr">
                <a:spAutoFit/>
              </a:bodyPr>
              <a:lstStyle/>
              <a:p>
                <a:pPr algn="ctr"/>
                <a:r>
                  <a:rPr lang="en-GB" sz="1400" dirty="0">
                    <a:solidFill>
                      <a:srgbClr val="000000">
                        <a:lumMod val="65000"/>
                        <a:lumOff val="35000"/>
                      </a:srgbClr>
                    </a:solidFill>
                  </a:rPr>
                  <a:t>210</a:t>
                </a:r>
              </a:p>
            </p:txBody>
          </p:sp>
          <p:sp>
            <p:nvSpPr>
              <p:cNvPr id="32" name="TextBox 29">
                <a:extLst>
                  <a:ext uri="{FF2B5EF4-FFF2-40B4-BE49-F238E27FC236}">
                    <a16:creationId xmlns:a16="http://schemas.microsoft.com/office/drawing/2014/main" id="{D9044205-783B-EE41-B859-A65FE0844FCD}"/>
                  </a:ext>
                </a:extLst>
              </p:cNvPr>
              <p:cNvSpPr txBox="1"/>
              <p:nvPr/>
            </p:nvSpPr>
            <p:spPr>
              <a:xfrm>
                <a:off x="5107457" y="4541480"/>
                <a:ext cx="479916" cy="309958"/>
              </a:xfrm>
              <a:prstGeom prst="rect">
                <a:avLst/>
              </a:prstGeom>
              <a:noFill/>
            </p:spPr>
            <p:txBody>
              <a:bodyPr wrap="none" lIns="90000" tIns="46800" rIns="90000" bIns="46800" rtlCol="0" anchor="ctr">
                <a:spAutoFit/>
              </a:bodyPr>
              <a:lstStyle/>
              <a:p>
                <a:pPr algn="ctr"/>
                <a:r>
                  <a:rPr lang="en-GB" sz="1400" dirty="0">
                    <a:solidFill>
                      <a:srgbClr val="000000">
                        <a:lumMod val="65000"/>
                        <a:lumOff val="35000"/>
                      </a:srgbClr>
                    </a:solidFill>
                  </a:rPr>
                  <a:t>240</a:t>
                </a:r>
              </a:p>
            </p:txBody>
          </p:sp>
          <p:sp>
            <p:nvSpPr>
              <p:cNvPr id="33" name="TextBox 30">
                <a:extLst>
                  <a:ext uri="{FF2B5EF4-FFF2-40B4-BE49-F238E27FC236}">
                    <a16:creationId xmlns:a16="http://schemas.microsoft.com/office/drawing/2014/main" id="{8650B949-F413-B74B-81A2-CE86EC2C6E32}"/>
                  </a:ext>
                </a:extLst>
              </p:cNvPr>
              <p:cNvSpPr txBox="1"/>
              <p:nvPr/>
            </p:nvSpPr>
            <p:spPr>
              <a:xfrm>
                <a:off x="5582207" y="4541480"/>
                <a:ext cx="479916" cy="309958"/>
              </a:xfrm>
              <a:prstGeom prst="rect">
                <a:avLst/>
              </a:prstGeom>
              <a:noFill/>
            </p:spPr>
            <p:txBody>
              <a:bodyPr wrap="none" lIns="90000" tIns="46800" rIns="90000" bIns="46800" rtlCol="0" anchor="ctr">
                <a:spAutoFit/>
              </a:bodyPr>
              <a:lstStyle/>
              <a:p>
                <a:pPr algn="ctr"/>
                <a:r>
                  <a:rPr lang="en-GB" sz="1400" dirty="0">
                    <a:solidFill>
                      <a:srgbClr val="000000">
                        <a:lumMod val="65000"/>
                        <a:lumOff val="35000"/>
                      </a:srgbClr>
                    </a:solidFill>
                  </a:rPr>
                  <a:t>270</a:t>
                </a:r>
              </a:p>
            </p:txBody>
          </p:sp>
          <p:sp>
            <p:nvSpPr>
              <p:cNvPr id="34" name="TextBox 31">
                <a:extLst>
                  <a:ext uri="{FF2B5EF4-FFF2-40B4-BE49-F238E27FC236}">
                    <a16:creationId xmlns:a16="http://schemas.microsoft.com/office/drawing/2014/main" id="{5F68FF06-0358-924E-A861-55C5D75DB700}"/>
                  </a:ext>
                </a:extLst>
              </p:cNvPr>
              <p:cNvSpPr txBox="1"/>
              <p:nvPr/>
            </p:nvSpPr>
            <p:spPr>
              <a:xfrm>
                <a:off x="6060329" y="4541480"/>
                <a:ext cx="479916" cy="309958"/>
              </a:xfrm>
              <a:prstGeom prst="rect">
                <a:avLst/>
              </a:prstGeom>
              <a:noFill/>
            </p:spPr>
            <p:txBody>
              <a:bodyPr wrap="none" lIns="90000" tIns="46800" rIns="90000" bIns="46800" rtlCol="0" anchor="ctr">
                <a:spAutoFit/>
              </a:bodyPr>
              <a:lstStyle/>
              <a:p>
                <a:pPr algn="ctr"/>
                <a:r>
                  <a:rPr lang="en-GB" sz="1400" dirty="0">
                    <a:solidFill>
                      <a:srgbClr val="000000">
                        <a:lumMod val="65000"/>
                        <a:lumOff val="35000"/>
                      </a:srgbClr>
                    </a:solidFill>
                  </a:rPr>
                  <a:t>300</a:t>
                </a:r>
              </a:p>
            </p:txBody>
          </p:sp>
          <p:sp>
            <p:nvSpPr>
              <p:cNvPr id="35" name="TextBox 32">
                <a:extLst>
                  <a:ext uri="{FF2B5EF4-FFF2-40B4-BE49-F238E27FC236}">
                    <a16:creationId xmlns:a16="http://schemas.microsoft.com/office/drawing/2014/main" id="{CDE546B5-CE92-1E41-9649-C51A9F3435A8}"/>
                  </a:ext>
                </a:extLst>
              </p:cNvPr>
              <p:cNvSpPr txBox="1"/>
              <p:nvPr/>
            </p:nvSpPr>
            <p:spPr>
              <a:xfrm>
                <a:off x="6547784" y="4541480"/>
                <a:ext cx="479916" cy="309958"/>
              </a:xfrm>
              <a:prstGeom prst="rect">
                <a:avLst/>
              </a:prstGeom>
              <a:noFill/>
            </p:spPr>
            <p:txBody>
              <a:bodyPr wrap="none" lIns="90000" tIns="46800" rIns="90000" bIns="46800" rtlCol="0" anchor="ctr">
                <a:spAutoFit/>
              </a:bodyPr>
              <a:lstStyle/>
              <a:p>
                <a:pPr algn="ctr"/>
                <a:r>
                  <a:rPr lang="en-GB" sz="1400" dirty="0">
                    <a:solidFill>
                      <a:srgbClr val="000000">
                        <a:lumMod val="65000"/>
                        <a:lumOff val="35000"/>
                      </a:srgbClr>
                    </a:solidFill>
                  </a:rPr>
                  <a:t>330</a:t>
                </a:r>
              </a:p>
            </p:txBody>
          </p:sp>
          <p:sp>
            <p:nvSpPr>
              <p:cNvPr id="37" name="TextBox 33">
                <a:extLst>
                  <a:ext uri="{FF2B5EF4-FFF2-40B4-BE49-F238E27FC236}">
                    <a16:creationId xmlns:a16="http://schemas.microsoft.com/office/drawing/2014/main" id="{D45912DD-0004-2B4F-A5BC-B4C7A491FCF5}"/>
                  </a:ext>
                </a:extLst>
              </p:cNvPr>
              <p:cNvSpPr txBox="1"/>
              <p:nvPr/>
            </p:nvSpPr>
            <p:spPr>
              <a:xfrm>
                <a:off x="7123943" y="4541480"/>
                <a:ext cx="479916" cy="309958"/>
              </a:xfrm>
              <a:prstGeom prst="rect">
                <a:avLst/>
              </a:prstGeom>
              <a:noFill/>
            </p:spPr>
            <p:txBody>
              <a:bodyPr wrap="none" lIns="90000" tIns="46800" rIns="90000" bIns="46800" rtlCol="0" anchor="ctr">
                <a:spAutoFit/>
              </a:bodyPr>
              <a:lstStyle/>
              <a:p>
                <a:pPr algn="ctr"/>
                <a:r>
                  <a:rPr lang="en-GB" sz="1400" dirty="0">
                    <a:solidFill>
                      <a:srgbClr val="000000">
                        <a:lumMod val="65000"/>
                        <a:lumOff val="35000"/>
                      </a:srgbClr>
                    </a:solidFill>
                  </a:rPr>
                  <a:t>367</a:t>
                </a:r>
              </a:p>
            </p:txBody>
          </p:sp>
        </p:grpSp>
      </p:grpSp>
    </p:spTree>
    <p:extLst>
      <p:ext uri="{BB962C8B-B14F-4D97-AF65-F5344CB8AC3E}">
        <p14:creationId xmlns:p14="http://schemas.microsoft.com/office/powerpoint/2010/main" val="1867412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ED26D-040A-234C-AA64-D93673E40356}"/>
              </a:ext>
            </a:extLst>
          </p:cNvPr>
          <p:cNvSpPr>
            <a:spLocks noGrp="1"/>
          </p:cNvSpPr>
          <p:nvPr>
            <p:ph type="title"/>
          </p:nvPr>
        </p:nvSpPr>
        <p:spPr>
          <a:xfrm>
            <a:off x="417095" y="102582"/>
            <a:ext cx="8309810" cy="824841"/>
          </a:xfrm>
        </p:spPr>
        <p:txBody>
          <a:bodyPr/>
          <a:lstStyle/>
          <a:p>
            <a:r>
              <a:rPr lang="en-US" sz="2800" dirty="0"/>
              <a:t>ESC Guidelines: Risk Factors for VTE Based on the Risk of Recurrence Over the Long-Term</a:t>
            </a:r>
          </a:p>
        </p:txBody>
      </p:sp>
      <p:sp>
        <p:nvSpPr>
          <p:cNvPr id="3" name="Content Placeholder 2">
            <a:extLst>
              <a:ext uri="{FF2B5EF4-FFF2-40B4-BE49-F238E27FC236}">
                <a16:creationId xmlns:a16="http://schemas.microsoft.com/office/drawing/2014/main" id="{F3D5700F-E7DA-7944-A058-E12FF502B050}"/>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9BA9A2F3-62B4-6648-92B4-4310B13863AE}"/>
              </a:ext>
            </a:extLst>
          </p:cNvPr>
          <p:cNvSpPr>
            <a:spLocks noGrp="1"/>
          </p:cNvSpPr>
          <p:nvPr>
            <p:ph type="body" sz="quarter" idx="10"/>
          </p:nvPr>
        </p:nvSpPr>
        <p:spPr>
          <a:xfrm>
            <a:off x="-1332" y="4660919"/>
            <a:ext cx="9144000" cy="486813"/>
          </a:xfrm>
        </p:spPr>
        <p:txBody>
          <a:bodyPr/>
          <a:lstStyle/>
          <a:p>
            <a:pPr marL="0" indent="0"/>
            <a:r>
              <a:rPr lang="en-US" dirty="0"/>
              <a:t>ESC = European Society of Cardiology</a:t>
            </a:r>
            <a:br>
              <a:rPr lang="en-US" dirty="0"/>
            </a:br>
            <a:r>
              <a:rPr lang="en-US" dirty="0" err="1"/>
              <a:t>Konstantinides</a:t>
            </a:r>
            <a:r>
              <a:rPr lang="en-US" dirty="0"/>
              <a:t> SV, et al. </a:t>
            </a:r>
            <a:r>
              <a:rPr lang="en-US" i="1" dirty="0"/>
              <a:t>Eur Health J.</a:t>
            </a:r>
            <a:r>
              <a:rPr lang="en-US" dirty="0"/>
              <a:t> 2019;00:1-61.</a:t>
            </a:r>
          </a:p>
        </p:txBody>
      </p:sp>
      <p:graphicFrame>
        <p:nvGraphicFramePr>
          <p:cNvPr id="13" name="Table 12">
            <a:extLst>
              <a:ext uri="{FF2B5EF4-FFF2-40B4-BE49-F238E27FC236}">
                <a16:creationId xmlns:a16="http://schemas.microsoft.com/office/drawing/2014/main" id="{4CFAE002-B55F-5E4F-A0B1-A7AF2D6EAC05}"/>
              </a:ext>
            </a:extLst>
          </p:cNvPr>
          <p:cNvGraphicFramePr>
            <a:graphicFrameLocks noGrp="1"/>
          </p:cNvGraphicFramePr>
          <p:nvPr/>
        </p:nvGraphicFramePr>
        <p:xfrm>
          <a:off x="303467" y="1082047"/>
          <a:ext cx="8541971" cy="3552948"/>
        </p:xfrm>
        <a:graphic>
          <a:graphicData uri="http://schemas.openxmlformats.org/drawingml/2006/table">
            <a:tbl>
              <a:tblPr firstRow="1" bandRow="1">
                <a:tableStyleId>{5C22544A-7EE6-4342-B048-85BDC9FD1C3A}</a:tableStyleId>
              </a:tblPr>
              <a:tblGrid>
                <a:gridCol w="1201100">
                  <a:extLst>
                    <a:ext uri="{9D8B030D-6E8A-4147-A177-3AD203B41FA5}">
                      <a16:colId xmlns:a16="http://schemas.microsoft.com/office/drawing/2014/main" val="2102730598"/>
                    </a:ext>
                  </a:extLst>
                </a:gridCol>
                <a:gridCol w="2574545">
                  <a:extLst>
                    <a:ext uri="{9D8B030D-6E8A-4147-A177-3AD203B41FA5}">
                      <a16:colId xmlns:a16="http://schemas.microsoft.com/office/drawing/2014/main" val="1636170353"/>
                    </a:ext>
                  </a:extLst>
                </a:gridCol>
                <a:gridCol w="4766326">
                  <a:extLst>
                    <a:ext uri="{9D8B030D-6E8A-4147-A177-3AD203B41FA5}">
                      <a16:colId xmlns:a16="http://schemas.microsoft.com/office/drawing/2014/main" val="3486640542"/>
                    </a:ext>
                  </a:extLst>
                </a:gridCol>
              </a:tblGrid>
              <a:tr h="294634">
                <a:tc>
                  <a:txBody>
                    <a:bodyPr/>
                    <a:lstStyle/>
                    <a:p>
                      <a:pPr>
                        <a:lnSpc>
                          <a:spcPct val="85000"/>
                        </a:lnSpc>
                      </a:pPr>
                      <a:r>
                        <a:rPr lang="en-US" sz="1200" b="0" dirty="0"/>
                        <a:t>Estimated Risk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85000"/>
                        </a:lnSpc>
                      </a:pPr>
                      <a:r>
                        <a:rPr lang="en-US" sz="1200" b="0" dirty="0"/>
                        <a:t>Risk Factor Category for Index 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85000"/>
                        </a:lnSpc>
                      </a:pPr>
                      <a:r>
                        <a:rPr lang="en-US" sz="1200" b="0" dirty="0"/>
                        <a:t>Examples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498338304"/>
                  </a:ext>
                </a:extLst>
              </a:tr>
              <a:tr h="713905">
                <a:tc>
                  <a:txBody>
                    <a:bodyPr/>
                    <a:lstStyle/>
                    <a:p>
                      <a:pPr algn="ctr">
                        <a:lnSpc>
                          <a:spcPct val="85000"/>
                        </a:lnSpc>
                      </a:pPr>
                      <a:r>
                        <a:rPr lang="en-US" sz="1200" b="1" kern="1200" dirty="0">
                          <a:solidFill>
                            <a:schemeClr val="dk1"/>
                          </a:solidFill>
                          <a:effectLst/>
                          <a:latin typeface="+mn-lt"/>
                          <a:ea typeface="+mn-ea"/>
                          <a:cs typeface="+mn-cs"/>
                        </a:rPr>
                        <a:t>Low</a:t>
                      </a:r>
                      <a:br>
                        <a:rPr lang="en-US" sz="1200" b="1" kern="1200" dirty="0">
                          <a:solidFill>
                            <a:schemeClr val="dk1"/>
                          </a:solidFill>
                          <a:effectLst/>
                          <a:latin typeface="+mn-lt"/>
                          <a:ea typeface="+mn-ea"/>
                          <a:cs typeface="+mn-cs"/>
                        </a:rPr>
                      </a:br>
                      <a:r>
                        <a:rPr lang="en-US" sz="1200" b="0" kern="1200" dirty="0">
                          <a:solidFill>
                            <a:schemeClr val="dk1"/>
                          </a:solidFill>
                          <a:effectLst/>
                          <a:latin typeface="+mn-lt"/>
                          <a:ea typeface="+mn-ea"/>
                          <a:cs typeface="+mn-cs"/>
                        </a:rPr>
                        <a:t>≤3% per year</a:t>
                      </a:r>
                      <a:endParaRPr lang="en-US" sz="1200" b="0" dirty="0"/>
                    </a:p>
                  </a:txBody>
                  <a:tcPr anchor="ct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accent3">
                        <a:lumMod val="40000"/>
                        <a:lumOff val="60000"/>
                      </a:schemeClr>
                    </a:solidFill>
                  </a:tcPr>
                </a:tc>
                <a:tc>
                  <a:txBody>
                    <a:bodyPr/>
                    <a:lstStyle/>
                    <a:p>
                      <a:pPr algn="l">
                        <a:lnSpc>
                          <a:spcPct val="85000"/>
                        </a:lnSpc>
                      </a:pPr>
                      <a:r>
                        <a:rPr lang="en-US" sz="1200" dirty="0"/>
                        <a:t>Major transient or reversible factors associated with &gt;10-fold increased risk for index VTE event (compared to patients without the risk factor)</a:t>
                      </a:r>
                    </a:p>
                  </a:txBody>
                  <a:tcP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accent3">
                        <a:lumMod val="40000"/>
                        <a:lumOff val="60000"/>
                      </a:schemeClr>
                    </a:solidFill>
                  </a:tcPr>
                </a:tc>
                <a:tc>
                  <a:txBody>
                    <a:bodyPr/>
                    <a:lstStyle/>
                    <a:p>
                      <a:pPr marL="171450" indent="-171450" algn="l">
                        <a:lnSpc>
                          <a:spcPct val="85000"/>
                        </a:lnSpc>
                        <a:buFont typeface="Arial" panose="020B0604020202020204" pitchFamily="34" charset="0"/>
                        <a:buChar char="•"/>
                      </a:pPr>
                      <a:r>
                        <a:rPr lang="en-US" sz="1200" dirty="0"/>
                        <a:t>Surgery with general anesthesia for &gt;30 min</a:t>
                      </a:r>
                    </a:p>
                    <a:p>
                      <a:pPr marL="171450" indent="-171450" algn="l">
                        <a:lnSpc>
                          <a:spcPct val="85000"/>
                        </a:lnSpc>
                        <a:buFont typeface="Arial" panose="020B0604020202020204" pitchFamily="34" charset="0"/>
                        <a:buChar char="•"/>
                      </a:pPr>
                      <a:r>
                        <a:rPr lang="en-US" sz="1200" dirty="0"/>
                        <a:t>Confined to bed in hospital (only “bathroom privileges”) for ≥3 days due to an acute illness; acute exacerbation of chronic illness</a:t>
                      </a:r>
                    </a:p>
                    <a:p>
                      <a:pPr marL="171450" indent="-171450" algn="l">
                        <a:lnSpc>
                          <a:spcPct val="85000"/>
                        </a:lnSpc>
                        <a:buFont typeface="Arial" panose="020B0604020202020204" pitchFamily="34" charset="0"/>
                        <a:buChar char="•"/>
                      </a:pPr>
                      <a:r>
                        <a:rPr lang="en-US" sz="1200" dirty="0"/>
                        <a:t>Trauma with fractures</a:t>
                      </a:r>
                    </a:p>
                  </a:txBody>
                  <a:tcP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744571700"/>
                  </a:ext>
                </a:extLst>
              </a:tr>
              <a:tr h="548640">
                <a:tc rowSpan="3">
                  <a:txBody>
                    <a:bodyPr/>
                    <a:lstStyle/>
                    <a:p>
                      <a:pPr algn="ctr">
                        <a:lnSpc>
                          <a:spcPct val="85000"/>
                        </a:lnSpc>
                      </a:pPr>
                      <a:r>
                        <a:rPr lang="en-US" sz="1200" b="1" dirty="0"/>
                        <a:t>Intermediate </a:t>
                      </a:r>
                      <a:r>
                        <a:rPr lang="en-US" sz="1200" b="0" dirty="0"/>
                        <a:t>3-8% per year</a:t>
                      </a:r>
                    </a:p>
                  </a:txBody>
                  <a:tcPr anchor="ct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rgbClr val="FFFA92"/>
                    </a:solidFill>
                  </a:tcPr>
                </a:tc>
                <a:tc>
                  <a:txBody>
                    <a:bodyPr/>
                    <a:lstStyle/>
                    <a:p>
                      <a:pPr algn="l">
                        <a:lnSpc>
                          <a:spcPct val="85000"/>
                        </a:lnSpc>
                      </a:pPr>
                      <a:r>
                        <a:rPr lang="en-US" sz="1200" dirty="0"/>
                        <a:t>Transient or reversible factors associated with ≤10-fold increased risk for first (index) VTE</a:t>
                      </a:r>
                    </a:p>
                  </a:txBody>
                  <a:tcP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rgbClr val="FFFA92"/>
                    </a:solidFill>
                  </a:tcPr>
                </a:tc>
                <a:tc>
                  <a:txBody>
                    <a:bodyPr/>
                    <a:lstStyle/>
                    <a:p>
                      <a:pPr marL="171450" indent="-171450" algn="l" defTabSz="685800" rtl="0" eaLnBrk="1" latinLnBrk="0" hangingPunct="1">
                        <a:lnSpc>
                          <a:spcPct val="85000"/>
                        </a:lnSpc>
                        <a:buFont typeface="Arial" panose="020B0604020202020204" pitchFamily="34" charset="0"/>
                        <a:buChar char="•"/>
                      </a:pPr>
                      <a:r>
                        <a:rPr lang="en-US" sz="1200" kern="1200" dirty="0">
                          <a:solidFill>
                            <a:schemeClr val="dk1"/>
                          </a:solidFill>
                          <a:latin typeface="+mn-lt"/>
                          <a:ea typeface="+mn-ea"/>
                          <a:cs typeface="+mn-cs"/>
                        </a:rPr>
                        <a:t>Minor surgery (general anesthesia for &lt;30 min)</a:t>
                      </a:r>
                    </a:p>
                    <a:p>
                      <a:pPr marL="171450" indent="-171450" algn="l" defTabSz="685800" rtl="0" eaLnBrk="1" latinLnBrk="0" hangingPunct="1">
                        <a:lnSpc>
                          <a:spcPct val="85000"/>
                        </a:lnSpc>
                        <a:buFont typeface="Arial" panose="020B0604020202020204" pitchFamily="34" charset="0"/>
                        <a:buChar char="•"/>
                      </a:pPr>
                      <a:r>
                        <a:rPr lang="en-US" sz="1200" kern="1200" dirty="0">
                          <a:solidFill>
                            <a:schemeClr val="dk1"/>
                          </a:solidFill>
                          <a:latin typeface="+mn-lt"/>
                          <a:ea typeface="+mn-ea"/>
                          <a:cs typeface="+mn-cs"/>
                        </a:rPr>
                        <a:t>Admission to hospital for &lt;3 days with an acute illness</a:t>
                      </a:r>
                    </a:p>
                    <a:p>
                      <a:pPr marL="171450" indent="-171450" algn="l" defTabSz="685800" rtl="0" eaLnBrk="1" latinLnBrk="0" hangingPunct="1">
                        <a:lnSpc>
                          <a:spcPct val="85000"/>
                        </a:lnSpc>
                        <a:buFont typeface="Arial" panose="020B0604020202020204" pitchFamily="34" charset="0"/>
                        <a:buChar char="•"/>
                      </a:pPr>
                      <a:r>
                        <a:rPr lang="en-US" sz="1200" kern="1200" dirty="0">
                          <a:solidFill>
                            <a:schemeClr val="dk1"/>
                          </a:solidFill>
                          <a:latin typeface="+mn-lt"/>
                          <a:ea typeface="+mn-ea"/>
                          <a:cs typeface="+mn-cs"/>
                        </a:rPr>
                        <a:t>Estrogen therapy/contraception</a:t>
                      </a:r>
                    </a:p>
                    <a:p>
                      <a:pPr marL="171450" indent="-171450" algn="l" defTabSz="685800" rtl="0" eaLnBrk="1" latinLnBrk="0" hangingPunct="1">
                        <a:lnSpc>
                          <a:spcPct val="85000"/>
                        </a:lnSpc>
                        <a:buFont typeface="Arial" panose="020B0604020202020204" pitchFamily="34" charset="0"/>
                        <a:buChar char="•"/>
                      </a:pPr>
                      <a:r>
                        <a:rPr lang="en-US" sz="1200" kern="1200" dirty="0">
                          <a:solidFill>
                            <a:schemeClr val="dk1"/>
                          </a:solidFill>
                          <a:latin typeface="+mn-lt"/>
                          <a:ea typeface="+mn-ea"/>
                          <a:cs typeface="+mn-cs"/>
                        </a:rPr>
                        <a:t>Pregnancy or puerperium</a:t>
                      </a:r>
                    </a:p>
                    <a:p>
                      <a:pPr marL="171450" indent="-171450" algn="l" defTabSz="685800" rtl="0" eaLnBrk="1" latinLnBrk="0" hangingPunct="1">
                        <a:lnSpc>
                          <a:spcPct val="85000"/>
                        </a:lnSpc>
                        <a:buFont typeface="Arial" panose="020B0604020202020204" pitchFamily="34" charset="0"/>
                        <a:buChar char="•"/>
                      </a:pPr>
                      <a:r>
                        <a:rPr lang="en-US" sz="1200" kern="1200" dirty="0">
                          <a:solidFill>
                            <a:schemeClr val="dk1"/>
                          </a:solidFill>
                          <a:latin typeface="+mn-lt"/>
                          <a:ea typeface="+mn-ea"/>
                          <a:cs typeface="+mn-cs"/>
                        </a:rPr>
                        <a:t>Confined to bed out of hospital for ≥3 days with an acute illness</a:t>
                      </a:r>
                    </a:p>
                    <a:p>
                      <a:pPr marL="171450" indent="-171450" algn="l" defTabSz="685800" rtl="0" eaLnBrk="1" latinLnBrk="0" hangingPunct="1">
                        <a:lnSpc>
                          <a:spcPct val="85000"/>
                        </a:lnSpc>
                        <a:buFont typeface="Arial" panose="020B0604020202020204" pitchFamily="34" charset="0"/>
                        <a:buChar char="•"/>
                      </a:pPr>
                      <a:r>
                        <a:rPr lang="en-US" sz="1200" kern="1200" dirty="0">
                          <a:solidFill>
                            <a:schemeClr val="dk1"/>
                          </a:solidFill>
                          <a:latin typeface="+mn-lt"/>
                          <a:ea typeface="+mn-ea"/>
                          <a:cs typeface="+mn-cs"/>
                        </a:rPr>
                        <a:t>Leg injury (w/o fracture) associated with ↓ mobility for ≥3 days</a:t>
                      </a:r>
                    </a:p>
                    <a:p>
                      <a:pPr marL="171450" indent="-171450" algn="l" defTabSz="685800" rtl="0" eaLnBrk="1" latinLnBrk="0" hangingPunct="1">
                        <a:lnSpc>
                          <a:spcPct val="85000"/>
                        </a:lnSpc>
                        <a:buFont typeface="Arial" panose="020B0604020202020204" pitchFamily="34" charset="0"/>
                        <a:buChar char="•"/>
                      </a:pPr>
                      <a:r>
                        <a:rPr lang="en-US" sz="1200" kern="1200" dirty="0">
                          <a:solidFill>
                            <a:schemeClr val="dk1"/>
                          </a:solidFill>
                          <a:latin typeface="+mn-lt"/>
                          <a:ea typeface="+mn-ea"/>
                          <a:cs typeface="+mn-cs"/>
                        </a:rPr>
                        <a:t>Long-haul flight</a:t>
                      </a:r>
                    </a:p>
                  </a:txBody>
                  <a:tcP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rgbClr val="FFFA92"/>
                    </a:solidFill>
                  </a:tcPr>
                </a:tc>
                <a:extLst>
                  <a:ext uri="{0D108BD9-81ED-4DB2-BD59-A6C34878D82A}">
                    <a16:rowId xmlns:a16="http://schemas.microsoft.com/office/drawing/2014/main" val="2269018414"/>
                  </a:ext>
                </a:extLst>
              </a:tr>
              <a:tr h="353571">
                <a:tc vMerge="1">
                  <a:txBody>
                    <a:bodyPr/>
                    <a:lstStyle/>
                    <a:p>
                      <a:endParaRPr lang="en-US"/>
                    </a:p>
                  </a:txBody>
                  <a:tcPr/>
                </a:tc>
                <a:tc>
                  <a:txBody>
                    <a:bodyPr/>
                    <a:lstStyle/>
                    <a:p>
                      <a:pPr algn="l">
                        <a:lnSpc>
                          <a:spcPct val="85000"/>
                        </a:lnSpc>
                      </a:pPr>
                      <a:r>
                        <a:rPr lang="en-US" sz="1200" dirty="0"/>
                        <a:t>Non-malignant persistent risk factors</a:t>
                      </a:r>
                    </a:p>
                  </a:txBody>
                  <a:tcP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rgbClr val="FFFA92"/>
                    </a:solidFill>
                  </a:tcPr>
                </a:tc>
                <a:tc>
                  <a:txBody>
                    <a:bodyPr/>
                    <a:lstStyle/>
                    <a:p>
                      <a:pPr marL="171450" indent="-171450" algn="l" defTabSz="685800" rtl="0" eaLnBrk="1" latinLnBrk="0" hangingPunct="1">
                        <a:lnSpc>
                          <a:spcPct val="85000"/>
                        </a:lnSpc>
                        <a:buFont typeface="Arial" panose="020B0604020202020204" pitchFamily="34" charset="0"/>
                        <a:buChar char="•"/>
                      </a:pPr>
                      <a:r>
                        <a:rPr lang="en-US" sz="1200" kern="1200" dirty="0">
                          <a:solidFill>
                            <a:schemeClr val="dk1"/>
                          </a:solidFill>
                          <a:latin typeface="+mn-lt"/>
                          <a:ea typeface="+mn-ea"/>
                          <a:cs typeface="+mn-cs"/>
                        </a:rPr>
                        <a:t>Inflammatory bowel disease</a:t>
                      </a:r>
                    </a:p>
                    <a:p>
                      <a:pPr marL="171450" indent="-171450" algn="l" defTabSz="685800" rtl="0" eaLnBrk="1" latinLnBrk="0" hangingPunct="1">
                        <a:lnSpc>
                          <a:spcPct val="85000"/>
                        </a:lnSpc>
                        <a:buFont typeface="Arial" panose="020B0604020202020204" pitchFamily="34" charset="0"/>
                        <a:buChar char="•"/>
                      </a:pPr>
                      <a:r>
                        <a:rPr lang="en-US" sz="1200" kern="1200" dirty="0">
                          <a:solidFill>
                            <a:schemeClr val="dk1"/>
                          </a:solidFill>
                          <a:latin typeface="+mn-lt"/>
                          <a:ea typeface="+mn-ea"/>
                          <a:cs typeface="+mn-cs"/>
                        </a:rPr>
                        <a:t>Active autoimmune disease</a:t>
                      </a:r>
                    </a:p>
                  </a:txBody>
                  <a:tcP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rgbClr val="FFFA92"/>
                    </a:solidFill>
                  </a:tcPr>
                </a:tc>
                <a:extLst>
                  <a:ext uri="{0D108BD9-81ED-4DB2-BD59-A6C34878D82A}">
                    <a16:rowId xmlns:a16="http://schemas.microsoft.com/office/drawing/2014/main" val="3415745096"/>
                  </a:ext>
                </a:extLst>
              </a:tr>
              <a:tr h="249265">
                <a:tc vMerge="1">
                  <a:txBody>
                    <a:bodyPr/>
                    <a:lstStyle/>
                    <a:p>
                      <a:endParaRPr lang="en-US"/>
                    </a:p>
                  </a:txBody>
                  <a:tcPr/>
                </a:tc>
                <a:tc>
                  <a:txBody>
                    <a:bodyPr/>
                    <a:lstStyle/>
                    <a:p>
                      <a:pPr algn="l">
                        <a:lnSpc>
                          <a:spcPct val="85000"/>
                        </a:lnSpc>
                      </a:pPr>
                      <a:r>
                        <a:rPr lang="en-US" sz="1200" dirty="0"/>
                        <a:t>No identifiable risk factor</a:t>
                      </a:r>
                    </a:p>
                  </a:txBody>
                  <a:tcP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rgbClr val="FFFA92"/>
                    </a:solidFill>
                  </a:tcPr>
                </a:tc>
                <a:tc>
                  <a:txBody>
                    <a:bodyPr/>
                    <a:lstStyle/>
                    <a:p>
                      <a:pPr marL="0" indent="0" algn="l" defTabSz="685800" rtl="0" eaLnBrk="1" latinLnBrk="0" hangingPunct="1">
                        <a:lnSpc>
                          <a:spcPct val="85000"/>
                        </a:lnSpc>
                        <a:buFont typeface="Arial" panose="020B0604020202020204" pitchFamily="34" charset="0"/>
                        <a:buNone/>
                      </a:pPr>
                      <a:endParaRPr lang="en-US" sz="1200" kern="1200" dirty="0">
                        <a:solidFill>
                          <a:schemeClr val="dk1"/>
                        </a:solidFill>
                        <a:latin typeface="+mn-lt"/>
                        <a:ea typeface="+mn-ea"/>
                        <a:cs typeface="+mn-cs"/>
                      </a:endParaRPr>
                    </a:p>
                  </a:txBody>
                  <a:tcP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rgbClr val="FFFA92"/>
                    </a:solidFill>
                  </a:tcPr>
                </a:tc>
                <a:extLst>
                  <a:ext uri="{0D108BD9-81ED-4DB2-BD59-A6C34878D82A}">
                    <a16:rowId xmlns:a16="http://schemas.microsoft.com/office/drawing/2014/main" val="3440810105"/>
                  </a:ext>
                </a:extLst>
              </a:tr>
              <a:tr h="602436">
                <a:tc>
                  <a:txBody>
                    <a:bodyPr/>
                    <a:lstStyle/>
                    <a:p>
                      <a:pPr algn="ctr">
                        <a:lnSpc>
                          <a:spcPct val="85000"/>
                        </a:lnSpc>
                      </a:pPr>
                      <a:r>
                        <a:rPr lang="en-US" sz="1200" b="1" dirty="0"/>
                        <a:t>High </a:t>
                      </a:r>
                    </a:p>
                    <a:p>
                      <a:pPr>
                        <a:lnSpc>
                          <a:spcPct val="85000"/>
                        </a:lnSpc>
                      </a:pPr>
                      <a:r>
                        <a:rPr lang="en-US" sz="1200" b="0" dirty="0"/>
                        <a:t>&gt;8% per year</a:t>
                      </a:r>
                    </a:p>
                  </a:txBody>
                  <a:tcPr anchor="ct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accent4">
                        <a:lumMod val="20000"/>
                        <a:lumOff val="80000"/>
                      </a:schemeClr>
                    </a:solidFill>
                  </a:tcPr>
                </a:tc>
                <a:tc>
                  <a:txBody>
                    <a:bodyPr/>
                    <a:lstStyle/>
                    <a:p>
                      <a:pPr algn="ctr">
                        <a:lnSpc>
                          <a:spcPct val="85000"/>
                        </a:lnSpc>
                      </a:pPr>
                      <a:endParaRPr lang="en-US" sz="1200" dirty="0"/>
                    </a:p>
                  </a:txBody>
                  <a:tcP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accent4">
                        <a:lumMod val="20000"/>
                        <a:lumOff val="80000"/>
                      </a:schemeClr>
                    </a:solidFill>
                  </a:tcPr>
                </a:tc>
                <a:tc>
                  <a:txBody>
                    <a:bodyPr/>
                    <a:lstStyle/>
                    <a:p>
                      <a:pPr marL="171450" indent="-171450" algn="l">
                        <a:lnSpc>
                          <a:spcPct val="85000"/>
                        </a:lnSpc>
                        <a:buFont typeface="Arial" panose="020B0604020202020204" pitchFamily="34" charset="0"/>
                        <a:buChar char="•"/>
                      </a:pPr>
                      <a:r>
                        <a:rPr lang="en-US" sz="1200" dirty="0"/>
                        <a:t>Active cancer</a:t>
                      </a:r>
                    </a:p>
                    <a:p>
                      <a:pPr marL="171450" indent="-171450" algn="l">
                        <a:lnSpc>
                          <a:spcPct val="85000"/>
                        </a:lnSpc>
                        <a:buFont typeface="Arial" panose="020B0604020202020204" pitchFamily="34" charset="0"/>
                        <a:buChar char="•"/>
                      </a:pPr>
                      <a:r>
                        <a:rPr lang="en-US" sz="1200" dirty="0"/>
                        <a:t>One or more previous episodes of VTE in the absence of a major transient or reversible factor</a:t>
                      </a:r>
                    </a:p>
                    <a:p>
                      <a:pPr marL="171450" indent="-171450" algn="l">
                        <a:lnSpc>
                          <a:spcPct val="85000"/>
                        </a:lnSpc>
                        <a:buFont typeface="Arial" panose="020B0604020202020204" pitchFamily="34" charset="0"/>
                        <a:buChar char="•"/>
                      </a:pPr>
                      <a:r>
                        <a:rPr lang="en-US" sz="1200" dirty="0"/>
                        <a:t>Antiphospholipid antibody syndrome</a:t>
                      </a:r>
                    </a:p>
                  </a:txBody>
                  <a:tcPr>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78743827"/>
                  </a:ext>
                </a:extLst>
              </a:tr>
            </a:tbl>
          </a:graphicData>
        </a:graphic>
      </p:graphicFrame>
    </p:spTree>
    <p:extLst>
      <p:ext uri="{BB962C8B-B14F-4D97-AF65-F5344CB8AC3E}">
        <p14:creationId xmlns:p14="http://schemas.microsoft.com/office/powerpoint/2010/main" val="2335487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45E7F3-A872-D346-921A-A5B19F147705}"/>
              </a:ext>
            </a:extLst>
          </p:cNvPr>
          <p:cNvSpPr>
            <a:spLocks noGrp="1"/>
          </p:cNvSpPr>
          <p:nvPr>
            <p:ph type="title"/>
          </p:nvPr>
        </p:nvSpPr>
        <p:spPr/>
        <p:txBody>
          <a:bodyPr/>
          <a:lstStyle/>
          <a:p>
            <a:r>
              <a:rPr lang="en-US"/>
              <a:t>SMART Goals</a:t>
            </a:r>
            <a:endParaRPr lang="en-US" dirty="0"/>
          </a:p>
        </p:txBody>
      </p:sp>
      <p:sp>
        <p:nvSpPr>
          <p:cNvPr id="6" name="Content Placeholder 5">
            <a:extLst>
              <a:ext uri="{FF2B5EF4-FFF2-40B4-BE49-F238E27FC236}">
                <a16:creationId xmlns:a16="http://schemas.microsoft.com/office/drawing/2014/main" id="{8D666978-5C49-4345-95DF-E41953802D5D}"/>
              </a:ext>
            </a:extLst>
          </p:cNvPr>
          <p:cNvSpPr>
            <a:spLocks noGrp="1"/>
          </p:cNvSpPr>
          <p:nvPr>
            <p:ph idx="1"/>
          </p:nvPr>
        </p:nvSpPr>
        <p:spPr>
          <a:xfrm>
            <a:off x="417095" y="1142178"/>
            <a:ext cx="8309810" cy="3539430"/>
          </a:xfrm>
        </p:spPr>
        <p:txBody>
          <a:bodyPr/>
          <a:lstStyle/>
          <a:p>
            <a:r>
              <a:rPr lang="en-US" sz="2400" dirty="0"/>
              <a:t>Stratify risk for VTE based on patient characteristics and comorbidities</a:t>
            </a:r>
          </a:p>
          <a:p>
            <a:r>
              <a:rPr lang="en-US" sz="2400" dirty="0"/>
              <a:t>Apply results of anticoagulation RCTs and RWE to the care of patients with VTE</a:t>
            </a:r>
          </a:p>
          <a:p>
            <a:r>
              <a:rPr lang="en-US" sz="2400" dirty="0"/>
              <a:t>Assess the utility of DOACs in short- and long-term management and secondary prevention of VTE</a:t>
            </a:r>
          </a:p>
          <a:p>
            <a:r>
              <a:rPr lang="en-US" sz="2400" dirty="0"/>
              <a:t>Engage patients with or at risk for VTE in shared-decision making and ongoing patient education</a:t>
            </a:r>
          </a:p>
          <a:p>
            <a:r>
              <a:rPr lang="en-US" sz="2400" dirty="0"/>
              <a:t>Consult with or refer to specialists for VTE management when appropriate</a:t>
            </a:r>
          </a:p>
        </p:txBody>
      </p:sp>
      <p:sp>
        <p:nvSpPr>
          <p:cNvPr id="7" name="Text Placeholder 6">
            <a:extLst>
              <a:ext uri="{FF2B5EF4-FFF2-40B4-BE49-F238E27FC236}">
                <a16:creationId xmlns:a16="http://schemas.microsoft.com/office/drawing/2014/main" id="{2753AE53-0B66-F741-9967-93E092DA2DE4}"/>
              </a:ext>
            </a:extLst>
          </p:cNvPr>
          <p:cNvSpPr>
            <a:spLocks noGrp="1"/>
          </p:cNvSpPr>
          <p:nvPr>
            <p:ph type="body" sz="half" idx="2"/>
          </p:nvPr>
        </p:nvSpPr>
        <p:spPr>
          <a:xfrm>
            <a:off x="417095" y="486990"/>
            <a:ext cx="8309810" cy="406265"/>
          </a:xfrm>
        </p:spPr>
        <p:txBody>
          <a:bodyPr/>
          <a:lstStyle/>
          <a:p>
            <a:r>
              <a:rPr lang="en-US" b="1" dirty="0"/>
              <a:t>S</a:t>
            </a:r>
            <a:r>
              <a:rPr lang="en-US" dirty="0"/>
              <a:t>pecific, </a:t>
            </a:r>
            <a:r>
              <a:rPr lang="en-US" b="1" dirty="0"/>
              <a:t>M</a:t>
            </a:r>
            <a:r>
              <a:rPr lang="en-US" dirty="0"/>
              <a:t>easurable, </a:t>
            </a:r>
            <a:r>
              <a:rPr lang="en-US" b="1" dirty="0"/>
              <a:t>A</a:t>
            </a:r>
            <a:r>
              <a:rPr lang="en-US" dirty="0"/>
              <a:t>ttainable, </a:t>
            </a:r>
            <a:r>
              <a:rPr lang="en-US" b="1" dirty="0"/>
              <a:t>R</a:t>
            </a:r>
            <a:r>
              <a:rPr lang="en-US" dirty="0"/>
              <a:t>elevant, </a:t>
            </a:r>
            <a:r>
              <a:rPr lang="en-US" b="1" dirty="0"/>
              <a:t>T</a:t>
            </a:r>
            <a:r>
              <a:rPr lang="en-US" dirty="0"/>
              <a:t>imely</a:t>
            </a:r>
          </a:p>
        </p:txBody>
      </p:sp>
      <p:sp>
        <p:nvSpPr>
          <p:cNvPr id="3" name="Text Placeholder 2">
            <a:extLst>
              <a:ext uri="{FF2B5EF4-FFF2-40B4-BE49-F238E27FC236}">
                <a16:creationId xmlns:a16="http://schemas.microsoft.com/office/drawing/2014/main" id="{AA853A44-513C-1844-B25B-50478C96B548}"/>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63263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82FDEF4-BB4E-474A-BDC3-A2908D2BB652}"/>
              </a:ext>
            </a:extLst>
          </p:cNvPr>
          <p:cNvSpPr>
            <a:spLocks noGrp="1"/>
          </p:cNvSpPr>
          <p:nvPr>
            <p:ph type="body" sz="quarter" idx="10"/>
          </p:nvPr>
        </p:nvSpPr>
        <p:spPr>
          <a:xfrm>
            <a:off x="549275" y="448866"/>
            <a:ext cx="8204200" cy="4242197"/>
          </a:xfrm>
        </p:spPr>
        <p:txBody>
          <a:bodyPr/>
          <a:lstStyle/>
          <a:p>
            <a:pPr algn="l">
              <a:spcBef>
                <a:spcPts val="0"/>
              </a:spcBef>
            </a:pPr>
            <a:endParaRPr lang="en-US" sz="4000" dirty="0">
              <a:solidFill>
                <a:schemeClr val="bg2"/>
              </a:solidFill>
            </a:endParaRPr>
          </a:p>
          <a:p>
            <a:pPr algn="l">
              <a:spcBef>
                <a:spcPts val="0"/>
              </a:spcBef>
            </a:pPr>
            <a:r>
              <a:rPr lang="en-US" i="1" dirty="0"/>
              <a:t>Visit the </a:t>
            </a:r>
            <a:br>
              <a:rPr lang="en-US" i="1" dirty="0"/>
            </a:br>
            <a:r>
              <a:rPr lang="en-US" b="1" dirty="0"/>
              <a:t>Cardiology Hub </a:t>
            </a:r>
          </a:p>
          <a:p>
            <a:pPr algn="l">
              <a:spcBef>
                <a:spcPts val="0"/>
              </a:spcBef>
            </a:pPr>
            <a:endParaRPr lang="en-US" sz="4000" dirty="0">
              <a:solidFill>
                <a:schemeClr val="bg2"/>
              </a:solidFill>
            </a:endParaRPr>
          </a:p>
          <a:p>
            <a:pPr algn="l">
              <a:spcBef>
                <a:spcPts val="0"/>
              </a:spcBef>
            </a:pPr>
            <a:r>
              <a:rPr lang="en-US" sz="3200" dirty="0">
                <a:solidFill>
                  <a:schemeClr val="bg2"/>
                </a:solidFill>
              </a:rPr>
              <a:t>Free resources for HCPs </a:t>
            </a:r>
            <a:br>
              <a:rPr lang="en-US" sz="3200" dirty="0">
                <a:solidFill>
                  <a:schemeClr val="bg2"/>
                </a:solidFill>
              </a:rPr>
            </a:br>
            <a:r>
              <a:rPr lang="en-US" sz="3200" dirty="0">
                <a:solidFill>
                  <a:schemeClr val="bg2"/>
                </a:solidFill>
              </a:rPr>
              <a:t>and patients on VTE</a:t>
            </a:r>
            <a:br>
              <a:rPr lang="en-US" sz="3200" dirty="0">
                <a:solidFill>
                  <a:schemeClr val="bg2"/>
                </a:solidFill>
              </a:rPr>
            </a:br>
            <a:r>
              <a:rPr lang="en-US" sz="3200" dirty="0">
                <a:solidFill>
                  <a:schemeClr val="bg2"/>
                </a:solidFill>
              </a:rPr>
              <a:t>and other cardiology topics</a:t>
            </a:r>
          </a:p>
          <a:p>
            <a:pPr algn="l">
              <a:spcBef>
                <a:spcPts val="0"/>
              </a:spcBef>
            </a:pPr>
            <a:br>
              <a:rPr lang="en-US" sz="3200" dirty="0">
                <a:solidFill>
                  <a:schemeClr val="bg2"/>
                </a:solidFill>
              </a:rPr>
            </a:br>
            <a:r>
              <a:rPr lang="en-US" sz="3200" b="1" dirty="0"/>
              <a:t>www.cmeoutfitters.com/cardiology</a:t>
            </a:r>
            <a:endParaRPr lang="en-US" sz="3200" dirty="0"/>
          </a:p>
          <a:p>
            <a:pPr algn="l"/>
            <a:endParaRPr lang="en-US" dirty="0"/>
          </a:p>
        </p:txBody>
      </p:sp>
    </p:spTree>
    <p:extLst>
      <p:ext uri="{BB962C8B-B14F-4D97-AF65-F5344CB8AC3E}">
        <p14:creationId xmlns:p14="http://schemas.microsoft.com/office/powerpoint/2010/main" val="274849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Collect Credit for this Activity</a:t>
            </a:r>
          </a:p>
        </p:txBody>
      </p:sp>
      <p:sp>
        <p:nvSpPr>
          <p:cNvPr id="5" name="TextBox 7"/>
          <p:cNvSpPr txBox="1">
            <a:spLocks noChangeArrowheads="1"/>
          </p:cNvSpPr>
          <p:nvPr/>
        </p:nvSpPr>
        <p:spPr bwMode="auto">
          <a:xfrm>
            <a:off x="464898" y="1066160"/>
            <a:ext cx="8081683" cy="3658423"/>
          </a:xfrm>
          <a:prstGeom prst="roundRect">
            <a:avLst>
              <a:gd name="adj" fmla="val 5649"/>
            </a:avLst>
          </a:prstGeom>
          <a:solidFill>
            <a:schemeClr val="accent1"/>
          </a:solidFill>
          <a:ln w="38100" cmpd="sng">
            <a:solidFill>
              <a:schemeClr val="accent5"/>
            </a:solidFill>
            <a:headEnd/>
            <a:tailEnd/>
          </a:ln>
        </p:spPr>
        <p:style>
          <a:lnRef idx="1">
            <a:schemeClr val="accent3"/>
          </a:lnRef>
          <a:fillRef idx="3">
            <a:schemeClr val="accent3"/>
          </a:fillRef>
          <a:effectRef idx="2">
            <a:schemeClr val="accent3"/>
          </a:effectRef>
          <a:fontRef idx="minor">
            <a:schemeClr val="lt1"/>
          </a:fontRef>
        </p:style>
        <p:txBody>
          <a:bodyPr wrap="square" lIns="137160" tIns="137160" rIns="137160" bIns="137160" anchor="ctr">
            <a:prstTxWarp prst="textNoShape">
              <a:avLst/>
            </a:prstTxWarp>
            <a:noAutofit/>
          </a:bodyPr>
          <a:lstStyle/>
          <a:p>
            <a:pPr algn="ctr">
              <a:lnSpc>
                <a:spcPct val="85000"/>
              </a:lnSpc>
              <a:spcBef>
                <a:spcPts val="1000"/>
              </a:spcBef>
            </a:pPr>
            <a:r>
              <a:rPr lang="en-US" sz="3000" dirty="0"/>
              <a:t>To receive CME/CE credit, click on the link to complete the post-test and evaluation online.</a:t>
            </a:r>
          </a:p>
          <a:p>
            <a:pPr algn="ctr">
              <a:lnSpc>
                <a:spcPct val="85000"/>
              </a:lnSpc>
              <a:spcBef>
                <a:spcPts val="1000"/>
              </a:spcBef>
            </a:pPr>
            <a:r>
              <a:rPr lang="en-US" sz="3000" dirty="0"/>
              <a:t>You can print your certificate or </a:t>
            </a:r>
            <a:br>
              <a:rPr lang="en-US" sz="3000" dirty="0"/>
            </a:br>
            <a:r>
              <a:rPr lang="en-US" sz="3000" dirty="0"/>
              <a:t>statement of credit immediately.</a:t>
            </a:r>
          </a:p>
        </p:txBody>
      </p:sp>
    </p:spTree>
    <p:extLst>
      <p:ext uri="{BB962C8B-B14F-4D97-AF65-F5344CB8AC3E}">
        <p14:creationId xmlns:p14="http://schemas.microsoft.com/office/powerpoint/2010/main" val="4240761295"/>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122" y="1642543"/>
            <a:ext cx="7479042" cy="615553"/>
          </a:xfrm>
        </p:spPr>
        <p:txBody>
          <a:bodyPr/>
          <a:lstStyle/>
          <a:p>
            <a:r>
              <a:rPr lang="en-US" dirty="0"/>
              <a:t>Gregory Piazza, MD, MS</a:t>
            </a:r>
          </a:p>
        </p:txBody>
      </p:sp>
      <p:sp>
        <p:nvSpPr>
          <p:cNvPr id="3" name="Text Placeholder 2"/>
          <p:cNvSpPr>
            <a:spLocks noGrp="1"/>
          </p:cNvSpPr>
          <p:nvPr>
            <p:ph type="body" sz="quarter" idx="10"/>
          </p:nvPr>
        </p:nvSpPr>
        <p:spPr>
          <a:xfrm>
            <a:off x="538123" y="2258095"/>
            <a:ext cx="8045452" cy="2004415"/>
          </a:xfrm>
        </p:spPr>
        <p:txBody>
          <a:bodyPr/>
          <a:lstStyle/>
          <a:p>
            <a:pPr>
              <a:spcBef>
                <a:spcPts val="0"/>
              </a:spcBef>
            </a:pPr>
            <a:r>
              <a:rPr lang="en-US" sz="2400" dirty="0"/>
              <a:t>Director, Vascular Medicine Section</a:t>
            </a:r>
          </a:p>
          <a:p>
            <a:pPr>
              <a:spcBef>
                <a:spcPts val="0"/>
              </a:spcBef>
            </a:pPr>
            <a:r>
              <a:rPr lang="en-US" sz="2400" dirty="0"/>
              <a:t>Brigham and Women’s Hospital</a:t>
            </a:r>
          </a:p>
          <a:p>
            <a:pPr>
              <a:spcBef>
                <a:spcPts val="0"/>
              </a:spcBef>
            </a:pPr>
            <a:r>
              <a:rPr lang="en-US" sz="2400" dirty="0"/>
              <a:t>Associate Professor of Medicine</a:t>
            </a:r>
          </a:p>
          <a:p>
            <a:pPr>
              <a:spcBef>
                <a:spcPts val="0"/>
              </a:spcBef>
            </a:pPr>
            <a:r>
              <a:rPr lang="en-US" sz="2400" dirty="0"/>
              <a:t>Cardiovascular Medicine</a:t>
            </a:r>
          </a:p>
          <a:p>
            <a:pPr>
              <a:spcBef>
                <a:spcPts val="0"/>
              </a:spcBef>
            </a:pPr>
            <a:r>
              <a:rPr lang="en-US" sz="2400" dirty="0"/>
              <a:t>Harvard Medical School</a:t>
            </a:r>
          </a:p>
          <a:p>
            <a:pPr>
              <a:spcBef>
                <a:spcPts val="0"/>
              </a:spcBef>
            </a:pPr>
            <a:r>
              <a:rPr lang="en-US" sz="2400" dirty="0"/>
              <a:t>Boston, MA</a:t>
            </a:r>
          </a:p>
        </p:txBody>
      </p:sp>
    </p:spTree>
    <p:extLst>
      <p:ext uri="{BB962C8B-B14F-4D97-AF65-F5344CB8AC3E}">
        <p14:creationId xmlns:p14="http://schemas.microsoft.com/office/powerpoint/2010/main" val="151074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82FDEF4-BB4E-474A-BDC3-A2908D2BB652}"/>
              </a:ext>
            </a:extLst>
          </p:cNvPr>
          <p:cNvSpPr>
            <a:spLocks noGrp="1"/>
          </p:cNvSpPr>
          <p:nvPr>
            <p:ph type="body" sz="quarter" idx="10"/>
          </p:nvPr>
        </p:nvSpPr>
        <p:spPr>
          <a:xfrm>
            <a:off x="805517" y="885052"/>
            <a:ext cx="7592603" cy="1573621"/>
          </a:xfrm>
        </p:spPr>
        <p:txBody>
          <a:bodyPr/>
          <a:lstStyle/>
          <a:p>
            <a:pPr algn="l">
              <a:spcBef>
                <a:spcPts val="0"/>
              </a:spcBef>
            </a:pPr>
            <a:r>
              <a:rPr lang="en-US" sz="2200" dirty="0"/>
              <a:t>Real-World Data for Real-World Patients: A Broadened Lens to Informed Decision-Making in VTE</a:t>
            </a:r>
          </a:p>
          <a:p>
            <a:pPr algn="l">
              <a:spcBef>
                <a:spcPts val="0"/>
              </a:spcBef>
            </a:pPr>
            <a:endParaRPr lang="en-US" sz="2400" dirty="0">
              <a:solidFill>
                <a:schemeClr val="bg2"/>
              </a:solidFill>
            </a:endParaRPr>
          </a:p>
        </p:txBody>
      </p:sp>
      <p:sp>
        <p:nvSpPr>
          <p:cNvPr id="9" name="TextBox 8">
            <a:extLst>
              <a:ext uri="{FF2B5EF4-FFF2-40B4-BE49-F238E27FC236}">
                <a16:creationId xmlns:a16="http://schemas.microsoft.com/office/drawing/2014/main" id="{4C0B4E45-4053-470E-81ED-4AD2B825B583}"/>
              </a:ext>
            </a:extLst>
          </p:cNvPr>
          <p:cNvSpPr txBox="1"/>
          <p:nvPr/>
        </p:nvSpPr>
        <p:spPr>
          <a:xfrm>
            <a:off x="4618233" y="2575713"/>
            <a:ext cx="448037" cy="707886"/>
          </a:xfrm>
          <a:prstGeom prst="rect">
            <a:avLst/>
          </a:prstGeom>
          <a:noFill/>
        </p:spPr>
        <p:txBody>
          <a:bodyPr wrap="square">
            <a:spAutoFit/>
          </a:bodyPr>
          <a:lstStyle/>
          <a:p>
            <a:r>
              <a:rPr lang="en-US" sz="4000" dirty="0">
                <a:solidFill>
                  <a:schemeClr val="bg1"/>
                </a:solidFill>
              </a:rPr>
              <a:t>2</a:t>
            </a:r>
          </a:p>
        </p:txBody>
      </p:sp>
      <p:pic>
        <p:nvPicPr>
          <p:cNvPr id="10" name="Picture 9">
            <a:extLst>
              <a:ext uri="{FF2B5EF4-FFF2-40B4-BE49-F238E27FC236}">
                <a16:creationId xmlns:a16="http://schemas.microsoft.com/office/drawing/2014/main" id="{36EC9744-8006-4159-812A-62B79ACE3CED}"/>
              </a:ext>
            </a:extLst>
          </p:cNvPr>
          <p:cNvPicPr>
            <a:picLocks noChangeAspect="1"/>
          </p:cNvPicPr>
          <p:nvPr/>
        </p:nvPicPr>
        <p:blipFill>
          <a:blip r:embed="rId3"/>
          <a:stretch>
            <a:fillRect/>
          </a:stretch>
        </p:blipFill>
        <p:spPr>
          <a:xfrm>
            <a:off x="2966800" y="2237172"/>
            <a:ext cx="1751465" cy="884704"/>
          </a:xfrm>
          <a:prstGeom prst="rect">
            <a:avLst/>
          </a:prstGeom>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9C3704B6-7006-45BC-93DE-7FF3DFF9A1B0}"/>
              </a:ext>
            </a:extLst>
          </p:cNvPr>
          <p:cNvSpPr txBox="1"/>
          <p:nvPr/>
        </p:nvSpPr>
        <p:spPr>
          <a:xfrm>
            <a:off x="0" y="4487712"/>
            <a:ext cx="9114183" cy="523220"/>
          </a:xfrm>
          <a:prstGeom prst="rect">
            <a:avLst/>
          </a:prstGeom>
          <a:noFill/>
        </p:spPr>
        <p:txBody>
          <a:bodyPr wrap="square">
            <a:spAutoFit/>
          </a:bodyPr>
          <a:lstStyle/>
          <a:p>
            <a:r>
              <a:rPr lang="en-US" sz="1800" b="1" dirty="0"/>
              <a:t>                                      </a:t>
            </a:r>
            <a:r>
              <a:rPr lang="en-US" sz="2800" b="1" dirty="0">
                <a:solidFill>
                  <a:schemeClr val="bg1"/>
                </a:solidFill>
              </a:rPr>
              <a:t>www.cmeoutfitters.com</a:t>
            </a:r>
            <a:endParaRPr lang="en-US" sz="2800" dirty="0">
              <a:solidFill>
                <a:schemeClr val="bg1"/>
              </a:solidFill>
            </a:endParaRPr>
          </a:p>
        </p:txBody>
      </p:sp>
      <p:pic>
        <p:nvPicPr>
          <p:cNvPr id="19" name="Picture 18" descr="A close up of a sign&#10;&#10;Description automatically generated">
            <a:extLst>
              <a:ext uri="{FF2B5EF4-FFF2-40B4-BE49-F238E27FC236}">
                <a16:creationId xmlns:a16="http://schemas.microsoft.com/office/drawing/2014/main" id="{9CE34095-FBDD-AA4B-9E51-4BC3D980CA52}"/>
              </a:ext>
            </a:extLst>
          </p:cNvPr>
          <p:cNvPicPr>
            <a:picLocks noChangeAspect="1"/>
          </p:cNvPicPr>
          <p:nvPr/>
        </p:nvPicPr>
        <p:blipFill>
          <a:blip r:embed="rId4"/>
          <a:stretch>
            <a:fillRect/>
          </a:stretch>
        </p:blipFill>
        <p:spPr>
          <a:xfrm>
            <a:off x="2182421" y="243871"/>
            <a:ext cx="3610716" cy="996761"/>
          </a:xfrm>
          <a:prstGeom prst="rect">
            <a:avLst/>
          </a:prstGeom>
        </p:spPr>
      </p:pic>
      <p:sp>
        <p:nvSpPr>
          <p:cNvPr id="22" name="Text Placeholder 4">
            <a:extLst>
              <a:ext uri="{FF2B5EF4-FFF2-40B4-BE49-F238E27FC236}">
                <a16:creationId xmlns:a16="http://schemas.microsoft.com/office/drawing/2014/main" id="{4191A47D-9347-447E-820B-F9858A45431A}"/>
              </a:ext>
            </a:extLst>
          </p:cNvPr>
          <p:cNvSpPr txBox="1">
            <a:spLocks/>
          </p:cNvSpPr>
          <p:nvPr/>
        </p:nvSpPr>
        <p:spPr>
          <a:xfrm>
            <a:off x="775699" y="2389044"/>
            <a:ext cx="7562784" cy="2283277"/>
          </a:xfrm>
          <a:prstGeom prst="rect">
            <a:avLst/>
          </a:prstGeom>
          <a:effectLst>
            <a:outerShdw blurRad="50800" dist="38100" dir="2700000" algn="tl" rotWithShape="0">
              <a:prstClr val="black">
                <a:alpha val="40000"/>
              </a:prstClr>
            </a:outerShdw>
          </a:effectLst>
        </p:spPr>
        <p:txBody>
          <a:bodyPr vert="horz" wrap="square" lIns="91440" tIns="45720" rIns="91440" bIns="45720" rtlCol="0" anchor="ctr">
            <a:noAutofit/>
          </a:bodyPr>
          <a:lstStyle>
            <a:lvl1pPr marL="0" indent="0" algn="ctr" defTabSz="685800" rtl="0" eaLnBrk="1" latinLnBrk="0" hangingPunct="1">
              <a:lnSpc>
                <a:spcPct val="85000"/>
              </a:lnSpc>
              <a:spcBef>
                <a:spcPts val="600"/>
              </a:spcBef>
              <a:buClr>
                <a:schemeClr val="accent1"/>
              </a:buClr>
              <a:buSzPct val="115000"/>
              <a:buFont typeface="Arial"/>
              <a:buNone/>
              <a:defRPr sz="4000" kern="1200">
                <a:solidFill>
                  <a:schemeClr val="bg2"/>
                </a:solidFill>
                <a:latin typeface="Arial"/>
                <a:ea typeface="+mn-ea"/>
                <a:cs typeface="Arial"/>
              </a:defRPr>
            </a:lvl1pPr>
            <a:lvl2pPr marL="342900" indent="0" algn="ctr" defTabSz="685800" rtl="0" eaLnBrk="1" latinLnBrk="0" hangingPunct="1">
              <a:lnSpc>
                <a:spcPct val="85000"/>
              </a:lnSpc>
              <a:spcBef>
                <a:spcPts val="0"/>
              </a:spcBef>
              <a:buClr>
                <a:schemeClr val="accent3"/>
              </a:buClr>
              <a:buSzPct val="115000"/>
              <a:buFont typeface="Arial"/>
              <a:buNone/>
              <a:defRPr sz="2800" kern="1200">
                <a:solidFill>
                  <a:schemeClr val="bg2"/>
                </a:solidFill>
                <a:latin typeface="Arial"/>
                <a:ea typeface="+mn-ea"/>
                <a:cs typeface="Arial"/>
              </a:defRPr>
            </a:lvl2pPr>
            <a:lvl3pPr marL="596646" indent="0" algn="ctr" defTabSz="685800" rtl="0" eaLnBrk="1" latinLnBrk="0" hangingPunct="1">
              <a:lnSpc>
                <a:spcPct val="85000"/>
              </a:lnSpc>
              <a:spcBef>
                <a:spcPts val="0"/>
              </a:spcBef>
              <a:buClr>
                <a:schemeClr val="accent3"/>
              </a:buClr>
              <a:buSzPct val="115000"/>
              <a:buFont typeface="Arial"/>
              <a:buNone/>
              <a:defRPr sz="2800" kern="1200">
                <a:solidFill>
                  <a:schemeClr val="bg2"/>
                </a:solidFill>
                <a:latin typeface="Arial"/>
                <a:ea typeface="+mn-ea"/>
                <a:cs typeface="Arial"/>
              </a:defRPr>
            </a:lvl3pPr>
            <a:lvl4pPr marL="898398" indent="0" algn="ctr" defTabSz="685800" rtl="0" eaLnBrk="1" latinLnBrk="0" hangingPunct="1">
              <a:lnSpc>
                <a:spcPct val="85000"/>
              </a:lnSpc>
              <a:spcBef>
                <a:spcPts val="0"/>
              </a:spcBef>
              <a:buClr>
                <a:schemeClr val="accent3"/>
              </a:buClr>
              <a:buSzPct val="115000"/>
              <a:buFont typeface="Arial"/>
              <a:buNone/>
              <a:defRPr sz="2800" kern="1200">
                <a:solidFill>
                  <a:schemeClr val="bg2"/>
                </a:solidFill>
                <a:latin typeface="Arial"/>
                <a:ea typeface="+mn-ea"/>
                <a:cs typeface="Arial"/>
              </a:defRPr>
            </a:lvl4pPr>
            <a:lvl5pPr marL="1200150" indent="0" algn="ctr" defTabSz="685800" rtl="0" eaLnBrk="1" latinLnBrk="0" hangingPunct="1">
              <a:lnSpc>
                <a:spcPct val="85000"/>
              </a:lnSpc>
              <a:spcBef>
                <a:spcPts val="0"/>
              </a:spcBef>
              <a:buClr>
                <a:schemeClr val="accent3"/>
              </a:buClr>
              <a:buSzPct val="115000"/>
              <a:buFont typeface="Arial"/>
              <a:buNone/>
              <a:defRPr sz="2800" kern="1200">
                <a:solidFill>
                  <a:schemeClr val="bg2"/>
                </a:solidFill>
                <a:latin typeface="Arial"/>
                <a:ea typeface="+mn-ea"/>
                <a:cs typeface="Arial"/>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l">
              <a:spcBef>
                <a:spcPts val="0"/>
              </a:spcBef>
            </a:pPr>
            <a:endParaRPr lang="en-US" sz="2400" dirty="0"/>
          </a:p>
          <a:p>
            <a:pPr algn="l">
              <a:spcBef>
                <a:spcPts val="0"/>
              </a:spcBef>
            </a:pPr>
            <a:endParaRPr lang="en-US" sz="2400" dirty="0"/>
          </a:p>
        </p:txBody>
      </p:sp>
      <p:sp>
        <p:nvSpPr>
          <p:cNvPr id="7" name="Rectangle 6">
            <a:extLst>
              <a:ext uri="{FF2B5EF4-FFF2-40B4-BE49-F238E27FC236}">
                <a16:creationId xmlns:a16="http://schemas.microsoft.com/office/drawing/2014/main" id="{B465E4BF-0AD1-3746-846C-B6286A143E15}"/>
              </a:ext>
            </a:extLst>
          </p:cNvPr>
          <p:cNvSpPr/>
          <p:nvPr/>
        </p:nvSpPr>
        <p:spPr>
          <a:xfrm>
            <a:off x="805517" y="3206168"/>
            <a:ext cx="7086332" cy="1107996"/>
          </a:xfrm>
          <a:prstGeom prst="rect">
            <a:avLst/>
          </a:prstGeom>
        </p:spPr>
        <p:txBody>
          <a:bodyPr wrap="square">
            <a:spAutoFit/>
          </a:bodyPr>
          <a:lstStyle/>
          <a:p>
            <a:r>
              <a:rPr lang="en-US" sz="2200" dirty="0">
                <a:solidFill>
                  <a:schemeClr val="bg2"/>
                </a:solidFill>
                <a:latin typeface="Arial"/>
                <a:cs typeface="Arial"/>
              </a:rPr>
              <a:t>Addressing Disparities in Care: Assessing Patient Characteristics When Determining Next Steps for Anticoagulant Treatment Selection</a:t>
            </a:r>
          </a:p>
        </p:txBody>
      </p:sp>
    </p:spTree>
    <p:extLst>
      <p:ext uri="{BB962C8B-B14F-4D97-AF65-F5344CB8AC3E}">
        <p14:creationId xmlns:p14="http://schemas.microsoft.com/office/powerpoint/2010/main" val="171681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122" y="1642543"/>
            <a:ext cx="7479042" cy="615553"/>
          </a:xfrm>
        </p:spPr>
        <p:txBody>
          <a:bodyPr/>
          <a:lstStyle/>
          <a:p>
            <a:r>
              <a:rPr lang="en-US" dirty="0"/>
              <a:t>Geoffrey Barnes, MD, MSc</a:t>
            </a:r>
          </a:p>
        </p:txBody>
      </p:sp>
      <p:sp>
        <p:nvSpPr>
          <p:cNvPr id="3" name="Text Placeholder 2"/>
          <p:cNvSpPr>
            <a:spLocks noGrp="1"/>
          </p:cNvSpPr>
          <p:nvPr>
            <p:ph type="body" sz="quarter" idx="10"/>
          </p:nvPr>
        </p:nvSpPr>
        <p:spPr>
          <a:xfrm>
            <a:off x="538123" y="2258095"/>
            <a:ext cx="8045452" cy="2004415"/>
          </a:xfrm>
        </p:spPr>
        <p:txBody>
          <a:bodyPr/>
          <a:lstStyle/>
          <a:p>
            <a:pPr>
              <a:spcBef>
                <a:spcPts val="0"/>
              </a:spcBef>
            </a:pPr>
            <a:r>
              <a:rPr lang="en-US" sz="2400" dirty="0"/>
              <a:t>Assistant Professor, Cardiovascular Medicine</a:t>
            </a:r>
            <a:br>
              <a:rPr lang="en-US" sz="2400" dirty="0"/>
            </a:br>
            <a:r>
              <a:rPr lang="en-US" sz="2400" dirty="0"/>
              <a:t>and Vascular Medicine</a:t>
            </a:r>
          </a:p>
          <a:p>
            <a:pPr>
              <a:spcBef>
                <a:spcPts val="0"/>
              </a:spcBef>
            </a:pPr>
            <a:r>
              <a:rPr lang="en-US" sz="2400" dirty="0"/>
              <a:t>Department of Internal Medicine</a:t>
            </a:r>
          </a:p>
          <a:p>
            <a:pPr>
              <a:spcBef>
                <a:spcPts val="0"/>
              </a:spcBef>
            </a:pPr>
            <a:r>
              <a:rPr lang="en-US" sz="2400" dirty="0"/>
              <a:t>Division of Cardiovascular Medicine</a:t>
            </a:r>
          </a:p>
          <a:p>
            <a:pPr>
              <a:spcBef>
                <a:spcPts val="0"/>
              </a:spcBef>
            </a:pPr>
            <a:r>
              <a:rPr lang="en-US" sz="2400" dirty="0"/>
              <a:t>University of Michigan Health System</a:t>
            </a:r>
          </a:p>
          <a:p>
            <a:pPr>
              <a:spcBef>
                <a:spcPts val="0"/>
              </a:spcBef>
            </a:pPr>
            <a:r>
              <a:rPr lang="en-US" sz="2400" dirty="0"/>
              <a:t>Ann Arbor, MI</a:t>
            </a:r>
          </a:p>
        </p:txBody>
      </p:sp>
    </p:spTree>
    <p:extLst>
      <p:ext uri="{BB962C8B-B14F-4D97-AF65-F5344CB8AC3E}">
        <p14:creationId xmlns:p14="http://schemas.microsoft.com/office/powerpoint/2010/main" val="3326083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122" y="1597981"/>
            <a:ext cx="7798010" cy="1183898"/>
          </a:xfrm>
        </p:spPr>
        <p:txBody>
          <a:bodyPr/>
          <a:lstStyle/>
          <a:p>
            <a:r>
              <a:rPr lang="en-US" dirty="0"/>
              <a:t>Margot Savoy, MD, MPH, FAAFP, FABC, CPE, CMQ, FAAP</a:t>
            </a:r>
          </a:p>
        </p:txBody>
      </p:sp>
      <p:sp>
        <p:nvSpPr>
          <p:cNvPr id="3" name="Text Placeholder 2"/>
          <p:cNvSpPr>
            <a:spLocks noGrp="1"/>
          </p:cNvSpPr>
          <p:nvPr>
            <p:ph type="body" sz="quarter" idx="10"/>
          </p:nvPr>
        </p:nvSpPr>
        <p:spPr>
          <a:xfrm>
            <a:off x="538123" y="2826266"/>
            <a:ext cx="8045452" cy="2004415"/>
          </a:xfrm>
        </p:spPr>
        <p:txBody>
          <a:bodyPr/>
          <a:lstStyle/>
          <a:p>
            <a:pPr>
              <a:spcBef>
                <a:spcPts val="0"/>
              </a:spcBef>
            </a:pPr>
            <a:r>
              <a:rPr lang="en-US" sz="2400" dirty="0"/>
              <a:t>Chair and Associate Professor</a:t>
            </a:r>
            <a:br>
              <a:rPr lang="en-US" sz="2400" dirty="0"/>
            </a:br>
            <a:r>
              <a:rPr lang="en-US" sz="2400" dirty="0"/>
              <a:t>Department of Family and Community Medicine</a:t>
            </a:r>
          </a:p>
          <a:p>
            <a:pPr>
              <a:spcBef>
                <a:spcPts val="0"/>
              </a:spcBef>
            </a:pPr>
            <a:r>
              <a:rPr lang="en-US" sz="2400" dirty="0"/>
              <a:t>Lewis Katz School of Medicine at Temple University</a:t>
            </a:r>
          </a:p>
          <a:p>
            <a:pPr>
              <a:spcBef>
                <a:spcPts val="0"/>
              </a:spcBef>
            </a:pPr>
            <a:r>
              <a:rPr lang="en-US" sz="2400" dirty="0"/>
              <a:t>Philadelphia, PA</a:t>
            </a:r>
          </a:p>
        </p:txBody>
      </p:sp>
    </p:spTree>
    <p:extLst>
      <p:ext uri="{BB962C8B-B14F-4D97-AF65-F5344CB8AC3E}">
        <p14:creationId xmlns:p14="http://schemas.microsoft.com/office/powerpoint/2010/main" val="2535774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5D992-D182-B940-82E0-0D6B250B1C1C}"/>
              </a:ext>
            </a:extLst>
          </p:cNvPr>
          <p:cNvSpPr>
            <a:spLocks noGrp="1"/>
          </p:cNvSpPr>
          <p:nvPr>
            <p:ph type="title"/>
          </p:nvPr>
        </p:nvSpPr>
        <p:spPr>
          <a:xfrm>
            <a:off x="549274" y="1900268"/>
            <a:ext cx="5387976" cy="1243417"/>
          </a:xfrm>
        </p:spPr>
        <p:txBody>
          <a:bodyPr/>
          <a:lstStyle/>
          <a:p>
            <a:r>
              <a:rPr lang="en-US" sz="4400" dirty="0"/>
              <a:t>Learning </a:t>
            </a:r>
            <a:br>
              <a:rPr lang="en-US" sz="4400" dirty="0"/>
            </a:br>
            <a:r>
              <a:rPr lang="en-US" sz="4400" dirty="0"/>
              <a:t>Objective 1 </a:t>
            </a:r>
          </a:p>
        </p:txBody>
      </p:sp>
      <p:sp>
        <p:nvSpPr>
          <p:cNvPr id="3" name="Text Placeholder 2">
            <a:extLst>
              <a:ext uri="{FF2B5EF4-FFF2-40B4-BE49-F238E27FC236}">
                <a16:creationId xmlns:a16="http://schemas.microsoft.com/office/drawing/2014/main" id="{FD49C6DF-AB7E-484D-BFEC-A5C77B4F7D25}"/>
              </a:ext>
            </a:extLst>
          </p:cNvPr>
          <p:cNvSpPr>
            <a:spLocks noGrp="1"/>
          </p:cNvSpPr>
          <p:nvPr>
            <p:ph type="body" sz="quarter" idx="10"/>
          </p:nvPr>
        </p:nvSpPr>
        <p:spPr>
          <a:xfrm>
            <a:off x="549272" y="3277801"/>
            <a:ext cx="7146927" cy="1154906"/>
          </a:xfrm>
        </p:spPr>
        <p:txBody>
          <a:bodyPr/>
          <a:lstStyle/>
          <a:p>
            <a:r>
              <a:rPr lang="en-US" dirty="0"/>
              <a:t>Assess common comorbidities in patients requiring anticoagulants. </a:t>
            </a:r>
          </a:p>
        </p:txBody>
      </p:sp>
    </p:spTree>
    <p:extLst>
      <p:ext uri="{BB962C8B-B14F-4D97-AF65-F5344CB8AC3E}">
        <p14:creationId xmlns:p14="http://schemas.microsoft.com/office/powerpoint/2010/main" val="151589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5D992-D182-B940-82E0-0D6B250B1C1C}"/>
              </a:ext>
            </a:extLst>
          </p:cNvPr>
          <p:cNvSpPr>
            <a:spLocks noGrp="1"/>
          </p:cNvSpPr>
          <p:nvPr>
            <p:ph type="title"/>
          </p:nvPr>
        </p:nvSpPr>
        <p:spPr>
          <a:xfrm>
            <a:off x="549274" y="1900268"/>
            <a:ext cx="5387976" cy="1243417"/>
          </a:xfrm>
        </p:spPr>
        <p:txBody>
          <a:bodyPr/>
          <a:lstStyle/>
          <a:p>
            <a:r>
              <a:rPr lang="en-US" sz="4400" dirty="0"/>
              <a:t>Learning </a:t>
            </a:r>
            <a:br>
              <a:rPr lang="en-US" sz="4400" dirty="0"/>
            </a:br>
            <a:r>
              <a:rPr lang="en-US" sz="4400" dirty="0"/>
              <a:t>Objective 2 </a:t>
            </a:r>
          </a:p>
        </p:txBody>
      </p:sp>
      <p:sp>
        <p:nvSpPr>
          <p:cNvPr id="3" name="Text Placeholder 2">
            <a:extLst>
              <a:ext uri="{FF2B5EF4-FFF2-40B4-BE49-F238E27FC236}">
                <a16:creationId xmlns:a16="http://schemas.microsoft.com/office/drawing/2014/main" id="{FD49C6DF-AB7E-484D-BFEC-A5C77B4F7D25}"/>
              </a:ext>
            </a:extLst>
          </p:cNvPr>
          <p:cNvSpPr>
            <a:spLocks noGrp="1"/>
          </p:cNvSpPr>
          <p:nvPr>
            <p:ph type="body" sz="quarter" idx="10"/>
          </p:nvPr>
        </p:nvSpPr>
        <p:spPr>
          <a:xfrm>
            <a:off x="549272" y="3277801"/>
            <a:ext cx="7146927" cy="1154906"/>
          </a:xfrm>
        </p:spPr>
        <p:txBody>
          <a:bodyPr/>
          <a:lstStyle/>
          <a:p>
            <a:r>
              <a:rPr lang="en-US" sz="2800" dirty="0"/>
              <a:t>Apply anticoagulant strategies to the care of patients that reflect RCTs, real-world data, and individual patient characteristics. </a:t>
            </a:r>
          </a:p>
        </p:txBody>
      </p:sp>
    </p:spTree>
    <p:extLst>
      <p:ext uri="{BB962C8B-B14F-4D97-AF65-F5344CB8AC3E}">
        <p14:creationId xmlns:p14="http://schemas.microsoft.com/office/powerpoint/2010/main" val="223097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AC5206-9C3A-4D93-9544-86ED0A4F5FBC}"/>
              </a:ext>
            </a:extLst>
          </p:cNvPr>
          <p:cNvSpPr>
            <a:spLocks noGrp="1"/>
          </p:cNvSpPr>
          <p:nvPr>
            <p:ph type="title"/>
          </p:nvPr>
        </p:nvSpPr>
        <p:spPr>
          <a:xfrm>
            <a:off x="417095" y="259548"/>
            <a:ext cx="8309810" cy="510909"/>
          </a:xfrm>
        </p:spPr>
        <p:txBody>
          <a:bodyPr/>
          <a:lstStyle/>
          <a:p>
            <a:r>
              <a:rPr lang="en-US" sz="3200" dirty="0"/>
              <a:t>VTE: A Major U.S. Health Care Imperative</a:t>
            </a:r>
          </a:p>
        </p:txBody>
      </p:sp>
      <p:sp>
        <p:nvSpPr>
          <p:cNvPr id="3" name="Content Placeholder 2">
            <a:extLst>
              <a:ext uri="{FF2B5EF4-FFF2-40B4-BE49-F238E27FC236}">
                <a16:creationId xmlns:a16="http://schemas.microsoft.com/office/drawing/2014/main" id="{63A42014-976F-904D-9F56-CE9261AAD8CF}"/>
              </a:ext>
            </a:extLst>
          </p:cNvPr>
          <p:cNvSpPr>
            <a:spLocks noGrp="1"/>
          </p:cNvSpPr>
          <p:nvPr>
            <p:ph idx="1"/>
          </p:nvPr>
        </p:nvSpPr>
        <p:spPr>
          <a:xfrm>
            <a:off x="229702" y="1241330"/>
            <a:ext cx="8726905" cy="2778581"/>
          </a:xfrm>
        </p:spPr>
        <p:txBody>
          <a:bodyPr/>
          <a:lstStyle/>
          <a:p>
            <a:r>
              <a:rPr lang="en-US" sz="2198" dirty="0"/>
              <a:t>Venous thromboembolism (VTE) comprises deep vein thrombosis (DVT) and pulmonary embolism (PE)</a:t>
            </a:r>
            <a:endParaRPr lang="en-US" sz="2198" baseline="30000" dirty="0"/>
          </a:p>
          <a:p>
            <a:r>
              <a:rPr lang="en-US" sz="2198" dirty="0"/>
              <a:t>Affects up to 900,000 individuals in the U.S. each year, leading to nearly 100,000 annual VTE-related deaths</a:t>
            </a:r>
          </a:p>
          <a:p>
            <a:r>
              <a:rPr lang="en-US" sz="2198" dirty="0"/>
              <a:t>Most preventable cause of death in hospitalized patients</a:t>
            </a:r>
            <a:endParaRPr lang="en-US" sz="2198" baseline="30000" dirty="0"/>
          </a:p>
          <a:p>
            <a:r>
              <a:rPr lang="en-US" sz="2198" dirty="0"/>
              <a:t>Incidence will continue to rise with aging population and as people live longer with chronic conditions</a:t>
            </a:r>
            <a:endParaRPr lang="en-US" sz="2198" baseline="30000" dirty="0"/>
          </a:p>
          <a:p>
            <a:pPr marL="0" indent="0">
              <a:buNone/>
            </a:pPr>
            <a:endParaRPr lang="en-US" sz="2797" dirty="0"/>
          </a:p>
        </p:txBody>
      </p:sp>
      <p:sp>
        <p:nvSpPr>
          <p:cNvPr id="5" name="Text Placeholder 4">
            <a:extLst>
              <a:ext uri="{FF2B5EF4-FFF2-40B4-BE49-F238E27FC236}">
                <a16:creationId xmlns:a16="http://schemas.microsoft.com/office/drawing/2014/main" id="{8A473F08-6C67-9B4E-80ED-7176B69A66F3}"/>
              </a:ext>
            </a:extLst>
          </p:cNvPr>
          <p:cNvSpPr>
            <a:spLocks noGrp="1"/>
          </p:cNvSpPr>
          <p:nvPr>
            <p:ph type="body" sz="quarter" idx="10"/>
          </p:nvPr>
        </p:nvSpPr>
        <p:spPr>
          <a:xfrm>
            <a:off x="0" y="4500247"/>
            <a:ext cx="9144000" cy="643253"/>
          </a:xfrm>
        </p:spPr>
        <p:txBody>
          <a:bodyPr/>
          <a:lstStyle/>
          <a:p>
            <a:pPr marL="7931" indent="-7931"/>
            <a:br>
              <a:rPr lang="en-US" dirty="0"/>
            </a:br>
            <a:r>
              <a:rPr lang="en-US" dirty="0"/>
              <a:t>1. Centers for Disease Control and Prevention. Data and statistics on venous thromboembolism. CDC Website. 2020. http://www.cdc.gov/ncbddd/dvt/data.html. Accessed May 10, 2021. 2. Maynard G. Preventing hospital-associated venous </a:t>
            </a:r>
            <a:br>
              <a:rPr lang="en-US" dirty="0"/>
            </a:br>
            <a:r>
              <a:rPr lang="en-US" dirty="0"/>
              <a:t>thromboembolism. 2018. http://www.ahrq.gov/patient-safety/resources/vtguide/index.html. Accessed May 10, 2021. </a:t>
            </a:r>
          </a:p>
        </p:txBody>
      </p:sp>
    </p:spTree>
    <p:extLst>
      <p:ext uri="{BB962C8B-B14F-4D97-AF65-F5344CB8AC3E}">
        <p14:creationId xmlns:p14="http://schemas.microsoft.com/office/powerpoint/2010/main" val="99239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6A86-4E8B-854C-B4BA-F3C8D79D2561}"/>
              </a:ext>
            </a:extLst>
          </p:cNvPr>
          <p:cNvSpPr>
            <a:spLocks noGrp="1"/>
          </p:cNvSpPr>
          <p:nvPr>
            <p:ph type="title"/>
          </p:nvPr>
        </p:nvSpPr>
        <p:spPr>
          <a:xfrm>
            <a:off x="1595478" y="2263973"/>
            <a:ext cx="4335766" cy="615553"/>
          </a:xfrm>
        </p:spPr>
        <p:txBody>
          <a:bodyPr/>
          <a:lstStyle/>
          <a:p>
            <a:r>
              <a:rPr lang="en-US" dirty="0"/>
              <a:t> Virtual Consult 1 </a:t>
            </a:r>
          </a:p>
        </p:txBody>
      </p:sp>
    </p:spTree>
    <p:extLst>
      <p:ext uri="{BB962C8B-B14F-4D97-AF65-F5344CB8AC3E}">
        <p14:creationId xmlns:p14="http://schemas.microsoft.com/office/powerpoint/2010/main" val="318732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MEO_HD">
  <a:themeElements>
    <a:clrScheme name="Custom 35">
      <a:dk1>
        <a:srgbClr val="000000"/>
      </a:dk1>
      <a:lt1>
        <a:srgbClr val="FFFFFF"/>
      </a:lt1>
      <a:dk2>
        <a:srgbClr val="000000"/>
      </a:dk2>
      <a:lt2>
        <a:srgbClr val="FFFFFF"/>
      </a:lt2>
      <a:accent1>
        <a:srgbClr val="005774"/>
      </a:accent1>
      <a:accent2>
        <a:srgbClr val="5C6B72"/>
      </a:accent2>
      <a:accent3>
        <a:srgbClr val="629E3A"/>
      </a:accent3>
      <a:accent4>
        <a:srgbClr val="B93A1E"/>
      </a:accent4>
      <a:accent5>
        <a:srgbClr val="3F193A"/>
      </a:accent5>
      <a:accent6>
        <a:srgbClr val="00AEC4"/>
      </a:accent6>
      <a:hlink>
        <a:srgbClr val="0B273E"/>
      </a:hlink>
      <a:folHlink>
        <a:srgbClr val="5C6B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EOBriefCase" id="{21EE784E-4778-054D-A46B-AEDC322A15AE}" vid="{0EDB6003-5E45-9340-8F84-4BF0A81A2D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CMEOBriefCase</Template>
  <TotalTime>6710</TotalTime>
  <Words>2277</Words>
  <Application>Microsoft Macintosh PowerPoint</Application>
  <PresentationFormat>On-screen Show (16:9)</PresentationFormat>
  <Paragraphs>315</Paragraphs>
  <Slides>30</Slides>
  <Notes>27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6" baseType="lpstr">
      <vt:lpstr>DengXian</vt:lpstr>
      <vt:lpstr>Arial</vt:lpstr>
      <vt:lpstr>Calibri</vt:lpstr>
      <vt:lpstr>Lucida Grande</vt:lpstr>
      <vt:lpstr>CMEO_HD</vt:lpstr>
      <vt:lpstr>think-cell Folie</vt:lpstr>
      <vt:lpstr>Real-World Data for Real-World Patients: A Broadened Lens to Informed Decision-Making in VTE</vt:lpstr>
      <vt:lpstr>Cutting Through Comorbidities: Clearing the Way to Appropriate Anticoagulant Therapy in Patients at Risk for DVT and PE</vt:lpstr>
      <vt:lpstr>Gregory Piazza, MD, MS</vt:lpstr>
      <vt:lpstr>Geoffrey Barnes, MD, MSc</vt:lpstr>
      <vt:lpstr>Margot Savoy, MD, MPH, FAAFP, FABC, CPE, CMQ, FAAP</vt:lpstr>
      <vt:lpstr>Learning  Objective 1 </vt:lpstr>
      <vt:lpstr>Learning  Objective 2 </vt:lpstr>
      <vt:lpstr>VTE: A Major U.S. Health Care Imperative</vt:lpstr>
      <vt:lpstr> Virtual Consult 1 </vt:lpstr>
      <vt:lpstr>Patient Case: Walter</vt:lpstr>
      <vt:lpstr>Patient Case: Walter (cont’d)</vt:lpstr>
      <vt:lpstr>Audience Response</vt:lpstr>
      <vt:lpstr>Factors Associated With Increased Risk of VTE</vt:lpstr>
      <vt:lpstr>Factors Associated With Increased Risk of VTE</vt:lpstr>
      <vt:lpstr> Virtual Consult 1 </vt:lpstr>
      <vt:lpstr>Anticoagulants in VTE</vt:lpstr>
      <vt:lpstr> Virtual Consult 1 </vt:lpstr>
      <vt:lpstr>Audience Response</vt:lpstr>
      <vt:lpstr>Anticoagulation Strategy in Evolution</vt:lpstr>
      <vt:lpstr>RWE Influence on Anticoagulation Over Time</vt:lpstr>
      <vt:lpstr>Evidence for Shared Decision-Making</vt:lpstr>
      <vt:lpstr>Audience Response</vt:lpstr>
      <vt:lpstr> Virtual Consult 2 </vt:lpstr>
      <vt:lpstr>Prevention of Recurrent Unprovoked VTE</vt:lpstr>
      <vt:lpstr>EINSTEIN CHOICE Study</vt:lpstr>
      <vt:lpstr>ESC Guidelines: Risk Factors for VTE Based on the Risk of Recurrence Over the Long-Term</vt:lpstr>
      <vt:lpstr>SMART Goals</vt:lpstr>
      <vt:lpstr>PowerPoint Presentation</vt:lpstr>
      <vt:lpstr>How to Collect Credit for this Activity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Telemedicine for NVAF Management:  Turning Bedside Manner  into Webside Manner</dc:title>
  <dc:creator>Rachel Speer</dc:creator>
  <cp:lastModifiedBy>Warren Beckman</cp:lastModifiedBy>
  <cp:revision>158</cp:revision>
  <cp:lastPrinted>2021-06-06T18:40:10Z</cp:lastPrinted>
  <dcterms:created xsi:type="dcterms:W3CDTF">2021-01-20T01:03:32Z</dcterms:created>
  <dcterms:modified xsi:type="dcterms:W3CDTF">2021-06-10T04:10:17Z</dcterms:modified>
</cp:coreProperties>
</file>