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4" r:id="rId1"/>
  </p:sldMasterIdLst>
  <p:notesMasterIdLst>
    <p:notesMasterId r:id="rId19"/>
  </p:notesMasterIdLst>
  <p:handoutMasterIdLst>
    <p:handoutMasterId r:id="rId20"/>
  </p:handoutMasterIdLst>
  <p:sldIdLst>
    <p:sldId id="2688" r:id="rId2"/>
    <p:sldId id="4502" r:id="rId3"/>
    <p:sldId id="4288" r:id="rId4"/>
    <p:sldId id="4503" r:id="rId5"/>
    <p:sldId id="4522" r:id="rId6"/>
    <p:sldId id="4515" r:id="rId7"/>
    <p:sldId id="4523" r:id="rId8"/>
    <p:sldId id="4528" r:id="rId9"/>
    <p:sldId id="4526" r:id="rId10"/>
    <p:sldId id="4524" r:id="rId11"/>
    <p:sldId id="4478" r:id="rId12"/>
    <p:sldId id="4531" r:id="rId13"/>
    <p:sldId id="4530" r:id="rId14"/>
    <p:sldId id="4527" r:id="rId15"/>
    <p:sldId id="4510" r:id="rId16"/>
    <p:sldId id="4512" r:id="rId17"/>
    <p:sldId id="451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hemi Rorie" initials="KR" lastIdx="7" clrIdx="0">
    <p:extLst>
      <p:ext uri="{19B8F6BF-5375-455C-9EA6-DF929625EA0E}">
        <p15:presenceInfo xmlns:p15="http://schemas.microsoft.com/office/powerpoint/2012/main" userId="S::roriek@knowfully.com::52eb6af8-ba72-444c-8dd8-04f91bb2ab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672"/>
    <a:srgbClr val="DAEDEC"/>
    <a:srgbClr val="65A2D6"/>
    <a:srgbClr val="3995C1"/>
    <a:srgbClr val="502C4F"/>
    <a:srgbClr val="B277B3"/>
    <a:srgbClr val="D8BBD8"/>
    <a:srgbClr val="619ACD"/>
    <a:srgbClr val="3893BE"/>
    <a:srgbClr val="D6B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09"/>
    <p:restoredTop sz="92055" autoAdjust="0"/>
  </p:normalViewPr>
  <p:slideViewPr>
    <p:cSldViewPr snapToGrid="0" snapToObjects="1">
      <p:cViewPr varScale="1">
        <p:scale>
          <a:sx n="131" d="100"/>
          <a:sy n="131" d="100"/>
        </p:scale>
        <p:origin x="240" y="17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20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8T13:14:32.206" idx="7">
    <p:pos x="10" y="10"/>
    <p:text>Evan: I did not notice this before, but the lines are kind of blurred (as opposed to being crisp like on slide 11). This will need to redrawn as it is the CS' data.</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10/26/21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10/26/21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t>
            </a:r>
          </a:p>
        </p:txBody>
      </p:sp>
      <p:sp>
        <p:nvSpPr>
          <p:cNvPr id="4" name="Slide Number Placeholder 3"/>
          <p:cNvSpPr>
            <a:spLocks noGrp="1"/>
          </p:cNvSpPr>
          <p:nvPr>
            <p:ph type="sldNum" sz="quarter" idx="5"/>
          </p:nvPr>
        </p:nvSpPr>
        <p:spPr/>
        <p:txBody>
          <a:bodyPr/>
          <a:lstStyle/>
          <a:p>
            <a:fld id="{9446E1A8-6D11-D944-BA46-3CE3E43A53DE}" type="slidenum">
              <a:rPr lang="en-US" smtClean="0"/>
              <a:pPr/>
              <a:t>1</a:t>
            </a:fld>
            <a:endParaRPr lang="en-US" dirty="0"/>
          </a:p>
        </p:txBody>
      </p:sp>
    </p:spTree>
    <p:extLst>
      <p:ext uri="{BB962C8B-B14F-4D97-AF65-F5344CB8AC3E}">
        <p14:creationId xmlns:p14="http://schemas.microsoft.com/office/powerpoint/2010/main" val="28901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Treatment of Central Disorders of Hypersomnolence: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American Academy of Sleep Medicine Clinical Practice Guideline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Introduction: </a:t>
            </a:r>
            <a:r>
              <a:rPr lang="en-US" sz="1200" kern="1200" dirty="0">
                <a:solidFill>
                  <a:schemeClr val="tx1"/>
                </a:solidFill>
                <a:effectLst/>
                <a:latin typeface="+mn-lt"/>
                <a:ea typeface="+mn-ea"/>
                <a:cs typeface="+mn-cs"/>
              </a:rPr>
              <a:t>This guideline establishes clinical practice recommendations for the treatment of central disorders of hypersomnolence in adults and children. </a:t>
            </a: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The American Academy of Sleep Medicine (AASM) commissioned a task force of experts in sleep medicine to develop recommendations and assign strengths of treatment based on a systematic review of the literature and an assessment of the evidence using the GRADE process. The task force provided a summary of the relevant literature and the quality of evidence, the balance of benefits and harms, patient values and preferences, and resource use considerations that support the recommendations. The AASM Board of Directors approved the final recommendations. </a:t>
            </a:r>
          </a:p>
          <a:p>
            <a:r>
              <a:rPr lang="en-US" sz="1200" b="1" kern="1200" dirty="0">
                <a:solidFill>
                  <a:schemeClr val="tx1"/>
                </a:solidFill>
                <a:effectLst/>
                <a:latin typeface="+mn-lt"/>
                <a:ea typeface="+mn-ea"/>
                <a:cs typeface="+mn-cs"/>
              </a:rPr>
              <a:t>Recommendations: </a:t>
            </a:r>
            <a:r>
              <a:rPr lang="en-US" sz="1200" kern="1200" dirty="0">
                <a:solidFill>
                  <a:schemeClr val="tx1"/>
                </a:solidFill>
                <a:effectLst/>
                <a:latin typeface="+mn-lt"/>
                <a:ea typeface="+mn-ea"/>
                <a:cs typeface="+mn-cs"/>
              </a:rPr>
              <a:t>The following recommendations are intended as a guide for clinicians in choosing a specific treatment for central disorders of hypersomnolence in adults and children. Each recommendation statement is assigned a strength (“Strong” or “Conditional”). A “Strong” recommendation (i.e., “We recommend…”) is one that clinicians should follow under most circumstances. A “Conditional” recommendation (i.e. “We suggest…”) is one that requires that the clinician use clinical knowledge and experience, and strongly considers the individual patient’s values and preferences to determine the best course of action. </a:t>
            </a:r>
          </a:p>
          <a:p>
            <a:r>
              <a:rPr lang="en-US" sz="1200" i="1" kern="1200" dirty="0">
                <a:solidFill>
                  <a:schemeClr val="tx1"/>
                </a:solidFill>
                <a:effectLst/>
                <a:latin typeface="+mn-lt"/>
                <a:ea typeface="+mn-ea"/>
                <a:cs typeface="+mn-cs"/>
              </a:rPr>
              <a:t>Adult patients with narcolepsy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We recommend that clinicians use modafinil for the treatment of narcolepsy in adults. (Strong) </a:t>
            </a:r>
          </a:p>
          <a:p>
            <a:r>
              <a:rPr lang="en-US" sz="1200" kern="1200" dirty="0">
                <a:solidFill>
                  <a:schemeClr val="tx1"/>
                </a:solidFill>
                <a:effectLst/>
                <a:latin typeface="+mn-lt"/>
                <a:ea typeface="+mn-ea"/>
                <a:cs typeface="+mn-cs"/>
              </a:rPr>
              <a:t>2. We recommend that clinicians use </a:t>
            </a:r>
            <a:r>
              <a:rPr lang="en-US" sz="1200" kern="1200" dirty="0" err="1">
                <a:solidFill>
                  <a:schemeClr val="tx1"/>
                </a:solidFill>
                <a:effectLst/>
                <a:latin typeface="+mn-lt"/>
                <a:ea typeface="+mn-ea"/>
                <a:cs typeface="+mn-cs"/>
              </a:rPr>
              <a:t>pitolisant</a:t>
            </a:r>
            <a:r>
              <a:rPr lang="en-US" sz="1200" kern="1200" dirty="0">
                <a:solidFill>
                  <a:schemeClr val="tx1"/>
                </a:solidFill>
                <a:effectLst/>
                <a:latin typeface="+mn-lt"/>
                <a:ea typeface="+mn-ea"/>
                <a:cs typeface="+mn-cs"/>
              </a:rPr>
              <a:t> for the treatment of narcolepsy in adults. (Strong) </a:t>
            </a:r>
          </a:p>
          <a:p>
            <a:r>
              <a:rPr lang="en-US" sz="1200" kern="1200" dirty="0">
                <a:solidFill>
                  <a:schemeClr val="tx1"/>
                </a:solidFill>
                <a:effectLst/>
                <a:latin typeface="+mn-lt"/>
                <a:ea typeface="+mn-ea"/>
                <a:cs typeface="+mn-cs"/>
              </a:rPr>
              <a:t>3. We recommend that clinicians use sodium </a:t>
            </a:r>
            <a:r>
              <a:rPr lang="en-US" sz="1200" kern="1200" dirty="0" err="1">
                <a:solidFill>
                  <a:schemeClr val="tx1"/>
                </a:solidFill>
                <a:effectLst/>
                <a:latin typeface="+mn-lt"/>
                <a:ea typeface="+mn-ea"/>
                <a:cs typeface="+mn-cs"/>
              </a:rPr>
              <a:t>oxybate</a:t>
            </a:r>
            <a:r>
              <a:rPr lang="en-US" sz="1200" kern="1200" dirty="0">
                <a:solidFill>
                  <a:schemeClr val="tx1"/>
                </a:solidFill>
                <a:effectLst/>
                <a:latin typeface="+mn-lt"/>
                <a:ea typeface="+mn-ea"/>
                <a:cs typeface="+mn-cs"/>
              </a:rPr>
              <a:t> for the treatment of narcolepsy in adults. (Strong) </a:t>
            </a:r>
          </a:p>
          <a:p>
            <a:r>
              <a:rPr lang="en-US" sz="1200" kern="1200" dirty="0">
                <a:solidFill>
                  <a:schemeClr val="tx1"/>
                </a:solidFill>
                <a:effectLst/>
                <a:latin typeface="+mn-lt"/>
                <a:ea typeface="+mn-ea"/>
                <a:cs typeface="+mn-cs"/>
              </a:rPr>
              <a:t>4. We recommend that clinicians use </a:t>
            </a:r>
            <a:r>
              <a:rPr lang="en-US" sz="1200" kern="1200" dirty="0" err="1">
                <a:solidFill>
                  <a:schemeClr val="tx1"/>
                </a:solidFill>
                <a:effectLst/>
                <a:latin typeface="+mn-lt"/>
                <a:ea typeface="+mn-ea"/>
                <a:cs typeface="+mn-cs"/>
              </a:rPr>
              <a:t>solriamfetol</a:t>
            </a:r>
            <a:r>
              <a:rPr lang="en-US" sz="1200" kern="1200" dirty="0">
                <a:solidFill>
                  <a:schemeClr val="tx1"/>
                </a:solidFill>
                <a:effectLst/>
                <a:latin typeface="+mn-lt"/>
                <a:ea typeface="+mn-ea"/>
                <a:cs typeface="+mn-cs"/>
              </a:rPr>
              <a:t> for the treatment of narcolepsy in adults. (Strong) </a:t>
            </a:r>
          </a:p>
          <a:p>
            <a:r>
              <a:rPr lang="en-US" sz="1200" kern="1200" dirty="0">
                <a:solidFill>
                  <a:schemeClr val="tx1"/>
                </a:solidFill>
                <a:effectLst/>
                <a:latin typeface="+mn-lt"/>
                <a:ea typeface="+mn-ea"/>
                <a:cs typeface="+mn-cs"/>
              </a:rPr>
              <a:t>5. We suggest that clinicians use armodafinil for the treatment of narcolepsy in adults. (Conditional) </a:t>
            </a:r>
          </a:p>
          <a:p>
            <a:r>
              <a:rPr lang="en-US" sz="1200" kern="1200" dirty="0">
                <a:solidFill>
                  <a:schemeClr val="tx1"/>
                </a:solidFill>
                <a:effectLst/>
                <a:latin typeface="+mn-lt"/>
                <a:ea typeface="+mn-ea"/>
                <a:cs typeface="+mn-cs"/>
              </a:rPr>
              <a:t>6. We suggest that clinicians use dextroamphetamine for the treatment of narcolepsy in adults. (Conditional) </a:t>
            </a:r>
          </a:p>
          <a:p>
            <a:r>
              <a:rPr lang="en-US" sz="1200" kern="1200" dirty="0">
                <a:solidFill>
                  <a:schemeClr val="tx1"/>
                </a:solidFill>
                <a:effectLst/>
                <a:latin typeface="+mn-lt"/>
                <a:ea typeface="+mn-ea"/>
                <a:cs typeface="+mn-cs"/>
              </a:rPr>
              <a:t>7. We suggest that clinicians use methylphenidate for the treatment of narcolepsy in adults. (Conditional) </a:t>
            </a:r>
          </a:p>
          <a:p>
            <a:r>
              <a:rPr lang="en-US" sz="1200" kern="1200" dirty="0">
                <a:solidFill>
                  <a:schemeClr val="tx1"/>
                </a:solidFill>
                <a:effectLst/>
                <a:latin typeface="+mn-lt"/>
                <a:ea typeface="+mn-ea"/>
                <a:cs typeface="+mn-cs"/>
              </a:rPr>
              <a:t>8. We suggest that clinicians </a:t>
            </a:r>
            <a:r>
              <a:rPr lang="en-US" sz="1200" i="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use clomipramine for the treatment of narcolepsy in adults. (Conditional)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Adult patients with idiopathic hypersomnia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 We recommend that clinicians use modafinil for the treatment of idiopathic hypersomnia in adults. (Strong) </a:t>
            </a:r>
          </a:p>
          <a:p>
            <a:r>
              <a:rPr lang="en-US" sz="1200" kern="1200" dirty="0">
                <a:solidFill>
                  <a:schemeClr val="tx1"/>
                </a:solidFill>
                <a:effectLst/>
                <a:latin typeface="+mn-lt"/>
                <a:ea typeface="+mn-ea"/>
                <a:cs typeface="+mn-cs"/>
              </a:rPr>
              <a:t>10. We suggest that clinicians use clarithromycin for the treatment of idiopathic hypersomnia in adults. (Conditional) </a:t>
            </a:r>
          </a:p>
          <a:p>
            <a:r>
              <a:rPr lang="en-US" sz="1200" kern="1200" dirty="0">
                <a:solidFill>
                  <a:schemeClr val="tx1"/>
                </a:solidFill>
                <a:effectLst/>
                <a:latin typeface="+mn-lt"/>
                <a:ea typeface="+mn-ea"/>
                <a:cs typeface="+mn-cs"/>
              </a:rPr>
              <a:t>11. We suggest that clinicians use methylphenidate for the treatment of idiopathic hypersomnia in adults. (Conditional) </a:t>
            </a:r>
          </a:p>
          <a:p>
            <a:r>
              <a:rPr lang="en-US" sz="1200" kern="1200" dirty="0">
                <a:solidFill>
                  <a:schemeClr val="tx1"/>
                </a:solidFill>
                <a:effectLst/>
                <a:latin typeface="+mn-lt"/>
                <a:ea typeface="+mn-ea"/>
                <a:cs typeface="+mn-cs"/>
              </a:rPr>
              <a:t>12. We suggest that clinicians use </a:t>
            </a:r>
            <a:r>
              <a:rPr lang="en-US" sz="1200" kern="1200" dirty="0" err="1">
                <a:solidFill>
                  <a:schemeClr val="tx1"/>
                </a:solidFill>
                <a:effectLst/>
                <a:latin typeface="+mn-lt"/>
                <a:ea typeface="+mn-ea"/>
                <a:cs typeface="+mn-cs"/>
              </a:rPr>
              <a:t>pitolisant</a:t>
            </a:r>
            <a:r>
              <a:rPr lang="en-US" sz="1200" kern="1200" dirty="0">
                <a:solidFill>
                  <a:schemeClr val="tx1"/>
                </a:solidFill>
                <a:effectLst/>
                <a:latin typeface="+mn-lt"/>
                <a:ea typeface="+mn-ea"/>
                <a:cs typeface="+mn-cs"/>
              </a:rPr>
              <a:t> for the treatment of idiopathic hypersomnia in adults. (Conditional) </a:t>
            </a:r>
          </a:p>
          <a:p>
            <a:r>
              <a:rPr lang="en-US" sz="1200" kern="1200" dirty="0">
                <a:solidFill>
                  <a:schemeClr val="tx1"/>
                </a:solidFill>
                <a:effectLst/>
                <a:latin typeface="+mn-lt"/>
                <a:ea typeface="+mn-ea"/>
                <a:cs typeface="+mn-cs"/>
              </a:rPr>
              <a:t>13. We suggest that clinicians use sodium </a:t>
            </a:r>
            <a:r>
              <a:rPr lang="en-US" sz="1200" kern="1200" dirty="0" err="1">
                <a:solidFill>
                  <a:schemeClr val="tx1"/>
                </a:solidFill>
                <a:effectLst/>
                <a:latin typeface="+mn-lt"/>
                <a:ea typeface="+mn-ea"/>
                <a:cs typeface="+mn-cs"/>
              </a:rPr>
              <a:t>oxybate</a:t>
            </a:r>
            <a:r>
              <a:rPr lang="en-US" sz="1200" kern="1200" dirty="0">
                <a:solidFill>
                  <a:schemeClr val="tx1"/>
                </a:solidFill>
                <a:effectLst/>
                <a:latin typeface="+mn-lt"/>
                <a:ea typeface="+mn-ea"/>
                <a:cs typeface="+mn-cs"/>
              </a:rPr>
              <a:t> for the treatment of idiopathic hypersomnia in adults. (Conditional) </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5</a:t>
            </a:fld>
            <a:endParaRPr lang="en-US"/>
          </a:p>
        </p:txBody>
      </p:sp>
    </p:spTree>
    <p:extLst>
      <p:ext uri="{BB962C8B-B14F-4D97-AF65-F5344CB8AC3E}">
        <p14:creationId xmlns:p14="http://schemas.microsoft.com/office/powerpoint/2010/main" val="93034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0" dirty="0">
                <a:solidFill>
                  <a:prstClr val="white"/>
                </a:solidFill>
              </a:rPr>
              <a:t>Titration and optimization period (OLT)</a:t>
            </a:r>
            <a:endParaRPr lang="en-US" altLang="en-US" dirty="0"/>
          </a:p>
          <a:p>
            <a:endParaRPr lang="en-US" altLang="en-US" dirty="0"/>
          </a:p>
          <a:p>
            <a:r>
              <a:rPr lang="en-US" altLang="en-US" dirty="0" err="1"/>
              <a:t>Dauvilliers</a:t>
            </a:r>
            <a:r>
              <a:rPr lang="en-US" altLang="en-US" dirty="0"/>
              <a:t> Y, et al. AAN Virtual Annual Meeting; 2021. </a:t>
            </a:r>
          </a:p>
          <a:p>
            <a:r>
              <a:rPr lang="en-US" sz="1200" b="1" i="0" kern="1200" dirty="0">
                <a:solidFill>
                  <a:schemeClr val="tx1"/>
                </a:solidFill>
                <a:effectLst/>
                <a:latin typeface="Arial" pitchFamily="34" charset="0"/>
                <a:ea typeface="+mn-ea"/>
                <a:cs typeface="+mn-cs"/>
              </a:rPr>
              <a:t>Efficacy and Safety of Lower-Sodium </a:t>
            </a:r>
            <a:r>
              <a:rPr lang="en-US" sz="1200" b="1" i="0" kern="1200" dirty="0" err="1">
                <a:solidFill>
                  <a:schemeClr val="tx1"/>
                </a:solidFill>
                <a:effectLst/>
                <a:latin typeface="Arial" pitchFamily="34" charset="0"/>
                <a:ea typeface="+mn-ea"/>
                <a:cs typeface="+mn-cs"/>
              </a:rPr>
              <a:t>Oxybate</a:t>
            </a:r>
            <a:r>
              <a:rPr lang="en-US" sz="1200" b="1" i="0" kern="1200" dirty="0">
                <a:solidFill>
                  <a:schemeClr val="tx1"/>
                </a:solidFill>
                <a:effectLst/>
                <a:latin typeface="Arial" pitchFamily="34" charset="0"/>
                <a:ea typeface="+mn-ea"/>
                <a:cs typeface="+mn-cs"/>
              </a:rPr>
              <a:t> in a Phase 3, Placebo-Controlled, Double-Blind, Randomized Withdrawal Study in Adult Participants With Idiopathic Hypersomnia</a:t>
            </a:r>
          </a:p>
          <a:p>
            <a:pPr eaLnBrk="1" hangingPunct="1">
              <a:spcBef>
                <a:spcPct val="0"/>
              </a:spcBef>
            </a:pPr>
            <a:endParaRPr lang="en-US" altLang="fr-FR" dirty="0"/>
          </a:p>
          <a:p>
            <a:r>
              <a:rPr lang="en-US" sz="1200" b="1" i="0" kern="1200" dirty="0">
                <a:solidFill>
                  <a:schemeClr val="tx1"/>
                </a:solidFill>
                <a:effectLst/>
                <a:latin typeface="Arial" pitchFamily="34" charset="0"/>
                <a:ea typeface="+mn-ea"/>
                <a:cs typeface="+mn-cs"/>
              </a:rPr>
              <a:t>Objective:</a:t>
            </a:r>
          </a:p>
          <a:p>
            <a:r>
              <a:rPr lang="en-US" sz="1200" b="0" i="0" kern="1200" dirty="0">
                <a:solidFill>
                  <a:schemeClr val="tx1"/>
                </a:solidFill>
                <a:effectLst/>
                <a:latin typeface="Arial" pitchFamily="34" charset="0"/>
                <a:ea typeface="+mn-ea"/>
                <a:cs typeface="+mn-cs"/>
              </a:rPr>
              <a:t>Evaluate efficacy/safety of calcium, magnesium, potassium, and sodium </a:t>
            </a:r>
            <a:r>
              <a:rPr lang="en-US" sz="1200" b="0" i="0" kern="1200" dirty="0" err="1">
                <a:solidFill>
                  <a:schemeClr val="tx1"/>
                </a:solidFill>
                <a:effectLst/>
                <a:latin typeface="Arial" pitchFamily="34" charset="0"/>
                <a:ea typeface="+mn-ea"/>
                <a:cs typeface="+mn-cs"/>
              </a:rPr>
              <a:t>oxybates</a:t>
            </a:r>
            <a:r>
              <a:rPr lang="en-US" sz="1200" b="0" i="0" kern="1200" dirty="0">
                <a:solidFill>
                  <a:schemeClr val="tx1"/>
                </a:solidFill>
                <a:effectLst/>
                <a:latin typeface="Arial" pitchFamily="34" charset="0"/>
                <a:ea typeface="+mn-ea"/>
                <a:cs typeface="+mn-cs"/>
              </a:rPr>
              <a:t> (lower-sodium </a:t>
            </a:r>
            <a:r>
              <a:rPr lang="en-US" sz="1200" b="0" i="0" kern="1200" dirty="0" err="1">
                <a:solidFill>
                  <a:schemeClr val="tx1"/>
                </a:solidFill>
                <a:effectLst/>
                <a:latin typeface="Arial" pitchFamily="34" charset="0"/>
                <a:ea typeface="+mn-ea"/>
                <a:cs typeface="+mn-cs"/>
              </a:rPr>
              <a:t>oxybate</a:t>
            </a:r>
            <a:r>
              <a:rPr lang="en-US" sz="1200" b="0" i="0" kern="1200" dirty="0">
                <a:solidFill>
                  <a:schemeClr val="tx1"/>
                </a:solidFill>
                <a:effectLst/>
                <a:latin typeface="Arial" pitchFamily="34" charset="0"/>
                <a:ea typeface="+mn-ea"/>
                <a:cs typeface="+mn-cs"/>
              </a:rPr>
              <a:t> [LXB], </a:t>
            </a:r>
            <a:r>
              <a:rPr lang="en-US" sz="1200" b="0" i="0" kern="1200" dirty="0" err="1">
                <a:solidFill>
                  <a:schemeClr val="tx1"/>
                </a:solidFill>
                <a:effectLst/>
                <a:latin typeface="Arial" pitchFamily="34" charset="0"/>
                <a:ea typeface="+mn-ea"/>
                <a:cs typeface="+mn-cs"/>
              </a:rPr>
              <a:t>Xywav</a:t>
            </a:r>
            <a:r>
              <a:rPr lang="en-US" sz="1200" b="0" i="0" kern="1200" baseline="30000" dirty="0" err="1">
                <a:solidFill>
                  <a:schemeClr val="tx1"/>
                </a:solidFill>
                <a:effectLst/>
                <a:latin typeface="Arial" pitchFamily="34" charset="0"/>
                <a:ea typeface="+mn-ea"/>
                <a:cs typeface="+mn-cs"/>
              </a:rPr>
              <a:t>TM</a:t>
            </a:r>
            <a:r>
              <a:rPr lang="en-US" sz="1200" b="0" i="0" kern="1200" dirty="0">
                <a:solidFill>
                  <a:schemeClr val="tx1"/>
                </a:solidFill>
                <a:effectLst/>
                <a:latin typeface="Arial" pitchFamily="34" charset="0"/>
                <a:ea typeface="+mn-ea"/>
                <a:cs typeface="+mn-cs"/>
              </a:rPr>
              <a:t>; previously designated JZP-258), a novel </a:t>
            </a:r>
            <a:r>
              <a:rPr lang="en-US" sz="1200" b="0" i="0" kern="1200" dirty="0" err="1">
                <a:solidFill>
                  <a:schemeClr val="tx1"/>
                </a:solidFill>
                <a:effectLst/>
                <a:latin typeface="Arial" pitchFamily="34" charset="0"/>
                <a:ea typeface="+mn-ea"/>
                <a:cs typeface="+mn-cs"/>
              </a:rPr>
              <a:t>oxybate</a:t>
            </a:r>
            <a:r>
              <a:rPr lang="en-US" sz="1200" b="0" i="0" kern="1200" dirty="0">
                <a:solidFill>
                  <a:schemeClr val="tx1"/>
                </a:solidFill>
                <a:effectLst/>
                <a:latin typeface="Arial" pitchFamily="34" charset="0"/>
                <a:ea typeface="+mn-ea"/>
                <a:cs typeface="+mn-cs"/>
              </a:rPr>
              <a:t> treatment with 92% less sodium than sodium </a:t>
            </a:r>
            <a:r>
              <a:rPr lang="en-US" sz="1200" b="0" i="0" kern="1200" dirty="0" err="1">
                <a:solidFill>
                  <a:schemeClr val="tx1"/>
                </a:solidFill>
                <a:effectLst/>
                <a:latin typeface="Arial" pitchFamily="34" charset="0"/>
                <a:ea typeface="+mn-ea"/>
                <a:cs typeface="+mn-cs"/>
              </a:rPr>
              <a:t>oxybate</a:t>
            </a:r>
            <a:r>
              <a:rPr lang="en-US" sz="1200" b="0" i="0" kern="1200" dirty="0">
                <a:solidFill>
                  <a:schemeClr val="tx1"/>
                </a:solidFill>
                <a:effectLst/>
                <a:latin typeface="Arial" pitchFamily="34" charset="0"/>
                <a:ea typeface="+mn-ea"/>
                <a:cs typeface="+mn-cs"/>
              </a:rPr>
              <a:t> (SXB; </a:t>
            </a:r>
            <a:r>
              <a:rPr lang="en-US" sz="1200" b="0" i="0" kern="1200" dirty="0" err="1">
                <a:solidFill>
                  <a:schemeClr val="tx1"/>
                </a:solidFill>
                <a:effectLst/>
                <a:latin typeface="Arial" pitchFamily="34" charset="0"/>
                <a:ea typeface="+mn-ea"/>
                <a:cs typeface="+mn-cs"/>
              </a:rPr>
              <a:t>Xyrem</a:t>
            </a:r>
            <a:r>
              <a:rPr lang="en-US" sz="1200" b="0" i="0" kern="1200" dirty="0">
                <a:solidFill>
                  <a:schemeClr val="tx1"/>
                </a:solidFill>
                <a:effectLst/>
                <a:latin typeface="Arial" pitchFamily="34" charset="0"/>
                <a:ea typeface="+mn-ea"/>
                <a:cs typeface="+mn-cs"/>
              </a:rPr>
              <a:t>®) in adults with idiopathic hypersomnia (IH).</a:t>
            </a:r>
          </a:p>
          <a:p>
            <a:r>
              <a:rPr lang="en-US" sz="1200" b="1" i="0" kern="1200" dirty="0">
                <a:solidFill>
                  <a:schemeClr val="tx1"/>
                </a:solidFill>
                <a:effectLst/>
                <a:latin typeface="Arial" pitchFamily="34" charset="0"/>
                <a:ea typeface="+mn-ea"/>
                <a:cs typeface="+mn-cs"/>
              </a:rPr>
              <a:t>Background:</a:t>
            </a:r>
          </a:p>
          <a:p>
            <a:r>
              <a:rPr lang="en-US" sz="1200" b="0" i="0" kern="1200" dirty="0">
                <a:solidFill>
                  <a:schemeClr val="tx1"/>
                </a:solidFill>
                <a:effectLst/>
                <a:latin typeface="Arial" pitchFamily="34" charset="0"/>
                <a:ea typeface="+mn-ea"/>
                <a:cs typeface="+mn-cs"/>
              </a:rPr>
              <a:t>IH is a rare central hypersomnolence disorder characterized by severe daytime sleepiness, prolonged nighttime sleep, and sleep inertia. No treatment is currently approved for IH. </a:t>
            </a:r>
          </a:p>
          <a:p>
            <a:r>
              <a:rPr lang="en-US" sz="1200" b="1" i="0" kern="1200" dirty="0">
                <a:solidFill>
                  <a:schemeClr val="tx1"/>
                </a:solidFill>
                <a:effectLst/>
                <a:latin typeface="Arial" pitchFamily="34" charset="0"/>
                <a:ea typeface="+mn-ea"/>
                <a:cs typeface="+mn-cs"/>
              </a:rPr>
              <a:t>Design/Methods:</a:t>
            </a:r>
          </a:p>
          <a:p>
            <a:r>
              <a:rPr lang="en-US" sz="1200" b="0" i="0" kern="1200" dirty="0">
                <a:solidFill>
                  <a:schemeClr val="tx1"/>
                </a:solidFill>
                <a:effectLst/>
                <a:latin typeface="Arial" pitchFamily="34" charset="0"/>
                <a:ea typeface="+mn-ea"/>
                <a:cs typeface="+mn-cs"/>
              </a:rPr>
              <a:t>Eligible participants aged 18–75 years with IH began LXB treatment with an open-label titration and optimization period (10–14 weeks), followed by a 2-week, open-label, stable-dose period (SDP). Participants were randomized to placebo or to continue LXB treatment during a 2-week, double-blind, randomized withdrawal period (DBRWP). The primary efficacy endpoint was change in Epworth Sleepiness Scale (ESS) score; key secondary endpoints included proportion of participants who reported worsening (minimally/much/very much worse) on Patient Global Impression of Change (</a:t>
            </a:r>
            <a:r>
              <a:rPr lang="en-US" sz="1200" b="0" i="0" kern="1200" dirty="0" err="1">
                <a:solidFill>
                  <a:schemeClr val="tx1"/>
                </a:solidFill>
                <a:effectLst/>
                <a:latin typeface="Arial" pitchFamily="34" charset="0"/>
                <a:ea typeface="+mn-ea"/>
                <a:cs typeface="+mn-cs"/>
              </a:rPr>
              <a:t>PGIc</a:t>
            </a:r>
            <a:r>
              <a:rPr lang="en-US" sz="1200" b="0" i="0" kern="1200" dirty="0">
                <a:solidFill>
                  <a:schemeClr val="tx1"/>
                </a:solidFill>
                <a:effectLst/>
                <a:latin typeface="Arial" pitchFamily="34" charset="0"/>
                <a:ea typeface="+mn-ea"/>
                <a:cs typeface="+mn-cs"/>
              </a:rPr>
              <a:t>) and change in Idiopathic Hypersomnia Severity Scale (IHSS) score, all from end of SDP to end of DBRWP.</a:t>
            </a:r>
          </a:p>
          <a:p>
            <a:r>
              <a:rPr lang="en-US" sz="1200" b="1" i="0" kern="1200" dirty="0">
                <a:solidFill>
                  <a:schemeClr val="tx1"/>
                </a:solidFill>
                <a:effectLst/>
                <a:latin typeface="Arial" pitchFamily="34" charset="0"/>
                <a:ea typeface="+mn-ea"/>
                <a:cs typeface="+mn-cs"/>
              </a:rPr>
              <a:t>Results:</a:t>
            </a:r>
          </a:p>
          <a:p>
            <a:r>
              <a:rPr lang="en-US" sz="1200" b="0" i="0" kern="1200" dirty="0">
                <a:solidFill>
                  <a:schemeClr val="tx1"/>
                </a:solidFill>
                <a:effectLst/>
                <a:latin typeface="Arial" pitchFamily="34" charset="0"/>
                <a:ea typeface="+mn-ea"/>
                <a:cs typeface="+mn-cs"/>
              </a:rPr>
              <a:t>The safety population included 154 participants (</a:t>
            </a:r>
            <a:r>
              <a:rPr lang="en-US" sz="1200" b="0" i="0" kern="1200" dirty="0" err="1">
                <a:solidFill>
                  <a:schemeClr val="tx1"/>
                </a:solidFill>
                <a:effectLst/>
                <a:latin typeface="Arial" pitchFamily="34" charset="0"/>
                <a:ea typeface="+mn-ea"/>
                <a:cs typeface="+mn-cs"/>
              </a:rPr>
              <a:t>mean±SD</a:t>
            </a:r>
            <a:r>
              <a:rPr lang="en-US" sz="1200" b="0" i="0" kern="1200" dirty="0">
                <a:solidFill>
                  <a:schemeClr val="tx1"/>
                </a:solidFill>
                <a:effectLst/>
                <a:latin typeface="Arial" pitchFamily="34" charset="0"/>
                <a:ea typeface="+mn-ea"/>
                <a:cs typeface="+mn-cs"/>
              </a:rPr>
              <a:t> age: 40±14 years; 68% female; </a:t>
            </a:r>
            <a:r>
              <a:rPr lang="en-US" sz="1200" b="0" i="0" kern="1200" dirty="0" err="1">
                <a:solidFill>
                  <a:schemeClr val="tx1"/>
                </a:solidFill>
                <a:effectLst/>
                <a:latin typeface="Arial" pitchFamily="34" charset="0"/>
                <a:ea typeface="+mn-ea"/>
                <a:cs typeface="+mn-cs"/>
              </a:rPr>
              <a:t>mean±SD</a:t>
            </a:r>
            <a:r>
              <a:rPr lang="en-US" sz="1200" b="0" i="0" kern="1200" dirty="0">
                <a:solidFill>
                  <a:schemeClr val="tx1"/>
                </a:solidFill>
                <a:effectLst/>
                <a:latin typeface="Arial" pitchFamily="34" charset="0"/>
                <a:ea typeface="+mn-ea"/>
                <a:cs typeface="+mn-cs"/>
              </a:rPr>
              <a:t> ESS: 16±3.6); </a:t>
            </a:r>
            <a:r>
              <a:rPr lang="en-US" sz="1200" b="0" i="0" kern="1200" dirty="0" err="1">
                <a:solidFill>
                  <a:schemeClr val="tx1"/>
                </a:solidFill>
                <a:effectLst/>
                <a:latin typeface="Arial" pitchFamily="34" charset="0"/>
                <a:ea typeface="+mn-ea"/>
                <a:cs typeface="+mn-cs"/>
              </a:rPr>
              <a:t>mean±SD</a:t>
            </a:r>
            <a:r>
              <a:rPr lang="en-US" sz="1200" b="0" i="0" kern="1200" dirty="0">
                <a:solidFill>
                  <a:schemeClr val="tx1"/>
                </a:solidFill>
                <a:effectLst/>
                <a:latin typeface="Arial" pitchFamily="34" charset="0"/>
                <a:ea typeface="+mn-ea"/>
                <a:cs typeface="+mn-cs"/>
              </a:rPr>
              <a:t> dose was 6.0±1.6 g/night. At the end of the DBRWP, significant worsening was observed in participants randomized to placebo vs LXB in ESS scores (n=115; LS mean difference [95% CI] in change from SDP: −6.51 [−7.99,−5.03]; </a:t>
            </a:r>
            <a:r>
              <a:rPr lang="en-US" sz="1200" b="0" i="1" kern="1200" dirty="0">
                <a:solidFill>
                  <a:schemeClr val="tx1"/>
                </a:solidFill>
                <a:effectLst/>
                <a:latin typeface="Arial" pitchFamily="34" charset="0"/>
                <a:ea typeface="+mn-ea"/>
                <a:cs typeface="+mn-cs"/>
              </a:rPr>
              <a:t>P</a:t>
            </a:r>
            <a:r>
              <a:rPr lang="en-US" sz="1200" b="0" i="0" kern="1200" dirty="0">
                <a:solidFill>
                  <a:schemeClr val="tx1"/>
                </a:solidFill>
                <a:effectLst/>
                <a:latin typeface="Arial" pitchFamily="34" charset="0"/>
                <a:ea typeface="+mn-ea"/>
                <a:cs typeface="+mn-cs"/>
              </a:rPr>
              <a:t>&lt;0.0001), </a:t>
            </a:r>
            <a:r>
              <a:rPr lang="en-US" sz="1200" b="0" i="0" kern="1200" dirty="0" err="1">
                <a:solidFill>
                  <a:schemeClr val="tx1"/>
                </a:solidFill>
                <a:effectLst/>
                <a:latin typeface="Arial" pitchFamily="34" charset="0"/>
                <a:ea typeface="+mn-ea"/>
                <a:cs typeface="+mn-cs"/>
              </a:rPr>
              <a:t>PGIc</a:t>
            </a:r>
            <a:r>
              <a:rPr lang="en-US" sz="1200" b="0" i="0" kern="1200" dirty="0">
                <a:solidFill>
                  <a:schemeClr val="tx1"/>
                </a:solidFill>
                <a:effectLst/>
                <a:latin typeface="Arial" pitchFamily="34" charset="0"/>
                <a:ea typeface="+mn-ea"/>
                <a:cs typeface="+mn-cs"/>
              </a:rPr>
              <a:t> (88.1% for placebo vs 21.4% for LXB; </a:t>
            </a:r>
            <a:r>
              <a:rPr lang="en-US" sz="1200" b="0" i="1" kern="1200" dirty="0">
                <a:solidFill>
                  <a:schemeClr val="tx1"/>
                </a:solidFill>
                <a:effectLst/>
                <a:latin typeface="Arial" pitchFamily="34" charset="0"/>
                <a:ea typeface="+mn-ea"/>
                <a:cs typeface="+mn-cs"/>
              </a:rPr>
              <a:t>P</a:t>
            </a:r>
            <a:r>
              <a:rPr lang="en-US" sz="1200" b="0" i="0" kern="1200" dirty="0">
                <a:solidFill>
                  <a:schemeClr val="tx1"/>
                </a:solidFill>
                <a:effectLst/>
                <a:latin typeface="Arial" pitchFamily="34" charset="0"/>
                <a:ea typeface="+mn-ea"/>
                <a:cs typeface="+mn-cs"/>
              </a:rPr>
              <a:t>&lt;0.0001), and IHSS score (estimated median difference [95% CI]: −12.00 [−15.0,−8.0]; </a:t>
            </a:r>
            <a:r>
              <a:rPr lang="en-US" sz="1200" b="0" i="1" kern="1200" dirty="0">
                <a:solidFill>
                  <a:schemeClr val="tx1"/>
                </a:solidFill>
                <a:effectLst/>
                <a:latin typeface="Arial" pitchFamily="34" charset="0"/>
                <a:ea typeface="+mn-ea"/>
                <a:cs typeface="+mn-cs"/>
              </a:rPr>
              <a:t>P</a:t>
            </a:r>
            <a:r>
              <a:rPr lang="en-US" sz="1200" b="0" i="0" kern="1200" dirty="0">
                <a:solidFill>
                  <a:schemeClr val="tx1"/>
                </a:solidFill>
                <a:effectLst/>
                <a:latin typeface="Arial" pitchFamily="34" charset="0"/>
                <a:ea typeface="+mn-ea"/>
                <a:cs typeface="+mn-cs"/>
              </a:rPr>
              <a:t>&lt;0.0001). Common treatment-emergent adverse events (TEAEs) included nausea (21.4%), headache (16.2%), dizziness (11.7%), anxiety (10.4%), and vomiting (10.4%). Serious TEAEs occurred in 4 participants (non-cardiac chest pain, rhabdomyolysis, syncope, and nephrolithiasis/pyelonephritis); none were deemed related to study drug.</a:t>
            </a:r>
          </a:p>
          <a:p>
            <a:r>
              <a:rPr lang="en-US" sz="1200" b="1" i="0" kern="1200" dirty="0">
                <a:solidFill>
                  <a:schemeClr val="tx1"/>
                </a:solidFill>
                <a:effectLst/>
                <a:latin typeface="Arial" pitchFamily="34" charset="0"/>
                <a:ea typeface="+mn-ea"/>
                <a:cs typeface="+mn-cs"/>
              </a:rPr>
              <a:t>Conclusions:</a:t>
            </a:r>
          </a:p>
          <a:p>
            <a:r>
              <a:rPr lang="en-US" sz="1200" b="0" i="0" kern="1200" dirty="0">
                <a:solidFill>
                  <a:schemeClr val="tx1"/>
                </a:solidFill>
                <a:effectLst/>
                <a:latin typeface="Arial" pitchFamily="34" charset="0"/>
                <a:ea typeface="+mn-ea"/>
                <a:cs typeface="+mn-cs"/>
              </a:rPr>
              <a:t>In participants with IH, LXB demonstrated a clinically meaningful effect on excessive daytime sleepiness, self-reported global change, and overall IH symptom severity. The overall safety profile was consistent with that of SXB.</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7</a:t>
            </a:fld>
            <a:endParaRPr lang="en-US"/>
          </a:p>
        </p:txBody>
      </p:sp>
    </p:spTree>
    <p:extLst>
      <p:ext uri="{BB962C8B-B14F-4D97-AF65-F5344CB8AC3E}">
        <p14:creationId xmlns:p14="http://schemas.microsoft.com/office/powerpoint/2010/main" val="148698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en-US" dirty="0" err="1"/>
              <a:t>Dauvilliers</a:t>
            </a:r>
            <a:r>
              <a:rPr lang="en-US" altLang="en-US" dirty="0"/>
              <a:t> Y, et al. AAN Virtual Annual Meeting; 2021. </a:t>
            </a:r>
          </a:p>
          <a:p>
            <a:r>
              <a:rPr lang="en-US" sz="1200" b="1" i="0" kern="1200" dirty="0">
                <a:solidFill>
                  <a:schemeClr val="tx1"/>
                </a:solidFill>
                <a:effectLst/>
                <a:latin typeface="Arial" pitchFamily="34" charset="0"/>
                <a:ea typeface="+mn-ea"/>
                <a:cs typeface="+mn-cs"/>
              </a:rPr>
              <a:t>Efficacy and Safety of Lower-Sodium </a:t>
            </a:r>
            <a:r>
              <a:rPr lang="en-US" sz="1200" b="1" i="0" kern="1200" dirty="0" err="1">
                <a:solidFill>
                  <a:schemeClr val="tx1"/>
                </a:solidFill>
                <a:effectLst/>
                <a:latin typeface="Arial" pitchFamily="34" charset="0"/>
                <a:ea typeface="+mn-ea"/>
                <a:cs typeface="+mn-cs"/>
              </a:rPr>
              <a:t>Oxybate</a:t>
            </a:r>
            <a:r>
              <a:rPr lang="en-US" sz="1200" b="1" i="0" kern="1200" dirty="0">
                <a:solidFill>
                  <a:schemeClr val="tx1"/>
                </a:solidFill>
                <a:effectLst/>
                <a:latin typeface="Arial" pitchFamily="34" charset="0"/>
                <a:ea typeface="+mn-ea"/>
                <a:cs typeface="+mn-cs"/>
              </a:rPr>
              <a:t> in a Phase 3, Placebo-Controlled, Double-Blind, Randomized Withdrawal Study in Adult Participants With Idiopathic Hypersomnia</a:t>
            </a:r>
          </a:p>
          <a:p>
            <a:pPr eaLnBrk="1" hangingPunct="1">
              <a:spcBef>
                <a:spcPct val="0"/>
              </a:spcBef>
            </a:pPr>
            <a:endParaRPr lang="en-US" altLang="fr-FR" dirty="0"/>
          </a:p>
          <a:p>
            <a:r>
              <a:rPr lang="en-US" sz="1200" b="1" i="0" kern="1200" dirty="0">
                <a:solidFill>
                  <a:schemeClr val="tx1"/>
                </a:solidFill>
                <a:effectLst/>
                <a:latin typeface="Arial" pitchFamily="34" charset="0"/>
                <a:ea typeface="+mn-ea"/>
                <a:cs typeface="+mn-cs"/>
              </a:rPr>
              <a:t>Objective:</a:t>
            </a:r>
          </a:p>
          <a:p>
            <a:r>
              <a:rPr lang="en-US" sz="1200" b="0" i="0" kern="1200" dirty="0">
                <a:solidFill>
                  <a:schemeClr val="tx1"/>
                </a:solidFill>
                <a:effectLst/>
                <a:latin typeface="Arial" pitchFamily="34" charset="0"/>
                <a:ea typeface="+mn-ea"/>
                <a:cs typeface="+mn-cs"/>
              </a:rPr>
              <a:t>Evaluate efficacy/safety of calcium, magnesium, potassium, and sodium </a:t>
            </a:r>
            <a:r>
              <a:rPr lang="en-US" sz="1200" b="0" i="0" kern="1200" dirty="0" err="1">
                <a:solidFill>
                  <a:schemeClr val="tx1"/>
                </a:solidFill>
                <a:effectLst/>
                <a:latin typeface="Arial" pitchFamily="34" charset="0"/>
                <a:ea typeface="+mn-ea"/>
                <a:cs typeface="+mn-cs"/>
              </a:rPr>
              <a:t>oxybates</a:t>
            </a:r>
            <a:r>
              <a:rPr lang="en-US" sz="1200" b="0" i="0" kern="1200" dirty="0">
                <a:solidFill>
                  <a:schemeClr val="tx1"/>
                </a:solidFill>
                <a:effectLst/>
                <a:latin typeface="Arial" pitchFamily="34" charset="0"/>
                <a:ea typeface="+mn-ea"/>
                <a:cs typeface="+mn-cs"/>
              </a:rPr>
              <a:t> (lower-sodium </a:t>
            </a:r>
            <a:r>
              <a:rPr lang="en-US" sz="1200" b="0" i="0" kern="1200" dirty="0" err="1">
                <a:solidFill>
                  <a:schemeClr val="tx1"/>
                </a:solidFill>
                <a:effectLst/>
                <a:latin typeface="Arial" pitchFamily="34" charset="0"/>
                <a:ea typeface="+mn-ea"/>
                <a:cs typeface="+mn-cs"/>
              </a:rPr>
              <a:t>oxybate</a:t>
            </a:r>
            <a:r>
              <a:rPr lang="en-US" sz="1200" b="0" i="0" kern="1200" dirty="0">
                <a:solidFill>
                  <a:schemeClr val="tx1"/>
                </a:solidFill>
                <a:effectLst/>
                <a:latin typeface="Arial" pitchFamily="34" charset="0"/>
                <a:ea typeface="+mn-ea"/>
                <a:cs typeface="+mn-cs"/>
              </a:rPr>
              <a:t> [LXB], </a:t>
            </a:r>
            <a:r>
              <a:rPr lang="en-US" sz="1200" b="0" i="0" kern="1200" dirty="0" err="1">
                <a:solidFill>
                  <a:schemeClr val="tx1"/>
                </a:solidFill>
                <a:effectLst/>
                <a:latin typeface="Arial" pitchFamily="34" charset="0"/>
                <a:ea typeface="+mn-ea"/>
                <a:cs typeface="+mn-cs"/>
              </a:rPr>
              <a:t>Xywav</a:t>
            </a:r>
            <a:r>
              <a:rPr lang="en-US" sz="1200" b="0" i="0" kern="1200" baseline="30000" dirty="0" err="1">
                <a:solidFill>
                  <a:schemeClr val="tx1"/>
                </a:solidFill>
                <a:effectLst/>
                <a:latin typeface="Arial" pitchFamily="34" charset="0"/>
                <a:ea typeface="+mn-ea"/>
                <a:cs typeface="+mn-cs"/>
              </a:rPr>
              <a:t>TM</a:t>
            </a:r>
            <a:r>
              <a:rPr lang="en-US" sz="1200" b="0" i="0" kern="1200" dirty="0">
                <a:solidFill>
                  <a:schemeClr val="tx1"/>
                </a:solidFill>
                <a:effectLst/>
                <a:latin typeface="Arial" pitchFamily="34" charset="0"/>
                <a:ea typeface="+mn-ea"/>
                <a:cs typeface="+mn-cs"/>
              </a:rPr>
              <a:t>; previously designated JZP-258), a novel </a:t>
            </a:r>
            <a:r>
              <a:rPr lang="en-US" sz="1200" b="0" i="0" kern="1200" dirty="0" err="1">
                <a:solidFill>
                  <a:schemeClr val="tx1"/>
                </a:solidFill>
                <a:effectLst/>
                <a:latin typeface="Arial" pitchFamily="34" charset="0"/>
                <a:ea typeface="+mn-ea"/>
                <a:cs typeface="+mn-cs"/>
              </a:rPr>
              <a:t>oxybate</a:t>
            </a:r>
            <a:r>
              <a:rPr lang="en-US" sz="1200" b="0" i="0" kern="1200" dirty="0">
                <a:solidFill>
                  <a:schemeClr val="tx1"/>
                </a:solidFill>
                <a:effectLst/>
                <a:latin typeface="Arial" pitchFamily="34" charset="0"/>
                <a:ea typeface="+mn-ea"/>
                <a:cs typeface="+mn-cs"/>
              </a:rPr>
              <a:t> treatment with 92% less sodium than sodium </a:t>
            </a:r>
            <a:r>
              <a:rPr lang="en-US" sz="1200" b="0" i="0" kern="1200" dirty="0" err="1">
                <a:solidFill>
                  <a:schemeClr val="tx1"/>
                </a:solidFill>
                <a:effectLst/>
                <a:latin typeface="Arial" pitchFamily="34" charset="0"/>
                <a:ea typeface="+mn-ea"/>
                <a:cs typeface="+mn-cs"/>
              </a:rPr>
              <a:t>oxybate</a:t>
            </a:r>
            <a:r>
              <a:rPr lang="en-US" sz="1200" b="0" i="0" kern="1200" dirty="0">
                <a:solidFill>
                  <a:schemeClr val="tx1"/>
                </a:solidFill>
                <a:effectLst/>
                <a:latin typeface="Arial" pitchFamily="34" charset="0"/>
                <a:ea typeface="+mn-ea"/>
                <a:cs typeface="+mn-cs"/>
              </a:rPr>
              <a:t> (SXB; </a:t>
            </a:r>
            <a:r>
              <a:rPr lang="en-US" sz="1200" b="0" i="0" kern="1200" dirty="0" err="1">
                <a:solidFill>
                  <a:schemeClr val="tx1"/>
                </a:solidFill>
                <a:effectLst/>
                <a:latin typeface="Arial" pitchFamily="34" charset="0"/>
                <a:ea typeface="+mn-ea"/>
                <a:cs typeface="+mn-cs"/>
              </a:rPr>
              <a:t>Xyrem</a:t>
            </a:r>
            <a:r>
              <a:rPr lang="en-US" sz="1200" b="0" i="0" kern="1200" dirty="0">
                <a:solidFill>
                  <a:schemeClr val="tx1"/>
                </a:solidFill>
                <a:effectLst/>
                <a:latin typeface="Arial" pitchFamily="34" charset="0"/>
                <a:ea typeface="+mn-ea"/>
                <a:cs typeface="+mn-cs"/>
              </a:rPr>
              <a:t>®) in adults with idiopathic hypersomnia (IH).</a:t>
            </a:r>
          </a:p>
          <a:p>
            <a:r>
              <a:rPr lang="en-US" sz="1200" b="1" i="0" kern="1200" dirty="0">
                <a:solidFill>
                  <a:schemeClr val="tx1"/>
                </a:solidFill>
                <a:effectLst/>
                <a:latin typeface="Arial" pitchFamily="34" charset="0"/>
                <a:ea typeface="+mn-ea"/>
                <a:cs typeface="+mn-cs"/>
              </a:rPr>
              <a:t>Background:</a:t>
            </a:r>
          </a:p>
          <a:p>
            <a:r>
              <a:rPr lang="en-US" sz="1200" b="0" i="0" kern="1200" dirty="0">
                <a:solidFill>
                  <a:schemeClr val="tx1"/>
                </a:solidFill>
                <a:effectLst/>
                <a:latin typeface="Arial" pitchFamily="34" charset="0"/>
                <a:ea typeface="+mn-ea"/>
                <a:cs typeface="+mn-cs"/>
              </a:rPr>
              <a:t>IH is a rare central hypersomnolence disorder characterized by severe daytime sleepiness, prolonged nighttime sleep, and sleep inertia. No treatment is currently approved for IH. </a:t>
            </a:r>
          </a:p>
          <a:p>
            <a:r>
              <a:rPr lang="en-US" sz="1200" b="1" i="0" kern="1200" dirty="0">
                <a:solidFill>
                  <a:schemeClr val="tx1"/>
                </a:solidFill>
                <a:effectLst/>
                <a:latin typeface="Arial" pitchFamily="34" charset="0"/>
                <a:ea typeface="+mn-ea"/>
                <a:cs typeface="+mn-cs"/>
              </a:rPr>
              <a:t>Design/Methods:</a:t>
            </a:r>
          </a:p>
          <a:p>
            <a:r>
              <a:rPr lang="en-US" sz="1200" b="0" i="0" kern="1200" dirty="0">
                <a:solidFill>
                  <a:schemeClr val="tx1"/>
                </a:solidFill>
                <a:effectLst/>
                <a:latin typeface="Arial" pitchFamily="34" charset="0"/>
                <a:ea typeface="+mn-ea"/>
                <a:cs typeface="+mn-cs"/>
              </a:rPr>
              <a:t>Eligible participants aged 18–75 years with IH began LXB treatment with an open-label titration and optimization period (10–14 weeks), followed by a 2-week, open-label, stable-dose period (SDP). Participants were randomized to placebo or to continue LXB treatment during a 2-week, double-blind, randomized withdrawal period (DBRWP). The primary efficacy endpoint was change in Epworth Sleepiness Scale (ESS) score; key secondary endpoints included proportion of participants who reported worsening (minimally/much/very much worse) on Patient Global Impression of Change (</a:t>
            </a:r>
            <a:r>
              <a:rPr lang="en-US" sz="1200" b="0" i="0" kern="1200" dirty="0" err="1">
                <a:solidFill>
                  <a:schemeClr val="tx1"/>
                </a:solidFill>
                <a:effectLst/>
                <a:latin typeface="Arial" pitchFamily="34" charset="0"/>
                <a:ea typeface="+mn-ea"/>
                <a:cs typeface="+mn-cs"/>
              </a:rPr>
              <a:t>PGIc</a:t>
            </a:r>
            <a:r>
              <a:rPr lang="en-US" sz="1200" b="0" i="0" kern="1200" dirty="0">
                <a:solidFill>
                  <a:schemeClr val="tx1"/>
                </a:solidFill>
                <a:effectLst/>
                <a:latin typeface="Arial" pitchFamily="34" charset="0"/>
                <a:ea typeface="+mn-ea"/>
                <a:cs typeface="+mn-cs"/>
              </a:rPr>
              <a:t>) and change in Idiopathic Hypersomnia Severity Scale (IHSS) score, all from end of SDP to end of DBRWP.</a:t>
            </a:r>
          </a:p>
          <a:p>
            <a:r>
              <a:rPr lang="en-US" sz="1200" b="1" i="0" kern="1200" dirty="0">
                <a:solidFill>
                  <a:schemeClr val="tx1"/>
                </a:solidFill>
                <a:effectLst/>
                <a:latin typeface="Arial" pitchFamily="34" charset="0"/>
                <a:ea typeface="+mn-ea"/>
                <a:cs typeface="+mn-cs"/>
              </a:rPr>
              <a:t>Results:</a:t>
            </a:r>
          </a:p>
          <a:p>
            <a:r>
              <a:rPr lang="en-US" sz="1200" b="0" i="0" kern="1200" dirty="0">
                <a:solidFill>
                  <a:schemeClr val="tx1"/>
                </a:solidFill>
                <a:effectLst/>
                <a:latin typeface="Arial" pitchFamily="34" charset="0"/>
                <a:ea typeface="+mn-ea"/>
                <a:cs typeface="+mn-cs"/>
              </a:rPr>
              <a:t>The safety population included 154 participants (</a:t>
            </a:r>
            <a:r>
              <a:rPr lang="en-US" sz="1200" b="0" i="0" kern="1200" dirty="0" err="1">
                <a:solidFill>
                  <a:schemeClr val="tx1"/>
                </a:solidFill>
                <a:effectLst/>
                <a:latin typeface="Arial" pitchFamily="34" charset="0"/>
                <a:ea typeface="+mn-ea"/>
                <a:cs typeface="+mn-cs"/>
              </a:rPr>
              <a:t>mean±SD</a:t>
            </a:r>
            <a:r>
              <a:rPr lang="en-US" sz="1200" b="0" i="0" kern="1200" dirty="0">
                <a:solidFill>
                  <a:schemeClr val="tx1"/>
                </a:solidFill>
                <a:effectLst/>
                <a:latin typeface="Arial" pitchFamily="34" charset="0"/>
                <a:ea typeface="+mn-ea"/>
                <a:cs typeface="+mn-cs"/>
              </a:rPr>
              <a:t> age: 40±14 years; 68% female; </a:t>
            </a:r>
            <a:r>
              <a:rPr lang="en-US" sz="1200" b="0" i="0" kern="1200" dirty="0" err="1">
                <a:solidFill>
                  <a:schemeClr val="tx1"/>
                </a:solidFill>
                <a:effectLst/>
                <a:latin typeface="Arial" pitchFamily="34" charset="0"/>
                <a:ea typeface="+mn-ea"/>
                <a:cs typeface="+mn-cs"/>
              </a:rPr>
              <a:t>mean±SD</a:t>
            </a:r>
            <a:r>
              <a:rPr lang="en-US" sz="1200" b="0" i="0" kern="1200" dirty="0">
                <a:solidFill>
                  <a:schemeClr val="tx1"/>
                </a:solidFill>
                <a:effectLst/>
                <a:latin typeface="Arial" pitchFamily="34" charset="0"/>
                <a:ea typeface="+mn-ea"/>
                <a:cs typeface="+mn-cs"/>
              </a:rPr>
              <a:t> ESS: 16±3.6); </a:t>
            </a:r>
            <a:r>
              <a:rPr lang="en-US" sz="1200" b="0" i="0" kern="1200" dirty="0" err="1">
                <a:solidFill>
                  <a:schemeClr val="tx1"/>
                </a:solidFill>
                <a:effectLst/>
                <a:latin typeface="Arial" pitchFamily="34" charset="0"/>
                <a:ea typeface="+mn-ea"/>
                <a:cs typeface="+mn-cs"/>
              </a:rPr>
              <a:t>mean±SD</a:t>
            </a:r>
            <a:r>
              <a:rPr lang="en-US" sz="1200" b="0" i="0" kern="1200" dirty="0">
                <a:solidFill>
                  <a:schemeClr val="tx1"/>
                </a:solidFill>
                <a:effectLst/>
                <a:latin typeface="Arial" pitchFamily="34" charset="0"/>
                <a:ea typeface="+mn-ea"/>
                <a:cs typeface="+mn-cs"/>
              </a:rPr>
              <a:t> dose was 6.0±1.6 g/night. At the end of the DBRWP, significant worsening was observed in participants randomized to placebo vs LXB in ESS scores (n=115; LS mean difference [95% CI] in change from SDP: −6.51 [−7.99,−5.03]; </a:t>
            </a:r>
            <a:r>
              <a:rPr lang="en-US" sz="1200" b="0" i="1" kern="1200" dirty="0">
                <a:solidFill>
                  <a:schemeClr val="tx1"/>
                </a:solidFill>
                <a:effectLst/>
                <a:latin typeface="Arial" pitchFamily="34" charset="0"/>
                <a:ea typeface="+mn-ea"/>
                <a:cs typeface="+mn-cs"/>
              </a:rPr>
              <a:t>P</a:t>
            </a:r>
            <a:r>
              <a:rPr lang="en-US" sz="1200" b="0" i="0" kern="1200" dirty="0">
                <a:solidFill>
                  <a:schemeClr val="tx1"/>
                </a:solidFill>
                <a:effectLst/>
                <a:latin typeface="Arial" pitchFamily="34" charset="0"/>
                <a:ea typeface="+mn-ea"/>
                <a:cs typeface="+mn-cs"/>
              </a:rPr>
              <a:t>&lt;0.0001), </a:t>
            </a:r>
            <a:r>
              <a:rPr lang="en-US" sz="1200" b="0" i="0" kern="1200" dirty="0" err="1">
                <a:solidFill>
                  <a:schemeClr val="tx1"/>
                </a:solidFill>
                <a:effectLst/>
                <a:latin typeface="Arial" pitchFamily="34" charset="0"/>
                <a:ea typeface="+mn-ea"/>
                <a:cs typeface="+mn-cs"/>
              </a:rPr>
              <a:t>PGIc</a:t>
            </a:r>
            <a:r>
              <a:rPr lang="en-US" sz="1200" b="0" i="0" kern="1200" dirty="0">
                <a:solidFill>
                  <a:schemeClr val="tx1"/>
                </a:solidFill>
                <a:effectLst/>
                <a:latin typeface="Arial" pitchFamily="34" charset="0"/>
                <a:ea typeface="+mn-ea"/>
                <a:cs typeface="+mn-cs"/>
              </a:rPr>
              <a:t> (88.1% for placebo vs 21.4% for LXB; </a:t>
            </a:r>
            <a:r>
              <a:rPr lang="en-US" sz="1200" b="0" i="1" kern="1200" dirty="0">
                <a:solidFill>
                  <a:schemeClr val="tx1"/>
                </a:solidFill>
                <a:effectLst/>
                <a:latin typeface="Arial" pitchFamily="34" charset="0"/>
                <a:ea typeface="+mn-ea"/>
                <a:cs typeface="+mn-cs"/>
              </a:rPr>
              <a:t>P</a:t>
            </a:r>
            <a:r>
              <a:rPr lang="en-US" sz="1200" b="0" i="0" kern="1200" dirty="0">
                <a:solidFill>
                  <a:schemeClr val="tx1"/>
                </a:solidFill>
                <a:effectLst/>
                <a:latin typeface="Arial" pitchFamily="34" charset="0"/>
                <a:ea typeface="+mn-ea"/>
                <a:cs typeface="+mn-cs"/>
              </a:rPr>
              <a:t>&lt;0.0001), and IHSS score (estimated median difference [95% CI]: −12.00 [−15.0,−8.0]; </a:t>
            </a:r>
            <a:r>
              <a:rPr lang="en-US" sz="1200" b="0" i="1" kern="1200" dirty="0">
                <a:solidFill>
                  <a:schemeClr val="tx1"/>
                </a:solidFill>
                <a:effectLst/>
                <a:latin typeface="Arial" pitchFamily="34" charset="0"/>
                <a:ea typeface="+mn-ea"/>
                <a:cs typeface="+mn-cs"/>
              </a:rPr>
              <a:t>P</a:t>
            </a:r>
            <a:r>
              <a:rPr lang="en-US" sz="1200" b="0" i="0" kern="1200" dirty="0">
                <a:solidFill>
                  <a:schemeClr val="tx1"/>
                </a:solidFill>
                <a:effectLst/>
                <a:latin typeface="Arial" pitchFamily="34" charset="0"/>
                <a:ea typeface="+mn-ea"/>
                <a:cs typeface="+mn-cs"/>
              </a:rPr>
              <a:t>&lt;0.0001). Common treatment-emergent adverse events (TEAEs) included nausea (21.4%), headache (16.2%), dizziness (11.7%), anxiety (10.4%), and vomiting (10.4%). Serious TEAEs occurred in 4 participants (non-cardiac chest pain, rhabdomyolysis, syncope, and nephrolithiasis/pyelonephritis); none were deemed related to study drug.</a:t>
            </a:r>
          </a:p>
          <a:p>
            <a:r>
              <a:rPr lang="en-US" sz="1200" b="1" i="0" kern="1200" dirty="0">
                <a:solidFill>
                  <a:schemeClr val="tx1"/>
                </a:solidFill>
                <a:effectLst/>
                <a:latin typeface="Arial" pitchFamily="34" charset="0"/>
                <a:ea typeface="+mn-ea"/>
                <a:cs typeface="+mn-cs"/>
              </a:rPr>
              <a:t>Conclusions:</a:t>
            </a:r>
          </a:p>
          <a:p>
            <a:r>
              <a:rPr lang="en-US" sz="1200" b="0" i="0" kern="1200" dirty="0">
                <a:solidFill>
                  <a:schemeClr val="tx1"/>
                </a:solidFill>
                <a:effectLst/>
                <a:latin typeface="Arial" pitchFamily="34" charset="0"/>
                <a:ea typeface="+mn-ea"/>
                <a:cs typeface="+mn-cs"/>
              </a:rPr>
              <a:t>In participants with IH, LXB demonstrated a clinically meaningful effect on excessive daytime sleepiness, self-reported global change, and overall IH symptom severity. The overall safety profile was consistent with that of SXB.</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8</a:t>
            </a:fld>
            <a:endParaRPr lang="en-US"/>
          </a:p>
        </p:txBody>
      </p:sp>
    </p:spTree>
    <p:extLst>
      <p:ext uri="{BB962C8B-B14F-4D97-AF65-F5344CB8AC3E}">
        <p14:creationId xmlns:p14="http://schemas.microsoft.com/office/powerpoint/2010/main" val="57904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en-US" dirty="0" err="1"/>
              <a:t>Dauvilliers</a:t>
            </a:r>
            <a:r>
              <a:rPr lang="en-US" altLang="en-US" dirty="0"/>
              <a:t> Y, et al. AAN Virtual Annual Meeting; 2021. </a:t>
            </a:r>
          </a:p>
          <a:p>
            <a:r>
              <a:rPr lang="en-US" sz="1200" b="1" i="0" kern="1200" dirty="0">
                <a:solidFill>
                  <a:schemeClr val="tx1"/>
                </a:solidFill>
                <a:effectLst/>
                <a:latin typeface="Arial" pitchFamily="34" charset="0"/>
                <a:ea typeface="+mn-ea"/>
                <a:cs typeface="+mn-cs"/>
              </a:rPr>
              <a:t>Efficacy and Safety of Lower-Sodium </a:t>
            </a:r>
            <a:r>
              <a:rPr lang="en-US" sz="1200" b="1" i="0" kern="1200" dirty="0" err="1">
                <a:solidFill>
                  <a:schemeClr val="tx1"/>
                </a:solidFill>
                <a:effectLst/>
                <a:latin typeface="Arial" pitchFamily="34" charset="0"/>
                <a:ea typeface="+mn-ea"/>
                <a:cs typeface="+mn-cs"/>
              </a:rPr>
              <a:t>Oxybate</a:t>
            </a:r>
            <a:r>
              <a:rPr lang="en-US" sz="1200" b="1" i="0" kern="1200" dirty="0">
                <a:solidFill>
                  <a:schemeClr val="tx1"/>
                </a:solidFill>
                <a:effectLst/>
                <a:latin typeface="Arial" pitchFamily="34" charset="0"/>
                <a:ea typeface="+mn-ea"/>
                <a:cs typeface="+mn-cs"/>
              </a:rPr>
              <a:t> in a Phase 3, Placebo-Controlled, Double-Blind, Randomized Withdrawal Study in Adult Participants With Idiopathic Hypersomnia</a:t>
            </a:r>
          </a:p>
          <a:p>
            <a:pPr eaLnBrk="1" hangingPunct="1">
              <a:spcBef>
                <a:spcPct val="0"/>
              </a:spcBef>
            </a:pPr>
            <a:endParaRPr lang="en-US" altLang="fr-FR" dirty="0"/>
          </a:p>
          <a:p>
            <a:r>
              <a:rPr lang="en-US" sz="1200" b="1" i="0" kern="1200" dirty="0">
                <a:solidFill>
                  <a:schemeClr val="tx1"/>
                </a:solidFill>
                <a:effectLst/>
                <a:latin typeface="Arial" pitchFamily="34" charset="0"/>
                <a:ea typeface="+mn-ea"/>
                <a:cs typeface="+mn-cs"/>
              </a:rPr>
              <a:t>Objective:</a:t>
            </a:r>
          </a:p>
          <a:p>
            <a:r>
              <a:rPr lang="en-US" sz="1200" b="0" i="0" kern="1200" dirty="0">
                <a:solidFill>
                  <a:schemeClr val="tx1"/>
                </a:solidFill>
                <a:effectLst/>
                <a:latin typeface="Arial" pitchFamily="34" charset="0"/>
                <a:ea typeface="+mn-ea"/>
                <a:cs typeface="+mn-cs"/>
              </a:rPr>
              <a:t>Evaluate efficacy/safety of calcium, magnesium, potassium, and sodium </a:t>
            </a:r>
            <a:r>
              <a:rPr lang="en-US" sz="1200" b="0" i="0" kern="1200" dirty="0" err="1">
                <a:solidFill>
                  <a:schemeClr val="tx1"/>
                </a:solidFill>
                <a:effectLst/>
                <a:latin typeface="Arial" pitchFamily="34" charset="0"/>
                <a:ea typeface="+mn-ea"/>
                <a:cs typeface="+mn-cs"/>
              </a:rPr>
              <a:t>oxybates</a:t>
            </a:r>
            <a:r>
              <a:rPr lang="en-US" sz="1200" b="0" i="0" kern="1200" dirty="0">
                <a:solidFill>
                  <a:schemeClr val="tx1"/>
                </a:solidFill>
                <a:effectLst/>
                <a:latin typeface="Arial" pitchFamily="34" charset="0"/>
                <a:ea typeface="+mn-ea"/>
                <a:cs typeface="+mn-cs"/>
              </a:rPr>
              <a:t> (lower-sodium </a:t>
            </a:r>
            <a:r>
              <a:rPr lang="en-US" sz="1200" b="0" i="0" kern="1200" dirty="0" err="1">
                <a:solidFill>
                  <a:schemeClr val="tx1"/>
                </a:solidFill>
                <a:effectLst/>
                <a:latin typeface="Arial" pitchFamily="34" charset="0"/>
                <a:ea typeface="+mn-ea"/>
                <a:cs typeface="+mn-cs"/>
              </a:rPr>
              <a:t>oxybate</a:t>
            </a:r>
            <a:r>
              <a:rPr lang="en-US" sz="1200" b="0" i="0" kern="1200" dirty="0">
                <a:solidFill>
                  <a:schemeClr val="tx1"/>
                </a:solidFill>
                <a:effectLst/>
                <a:latin typeface="Arial" pitchFamily="34" charset="0"/>
                <a:ea typeface="+mn-ea"/>
                <a:cs typeface="+mn-cs"/>
              </a:rPr>
              <a:t> [LXB], </a:t>
            </a:r>
            <a:r>
              <a:rPr lang="en-US" sz="1200" b="0" i="0" kern="1200" dirty="0" err="1">
                <a:solidFill>
                  <a:schemeClr val="tx1"/>
                </a:solidFill>
                <a:effectLst/>
                <a:latin typeface="Arial" pitchFamily="34" charset="0"/>
                <a:ea typeface="+mn-ea"/>
                <a:cs typeface="+mn-cs"/>
              </a:rPr>
              <a:t>Xywav</a:t>
            </a:r>
            <a:r>
              <a:rPr lang="en-US" sz="1200" b="0" i="0" kern="1200" baseline="30000" dirty="0" err="1">
                <a:solidFill>
                  <a:schemeClr val="tx1"/>
                </a:solidFill>
                <a:effectLst/>
                <a:latin typeface="Arial" pitchFamily="34" charset="0"/>
                <a:ea typeface="+mn-ea"/>
                <a:cs typeface="+mn-cs"/>
              </a:rPr>
              <a:t>TM</a:t>
            </a:r>
            <a:r>
              <a:rPr lang="en-US" sz="1200" b="0" i="0" kern="1200" dirty="0">
                <a:solidFill>
                  <a:schemeClr val="tx1"/>
                </a:solidFill>
                <a:effectLst/>
                <a:latin typeface="Arial" pitchFamily="34" charset="0"/>
                <a:ea typeface="+mn-ea"/>
                <a:cs typeface="+mn-cs"/>
              </a:rPr>
              <a:t>; previously designated JZP-258), a novel </a:t>
            </a:r>
            <a:r>
              <a:rPr lang="en-US" sz="1200" b="0" i="0" kern="1200" dirty="0" err="1">
                <a:solidFill>
                  <a:schemeClr val="tx1"/>
                </a:solidFill>
                <a:effectLst/>
                <a:latin typeface="Arial" pitchFamily="34" charset="0"/>
                <a:ea typeface="+mn-ea"/>
                <a:cs typeface="+mn-cs"/>
              </a:rPr>
              <a:t>oxybate</a:t>
            </a:r>
            <a:r>
              <a:rPr lang="en-US" sz="1200" b="0" i="0" kern="1200" dirty="0">
                <a:solidFill>
                  <a:schemeClr val="tx1"/>
                </a:solidFill>
                <a:effectLst/>
                <a:latin typeface="Arial" pitchFamily="34" charset="0"/>
                <a:ea typeface="+mn-ea"/>
                <a:cs typeface="+mn-cs"/>
              </a:rPr>
              <a:t> treatment with 92% less sodium than sodium </a:t>
            </a:r>
            <a:r>
              <a:rPr lang="en-US" sz="1200" b="0" i="0" kern="1200" dirty="0" err="1">
                <a:solidFill>
                  <a:schemeClr val="tx1"/>
                </a:solidFill>
                <a:effectLst/>
                <a:latin typeface="Arial" pitchFamily="34" charset="0"/>
                <a:ea typeface="+mn-ea"/>
                <a:cs typeface="+mn-cs"/>
              </a:rPr>
              <a:t>oxybate</a:t>
            </a:r>
            <a:r>
              <a:rPr lang="en-US" sz="1200" b="0" i="0" kern="1200" dirty="0">
                <a:solidFill>
                  <a:schemeClr val="tx1"/>
                </a:solidFill>
                <a:effectLst/>
                <a:latin typeface="Arial" pitchFamily="34" charset="0"/>
                <a:ea typeface="+mn-ea"/>
                <a:cs typeface="+mn-cs"/>
              </a:rPr>
              <a:t> (SXB; </a:t>
            </a:r>
            <a:r>
              <a:rPr lang="en-US" sz="1200" b="0" i="0" kern="1200" dirty="0" err="1">
                <a:solidFill>
                  <a:schemeClr val="tx1"/>
                </a:solidFill>
                <a:effectLst/>
                <a:latin typeface="Arial" pitchFamily="34" charset="0"/>
                <a:ea typeface="+mn-ea"/>
                <a:cs typeface="+mn-cs"/>
              </a:rPr>
              <a:t>Xyrem</a:t>
            </a:r>
            <a:r>
              <a:rPr lang="en-US" sz="1200" b="0" i="0" kern="1200" dirty="0">
                <a:solidFill>
                  <a:schemeClr val="tx1"/>
                </a:solidFill>
                <a:effectLst/>
                <a:latin typeface="Arial" pitchFamily="34" charset="0"/>
                <a:ea typeface="+mn-ea"/>
                <a:cs typeface="+mn-cs"/>
              </a:rPr>
              <a:t>®) in adults with idiopathic hypersomnia (IH).</a:t>
            </a:r>
          </a:p>
          <a:p>
            <a:r>
              <a:rPr lang="en-US" sz="1200" b="1" i="0" kern="1200" dirty="0">
                <a:solidFill>
                  <a:schemeClr val="tx1"/>
                </a:solidFill>
                <a:effectLst/>
                <a:latin typeface="Arial" pitchFamily="34" charset="0"/>
                <a:ea typeface="+mn-ea"/>
                <a:cs typeface="+mn-cs"/>
              </a:rPr>
              <a:t>Background:</a:t>
            </a:r>
          </a:p>
          <a:p>
            <a:r>
              <a:rPr lang="en-US" sz="1200" b="0" i="0" kern="1200" dirty="0">
                <a:solidFill>
                  <a:schemeClr val="tx1"/>
                </a:solidFill>
                <a:effectLst/>
                <a:latin typeface="Arial" pitchFamily="34" charset="0"/>
                <a:ea typeface="+mn-ea"/>
                <a:cs typeface="+mn-cs"/>
              </a:rPr>
              <a:t>IH is a rare central hypersomnolence disorder characterized by severe daytime sleepiness, prolonged nighttime sleep, and sleep inertia. No treatment is currently approved for IH. </a:t>
            </a:r>
          </a:p>
          <a:p>
            <a:r>
              <a:rPr lang="en-US" sz="1200" b="1" i="0" kern="1200" dirty="0">
                <a:solidFill>
                  <a:schemeClr val="tx1"/>
                </a:solidFill>
                <a:effectLst/>
                <a:latin typeface="Arial" pitchFamily="34" charset="0"/>
                <a:ea typeface="+mn-ea"/>
                <a:cs typeface="+mn-cs"/>
              </a:rPr>
              <a:t>Design/Methods:</a:t>
            </a:r>
          </a:p>
          <a:p>
            <a:r>
              <a:rPr lang="en-US" sz="1200" b="0" i="0" kern="1200" dirty="0">
                <a:solidFill>
                  <a:schemeClr val="tx1"/>
                </a:solidFill>
                <a:effectLst/>
                <a:latin typeface="Arial" pitchFamily="34" charset="0"/>
                <a:ea typeface="+mn-ea"/>
                <a:cs typeface="+mn-cs"/>
              </a:rPr>
              <a:t>Eligible participants aged 18–75 years with IH began LXB treatment with an open-label titration and optimization period (10–14 weeks), followed by a 2-week, open-label, stable-dose period (SDP). Participants were randomized to placebo or to continue LXB treatment during a 2-week, double-blind, randomized withdrawal period (DBRWP). The primary efficacy endpoint was change in Epworth Sleepiness Scale (ESS) score; key secondary endpoints included proportion of participants who reported worsening (minimally/much/very much worse) on Patient Global Impression of Change (</a:t>
            </a:r>
            <a:r>
              <a:rPr lang="en-US" sz="1200" b="0" i="0" kern="1200" dirty="0" err="1">
                <a:solidFill>
                  <a:schemeClr val="tx1"/>
                </a:solidFill>
                <a:effectLst/>
                <a:latin typeface="Arial" pitchFamily="34" charset="0"/>
                <a:ea typeface="+mn-ea"/>
                <a:cs typeface="+mn-cs"/>
              </a:rPr>
              <a:t>PGIc</a:t>
            </a:r>
            <a:r>
              <a:rPr lang="en-US" sz="1200" b="0" i="0" kern="1200" dirty="0">
                <a:solidFill>
                  <a:schemeClr val="tx1"/>
                </a:solidFill>
                <a:effectLst/>
                <a:latin typeface="Arial" pitchFamily="34" charset="0"/>
                <a:ea typeface="+mn-ea"/>
                <a:cs typeface="+mn-cs"/>
              </a:rPr>
              <a:t>) and change in Idiopathic Hypersomnia Severity Scale (IHSS) score, all from end of SDP to end of DBRWP.</a:t>
            </a:r>
          </a:p>
          <a:p>
            <a:r>
              <a:rPr lang="en-US" sz="1200" b="1" i="0" kern="1200" dirty="0">
                <a:solidFill>
                  <a:schemeClr val="tx1"/>
                </a:solidFill>
                <a:effectLst/>
                <a:latin typeface="Arial" pitchFamily="34" charset="0"/>
                <a:ea typeface="+mn-ea"/>
                <a:cs typeface="+mn-cs"/>
              </a:rPr>
              <a:t>Results:</a:t>
            </a:r>
          </a:p>
          <a:p>
            <a:r>
              <a:rPr lang="en-US" sz="1200" b="0" i="0" kern="1200" dirty="0">
                <a:solidFill>
                  <a:schemeClr val="tx1"/>
                </a:solidFill>
                <a:effectLst/>
                <a:latin typeface="Arial" pitchFamily="34" charset="0"/>
                <a:ea typeface="+mn-ea"/>
                <a:cs typeface="+mn-cs"/>
              </a:rPr>
              <a:t>The safety population included 154 participants (</a:t>
            </a:r>
            <a:r>
              <a:rPr lang="en-US" sz="1200" b="0" i="0" kern="1200" dirty="0" err="1">
                <a:solidFill>
                  <a:schemeClr val="tx1"/>
                </a:solidFill>
                <a:effectLst/>
                <a:latin typeface="Arial" pitchFamily="34" charset="0"/>
                <a:ea typeface="+mn-ea"/>
                <a:cs typeface="+mn-cs"/>
              </a:rPr>
              <a:t>mean±SD</a:t>
            </a:r>
            <a:r>
              <a:rPr lang="en-US" sz="1200" b="0" i="0" kern="1200" dirty="0">
                <a:solidFill>
                  <a:schemeClr val="tx1"/>
                </a:solidFill>
                <a:effectLst/>
                <a:latin typeface="Arial" pitchFamily="34" charset="0"/>
                <a:ea typeface="+mn-ea"/>
                <a:cs typeface="+mn-cs"/>
              </a:rPr>
              <a:t> age: 40±14 years; 68% female; </a:t>
            </a:r>
            <a:r>
              <a:rPr lang="en-US" sz="1200" b="0" i="0" kern="1200" dirty="0" err="1">
                <a:solidFill>
                  <a:schemeClr val="tx1"/>
                </a:solidFill>
                <a:effectLst/>
                <a:latin typeface="Arial" pitchFamily="34" charset="0"/>
                <a:ea typeface="+mn-ea"/>
                <a:cs typeface="+mn-cs"/>
              </a:rPr>
              <a:t>mean±SD</a:t>
            </a:r>
            <a:r>
              <a:rPr lang="en-US" sz="1200" b="0" i="0" kern="1200" dirty="0">
                <a:solidFill>
                  <a:schemeClr val="tx1"/>
                </a:solidFill>
                <a:effectLst/>
                <a:latin typeface="Arial" pitchFamily="34" charset="0"/>
                <a:ea typeface="+mn-ea"/>
                <a:cs typeface="+mn-cs"/>
              </a:rPr>
              <a:t> ESS: 16±3.6); </a:t>
            </a:r>
            <a:r>
              <a:rPr lang="en-US" sz="1200" b="0" i="0" kern="1200" dirty="0" err="1">
                <a:solidFill>
                  <a:schemeClr val="tx1"/>
                </a:solidFill>
                <a:effectLst/>
                <a:latin typeface="Arial" pitchFamily="34" charset="0"/>
                <a:ea typeface="+mn-ea"/>
                <a:cs typeface="+mn-cs"/>
              </a:rPr>
              <a:t>mean±SD</a:t>
            </a:r>
            <a:r>
              <a:rPr lang="en-US" sz="1200" b="0" i="0" kern="1200" dirty="0">
                <a:solidFill>
                  <a:schemeClr val="tx1"/>
                </a:solidFill>
                <a:effectLst/>
                <a:latin typeface="Arial" pitchFamily="34" charset="0"/>
                <a:ea typeface="+mn-ea"/>
                <a:cs typeface="+mn-cs"/>
              </a:rPr>
              <a:t> dose was 6.0±1.6 g/night. At the end of the DBRWP, significant worsening was observed in participants randomized to placebo vs LXB in ESS scores (n=115; LS mean difference [95% CI] in change from SDP: −6.51 [−7.99,−5.03]; </a:t>
            </a:r>
            <a:r>
              <a:rPr lang="en-US" sz="1200" b="0" i="1" kern="1200" dirty="0">
                <a:solidFill>
                  <a:schemeClr val="tx1"/>
                </a:solidFill>
                <a:effectLst/>
                <a:latin typeface="Arial" pitchFamily="34" charset="0"/>
                <a:ea typeface="+mn-ea"/>
                <a:cs typeface="+mn-cs"/>
              </a:rPr>
              <a:t>P</a:t>
            </a:r>
            <a:r>
              <a:rPr lang="en-US" sz="1200" b="0" i="0" kern="1200" dirty="0">
                <a:solidFill>
                  <a:schemeClr val="tx1"/>
                </a:solidFill>
                <a:effectLst/>
                <a:latin typeface="Arial" pitchFamily="34" charset="0"/>
                <a:ea typeface="+mn-ea"/>
                <a:cs typeface="+mn-cs"/>
              </a:rPr>
              <a:t>&lt;0.0001), </a:t>
            </a:r>
            <a:r>
              <a:rPr lang="en-US" sz="1200" b="0" i="0" kern="1200" dirty="0" err="1">
                <a:solidFill>
                  <a:schemeClr val="tx1"/>
                </a:solidFill>
                <a:effectLst/>
                <a:latin typeface="Arial" pitchFamily="34" charset="0"/>
                <a:ea typeface="+mn-ea"/>
                <a:cs typeface="+mn-cs"/>
              </a:rPr>
              <a:t>PGIc</a:t>
            </a:r>
            <a:r>
              <a:rPr lang="en-US" sz="1200" b="0" i="0" kern="1200" dirty="0">
                <a:solidFill>
                  <a:schemeClr val="tx1"/>
                </a:solidFill>
                <a:effectLst/>
                <a:latin typeface="Arial" pitchFamily="34" charset="0"/>
                <a:ea typeface="+mn-ea"/>
                <a:cs typeface="+mn-cs"/>
              </a:rPr>
              <a:t> (88.1% for placebo vs 21.4% for LXB; </a:t>
            </a:r>
            <a:r>
              <a:rPr lang="en-US" sz="1200" b="0" i="1" kern="1200" dirty="0">
                <a:solidFill>
                  <a:schemeClr val="tx1"/>
                </a:solidFill>
                <a:effectLst/>
                <a:latin typeface="Arial" pitchFamily="34" charset="0"/>
                <a:ea typeface="+mn-ea"/>
                <a:cs typeface="+mn-cs"/>
              </a:rPr>
              <a:t>P</a:t>
            </a:r>
            <a:r>
              <a:rPr lang="en-US" sz="1200" b="0" i="0" kern="1200" dirty="0">
                <a:solidFill>
                  <a:schemeClr val="tx1"/>
                </a:solidFill>
                <a:effectLst/>
                <a:latin typeface="Arial" pitchFamily="34" charset="0"/>
                <a:ea typeface="+mn-ea"/>
                <a:cs typeface="+mn-cs"/>
              </a:rPr>
              <a:t>&lt;0.0001), and IHSS score (estimated median difference [95% CI]: −12.00 [−15.0,−8.0]; </a:t>
            </a:r>
            <a:r>
              <a:rPr lang="en-US" sz="1200" b="0" i="1" kern="1200" dirty="0">
                <a:solidFill>
                  <a:schemeClr val="tx1"/>
                </a:solidFill>
                <a:effectLst/>
                <a:latin typeface="Arial" pitchFamily="34" charset="0"/>
                <a:ea typeface="+mn-ea"/>
                <a:cs typeface="+mn-cs"/>
              </a:rPr>
              <a:t>P</a:t>
            </a:r>
            <a:r>
              <a:rPr lang="en-US" sz="1200" b="0" i="0" kern="1200" dirty="0">
                <a:solidFill>
                  <a:schemeClr val="tx1"/>
                </a:solidFill>
                <a:effectLst/>
                <a:latin typeface="Arial" pitchFamily="34" charset="0"/>
                <a:ea typeface="+mn-ea"/>
                <a:cs typeface="+mn-cs"/>
              </a:rPr>
              <a:t>&lt;0.0001). Common treatment-emergent adverse events (TEAEs) included nausea (21.4%), headache (16.2%), dizziness (11.7%), anxiety (10.4%), and vomiting (10.4%). Serious TEAEs occurred in 4 participants (non-cardiac chest pain, rhabdomyolysis, syncope, and nephrolithiasis/pyelonephritis); none were deemed related to study drug.</a:t>
            </a:r>
          </a:p>
          <a:p>
            <a:r>
              <a:rPr lang="en-US" sz="1200" b="1" i="0" kern="1200" dirty="0">
                <a:solidFill>
                  <a:schemeClr val="tx1"/>
                </a:solidFill>
                <a:effectLst/>
                <a:latin typeface="Arial" pitchFamily="34" charset="0"/>
                <a:ea typeface="+mn-ea"/>
                <a:cs typeface="+mn-cs"/>
              </a:rPr>
              <a:t>Conclusions:</a:t>
            </a:r>
          </a:p>
          <a:p>
            <a:r>
              <a:rPr lang="en-US" sz="1200" b="0" i="0" kern="1200" dirty="0">
                <a:solidFill>
                  <a:schemeClr val="tx1"/>
                </a:solidFill>
                <a:effectLst/>
                <a:latin typeface="Arial" pitchFamily="34" charset="0"/>
                <a:ea typeface="+mn-ea"/>
                <a:cs typeface="+mn-cs"/>
              </a:rPr>
              <a:t>In participants with IH, LXB demonstrated a clinically meaningful effect on excessive daytime sleepiness, self-reported global change, and overall IH symptom severity. The overall safety profile was consistent with that of SXB.</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9</a:t>
            </a:fld>
            <a:endParaRPr lang="en-US"/>
          </a:p>
        </p:txBody>
      </p:sp>
    </p:spTree>
    <p:extLst>
      <p:ext uri="{BB962C8B-B14F-4D97-AF65-F5344CB8AC3E}">
        <p14:creationId xmlns:p14="http://schemas.microsoft.com/office/powerpoint/2010/main" val="130785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err="1">
                <a:solidFill>
                  <a:schemeClr val="tx1"/>
                </a:solidFill>
                <a:effectLst/>
                <a:latin typeface="+mn-lt"/>
                <a:ea typeface="+mn-ea"/>
                <a:cs typeface="+mn-cs"/>
              </a:rPr>
              <a:t>Bogan</a:t>
            </a:r>
            <a:r>
              <a:rPr lang="en-US" sz="1200" kern="1200" dirty="0">
                <a:solidFill>
                  <a:schemeClr val="tx1"/>
                </a:solidFill>
                <a:effectLst/>
                <a:latin typeface="+mn-lt"/>
                <a:ea typeface="+mn-ea"/>
                <a:cs typeface="+mn-cs"/>
              </a:rPr>
              <a:t> RK, et al. </a:t>
            </a:r>
            <a:r>
              <a:rPr lang="en-US" sz="1200" b="0" kern="1200" dirty="0">
                <a:solidFill>
                  <a:schemeClr val="tx1"/>
                </a:solidFill>
                <a:effectLst/>
                <a:latin typeface="+mn-lt"/>
                <a:ea typeface="+mn-ea"/>
                <a:cs typeface="+mn-cs"/>
              </a:rPr>
              <a:t>Effect of Lower-Sodium </a:t>
            </a:r>
            <a:r>
              <a:rPr lang="en-US" sz="1200" b="0" kern="1200" dirty="0" err="1">
                <a:solidFill>
                  <a:schemeClr val="tx1"/>
                </a:solidFill>
                <a:effectLst/>
                <a:latin typeface="+mn-lt"/>
                <a:ea typeface="+mn-ea"/>
                <a:cs typeface="+mn-cs"/>
              </a:rPr>
              <a:t>Oxybate</a:t>
            </a:r>
            <a:r>
              <a:rPr lang="en-US" sz="1200" b="0" kern="1200" dirty="0">
                <a:solidFill>
                  <a:schemeClr val="tx1"/>
                </a:solidFill>
                <a:effectLst/>
                <a:latin typeface="+mn-lt"/>
                <a:ea typeface="+mn-ea"/>
                <a:cs typeface="+mn-cs"/>
              </a:rPr>
              <a:t> on Sleep Inertia in Idiopathic Hypersomnia in a Double-Blind Randomized Withdrawal Study. Sleep 2021, 35</a:t>
            </a:r>
            <a:r>
              <a:rPr lang="en-US" sz="1200" b="0" kern="1200" baseline="30000" dirty="0">
                <a:solidFill>
                  <a:schemeClr val="tx1"/>
                </a:solidFill>
                <a:effectLst/>
                <a:latin typeface="+mn-lt"/>
                <a:ea typeface="+mn-ea"/>
                <a:cs typeface="+mn-cs"/>
              </a:rPr>
              <a:t>th</a:t>
            </a:r>
            <a:r>
              <a:rPr lang="en-US" sz="1200" b="0" kern="1200" dirty="0">
                <a:solidFill>
                  <a:schemeClr val="tx1"/>
                </a:solidFill>
                <a:effectLst/>
                <a:latin typeface="+mn-lt"/>
                <a:ea typeface="+mn-ea"/>
                <a:cs typeface="+mn-cs"/>
              </a:rPr>
              <a:t> Annual Meeting of APSS; 2021. Abstract 487.</a:t>
            </a:r>
          </a:p>
          <a:p>
            <a:endParaRPr lang="en-US" dirty="0"/>
          </a:p>
          <a:p>
            <a:r>
              <a:rPr lang="en-US" sz="1200" kern="1200" dirty="0">
                <a:solidFill>
                  <a:schemeClr val="tx1"/>
                </a:solidFill>
                <a:effectLst/>
                <a:latin typeface="+mn-lt"/>
                <a:ea typeface="+mn-ea"/>
                <a:cs typeface="+mn-cs"/>
              </a:rPr>
              <a:t>487 EFFECT OF LOWER-SODIUM OXYBATE ON SLEEP INERTIA IN IDIOPATHIC HYPERSOMNIA IN A DOUBLEBLIND, RANDOMIZED WITHDRAWAL STUDY. A192</a:t>
            </a:r>
          </a:p>
          <a:p>
            <a:r>
              <a:rPr lang="en-US" sz="1200" kern="1200" dirty="0">
                <a:solidFill>
                  <a:schemeClr val="tx1"/>
                </a:solidFill>
                <a:effectLst/>
                <a:latin typeface="+mn-lt"/>
                <a:ea typeface="+mn-ea"/>
                <a:cs typeface="+mn-cs"/>
              </a:rPr>
              <a:t>Richard Bogan,1 Yves Dauvilliers,2 Michael Thorpy,3 Patricia Chandler,4 Abby Chen,4 Dan Chen,4 Isabelle Arnulf5</a:t>
            </a:r>
          </a:p>
          <a:p>
            <a:r>
              <a:rPr lang="en-US" sz="1200" kern="1200" dirty="0">
                <a:solidFill>
                  <a:schemeClr val="tx1"/>
                </a:solidFill>
                <a:effectLst/>
                <a:latin typeface="+mn-lt"/>
                <a:ea typeface="+mn-ea"/>
                <a:cs typeface="+mn-cs"/>
              </a:rPr>
              <a:t>1University of South Carolina School of Medicine, 2Sleep and Wake Disorders Centre, Department of Neurology, </a:t>
            </a:r>
            <a:r>
              <a:rPr lang="en-US" sz="1200" kern="1200" dirty="0" err="1">
                <a:solidFill>
                  <a:schemeClr val="tx1"/>
                </a:solidFill>
                <a:effectLst/>
                <a:latin typeface="+mn-lt"/>
                <a:ea typeface="+mn-ea"/>
                <a:cs typeface="+mn-cs"/>
              </a:rPr>
              <a:t>Gui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Chauliac</a:t>
            </a:r>
            <a:r>
              <a:rPr lang="en-US" sz="1200" kern="1200" dirty="0">
                <a:solidFill>
                  <a:schemeClr val="tx1"/>
                </a:solidFill>
                <a:effectLst/>
                <a:latin typeface="+mn-lt"/>
                <a:ea typeface="+mn-ea"/>
                <a:cs typeface="+mn-cs"/>
              </a:rPr>
              <a:t> Hospital, 3Albert Einstein College of Medicine, 4Jazz Pharmaceuticals, Inc., 5Sleep Disorder Unit, </a:t>
            </a:r>
            <a:r>
              <a:rPr lang="en-US" sz="1200" kern="1200" dirty="0" err="1">
                <a:solidFill>
                  <a:schemeClr val="tx1"/>
                </a:solidFill>
                <a:effectLst/>
                <a:latin typeface="+mn-lt"/>
                <a:ea typeface="+mn-ea"/>
                <a:cs typeface="+mn-cs"/>
              </a:rPr>
              <a:t>Piti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Salp.tri.re</a:t>
            </a:r>
            <a:r>
              <a:rPr lang="en-US" sz="1200" kern="1200" dirty="0">
                <a:solidFill>
                  <a:schemeClr val="tx1"/>
                </a:solidFill>
                <a:effectLst/>
                <a:latin typeface="+mn-lt"/>
                <a:ea typeface="+mn-ea"/>
                <a:cs typeface="+mn-cs"/>
              </a:rPr>
              <a:t> Hospital and Sorbonne University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Introduction: Idiopathic hypersomnia (IH) is a rare central hypersomnolence disorder characterized by excessive daytime sleepiness. A common feature is sleep inertia, which is prolonged difficulty waking up accompanied by confusion, disorientation, poor motor coordination, and repeated returns to sleep. Sleep inertia is burdensome to patients, resulting in missed work or school, and patients may be dependent on others to wake them. No treatment is currently approved for IH. The efficacy and safety of lower-sodium </a:t>
            </a:r>
            <a:r>
              <a:rPr lang="en-US" sz="1200" kern="1200" dirty="0" err="1">
                <a:solidFill>
                  <a:schemeClr val="tx1"/>
                </a:solidFill>
                <a:effectLst/>
                <a:latin typeface="+mn-lt"/>
                <a:ea typeface="+mn-ea"/>
                <a:cs typeface="+mn-cs"/>
              </a:rPr>
              <a:t>oxybate</a:t>
            </a:r>
            <a:r>
              <a:rPr lang="en-US" sz="1200" kern="1200" dirty="0">
                <a:solidFill>
                  <a:schemeClr val="tx1"/>
                </a:solidFill>
                <a:effectLst/>
                <a:latin typeface="+mn-lt"/>
                <a:ea typeface="+mn-ea"/>
                <a:cs typeface="+mn-cs"/>
              </a:rPr>
              <a:t> (LXB; </a:t>
            </a:r>
            <a:r>
              <a:rPr lang="en-US" sz="1200" kern="1200" dirty="0" err="1">
                <a:solidFill>
                  <a:schemeClr val="tx1"/>
                </a:solidFill>
                <a:effectLst/>
                <a:latin typeface="+mn-lt"/>
                <a:ea typeface="+mn-ea"/>
                <a:cs typeface="+mn-cs"/>
              </a:rPr>
              <a:t>Xywav</a:t>
            </a:r>
            <a:r>
              <a:rPr lang="en-US" sz="1200" kern="1200" dirty="0">
                <a:solidFill>
                  <a:schemeClr val="tx1"/>
                </a:solidFill>
                <a:effectLst/>
                <a:latin typeface="+mn-lt"/>
                <a:ea typeface="+mn-ea"/>
                <a:cs typeface="+mn-cs"/>
              </a:rPr>
              <a:t>™), a novel </a:t>
            </a:r>
            <a:r>
              <a:rPr lang="en-US" sz="1200" kern="1200" dirty="0" err="1">
                <a:solidFill>
                  <a:schemeClr val="tx1"/>
                </a:solidFill>
                <a:effectLst/>
                <a:latin typeface="+mn-lt"/>
                <a:ea typeface="+mn-ea"/>
                <a:cs typeface="+mn-cs"/>
              </a:rPr>
              <a:t>oxybate</a:t>
            </a:r>
            <a:r>
              <a:rPr lang="en-US" sz="1200" kern="1200" dirty="0">
                <a:solidFill>
                  <a:schemeClr val="tx1"/>
                </a:solidFill>
                <a:effectLst/>
                <a:latin typeface="+mn-lt"/>
                <a:ea typeface="+mn-ea"/>
                <a:cs typeface="+mn-cs"/>
              </a:rPr>
              <a:t> treatment with 92% less sodium than sodium </a:t>
            </a:r>
            <a:r>
              <a:rPr lang="en-US" sz="1200" kern="1200" dirty="0" err="1">
                <a:solidFill>
                  <a:schemeClr val="tx1"/>
                </a:solidFill>
                <a:effectLst/>
                <a:latin typeface="+mn-lt"/>
                <a:ea typeface="+mn-ea"/>
                <a:cs typeface="+mn-cs"/>
              </a:rPr>
              <a:t>oxybate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Xyrem</a:t>
            </a:r>
            <a:r>
              <a:rPr lang="en-US" sz="1200" kern="1200" dirty="0">
                <a:solidFill>
                  <a:schemeClr val="tx1"/>
                </a:solidFill>
                <a:effectLst/>
                <a:latin typeface="+mn-lt"/>
                <a:ea typeface="+mn-ea"/>
                <a:cs typeface="+mn-cs"/>
              </a:rPr>
              <a:t>.), was evaluated in a phase 3 study (NCT03533114) in adults with IH. We focus here on the drug effect on sleep inertia.</a:t>
            </a:r>
          </a:p>
          <a:p>
            <a:r>
              <a:rPr lang="en-US" sz="1200" kern="1200" dirty="0">
                <a:solidFill>
                  <a:schemeClr val="tx1"/>
                </a:solidFill>
                <a:effectLst/>
                <a:latin typeface="+mn-lt"/>
                <a:ea typeface="+mn-ea"/>
                <a:cs typeface="+mn-cs"/>
              </a:rPr>
              <a:t>Methods: Eligible participants aged 18–75 years with IH began LXB treatment with an open-label treatment titration and optimization period (OLTTOP; 10–14 weeks), followed by a 2-week, open-label, stable-dose period (SDP). Participants were randomized to placebo or to continue LXB treatment during a 2-week, double-blind, randomized withdrawal period (DBRWP). The primary efficacy endpoint was change in Epworth Sleepiness Scale score. The visual analog scale for sleep inertia (VAS-SI) was included as an exploratory endpoint. The VAS-SI, administered daily during the last 2 weeks of screening before baseline, SDP, and DBRWP, is a self-reported retrospective measure of difficulty awakening each morning using a 100-mm line with anchors 0 (very easy) and 100 (very difficult).</a:t>
            </a:r>
          </a:p>
          <a:p>
            <a:r>
              <a:rPr lang="en-US" sz="1200" kern="1200" dirty="0">
                <a:solidFill>
                  <a:schemeClr val="tx1"/>
                </a:solidFill>
                <a:effectLst/>
                <a:latin typeface="+mn-lt"/>
                <a:ea typeface="+mn-ea"/>
                <a:cs typeface="+mn-cs"/>
              </a:rPr>
              <a:t>Results: The safety population included 154 participants (</a:t>
            </a:r>
            <a:r>
              <a:rPr lang="en-US" sz="1200" kern="1200" dirty="0" err="1">
                <a:solidFill>
                  <a:schemeClr val="tx1"/>
                </a:solidFill>
                <a:effectLst/>
                <a:latin typeface="+mn-lt"/>
                <a:ea typeface="+mn-ea"/>
                <a:cs typeface="+mn-cs"/>
              </a:rPr>
              <a:t>mean</a:t>
            </a:r>
            <a:r>
              <a:rPr lang="en-US" sz="1200" u="sng" kern="1200" dirty="0" err="1">
                <a:solidFill>
                  <a:schemeClr val="tx1"/>
                </a:solidFill>
                <a:effectLst/>
                <a:latin typeface="+mn-lt"/>
                <a:ea typeface="+mn-ea"/>
                <a:cs typeface="+mn-cs"/>
              </a:rPr>
              <a:t>+</a:t>
            </a:r>
            <a:r>
              <a:rPr lang="en-US" sz="1200" kern="1200" dirty="0" err="1">
                <a:solidFill>
                  <a:schemeClr val="tx1"/>
                </a:solidFill>
                <a:effectLst/>
                <a:latin typeface="+mn-lt"/>
                <a:ea typeface="+mn-ea"/>
                <a:cs typeface="+mn-cs"/>
              </a:rPr>
              <a:t>SD</a:t>
            </a:r>
            <a:r>
              <a:rPr lang="en-US" sz="1200" kern="1200" dirty="0">
                <a:solidFill>
                  <a:schemeClr val="tx1"/>
                </a:solidFill>
                <a:effectLst/>
                <a:latin typeface="+mn-lt"/>
                <a:ea typeface="+mn-ea"/>
                <a:cs typeface="+mn-cs"/>
              </a:rPr>
              <a:t> age, 40</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14 years; 68% female); modified intent-to-treat population, n=115. VAS-SI scores gradually decreased from week 2 of screening</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mean</a:t>
            </a:r>
            <a:r>
              <a:rPr lang="en-US" sz="1200" u="sng" kern="1200" dirty="0" err="1">
                <a:solidFill>
                  <a:schemeClr val="tx1"/>
                </a:solidFill>
                <a:effectLst/>
                <a:latin typeface="+mn-lt"/>
                <a:ea typeface="+mn-ea"/>
                <a:cs typeface="+mn-cs"/>
              </a:rPr>
              <a:t>+</a:t>
            </a:r>
            <a:r>
              <a:rPr lang="en-US" sz="1200" kern="1200" dirty="0" err="1">
                <a:solidFill>
                  <a:schemeClr val="tx1"/>
                </a:solidFill>
                <a:effectLst/>
                <a:latin typeface="+mn-lt"/>
                <a:ea typeface="+mn-ea"/>
                <a:cs typeface="+mn-cs"/>
              </a:rPr>
              <a:t>SD</a:t>
            </a:r>
            <a:r>
              <a:rPr lang="en-US" sz="1200" kern="1200" dirty="0">
                <a:solidFill>
                  <a:schemeClr val="tx1"/>
                </a:solidFill>
                <a:effectLst/>
                <a:latin typeface="+mn-lt"/>
                <a:ea typeface="+mn-ea"/>
                <a:cs typeface="+mn-cs"/>
              </a:rPr>
              <a:t>, 56.6</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25.1) to week 2 of SDP (29.0</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20.8). During week 2 of DBRWP, VAS-SI scores worsened in participants randomized to placebo (n=59) compared with maintenance of improvement in participants</a:t>
            </a:r>
          </a:p>
          <a:p>
            <a:r>
              <a:rPr lang="en-US" sz="1200" kern="1200" dirty="0">
                <a:solidFill>
                  <a:schemeClr val="tx1"/>
                </a:solidFill>
                <a:effectLst/>
                <a:latin typeface="+mn-lt"/>
                <a:ea typeface="+mn-ea"/>
                <a:cs typeface="+mn-cs"/>
              </a:rPr>
              <a:t>continuing LXB treatment (n=56); LS mean difference (95% CI) in change from SDP, −22.2 (−29.7, −14.8); P&lt;0.0001 (nominal). Common adverse events included nausea (21.4%), headache (16.2%), anxiety (14.9%), dizziness (11.7%), insomnia (11.7%), and vomiting (10.4%).</a:t>
            </a:r>
          </a:p>
          <a:p>
            <a:r>
              <a:rPr lang="en-US" sz="1200" kern="1200" dirty="0">
                <a:solidFill>
                  <a:schemeClr val="tx1"/>
                </a:solidFill>
                <a:effectLst/>
                <a:latin typeface="+mn-lt"/>
                <a:ea typeface="+mn-ea"/>
                <a:cs typeface="+mn-cs"/>
              </a:rPr>
              <a:t>Conclusion: Sleep inertia improved with LXB treatment and significant differences were seen between placebo and LXB after DBRWP. The overall safety profile in participants with IH is consistent with </a:t>
            </a:r>
            <a:r>
              <a:rPr lang="en-US" sz="1200" kern="1200" dirty="0" err="1">
                <a:solidFill>
                  <a:schemeClr val="tx1"/>
                </a:solidFill>
                <a:effectLst/>
                <a:latin typeface="+mn-lt"/>
                <a:ea typeface="+mn-ea"/>
                <a:cs typeface="+mn-cs"/>
              </a:rPr>
              <a:t>thatof</a:t>
            </a:r>
            <a:r>
              <a:rPr lang="en-US" sz="1200" kern="1200" dirty="0">
                <a:solidFill>
                  <a:schemeClr val="tx1"/>
                </a:solidFill>
                <a:effectLst/>
                <a:latin typeface="+mn-lt"/>
                <a:ea typeface="+mn-ea"/>
                <a:cs typeface="+mn-cs"/>
              </a:rPr>
              <a:t> LXB in narcolepsy.</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11</a:t>
            </a:fld>
            <a:endParaRPr lang="en-US"/>
          </a:p>
        </p:txBody>
      </p:sp>
    </p:spTree>
    <p:extLst>
      <p:ext uri="{BB962C8B-B14F-4D97-AF65-F5344CB8AC3E}">
        <p14:creationId xmlns:p14="http://schemas.microsoft.com/office/powerpoint/2010/main" val="2783686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70242-DC17-CC40-8CC6-9AC28A517F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49274" y="2004912"/>
            <a:ext cx="5387976" cy="1138773"/>
          </a:xfrm>
        </p:spPr>
        <p:txBody>
          <a:bodyPr anchor="b"/>
          <a:lstStyle>
            <a:lvl1pPr algn="l">
              <a:defRPr b="0">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549276" y="3277801"/>
            <a:ext cx="5387975" cy="1154906"/>
          </a:xfrm>
        </p:spPr>
        <p:txBody>
          <a:bodyPr/>
          <a:lstStyle>
            <a:lvl1pPr marL="0" indent="0">
              <a:buNone/>
              <a:defRPr>
                <a:solidFill>
                  <a:schemeClr val="accent6"/>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10" name="Picture 9" descr="A picture containing text, clipart&#10;&#10;Description automatically generated">
            <a:extLst>
              <a:ext uri="{FF2B5EF4-FFF2-40B4-BE49-F238E27FC236}">
                <a16:creationId xmlns:a16="http://schemas.microsoft.com/office/drawing/2014/main" id="{4CC5DBE6-3A37-8445-A714-723C83A6D641}"/>
              </a:ext>
            </a:extLst>
          </p:cNvPr>
          <p:cNvPicPr>
            <a:picLocks noChangeAspect="1"/>
          </p:cNvPicPr>
          <p:nvPr userDrawn="1"/>
        </p:nvPicPr>
        <p:blipFill>
          <a:blip r:embed="rId3"/>
          <a:stretch>
            <a:fillRect/>
          </a:stretch>
        </p:blipFill>
        <p:spPr>
          <a:xfrm>
            <a:off x="549274" y="439793"/>
            <a:ext cx="3965192" cy="1289115"/>
          </a:xfrm>
          <a:prstGeom prst="rect">
            <a:avLst/>
          </a:prstGeom>
        </p:spPr>
      </p:pic>
    </p:spTree>
    <p:extLst>
      <p:ext uri="{BB962C8B-B14F-4D97-AF65-F5344CB8AC3E}">
        <p14:creationId xmlns:p14="http://schemas.microsoft.com/office/powerpoint/2010/main" val="3510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Heavy Content">
    <p:bg>
      <p:bgPr>
        <a:solidFill>
          <a:srgbClr val="FFFFF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1C78B9-496E-554E-AFD0-B255960E2525}"/>
              </a:ext>
            </a:extLst>
          </p:cNvPr>
          <p:cNvPicPr>
            <a:picLocks noChangeAspect="1"/>
          </p:cNvPicPr>
          <p:nvPr userDrawn="1"/>
        </p:nvPicPr>
        <p:blipFill>
          <a:blip r:embed="rId2"/>
          <a:srcRect t="43350" b="43350"/>
          <a:stretch/>
        </p:blipFill>
        <p:spPr>
          <a:xfrm>
            <a:off x="0" y="0"/>
            <a:ext cx="9143517" cy="685277"/>
          </a:xfrm>
          <a:prstGeom prst="rect">
            <a:avLst/>
          </a:prstGeom>
        </p:spPr>
      </p:pic>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7" name="Content Placeholder 3">
            <a:extLst>
              <a:ext uri="{FF2B5EF4-FFF2-40B4-BE49-F238E27FC236}">
                <a16:creationId xmlns:a16="http://schemas.microsoft.com/office/drawing/2014/main" id="{D750011A-F418-9E40-BB0F-E54DE1FBCEE3}"/>
              </a:ext>
            </a:extLst>
          </p:cNvPr>
          <p:cNvSpPr>
            <a:spLocks noGrp="1"/>
          </p:cNvSpPr>
          <p:nvPr>
            <p:ph sz="quarter" idx="11"/>
          </p:nvPr>
        </p:nvSpPr>
        <p:spPr>
          <a:xfrm>
            <a:off x="312738" y="737720"/>
            <a:ext cx="8529637" cy="4083770"/>
          </a:xfrm>
        </p:spPr>
        <p:txBody>
          <a:bodyPr/>
          <a:lstStyle>
            <a:lvl1pPr>
              <a:defRPr sz="2300">
                <a:solidFill>
                  <a:srgbClr val="000000"/>
                </a:solidFill>
              </a:defRPr>
            </a:lvl1pPr>
            <a:lvl2pPr>
              <a:defRPr sz="22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521BCE3D-A62C-BB47-A131-0F7C060D84AD}"/>
              </a:ext>
            </a:extLst>
          </p:cNvPr>
          <p:cNvSpPr>
            <a:spLocks noGrp="1"/>
          </p:cNvSpPr>
          <p:nvPr>
            <p:ph type="title" hasCustomPrompt="1"/>
          </p:nvPr>
        </p:nvSpPr>
        <p:spPr>
          <a:xfrm>
            <a:off x="312234" y="113405"/>
            <a:ext cx="8530684" cy="510909"/>
          </a:xfrm>
          <a:effectLst/>
        </p:spPr>
        <p:txBody>
          <a:bodyPr>
            <a:spAutoFit/>
          </a:bodyPr>
          <a:lstStyle>
            <a:lvl1pPr>
              <a:defRPr sz="3200" spc="50" baseline="0">
                <a:solidFill>
                  <a:srgbClr val="FFFFFF"/>
                </a:solidFill>
                <a:effectLst/>
              </a:defRPr>
            </a:lvl1pPr>
          </a:lstStyle>
          <a:p>
            <a:r>
              <a:rPr lang="en-US" dirty="0"/>
              <a:t>Click to edit master title style</a:t>
            </a:r>
          </a:p>
        </p:txBody>
      </p:sp>
      <p:pic>
        <p:nvPicPr>
          <p:cNvPr id="6" name="Picture 5">
            <a:extLst>
              <a:ext uri="{FF2B5EF4-FFF2-40B4-BE49-F238E27FC236}">
                <a16:creationId xmlns:a16="http://schemas.microsoft.com/office/drawing/2014/main" id="{49953B96-3735-6848-87ED-4D44C4013536}"/>
              </a:ext>
            </a:extLst>
          </p:cNvPr>
          <p:cNvPicPr>
            <a:picLocks noChangeAspect="1"/>
          </p:cNvPicPr>
          <p:nvPr userDrawn="1"/>
        </p:nvPicPr>
        <p:blipFill>
          <a:blip r:embed="rId3"/>
          <a:stretch>
            <a:fillRect/>
          </a:stretch>
        </p:blipFill>
        <p:spPr>
          <a:xfrm>
            <a:off x="8337177" y="4822159"/>
            <a:ext cx="741152" cy="240476"/>
          </a:xfrm>
          <a:prstGeom prst="rect">
            <a:avLst/>
          </a:prstGeom>
        </p:spPr>
      </p:pic>
    </p:spTree>
    <p:extLst>
      <p:ext uri="{BB962C8B-B14F-4D97-AF65-F5344CB8AC3E}">
        <p14:creationId xmlns:p14="http://schemas.microsoft.com/office/powerpoint/2010/main" val="342206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wo Content">
    <p:bg>
      <p:bgPr>
        <a:solidFill>
          <a:srgbClr val="FFFFF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3985D4-DE60-D941-8AD8-2A3D9F3C338C}"/>
              </a:ext>
            </a:extLst>
          </p:cNvPr>
          <p:cNvPicPr>
            <a:picLocks noChangeAspect="1"/>
          </p:cNvPicPr>
          <p:nvPr userDrawn="1"/>
        </p:nvPicPr>
        <p:blipFill>
          <a:blip r:embed="rId2"/>
          <a:srcRect t="42606" b="42606"/>
          <a:stretch/>
        </p:blipFill>
        <p:spPr>
          <a:xfrm>
            <a:off x="0" y="0"/>
            <a:ext cx="9143517" cy="762000"/>
          </a:xfrm>
          <a:prstGeom prst="rect">
            <a:avLst/>
          </a:prstGeom>
        </p:spPr>
      </p:pic>
      <p:sp>
        <p:nvSpPr>
          <p:cNvPr id="5"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7" name="Content Placeholder 3">
            <a:extLst>
              <a:ext uri="{FF2B5EF4-FFF2-40B4-BE49-F238E27FC236}">
                <a16:creationId xmlns:a16="http://schemas.microsoft.com/office/drawing/2014/main" id="{BB60EF9E-7DCA-F043-A504-506AA5559D1D}"/>
              </a:ext>
            </a:extLst>
          </p:cNvPr>
          <p:cNvSpPr>
            <a:spLocks noGrp="1"/>
          </p:cNvSpPr>
          <p:nvPr>
            <p:ph sz="quarter" idx="11"/>
          </p:nvPr>
        </p:nvSpPr>
        <p:spPr>
          <a:xfrm>
            <a:off x="312738" y="978832"/>
            <a:ext cx="4001723" cy="384265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06F4DE3E-F288-A542-9BC0-3DB62746D843}"/>
              </a:ext>
            </a:extLst>
          </p:cNvPr>
          <p:cNvSpPr>
            <a:spLocks noGrp="1"/>
          </p:cNvSpPr>
          <p:nvPr>
            <p:ph sz="quarter" idx="12"/>
          </p:nvPr>
        </p:nvSpPr>
        <p:spPr>
          <a:xfrm>
            <a:off x="4841195" y="978832"/>
            <a:ext cx="4001723" cy="384265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ECB4AAA-9BF8-F347-9A70-AC040817A4CA}"/>
              </a:ext>
            </a:extLst>
          </p:cNvPr>
          <p:cNvPicPr>
            <a:picLocks noChangeAspect="1"/>
          </p:cNvPicPr>
          <p:nvPr userDrawn="1"/>
        </p:nvPicPr>
        <p:blipFill>
          <a:blip r:embed="rId3"/>
          <a:stretch>
            <a:fillRect/>
          </a:stretch>
        </p:blipFill>
        <p:spPr>
          <a:xfrm>
            <a:off x="8344861" y="4832190"/>
            <a:ext cx="741152" cy="240476"/>
          </a:xfrm>
          <a:prstGeom prst="rect">
            <a:avLst/>
          </a:prstGeom>
        </p:spPr>
      </p:pic>
      <p:sp>
        <p:nvSpPr>
          <p:cNvPr id="13" name="Title 1">
            <a:extLst>
              <a:ext uri="{FF2B5EF4-FFF2-40B4-BE49-F238E27FC236}">
                <a16:creationId xmlns:a16="http://schemas.microsoft.com/office/drawing/2014/main" id="{28D687CE-99F2-2F4B-A746-1782FF7FA38B}"/>
              </a:ext>
            </a:extLst>
          </p:cNvPr>
          <p:cNvSpPr>
            <a:spLocks noGrp="1"/>
          </p:cNvSpPr>
          <p:nvPr>
            <p:ph type="title" hasCustomPrompt="1"/>
          </p:nvPr>
        </p:nvSpPr>
        <p:spPr>
          <a:xfrm>
            <a:off x="310896" y="161289"/>
            <a:ext cx="8530684" cy="537070"/>
          </a:xfrm>
          <a:effectLst/>
        </p:spPr>
        <p:txBody>
          <a:bodyPr>
            <a:spAutoFit/>
          </a:bodyPr>
          <a:lstStyle>
            <a:lvl1pPr>
              <a:defRPr sz="3400" b="1" spc="50" baseline="0">
                <a:solidFill>
                  <a:srgbClr val="FFFFFF"/>
                </a:solidFill>
                <a:effectLst/>
              </a:defRPr>
            </a:lvl1pPr>
          </a:lstStyle>
          <a:p>
            <a:r>
              <a:rPr lang="en-US" dirty="0"/>
              <a:t>Click to edit master title style</a:t>
            </a:r>
          </a:p>
        </p:txBody>
      </p:sp>
    </p:spTree>
    <p:extLst>
      <p:ext uri="{BB962C8B-B14F-4D97-AF65-F5344CB8AC3E}">
        <p14:creationId xmlns:p14="http://schemas.microsoft.com/office/powerpoint/2010/main" val="39342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DC2863-5CCB-E442-B5FB-40BC75742810}"/>
              </a:ext>
            </a:extLst>
          </p:cNvPr>
          <p:cNvPicPr>
            <a:picLocks noChangeAspect="1"/>
          </p:cNvPicPr>
          <p:nvPr userDrawn="1"/>
        </p:nvPicPr>
        <p:blipFill>
          <a:blip r:embed="rId2"/>
          <a:srcRect t="42606" b="42606"/>
          <a:stretch/>
        </p:blipFill>
        <p:spPr>
          <a:xfrm>
            <a:off x="0" y="0"/>
            <a:ext cx="9143517" cy="762000"/>
          </a:xfrm>
          <a:prstGeom prst="rect">
            <a:avLst/>
          </a:prstGeom>
        </p:spPr>
      </p:pic>
      <p:sp>
        <p:nvSpPr>
          <p:cNvPr id="2" name="Title 1"/>
          <p:cNvSpPr>
            <a:spLocks noGrp="1"/>
          </p:cNvSpPr>
          <p:nvPr>
            <p:ph type="title" hasCustomPrompt="1"/>
          </p:nvPr>
        </p:nvSpPr>
        <p:spPr>
          <a:xfrm>
            <a:off x="310896" y="161289"/>
            <a:ext cx="8530684" cy="537070"/>
          </a:xfrm>
          <a:effectLst/>
        </p:spPr>
        <p:txBody>
          <a:bodyPr>
            <a:spAutoFit/>
          </a:bodyPr>
          <a:lstStyle>
            <a:lvl1pPr>
              <a:defRPr sz="3400" b="1" spc="50" baseline="0">
                <a:solidFill>
                  <a:srgbClr val="FFFFFF"/>
                </a:solidFill>
                <a:effectLst/>
              </a:defRPr>
            </a:lvl1pPr>
          </a:lstStyle>
          <a:p>
            <a:r>
              <a:rPr lang="en-US" dirty="0"/>
              <a:t>Click to edit master title style</a:t>
            </a:r>
          </a:p>
        </p:txBody>
      </p:sp>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3"/>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0896" y="841248"/>
            <a:ext cx="8529637" cy="3842657"/>
          </a:xfrm>
        </p:spPr>
        <p:txBody>
          <a:bodyPr/>
          <a:lstStyle>
            <a:lvl1pPr>
              <a:lnSpc>
                <a:spcPct val="90000"/>
              </a:lnSpc>
              <a:defRPr>
                <a:solidFill>
                  <a:srgbClr val="000000"/>
                </a:solidFill>
              </a:defRPr>
            </a:lvl1pPr>
            <a:lvl2pPr>
              <a:lnSpc>
                <a:spcPct val="90000"/>
              </a:lnSpc>
              <a:defRPr>
                <a:solidFill>
                  <a:srgbClr val="000000"/>
                </a:solidFill>
              </a:defRPr>
            </a:lvl2pPr>
            <a:lvl3pPr>
              <a:lnSpc>
                <a:spcPct val="90000"/>
              </a:lnSpc>
              <a:defRPr>
                <a:solidFill>
                  <a:srgbClr val="000000"/>
                </a:solidFill>
              </a:defRPr>
            </a:lvl3pPr>
            <a:lvl4pPr>
              <a:lnSpc>
                <a:spcPct val="90000"/>
              </a:lnSpc>
              <a:defRPr>
                <a:solidFill>
                  <a:srgbClr val="000000"/>
                </a:solidFill>
              </a:defRPr>
            </a:lvl4pPr>
            <a:lvl5pPr>
              <a:lnSpc>
                <a:spcPct val="90000"/>
              </a:lnSpc>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4C7865D-A601-A84D-951A-2072FBEC9446}"/>
              </a:ext>
            </a:extLst>
          </p:cNvPr>
          <p:cNvPicPr>
            <a:picLocks noChangeAspect="1"/>
          </p:cNvPicPr>
          <p:nvPr userDrawn="1"/>
        </p:nvPicPr>
        <p:blipFill>
          <a:blip r:embed="rId3"/>
          <a:stretch>
            <a:fillRect/>
          </a:stretch>
        </p:blipFill>
        <p:spPr>
          <a:xfrm>
            <a:off x="8329492" y="4836857"/>
            <a:ext cx="741152" cy="240476"/>
          </a:xfrm>
          <a:prstGeom prst="rect">
            <a:avLst/>
          </a:prstGeom>
        </p:spPr>
      </p:pic>
    </p:spTree>
    <p:extLst>
      <p:ext uri="{BB962C8B-B14F-4D97-AF65-F5344CB8AC3E}">
        <p14:creationId xmlns:p14="http://schemas.microsoft.com/office/powerpoint/2010/main" val="20990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9734D3-B174-7B4B-A9B6-13CEBC67F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a:xfrm>
            <a:off x="549275" y="448866"/>
            <a:ext cx="8001000" cy="4242197"/>
          </a:xfrm>
        </p:spPr>
        <p:txBody>
          <a:bodyPr anchor="ctr"/>
          <a:lstStyle>
            <a:lvl1pPr marL="0" indent="0" algn="ctr">
              <a:buNone/>
              <a:defRPr sz="4000">
                <a:solidFill>
                  <a:schemeClr val="bg2"/>
                </a:solidFill>
              </a:defRPr>
            </a:lvl1pPr>
            <a:lvl2pPr marL="342900" indent="0" algn="ctr">
              <a:buNone/>
              <a:defRPr>
                <a:solidFill>
                  <a:schemeClr val="bg2"/>
                </a:solidFill>
              </a:defRPr>
            </a:lvl2pPr>
            <a:lvl3pPr marL="596646" indent="0" algn="ctr">
              <a:buNone/>
              <a:defRPr>
                <a:solidFill>
                  <a:schemeClr val="bg2"/>
                </a:solidFill>
              </a:defRPr>
            </a:lvl3pPr>
            <a:lvl4pPr marL="898398" indent="0" algn="ctr">
              <a:buNone/>
              <a:defRPr>
                <a:solidFill>
                  <a:schemeClr val="bg2"/>
                </a:solidFill>
              </a:defRPr>
            </a:lvl4pPr>
            <a:lvl5pPr marL="1200150" indent="0" algn="ctr">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6533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defRPr sz="3600" baseline="0"/>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6"/>
          <p:cNvSpPr>
            <a:spLocks noGrp="1"/>
          </p:cNvSpPr>
          <p:nvPr>
            <p:ph type="body" sz="quarter" idx="10"/>
          </p:nvPr>
        </p:nvSpPr>
        <p:spPr>
          <a:xfrm>
            <a:off x="0" y="4892662"/>
            <a:ext cx="9144000"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7224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88467"/>
            <a:ext cx="8309810" cy="510909"/>
          </a:xfrm>
        </p:spPr>
        <p:txBody>
          <a:bodyPr wrap="square" anchor="b" anchorCtr="0">
            <a:spAutoFit/>
          </a:bodyPr>
          <a:lstStyle>
            <a:lvl1pPr>
              <a:defRPr sz="3200"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r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17095" y="469298"/>
            <a:ext cx="8309810" cy="461665"/>
          </a:xfrm>
        </p:spPr>
        <p:txBody>
          <a:bodyPr vert="horz" wrap="square" lIns="91440" tIns="45720" rIns="91440" bIns="45720" rtlCol="0" anchor="b" anchorCtr="0">
            <a:spAutoFit/>
          </a:bodyPr>
          <a:lstStyle>
            <a:lvl1pPr marL="0" indent="0">
              <a:buNone/>
              <a:defRPr kumimoji="0" sz="2400" b="0" i="0" u="none" strike="noStrike" kern="1200" cap="none" spc="0" normalizeH="0" baseline="0">
                <a:ln>
                  <a:noFill/>
                </a:ln>
                <a:solidFill>
                  <a:schemeClr val="accent6"/>
                </a:solidFill>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1" y="4892662"/>
            <a:ext cx="8726905"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1319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R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155519"/>
            <a:ext cx="8309810" cy="615553"/>
          </a:xfrm>
        </p:spPr>
        <p:txBody>
          <a:bodyPr/>
          <a:lstStyle>
            <a:lvl1pPr>
              <a:defRPr baseline="0">
                <a:solidFill>
                  <a:srgbClr val="77CFF5"/>
                </a:solidFill>
              </a:defRPr>
            </a:lvl1pPr>
          </a:lstStyle>
          <a:p>
            <a:r>
              <a:rPr lang="en-US" dirty="0"/>
              <a:t>Audience Response</a:t>
            </a:r>
          </a:p>
        </p:txBody>
      </p:sp>
      <p:sp>
        <p:nvSpPr>
          <p:cNvPr id="4" name="Content Placeholder 2"/>
          <p:cNvSpPr>
            <a:spLocks noGrp="1"/>
          </p:cNvSpPr>
          <p:nvPr>
            <p:ph idx="1"/>
          </p:nvPr>
        </p:nvSpPr>
        <p:spPr>
          <a:xfrm>
            <a:off x="417095" y="2035035"/>
            <a:ext cx="8309810" cy="510909"/>
          </a:xfrm>
        </p:spPr>
        <p:txBody>
          <a:bodyPr wrap="square">
            <a:spAutoFit/>
          </a:bodyPr>
          <a:lstStyle>
            <a:lvl1pPr marL="0" indent="0">
              <a:buSzPct val="100000"/>
              <a:buFont typeface="+mj-lt"/>
              <a:buNone/>
              <a:defRPr sz="3200" b="1"/>
            </a:lvl1pPr>
          </a:lstStyle>
          <a:p>
            <a:pPr lvl="0"/>
            <a:r>
              <a:rPr lang="en-US"/>
              <a:t>Click to edit Master text styles</a:t>
            </a:r>
          </a:p>
        </p:txBody>
      </p:sp>
      <p:sp>
        <p:nvSpPr>
          <p:cNvPr id="5" name="Content Placeholder 2"/>
          <p:cNvSpPr>
            <a:spLocks noGrp="1"/>
          </p:cNvSpPr>
          <p:nvPr>
            <p:ph idx="10"/>
          </p:nvPr>
        </p:nvSpPr>
        <p:spPr>
          <a:xfrm>
            <a:off x="417095" y="2871345"/>
            <a:ext cx="8309810" cy="458587"/>
          </a:xfrm>
        </p:spPr>
        <p:txBody>
          <a:bodyPr wrap="square">
            <a:spAutoFit/>
          </a:bodyPr>
          <a:lstStyle>
            <a:lvl1pPr marL="385763" indent="-385763">
              <a:buClr>
                <a:schemeClr val="accent2"/>
              </a:buClr>
              <a:buSzPct val="100000"/>
              <a:buFont typeface="+mj-lt"/>
              <a:buAutoNum type="alphaUcPeriod"/>
              <a:defRPr sz="2800"/>
            </a:lvl1pPr>
          </a:lstStyle>
          <a:p>
            <a:pPr lvl="0"/>
            <a:r>
              <a:rPr lang="en-US"/>
              <a:t>Click to edit Master text styles</a:t>
            </a:r>
          </a:p>
        </p:txBody>
      </p:sp>
    </p:spTree>
    <p:extLst>
      <p:ext uri="{BB962C8B-B14F-4D97-AF65-F5344CB8AC3E}">
        <p14:creationId xmlns:p14="http://schemas.microsoft.com/office/powerpoint/2010/main" val="5769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a:spAutoFit/>
          </a:bodyPr>
          <a:lstStyle>
            <a:lvl1pPr>
              <a:defRPr sz="3600" baseline="0"/>
            </a:lvl1pPr>
          </a:lstStyle>
          <a:p>
            <a:r>
              <a:rPr lang="en-US" dirty="0"/>
              <a:t>Click to edit Master Title Style</a:t>
            </a:r>
          </a:p>
        </p:txBody>
      </p:sp>
      <p:sp>
        <p:nvSpPr>
          <p:cNvPr id="3" name="Content Placeholder 2"/>
          <p:cNvSpPr>
            <a:spLocks noGrp="1"/>
          </p:cNvSpPr>
          <p:nvPr>
            <p:ph sz="half" idx="1" hasCustomPrompt="1"/>
          </p:nvPr>
        </p:nvSpPr>
        <p:spPr>
          <a:xfrm>
            <a:off x="417095" y="1155031"/>
            <a:ext cx="4018379"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4664073" y="1155031"/>
            <a:ext cx="4062831"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6"/>
          <p:cNvSpPr>
            <a:spLocks noGrp="1"/>
          </p:cNvSpPr>
          <p:nvPr>
            <p:ph type="body" sz="quarter" idx="10"/>
          </p:nvPr>
        </p:nvSpPr>
        <p:spPr>
          <a:xfrm>
            <a:off x="0" y="4892662"/>
            <a:ext cx="9144000"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3312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a:spAutoFit/>
          </a:bodyPr>
          <a:lstStyle>
            <a:lvl1pPr>
              <a:defRPr sz="3600" baseline="0"/>
            </a:lvl1pPr>
          </a:lstStyle>
          <a:p>
            <a:r>
              <a:rPr lang="en-US" dirty="0"/>
              <a:t>Click to edit Master Title Style</a:t>
            </a:r>
          </a:p>
        </p:txBody>
      </p:sp>
      <p:sp>
        <p:nvSpPr>
          <p:cNvPr id="3" name="Text Placeholder 6"/>
          <p:cNvSpPr>
            <a:spLocks noGrp="1"/>
          </p:cNvSpPr>
          <p:nvPr>
            <p:ph type="body" sz="quarter" idx="10"/>
          </p:nvPr>
        </p:nvSpPr>
        <p:spPr>
          <a:xfrm>
            <a:off x="0" y="4892662"/>
            <a:ext cx="9144000"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687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1" y="4892662"/>
            <a:ext cx="9144001" cy="250838"/>
          </a:xfrm>
        </p:spPr>
        <p:txBody>
          <a:bodyPr vert="horz" wrap="square" lIns="228600" tIns="0" rIns="0" bIns="118872" rtlCol="0" anchor="b" anchorCtr="0">
            <a:spAutoFit/>
          </a:bodyPr>
          <a:lstStyle>
            <a:lvl1pPr>
              <a:buFont typeface="Arial"/>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0641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593A72-1176-AC45-BBF4-B4F41D5C1E6B}"/>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18168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095" y="181680"/>
            <a:ext cx="8309810" cy="563231"/>
          </a:xfrm>
          <a:effectLst/>
        </p:spPr>
        <p:txBody>
          <a:bodyPr/>
          <a:lstStyle>
            <a:lvl1pPr>
              <a:defRPr sz="3600">
                <a:solidFill>
                  <a:schemeClr val="accent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683155A-85F1-0E44-9B1D-D1F158D5DAE1}"/>
              </a:ext>
            </a:extLst>
          </p:cNvPr>
          <p:cNvSpPr>
            <a:spLocks noGrp="1"/>
          </p:cNvSpPr>
          <p:nvPr>
            <p:ph type="body" sz="quarter" idx="10"/>
          </p:nvPr>
        </p:nvSpPr>
        <p:spPr>
          <a:xfrm>
            <a:off x="0" y="4994998"/>
            <a:ext cx="9144000" cy="297004"/>
          </a:xfrm>
        </p:spPr>
        <p:txBody>
          <a:bodyPr lIns="228600" bIns="118872" anchor="b" anchorCtr="0">
            <a:spAutoFit/>
          </a:bodyPr>
          <a:lstStyle>
            <a:lvl1pPr marL="0" indent="0">
              <a:buNone/>
              <a:defRPr sz="1000">
                <a:solidFill>
                  <a:schemeClr val="accent2"/>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12CDD063-EBCC-A84C-8D2E-F6168F0FC1B2}"/>
              </a:ext>
            </a:extLst>
          </p:cNvPr>
          <p:cNvPicPr>
            <a:picLocks noChangeAspect="1"/>
          </p:cNvPicPr>
          <p:nvPr userDrawn="1"/>
        </p:nvPicPr>
        <p:blipFill>
          <a:blip r:embed="rId2"/>
          <a:stretch>
            <a:fillRect/>
          </a:stretch>
        </p:blipFill>
        <p:spPr>
          <a:xfrm>
            <a:off x="8132299" y="4961820"/>
            <a:ext cx="928160" cy="301752"/>
          </a:xfrm>
          <a:prstGeom prst="rect">
            <a:avLst/>
          </a:prstGeom>
        </p:spPr>
      </p:pic>
    </p:spTree>
    <p:extLst>
      <p:ext uri="{BB962C8B-B14F-4D97-AF65-F5344CB8AC3E}">
        <p14:creationId xmlns:p14="http://schemas.microsoft.com/office/powerpoint/2010/main" val="2426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2D3388-E5DC-0B4D-B871-495EA714B8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926592"/>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926592"/>
          </a:xfrm>
          <a:prstGeom prst="rect">
            <a:avLst/>
          </a:prstGeom>
        </p:spPr>
      </p:pic>
      <p:sp>
        <p:nvSpPr>
          <p:cNvPr id="8" name="Rectangle 7"/>
          <p:cNvSpPr/>
          <p:nvPr/>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3"/>
              </a:solidFill>
            </a:endParaRPr>
          </a:p>
        </p:txBody>
      </p:sp>
      <p:sp>
        <p:nvSpPr>
          <p:cNvPr id="2" name="Title Placeholder 1"/>
          <p:cNvSpPr>
            <a:spLocks noGrp="1"/>
          </p:cNvSpPr>
          <p:nvPr>
            <p:ph type="title"/>
          </p:nvPr>
        </p:nvSpPr>
        <p:spPr>
          <a:xfrm>
            <a:off x="549274" y="155519"/>
            <a:ext cx="8001000"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549274" y="1082112"/>
            <a:ext cx="8001000" cy="3605550"/>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72456BB2-E53F-B749-873F-483CF623858D}"/>
              </a:ext>
            </a:extLst>
          </p:cNvPr>
          <p:cNvSpPr/>
          <p:nvPr userDrawn="1"/>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3"/>
              </a:solidFill>
            </a:endParaRPr>
          </a:p>
        </p:txBody>
      </p:sp>
      <p:pic>
        <p:nvPicPr>
          <p:cNvPr id="10" name="Picture 9" descr="Logo&#10;&#10;Description automatically generated">
            <a:extLst>
              <a:ext uri="{FF2B5EF4-FFF2-40B4-BE49-F238E27FC236}">
                <a16:creationId xmlns:a16="http://schemas.microsoft.com/office/drawing/2014/main" id="{838B3285-4D6F-3D4D-9BAC-C9A6B95D91C5}"/>
              </a:ext>
            </a:extLst>
          </p:cNvPr>
          <p:cNvPicPr>
            <a:picLocks noChangeAspect="1"/>
          </p:cNvPicPr>
          <p:nvPr userDrawn="1"/>
        </p:nvPicPr>
        <p:blipFill>
          <a:blip r:embed="rId15"/>
          <a:stretch>
            <a:fillRect/>
          </a:stretch>
        </p:blipFill>
        <p:spPr>
          <a:xfrm>
            <a:off x="8086194" y="4750642"/>
            <a:ext cx="928160" cy="301752"/>
          </a:xfrm>
          <a:prstGeom prst="rect">
            <a:avLst/>
          </a:prstGeom>
        </p:spPr>
      </p:pic>
    </p:spTree>
    <p:extLst>
      <p:ext uri="{BB962C8B-B14F-4D97-AF65-F5344CB8AC3E}">
        <p14:creationId xmlns:p14="http://schemas.microsoft.com/office/powerpoint/2010/main" val="3458687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p:titleStyle>
    <p:body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FB2181B-8BA2-3B41-91B3-CFBE1B1F633B}"/>
              </a:ext>
            </a:extLst>
          </p:cNvPr>
          <p:cNvSpPr txBox="1">
            <a:spLocks/>
          </p:cNvSpPr>
          <p:nvPr/>
        </p:nvSpPr>
        <p:spPr>
          <a:xfrm>
            <a:off x="500287" y="1967104"/>
            <a:ext cx="7384756" cy="1787984"/>
          </a:xfrm>
          <a:prstGeom prst="rect">
            <a:avLst/>
          </a:prstGeom>
        </p:spPr>
        <p:txBody>
          <a:bodyPr/>
          <a:lst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r>
              <a:rPr lang="en-US" sz="3600" dirty="0"/>
              <a:t>Breakthroughs in the Management of Idiopathic Hypersomnia: The Future is Now</a:t>
            </a:r>
            <a:br>
              <a:rPr lang="en-US" sz="1600" b="0" i="1" dirty="0"/>
            </a:br>
            <a:endParaRPr lang="en-US" sz="1800" b="0" i="1" dirty="0"/>
          </a:p>
        </p:txBody>
      </p:sp>
      <p:sp>
        <p:nvSpPr>
          <p:cNvPr id="4" name="Text Placeholder 2">
            <a:extLst>
              <a:ext uri="{FF2B5EF4-FFF2-40B4-BE49-F238E27FC236}">
                <a16:creationId xmlns:a16="http://schemas.microsoft.com/office/drawing/2014/main" id="{988EC7C1-D452-E54E-9161-F9D562A4717F}"/>
              </a:ext>
            </a:extLst>
          </p:cNvPr>
          <p:cNvSpPr txBox="1">
            <a:spLocks/>
          </p:cNvSpPr>
          <p:nvPr/>
        </p:nvSpPr>
        <p:spPr>
          <a:xfrm>
            <a:off x="500288" y="3918541"/>
            <a:ext cx="6803761" cy="1154906"/>
          </a:xfrm>
          <a:prstGeom prst="rect">
            <a:avLst/>
          </a:prstGeom>
        </p:spPr>
        <p:txBody>
          <a:bodyPr vert="horz" wrap="square" lIns="91440" tIns="45720" rIns="91440" bIns="45720" rtlCol="0" anchor="ctr">
            <a:noAutofit/>
          </a:bodyPr>
          <a:lstStyle>
            <a:lvl1pPr marL="0" indent="0" algn="ctr" defTabSz="685800" rtl="0" eaLnBrk="1" latinLnBrk="0" hangingPunct="1">
              <a:lnSpc>
                <a:spcPct val="85000"/>
              </a:lnSpc>
              <a:spcBef>
                <a:spcPts val="600"/>
              </a:spcBef>
              <a:buClr>
                <a:schemeClr val="accent1"/>
              </a:buClr>
              <a:buSzPct val="115000"/>
              <a:buFont typeface="Arial"/>
              <a:buNone/>
              <a:defRPr sz="4000" kern="1200">
                <a:solidFill>
                  <a:schemeClr val="bg2"/>
                </a:solidFill>
                <a:latin typeface="Arial"/>
                <a:ea typeface="+mn-ea"/>
                <a:cs typeface="Arial"/>
              </a:defRPr>
            </a:lvl1pPr>
            <a:lvl2pPr marL="342900" indent="0" algn="ctr" defTabSz="685800" rtl="0" eaLnBrk="1" latinLnBrk="0" hangingPunct="1">
              <a:lnSpc>
                <a:spcPct val="85000"/>
              </a:lnSpc>
              <a:spcBef>
                <a:spcPts val="0"/>
              </a:spcBef>
              <a:buClr>
                <a:schemeClr val="accent2"/>
              </a:buClr>
              <a:buSzPct val="115000"/>
              <a:buFont typeface="Arial"/>
              <a:buNone/>
              <a:defRPr sz="2800" kern="1200">
                <a:solidFill>
                  <a:schemeClr val="bg2"/>
                </a:solidFill>
                <a:latin typeface="Arial"/>
                <a:ea typeface="+mn-ea"/>
                <a:cs typeface="Arial"/>
              </a:defRPr>
            </a:lvl2pPr>
            <a:lvl3pPr marL="596646" indent="0" algn="ctr" defTabSz="685800" rtl="0" eaLnBrk="1" latinLnBrk="0" hangingPunct="1">
              <a:lnSpc>
                <a:spcPct val="85000"/>
              </a:lnSpc>
              <a:spcBef>
                <a:spcPts val="0"/>
              </a:spcBef>
              <a:buClr>
                <a:schemeClr val="accent2"/>
              </a:buClr>
              <a:buSzPct val="115000"/>
              <a:buFont typeface="Arial"/>
              <a:buNone/>
              <a:defRPr sz="2800" kern="1200">
                <a:solidFill>
                  <a:schemeClr val="bg2"/>
                </a:solidFill>
                <a:latin typeface="Arial"/>
                <a:ea typeface="+mn-ea"/>
                <a:cs typeface="Arial"/>
              </a:defRPr>
            </a:lvl3pPr>
            <a:lvl4pPr marL="898398" indent="0" algn="ctr" defTabSz="685800" rtl="0" eaLnBrk="1" latinLnBrk="0" hangingPunct="1">
              <a:lnSpc>
                <a:spcPct val="85000"/>
              </a:lnSpc>
              <a:spcBef>
                <a:spcPts val="0"/>
              </a:spcBef>
              <a:buClr>
                <a:schemeClr val="accent2"/>
              </a:buClr>
              <a:buSzPct val="115000"/>
              <a:buFont typeface="Arial"/>
              <a:buNone/>
              <a:defRPr sz="2800" kern="1200">
                <a:solidFill>
                  <a:schemeClr val="bg2"/>
                </a:solidFill>
                <a:latin typeface="Arial"/>
                <a:ea typeface="+mn-ea"/>
                <a:cs typeface="Arial"/>
              </a:defRPr>
            </a:lvl4pPr>
            <a:lvl5pPr marL="1200150" indent="0" algn="ctr" defTabSz="685800" rtl="0" eaLnBrk="1" latinLnBrk="0" hangingPunct="1">
              <a:lnSpc>
                <a:spcPct val="85000"/>
              </a:lnSpc>
              <a:spcBef>
                <a:spcPts val="0"/>
              </a:spcBef>
              <a:buClr>
                <a:schemeClr val="accent2"/>
              </a:buClr>
              <a:buSzPct val="115000"/>
              <a:buFont typeface="Arial"/>
              <a:buNone/>
              <a:defRPr sz="2800" kern="1200">
                <a:solidFill>
                  <a:schemeClr val="bg2"/>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r>
              <a:rPr lang="en-US" sz="2000" i="1" dirty="0">
                <a:solidFill>
                  <a:schemeClr val="accent6"/>
                </a:solidFill>
              </a:rPr>
              <a:t>Supported by an educational grant from Jazz Pharmaceuticals, Inc.</a:t>
            </a:r>
          </a:p>
        </p:txBody>
      </p:sp>
      <p:sp>
        <p:nvSpPr>
          <p:cNvPr id="8" name="TextBox 7">
            <a:extLst>
              <a:ext uri="{FF2B5EF4-FFF2-40B4-BE49-F238E27FC236}">
                <a16:creationId xmlns:a16="http://schemas.microsoft.com/office/drawing/2014/main" id="{7EE80B50-4922-8B4F-BD1B-E074BDD1AC91}"/>
              </a:ext>
            </a:extLst>
          </p:cNvPr>
          <p:cNvSpPr txBox="1"/>
          <p:nvPr/>
        </p:nvSpPr>
        <p:spPr>
          <a:xfrm>
            <a:off x="3306652" y="1298974"/>
            <a:ext cx="2746265" cy="707886"/>
          </a:xfrm>
          <a:prstGeom prst="rect">
            <a:avLst/>
          </a:prstGeom>
          <a:noFill/>
        </p:spPr>
        <p:txBody>
          <a:bodyPr wrap="none" rtlCol="0">
            <a:spAutoFit/>
          </a:bodyPr>
          <a:lstStyle/>
          <a:p>
            <a:r>
              <a:rPr lang="en-US" sz="4000" b="1" dirty="0">
                <a:solidFill>
                  <a:schemeClr val="bg2"/>
                </a:solidFill>
                <a:latin typeface="Avenir Book" panose="02000503020000020003" pitchFamily="2" charset="0"/>
              </a:rPr>
              <a:t>EPISODE 1</a:t>
            </a:r>
          </a:p>
        </p:txBody>
      </p:sp>
      <p:pic>
        <p:nvPicPr>
          <p:cNvPr id="7" name="Picture 6" descr="A picture containing text, clipart, vector graphics&#10;&#10;Description automatically generated">
            <a:extLst>
              <a:ext uri="{FF2B5EF4-FFF2-40B4-BE49-F238E27FC236}">
                <a16:creationId xmlns:a16="http://schemas.microsoft.com/office/drawing/2014/main" id="{15DF0D5C-68C1-1746-93D4-EAEE9A0663FC}"/>
              </a:ext>
            </a:extLst>
          </p:cNvPr>
          <p:cNvPicPr>
            <a:picLocks noChangeAspect="1"/>
          </p:cNvPicPr>
          <p:nvPr/>
        </p:nvPicPr>
        <p:blipFill>
          <a:blip r:embed="rId3"/>
          <a:stretch>
            <a:fillRect/>
          </a:stretch>
        </p:blipFill>
        <p:spPr>
          <a:xfrm>
            <a:off x="500285" y="658233"/>
            <a:ext cx="2590800" cy="1168400"/>
          </a:xfrm>
          <a:prstGeom prst="rect">
            <a:avLst/>
          </a:prstGeom>
        </p:spPr>
      </p:pic>
    </p:spTree>
    <p:extLst>
      <p:ext uri="{BB962C8B-B14F-4D97-AF65-F5344CB8AC3E}">
        <p14:creationId xmlns:p14="http://schemas.microsoft.com/office/powerpoint/2010/main" val="98316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DC85-6681-514F-81E2-AFDEEED49F4D}"/>
              </a:ext>
            </a:extLst>
          </p:cNvPr>
          <p:cNvSpPr>
            <a:spLocks noGrp="1"/>
          </p:cNvSpPr>
          <p:nvPr>
            <p:ph type="title"/>
          </p:nvPr>
        </p:nvSpPr>
        <p:spPr>
          <a:xfrm>
            <a:off x="417095" y="102582"/>
            <a:ext cx="8309810" cy="824841"/>
          </a:xfrm>
        </p:spPr>
        <p:txBody>
          <a:bodyPr/>
          <a:lstStyle/>
          <a:p>
            <a:r>
              <a:rPr lang="en-US" sz="2800" dirty="0"/>
              <a:t>LXB*: Efficacy in IH – Clinical Global Impression of Change (CGI-C)</a:t>
            </a:r>
          </a:p>
        </p:txBody>
      </p:sp>
      <p:sp>
        <p:nvSpPr>
          <p:cNvPr id="4" name="Text Placeholder 3">
            <a:extLst>
              <a:ext uri="{FF2B5EF4-FFF2-40B4-BE49-F238E27FC236}">
                <a16:creationId xmlns:a16="http://schemas.microsoft.com/office/drawing/2014/main" id="{A900B257-9633-5548-95A3-B746D81F5ADD}"/>
              </a:ext>
            </a:extLst>
          </p:cNvPr>
          <p:cNvSpPr>
            <a:spLocks noGrp="1"/>
          </p:cNvSpPr>
          <p:nvPr>
            <p:ph type="body" sz="quarter" idx="10"/>
          </p:nvPr>
        </p:nvSpPr>
        <p:spPr>
          <a:xfrm>
            <a:off x="0" y="4774938"/>
            <a:ext cx="9144000" cy="368562"/>
          </a:xfrm>
        </p:spPr>
        <p:txBody>
          <a:bodyPr/>
          <a:lstStyle/>
          <a:p>
            <a:pPr marL="11113" indent="-11113"/>
            <a:r>
              <a:rPr lang="en-US" sz="900" dirty="0"/>
              <a:t>*LXB was FDA-approved on August 12, 2021 for the treatment of IH in adults.</a:t>
            </a:r>
            <a:br>
              <a:rPr lang="en-US" sz="900" dirty="0"/>
            </a:br>
            <a:r>
              <a:rPr lang="en-US" sz="900" dirty="0">
                <a:solidFill>
                  <a:srgbClr val="5A686F"/>
                </a:solidFill>
              </a:rPr>
              <a:t>Dauvilliers Y, et al. SLEEP 2021 Annual Meeting. Abstract No. 494.</a:t>
            </a:r>
            <a:endParaRPr lang="en-US" altLang="en-US" sz="900" dirty="0">
              <a:solidFill>
                <a:srgbClr val="5A686F"/>
              </a:solidFill>
            </a:endParaRPr>
          </a:p>
        </p:txBody>
      </p:sp>
      <p:pic>
        <p:nvPicPr>
          <p:cNvPr id="90" name="Picture 89" descr="Chart, bar chart&#10;&#10;Description automatically generated">
            <a:extLst>
              <a:ext uri="{FF2B5EF4-FFF2-40B4-BE49-F238E27FC236}">
                <a16:creationId xmlns:a16="http://schemas.microsoft.com/office/drawing/2014/main" id="{8F556D75-849C-B248-B2A9-017E91EE5FAE}"/>
              </a:ext>
            </a:extLst>
          </p:cNvPr>
          <p:cNvPicPr>
            <a:picLocks noChangeAspect="1"/>
          </p:cNvPicPr>
          <p:nvPr/>
        </p:nvPicPr>
        <p:blipFill rotWithShape="1">
          <a:blip r:embed="rId2"/>
          <a:srcRect l="43242" r="22744"/>
          <a:stretch/>
        </p:blipFill>
        <p:spPr>
          <a:xfrm>
            <a:off x="456882" y="1077039"/>
            <a:ext cx="5717527" cy="3574876"/>
          </a:xfrm>
          <a:custGeom>
            <a:avLst/>
            <a:gdLst>
              <a:gd name="connsiteX0" fmla="*/ 0 w 5717527"/>
              <a:gd name="connsiteY0" fmla="*/ 3278389 h 3574876"/>
              <a:gd name="connsiteX1" fmla="*/ 512639 w 5717527"/>
              <a:gd name="connsiteY1" fmla="*/ 3278389 h 3574876"/>
              <a:gd name="connsiteX2" fmla="*/ 512639 w 5717527"/>
              <a:gd name="connsiteY2" fmla="*/ 3574876 h 3574876"/>
              <a:gd name="connsiteX3" fmla="*/ 0 w 5717527"/>
              <a:gd name="connsiteY3" fmla="*/ 3574876 h 3574876"/>
              <a:gd name="connsiteX4" fmla="*/ 1432243 w 5717527"/>
              <a:gd name="connsiteY4" fmla="*/ 2531431 h 3574876"/>
              <a:gd name="connsiteX5" fmla="*/ 1432243 w 5717527"/>
              <a:gd name="connsiteY5" fmla="*/ 3087453 h 3574876"/>
              <a:gd name="connsiteX6" fmla="*/ 1625918 w 5717527"/>
              <a:gd name="connsiteY6" fmla="*/ 3087453 h 3574876"/>
              <a:gd name="connsiteX7" fmla="*/ 1625918 w 5717527"/>
              <a:gd name="connsiteY7" fmla="*/ 2531431 h 3574876"/>
              <a:gd name="connsiteX8" fmla="*/ 2494910 w 5717527"/>
              <a:gd name="connsiteY8" fmla="*/ 2423935 h 3574876"/>
              <a:gd name="connsiteX9" fmla="*/ 2494910 w 5717527"/>
              <a:gd name="connsiteY9" fmla="*/ 3102870 h 3574876"/>
              <a:gd name="connsiteX10" fmla="*/ 2704919 w 5717527"/>
              <a:gd name="connsiteY10" fmla="*/ 3102870 h 3574876"/>
              <a:gd name="connsiteX11" fmla="*/ 2704919 w 5717527"/>
              <a:gd name="connsiteY11" fmla="*/ 2860905 h 3574876"/>
              <a:gd name="connsiteX12" fmla="*/ 3413369 w 5717527"/>
              <a:gd name="connsiteY12" fmla="*/ 2860905 h 3574876"/>
              <a:gd name="connsiteX13" fmla="*/ 3413369 w 5717527"/>
              <a:gd name="connsiteY13" fmla="*/ 2619101 h 3574876"/>
              <a:gd name="connsiteX14" fmla="*/ 2704919 w 5717527"/>
              <a:gd name="connsiteY14" fmla="*/ 2619101 h 3574876"/>
              <a:gd name="connsiteX15" fmla="*/ 2704919 w 5717527"/>
              <a:gd name="connsiteY15" fmla="*/ 2423935 h 3574876"/>
              <a:gd name="connsiteX16" fmla="*/ 2609532 w 5717527"/>
              <a:gd name="connsiteY16" fmla="*/ 1272350 h 3574876"/>
              <a:gd name="connsiteX17" fmla="*/ 2609532 w 5717527"/>
              <a:gd name="connsiteY17" fmla="*/ 1648938 h 3574876"/>
              <a:gd name="connsiteX18" fmla="*/ 3596033 w 5717527"/>
              <a:gd name="connsiteY18" fmla="*/ 1648938 h 3574876"/>
              <a:gd name="connsiteX19" fmla="*/ 3596033 w 5717527"/>
              <a:gd name="connsiteY19" fmla="*/ 1272350 h 3574876"/>
              <a:gd name="connsiteX20" fmla="*/ 4597031 w 5717527"/>
              <a:gd name="connsiteY20" fmla="*/ 393113 h 3574876"/>
              <a:gd name="connsiteX21" fmla="*/ 4597031 w 5717527"/>
              <a:gd name="connsiteY21" fmla="*/ 3099809 h 3574876"/>
              <a:gd name="connsiteX22" fmla="*/ 4868879 w 5717527"/>
              <a:gd name="connsiteY22" fmla="*/ 3099809 h 3574876"/>
              <a:gd name="connsiteX23" fmla="*/ 4868879 w 5717527"/>
              <a:gd name="connsiteY23" fmla="*/ 393113 h 3574876"/>
              <a:gd name="connsiteX24" fmla="*/ 2981226 w 5717527"/>
              <a:gd name="connsiteY24" fmla="*/ 333576 h 3574876"/>
              <a:gd name="connsiteX25" fmla="*/ 2981226 w 5717527"/>
              <a:gd name="connsiteY25" fmla="*/ 1008346 h 3574876"/>
              <a:gd name="connsiteX26" fmla="*/ 3366883 w 5717527"/>
              <a:gd name="connsiteY26" fmla="*/ 1008346 h 3574876"/>
              <a:gd name="connsiteX27" fmla="*/ 3366883 w 5717527"/>
              <a:gd name="connsiteY27" fmla="*/ 939086 h 3574876"/>
              <a:gd name="connsiteX28" fmla="*/ 3727768 w 5717527"/>
              <a:gd name="connsiteY28" fmla="*/ 939086 h 3574876"/>
              <a:gd name="connsiteX29" fmla="*/ 3727768 w 5717527"/>
              <a:gd name="connsiteY29" fmla="*/ 333576 h 3574876"/>
              <a:gd name="connsiteX30" fmla="*/ 3366883 w 5717527"/>
              <a:gd name="connsiteY30" fmla="*/ 333576 h 3574876"/>
              <a:gd name="connsiteX31" fmla="*/ 3356293 w 5717527"/>
              <a:gd name="connsiteY31" fmla="*/ 333576 h 3574876"/>
              <a:gd name="connsiteX32" fmla="*/ 1119965 w 5717527"/>
              <a:gd name="connsiteY32" fmla="*/ 0 h 3574876"/>
              <a:gd name="connsiteX33" fmla="*/ 5717527 w 5717527"/>
              <a:gd name="connsiteY33" fmla="*/ 0 h 3574876"/>
              <a:gd name="connsiteX34" fmla="*/ 5717527 w 5717527"/>
              <a:gd name="connsiteY34" fmla="*/ 1643625 h 3574876"/>
              <a:gd name="connsiteX35" fmla="*/ 4877134 w 5717527"/>
              <a:gd name="connsiteY35" fmla="*/ 1643625 h 3574876"/>
              <a:gd name="connsiteX36" fmla="*/ 4877134 w 5717527"/>
              <a:gd name="connsiteY36" fmla="*/ 1919226 h 3574876"/>
              <a:gd name="connsiteX37" fmla="*/ 5717527 w 5717527"/>
              <a:gd name="connsiteY37" fmla="*/ 1919226 h 3574876"/>
              <a:gd name="connsiteX38" fmla="*/ 5717527 w 5717527"/>
              <a:gd name="connsiteY38" fmla="*/ 3574876 h 3574876"/>
              <a:gd name="connsiteX39" fmla="*/ 4716782 w 5717527"/>
              <a:gd name="connsiteY39" fmla="*/ 3574876 h 3574876"/>
              <a:gd name="connsiteX40" fmla="*/ 4716782 w 5717527"/>
              <a:gd name="connsiteY40" fmla="*/ 3162993 h 3574876"/>
              <a:gd name="connsiteX41" fmla="*/ 1119965 w 5717527"/>
              <a:gd name="connsiteY41" fmla="*/ 3162993 h 3574876"/>
              <a:gd name="connsiteX42" fmla="*/ 1119965 w 5717527"/>
              <a:gd name="connsiteY42" fmla="*/ 3036809 h 3574876"/>
              <a:gd name="connsiteX43" fmla="*/ 1427312 w 5717527"/>
              <a:gd name="connsiteY43" fmla="*/ 3036809 h 3574876"/>
              <a:gd name="connsiteX44" fmla="*/ 1427312 w 5717527"/>
              <a:gd name="connsiteY44" fmla="*/ 2782442 h 3574876"/>
              <a:gd name="connsiteX45" fmla="*/ 1119965 w 5717527"/>
              <a:gd name="connsiteY45" fmla="*/ 2782442 h 3574876"/>
              <a:gd name="connsiteX46" fmla="*/ 1119965 w 5717527"/>
              <a:gd name="connsiteY46" fmla="*/ 2656936 h 3574876"/>
              <a:gd name="connsiteX47" fmla="*/ 1414448 w 5717527"/>
              <a:gd name="connsiteY47" fmla="*/ 2656936 h 3574876"/>
              <a:gd name="connsiteX48" fmla="*/ 1414448 w 5717527"/>
              <a:gd name="connsiteY48" fmla="*/ 2414802 h 3574876"/>
              <a:gd name="connsiteX49" fmla="*/ 1119965 w 5717527"/>
              <a:gd name="connsiteY49" fmla="*/ 2414802 h 35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17527" h="3574876">
                <a:moveTo>
                  <a:pt x="0" y="3278389"/>
                </a:moveTo>
                <a:lnTo>
                  <a:pt x="512639" y="3278389"/>
                </a:lnTo>
                <a:lnTo>
                  <a:pt x="512639" y="3574876"/>
                </a:lnTo>
                <a:lnTo>
                  <a:pt x="0" y="3574876"/>
                </a:lnTo>
                <a:close/>
                <a:moveTo>
                  <a:pt x="1432243" y="2531431"/>
                </a:moveTo>
                <a:lnTo>
                  <a:pt x="1432243" y="3087453"/>
                </a:lnTo>
                <a:lnTo>
                  <a:pt x="1625918" y="3087453"/>
                </a:lnTo>
                <a:lnTo>
                  <a:pt x="1625918" y="2531431"/>
                </a:lnTo>
                <a:close/>
                <a:moveTo>
                  <a:pt x="2494910" y="2423935"/>
                </a:moveTo>
                <a:lnTo>
                  <a:pt x="2494910" y="3102870"/>
                </a:lnTo>
                <a:lnTo>
                  <a:pt x="2704919" y="3102870"/>
                </a:lnTo>
                <a:lnTo>
                  <a:pt x="2704919" y="2860905"/>
                </a:lnTo>
                <a:lnTo>
                  <a:pt x="3413369" y="2860905"/>
                </a:lnTo>
                <a:lnTo>
                  <a:pt x="3413369" y="2619101"/>
                </a:lnTo>
                <a:lnTo>
                  <a:pt x="2704919" y="2619101"/>
                </a:lnTo>
                <a:lnTo>
                  <a:pt x="2704919" y="2423935"/>
                </a:lnTo>
                <a:close/>
                <a:moveTo>
                  <a:pt x="2609532" y="1272350"/>
                </a:moveTo>
                <a:lnTo>
                  <a:pt x="2609532" y="1648938"/>
                </a:lnTo>
                <a:lnTo>
                  <a:pt x="3596033" y="1648938"/>
                </a:lnTo>
                <a:lnTo>
                  <a:pt x="3596033" y="1272350"/>
                </a:lnTo>
                <a:close/>
                <a:moveTo>
                  <a:pt x="4597031" y="393113"/>
                </a:moveTo>
                <a:lnTo>
                  <a:pt x="4597031" y="3099809"/>
                </a:lnTo>
                <a:lnTo>
                  <a:pt x="4868879" y="3099809"/>
                </a:lnTo>
                <a:lnTo>
                  <a:pt x="4868879" y="393113"/>
                </a:lnTo>
                <a:close/>
                <a:moveTo>
                  <a:pt x="2981226" y="333576"/>
                </a:moveTo>
                <a:lnTo>
                  <a:pt x="2981226" y="1008346"/>
                </a:lnTo>
                <a:lnTo>
                  <a:pt x="3366883" y="1008346"/>
                </a:lnTo>
                <a:lnTo>
                  <a:pt x="3366883" y="939086"/>
                </a:lnTo>
                <a:lnTo>
                  <a:pt x="3727768" y="939086"/>
                </a:lnTo>
                <a:lnTo>
                  <a:pt x="3727768" y="333576"/>
                </a:lnTo>
                <a:lnTo>
                  <a:pt x="3366883" y="333576"/>
                </a:lnTo>
                <a:lnTo>
                  <a:pt x="3356293" y="333576"/>
                </a:lnTo>
                <a:close/>
                <a:moveTo>
                  <a:pt x="1119965" y="0"/>
                </a:moveTo>
                <a:lnTo>
                  <a:pt x="5717527" y="0"/>
                </a:lnTo>
                <a:lnTo>
                  <a:pt x="5717527" y="1643625"/>
                </a:lnTo>
                <a:lnTo>
                  <a:pt x="4877134" y="1643625"/>
                </a:lnTo>
                <a:lnTo>
                  <a:pt x="4877134" y="1919226"/>
                </a:lnTo>
                <a:lnTo>
                  <a:pt x="5717527" y="1919226"/>
                </a:lnTo>
                <a:lnTo>
                  <a:pt x="5717527" y="3574876"/>
                </a:lnTo>
                <a:lnTo>
                  <a:pt x="4716782" y="3574876"/>
                </a:lnTo>
                <a:lnTo>
                  <a:pt x="4716782" y="3162993"/>
                </a:lnTo>
                <a:lnTo>
                  <a:pt x="1119965" y="3162993"/>
                </a:lnTo>
                <a:lnTo>
                  <a:pt x="1119965" y="3036809"/>
                </a:lnTo>
                <a:lnTo>
                  <a:pt x="1427312" y="3036809"/>
                </a:lnTo>
                <a:lnTo>
                  <a:pt x="1427312" y="2782442"/>
                </a:lnTo>
                <a:lnTo>
                  <a:pt x="1119965" y="2782442"/>
                </a:lnTo>
                <a:lnTo>
                  <a:pt x="1119965" y="2656936"/>
                </a:lnTo>
                <a:lnTo>
                  <a:pt x="1414448" y="2656936"/>
                </a:lnTo>
                <a:lnTo>
                  <a:pt x="1414448" y="2414802"/>
                </a:lnTo>
                <a:lnTo>
                  <a:pt x="1119965" y="2414802"/>
                </a:lnTo>
                <a:close/>
              </a:path>
            </a:pathLst>
          </a:custGeom>
        </p:spPr>
      </p:pic>
      <p:sp>
        <p:nvSpPr>
          <p:cNvPr id="7" name="Rectangle 6">
            <a:extLst>
              <a:ext uri="{FF2B5EF4-FFF2-40B4-BE49-F238E27FC236}">
                <a16:creationId xmlns:a16="http://schemas.microsoft.com/office/drawing/2014/main" id="{07941CAA-2419-BD4D-A98D-0B0C844A645A}"/>
              </a:ext>
            </a:extLst>
          </p:cNvPr>
          <p:cNvSpPr/>
          <p:nvPr/>
        </p:nvSpPr>
        <p:spPr>
          <a:xfrm>
            <a:off x="2223247" y="1257415"/>
            <a:ext cx="555812" cy="251011"/>
          </a:xfrm>
          <a:prstGeom prst="rect">
            <a:avLst/>
          </a:prstGeom>
          <a:solidFill>
            <a:srgbClr val="3894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B7E4674A-BB72-804E-B0E6-8B654E714B95}"/>
              </a:ext>
            </a:extLst>
          </p:cNvPr>
          <p:cNvSpPr/>
          <p:nvPr/>
        </p:nvSpPr>
        <p:spPr>
          <a:xfrm>
            <a:off x="2223247" y="1688802"/>
            <a:ext cx="555812" cy="251011"/>
          </a:xfrm>
          <a:prstGeom prst="rect">
            <a:avLst/>
          </a:prstGeom>
          <a:solidFill>
            <a:srgbClr val="65A0D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D3E7ED63-144D-364F-878D-BCC80F13FC6C}"/>
              </a:ext>
            </a:extLst>
          </p:cNvPr>
          <p:cNvSpPr/>
          <p:nvPr/>
        </p:nvSpPr>
        <p:spPr>
          <a:xfrm>
            <a:off x="2241176" y="2085385"/>
            <a:ext cx="555812" cy="251011"/>
          </a:xfrm>
          <a:prstGeom prst="rect">
            <a:avLst/>
          </a:prstGeom>
          <a:solidFill>
            <a:srgbClr val="CBDF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DE6DA75-AF3F-9F47-9113-4BA7E13FFBDB}"/>
              </a:ext>
            </a:extLst>
          </p:cNvPr>
          <p:cNvSpPr/>
          <p:nvPr/>
        </p:nvSpPr>
        <p:spPr>
          <a:xfrm>
            <a:off x="2241176" y="2858729"/>
            <a:ext cx="555812" cy="251011"/>
          </a:xfrm>
          <a:prstGeom prst="rect">
            <a:avLst/>
          </a:prstGeom>
          <a:solidFill>
            <a:srgbClr val="BEBEB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D5C39FB8-2A9A-CF44-921F-47A292B49496}"/>
              </a:ext>
            </a:extLst>
          </p:cNvPr>
          <p:cNvSpPr/>
          <p:nvPr/>
        </p:nvSpPr>
        <p:spPr>
          <a:xfrm>
            <a:off x="2241176" y="3608470"/>
            <a:ext cx="555812" cy="251011"/>
          </a:xfrm>
          <a:prstGeom prst="rect">
            <a:avLst/>
          </a:prstGeom>
          <a:solidFill>
            <a:srgbClr val="D6BAD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641C5920-CC94-884E-829D-FA56B1813A95}"/>
              </a:ext>
            </a:extLst>
          </p:cNvPr>
          <p:cNvSpPr/>
          <p:nvPr/>
        </p:nvSpPr>
        <p:spPr>
          <a:xfrm>
            <a:off x="4392705" y="1219254"/>
            <a:ext cx="555812" cy="163666"/>
          </a:xfrm>
          <a:prstGeom prst="rect">
            <a:avLst/>
          </a:prstGeom>
          <a:solidFill>
            <a:srgbClr val="65A2D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60060127-C7A0-094A-998F-DA44EEF94EB0}"/>
              </a:ext>
            </a:extLst>
          </p:cNvPr>
          <p:cNvSpPr/>
          <p:nvPr/>
        </p:nvSpPr>
        <p:spPr>
          <a:xfrm>
            <a:off x="4392705" y="1662989"/>
            <a:ext cx="555812" cy="163666"/>
          </a:xfrm>
          <a:prstGeom prst="rect">
            <a:avLst/>
          </a:prstGeom>
          <a:solidFill>
            <a:srgbClr val="D8BBD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6FA89F1A-5903-A049-9E68-5FB707CBE4A8}"/>
              </a:ext>
            </a:extLst>
          </p:cNvPr>
          <p:cNvSpPr/>
          <p:nvPr/>
        </p:nvSpPr>
        <p:spPr>
          <a:xfrm>
            <a:off x="4392705" y="2586991"/>
            <a:ext cx="555812" cy="163666"/>
          </a:xfrm>
          <a:prstGeom prst="rect">
            <a:avLst/>
          </a:prstGeom>
          <a:solidFill>
            <a:srgbClr val="B277B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14" descr="A screenshot of a computer&#10;&#10;Description automatically generated with medium confidence">
            <a:extLst>
              <a:ext uri="{FF2B5EF4-FFF2-40B4-BE49-F238E27FC236}">
                <a16:creationId xmlns:a16="http://schemas.microsoft.com/office/drawing/2014/main" id="{CE59E5ED-DA0D-F843-BE01-62F467A3F542}"/>
              </a:ext>
            </a:extLst>
          </p:cNvPr>
          <p:cNvPicPr>
            <a:picLocks noChangeAspect="1"/>
          </p:cNvPicPr>
          <p:nvPr/>
        </p:nvPicPr>
        <p:blipFill rotWithShape="1">
          <a:blip r:embed="rId3"/>
          <a:srcRect l="76768" r="18072"/>
          <a:stretch/>
        </p:blipFill>
        <p:spPr>
          <a:xfrm>
            <a:off x="6743349" y="938032"/>
            <a:ext cx="422031" cy="3302000"/>
          </a:xfrm>
          <a:prstGeom prst="rect">
            <a:avLst/>
          </a:prstGeom>
        </p:spPr>
      </p:pic>
      <p:sp>
        <p:nvSpPr>
          <p:cNvPr id="17" name="TextBox 16">
            <a:extLst>
              <a:ext uri="{FF2B5EF4-FFF2-40B4-BE49-F238E27FC236}">
                <a16:creationId xmlns:a16="http://schemas.microsoft.com/office/drawing/2014/main" id="{D196CE82-1E36-4844-A385-A183D6BA6CD7}"/>
              </a:ext>
            </a:extLst>
          </p:cNvPr>
          <p:cNvSpPr txBox="1"/>
          <p:nvPr/>
        </p:nvSpPr>
        <p:spPr>
          <a:xfrm>
            <a:off x="7091256" y="1319297"/>
            <a:ext cx="1583639" cy="276999"/>
          </a:xfrm>
          <a:prstGeom prst="rect">
            <a:avLst/>
          </a:prstGeom>
          <a:noFill/>
        </p:spPr>
        <p:txBody>
          <a:bodyPr wrap="none" rtlCol="0">
            <a:spAutoFit/>
          </a:bodyPr>
          <a:lstStyle/>
          <a:p>
            <a:r>
              <a:rPr lang="en-US" sz="1200" dirty="0"/>
              <a:t>Very much improved</a:t>
            </a:r>
          </a:p>
        </p:txBody>
      </p:sp>
      <p:sp>
        <p:nvSpPr>
          <p:cNvPr id="18" name="TextBox 17">
            <a:extLst>
              <a:ext uri="{FF2B5EF4-FFF2-40B4-BE49-F238E27FC236}">
                <a16:creationId xmlns:a16="http://schemas.microsoft.com/office/drawing/2014/main" id="{AD5EC4D8-2474-A343-9F74-A1F93577463F}"/>
              </a:ext>
            </a:extLst>
          </p:cNvPr>
          <p:cNvSpPr txBox="1"/>
          <p:nvPr/>
        </p:nvSpPr>
        <p:spPr>
          <a:xfrm>
            <a:off x="7111517" y="1628202"/>
            <a:ext cx="1233030" cy="276999"/>
          </a:xfrm>
          <a:prstGeom prst="rect">
            <a:avLst/>
          </a:prstGeom>
          <a:noFill/>
        </p:spPr>
        <p:txBody>
          <a:bodyPr wrap="none" rtlCol="0">
            <a:spAutoFit/>
          </a:bodyPr>
          <a:lstStyle/>
          <a:p>
            <a:r>
              <a:rPr lang="en-US" sz="1200" dirty="0"/>
              <a:t>Much improved</a:t>
            </a:r>
          </a:p>
        </p:txBody>
      </p:sp>
      <p:sp>
        <p:nvSpPr>
          <p:cNvPr id="19" name="TextBox 18">
            <a:extLst>
              <a:ext uri="{FF2B5EF4-FFF2-40B4-BE49-F238E27FC236}">
                <a16:creationId xmlns:a16="http://schemas.microsoft.com/office/drawing/2014/main" id="{EAEA0C3D-3A74-F947-B1CB-E2649ACC352B}"/>
              </a:ext>
            </a:extLst>
          </p:cNvPr>
          <p:cNvSpPr txBox="1"/>
          <p:nvPr/>
        </p:nvSpPr>
        <p:spPr>
          <a:xfrm>
            <a:off x="7110371" y="1948624"/>
            <a:ext cx="1495922" cy="276999"/>
          </a:xfrm>
          <a:prstGeom prst="rect">
            <a:avLst/>
          </a:prstGeom>
          <a:noFill/>
        </p:spPr>
        <p:txBody>
          <a:bodyPr wrap="none" rtlCol="0">
            <a:spAutoFit/>
          </a:bodyPr>
          <a:lstStyle/>
          <a:p>
            <a:r>
              <a:rPr lang="en-US" sz="1200" dirty="0"/>
              <a:t>Minimally improved</a:t>
            </a:r>
          </a:p>
        </p:txBody>
      </p:sp>
      <p:sp>
        <p:nvSpPr>
          <p:cNvPr id="20" name="TextBox 19">
            <a:extLst>
              <a:ext uri="{FF2B5EF4-FFF2-40B4-BE49-F238E27FC236}">
                <a16:creationId xmlns:a16="http://schemas.microsoft.com/office/drawing/2014/main" id="{B6FBDF63-995E-4046-9CA4-D76D5088A124}"/>
              </a:ext>
            </a:extLst>
          </p:cNvPr>
          <p:cNvSpPr txBox="1"/>
          <p:nvPr/>
        </p:nvSpPr>
        <p:spPr>
          <a:xfrm>
            <a:off x="7113442" y="2280621"/>
            <a:ext cx="925253" cy="276999"/>
          </a:xfrm>
          <a:prstGeom prst="rect">
            <a:avLst/>
          </a:prstGeom>
          <a:noFill/>
        </p:spPr>
        <p:txBody>
          <a:bodyPr wrap="none" rtlCol="0">
            <a:spAutoFit/>
          </a:bodyPr>
          <a:lstStyle/>
          <a:p>
            <a:r>
              <a:rPr lang="en-US" sz="1200" dirty="0"/>
              <a:t>No change</a:t>
            </a:r>
          </a:p>
        </p:txBody>
      </p:sp>
      <p:sp>
        <p:nvSpPr>
          <p:cNvPr id="21" name="TextBox 20">
            <a:extLst>
              <a:ext uri="{FF2B5EF4-FFF2-40B4-BE49-F238E27FC236}">
                <a16:creationId xmlns:a16="http://schemas.microsoft.com/office/drawing/2014/main" id="{945A502E-AE13-774A-AB2B-272E63A2AECC}"/>
              </a:ext>
            </a:extLst>
          </p:cNvPr>
          <p:cNvSpPr txBox="1"/>
          <p:nvPr/>
        </p:nvSpPr>
        <p:spPr>
          <a:xfrm>
            <a:off x="7108162" y="2587478"/>
            <a:ext cx="1274708" cy="276999"/>
          </a:xfrm>
          <a:prstGeom prst="rect">
            <a:avLst/>
          </a:prstGeom>
          <a:noFill/>
        </p:spPr>
        <p:txBody>
          <a:bodyPr wrap="none" rtlCol="0">
            <a:spAutoFit/>
          </a:bodyPr>
          <a:lstStyle/>
          <a:p>
            <a:r>
              <a:rPr lang="en-US" sz="1200" dirty="0"/>
              <a:t>Minimally worse</a:t>
            </a:r>
          </a:p>
        </p:txBody>
      </p:sp>
      <p:sp>
        <p:nvSpPr>
          <p:cNvPr id="22" name="TextBox 21">
            <a:extLst>
              <a:ext uri="{FF2B5EF4-FFF2-40B4-BE49-F238E27FC236}">
                <a16:creationId xmlns:a16="http://schemas.microsoft.com/office/drawing/2014/main" id="{B363DC16-A0AE-EA44-8B6B-3CAE3AD9492B}"/>
              </a:ext>
            </a:extLst>
          </p:cNvPr>
          <p:cNvSpPr txBox="1"/>
          <p:nvPr/>
        </p:nvSpPr>
        <p:spPr>
          <a:xfrm>
            <a:off x="7108162" y="2913111"/>
            <a:ext cx="1011815" cy="276999"/>
          </a:xfrm>
          <a:prstGeom prst="rect">
            <a:avLst/>
          </a:prstGeom>
          <a:noFill/>
        </p:spPr>
        <p:txBody>
          <a:bodyPr wrap="none" rtlCol="0">
            <a:spAutoFit/>
          </a:bodyPr>
          <a:lstStyle/>
          <a:p>
            <a:r>
              <a:rPr lang="en-US" sz="1200" dirty="0"/>
              <a:t>Much worse</a:t>
            </a:r>
          </a:p>
        </p:txBody>
      </p:sp>
      <p:sp>
        <p:nvSpPr>
          <p:cNvPr id="23" name="TextBox 22">
            <a:extLst>
              <a:ext uri="{FF2B5EF4-FFF2-40B4-BE49-F238E27FC236}">
                <a16:creationId xmlns:a16="http://schemas.microsoft.com/office/drawing/2014/main" id="{3DBA0B1C-8B99-F346-A2F6-96FBD270706C}"/>
              </a:ext>
            </a:extLst>
          </p:cNvPr>
          <p:cNvSpPr txBox="1"/>
          <p:nvPr/>
        </p:nvSpPr>
        <p:spPr>
          <a:xfrm>
            <a:off x="7108162" y="3214842"/>
            <a:ext cx="1362424" cy="276999"/>
          </a:xfrm>
          <a:prstGeom prst="rect">
            <a:avLst/>
          </a:prstGeom>
          <a:noFill/>
        </p:spPr>
        <p:txBody>
          <a:bodyPr wrap="none" rtlCol="0">
            <a:spAutoFit/>
          </a:bodyPr>
          <a:lstStyle/>
          <a:p>
            <a:r>
              <a:rPr lang="en-US" sz="1200" dirty="0"/>
              <a:t>Very much worse</a:t>
            </a:r>
          </a:p>
        </p:txBody>
      </p:sp>
      <p:sp>
        <p:nvSpPr>
          <p:cNvPr id="24" name="Rectangle 23">
            <a:extLst>
              <a:ext uri="{FF2B5EF4-FFF2-40B4-BE49-F238E27FC236}">
                <a16:creationId xmlns:a16="http://schemas.microsoft.com/office/drawing/2014/main" id="{4B964862-10C8-CE4B-97D8-C7234ADB0ACA}"/>
              </a:ext>
            </a:extLst>
          </p:cNvPr>
          <p:cNvSpPr/>
          <p:nvPr/>
        </p:nvSpPr>
        <p:spPr>
          <a:xfrm>
            <a:off x="4392705" y="3696140"/>
            <a:ext cx="555812" cy="163666"/>
          </a:xfrm>
          <a:prstGeom prst="rect">
            <a:avLst/>
          </a:prstGeom>
          <a:solidFill>
            <a:srgbClr val="502C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255B36F9-A9BC-E64E-B44A-4429E0BEF9B7}"/>
              </a:ext>
            </a:extLst>
          </p:cNvPr>
          <p:cNvSpPr txBox="1"/>
          <p:nvPr/>
        </p:nvSpPr>
        <p:spPr>
          <a:xfrm>
            <a:off x="2259741" y="1272116"/>
            <a:ext cx="482824" cy="276999"/>
          </a:xfrm>
          <a:prstGeom prst="rect">
            <a:avLst/>
          </a:prstGeom>
          <a:noFill/>
        </p:spPr>
        <p:txBody>
          <a:bodyPr wrap="none" rtlCol="0">
            <a:spAutoFit/>
          </a:bodyPr>
          <a:lstStyle/>
          <a:p>
            <a:r>
              <a:rPr lang="en-US" sz="1200" dirty="0"/>
              <a:t>14.3</a:t>
            </a:r>
          </a:p>
        </p:txBody>
      </p:sp>
      <p:sp>
        <p:nvSpPr>
          <p:cNvPr id="26" name="TextBox 25">
            <a:extLst>
              <a:ext uri="{FF2B5EF4-FFF2-40B4-BE49-F238E27FC236}">
                <a16:creationId xmlns:a16="http://schemas.microsoft.com/office/drawing/2014/main" id="{6DAA20F5-0703-5642-91F1-C86A4DDCF50A}"/>
              </a:ext>
            </a:extLst>
          </p:cNvPr>
          <p:cNvSpPr txBox="1"/>
          <p:nvPr/>
        </p:nvSpPr>
        <p:spPr>
          <a:xfrm>
            <a:off x="2259741" y="1688155"/>
            <a:ext cx="482824" cy="276999"/>
          </a:xfrm>
          <a:prstGeom prst="rect">
            <a:avLst/>
          </a:prstGeom>
          <a:noFill/>
        </p:spPr>
        <p:txBody>
          <a:bodyPr wrap="none" rtlCol="0">
            <a:spAutoFit/>
          </a:bodyPr>
          <a:lstStyle/>
          <a:p>
            <a:r>
              <a:rPr lang="en-US" sz="1200" dirty="0"/>
              <a:t>14.3</a:t>
            </a:r>
          </a:p>
        </p:txBody>
      </p:sp>
      <p:sp>
        <p:nvSpPr>
          <p:cNvPr id="27" name="TextBox 26">
            <a:extLst>
              <a:ext uri="{FF2B5EF4-FFF2-40B4-BE49-F238E27FC236}">
                <a16:creationId xmlns:a16="http://schemas.microsoft.com/office/drawing/2014/main" id="{0AB926F5-6D5A-C440-AD18-BA99C1D7FC7C}"/>
              </a:ext>
            </a:extLst>
          </p:cNvPr>
          <p:cNvSpPr txBox="1"/>
          <p:nvPr/>
        </p:nvSpPr>
        <p:spPr>
          <a:xfrm>
            <a:off x="2259741" y="2072390"/>
            <a:ext cx="482824" cy="276999"/>
          </a:xfrm>
          <a:prstGeom prst="rect">
            <a:avLst/>
          </a:prstGeom>
          <a:noFill/>
        </p:spPr>
        <p:txBody>
          <a:bodyPr wrap="none" rtlCol="0">
            <a:spAutoFit/>
          </a:bodyPr>
          <a:lstStyle/>
          <a:p>
            <a:r>
              <a:rPr lang="en-US" sz="1200" dirty="0"/>
              <a:t>10.7</a:t>
            </a:r>
          </a:p>
        </p:txBody>
      </p:sp>
      <p:sp>
        <p:nvSpPr>
          <p:cNvPr id="28" name="TextBox 27">
            <a:extLst>
              <a:ext uri="{FF2B5EF4-FFF2-40B4-BE49-F238E27FC236}">
                <a16:creationId xmlns:a16="http://schemas.microsoft.com/office/drawing/2014/main" id="{8C9AB005-A994-CB40-9302-002F6B871105}"/>
              </a:ext>
            </a:extLst>
          </p:cNvPr>
          <p:cNvSpPr txBox="1"/>
          <p:nvPr/>
        </p:nvSpPr>
        <p:spPr>
          <a:xfrm>
            <a:off x="2277670" y="2832741"/>
            <a:ext cx="482824" cy="276999"/>
          </a:xfrm>
          <a:prstGeom prst="rect">
            <a:avLst/>
          </a:prstGeom>
          <a:noFill/>
        </p:spPr>
        <p:txBody>
          <a:bodyPr wrap="none" rtlCol="0">
            <a:spAutoFit/>
          </a:bodyPr>
          <a:lstStyle/>
          <a:p>
            <a:r>
              <a:rPr lang="en-US" sz="1200" dirty="0"/>
              <a:t>39.3</a:t>
            </a:r>
          </a:p>
        </p:txBody>
      </p:sp>
      <p:sp>
        <p:nvSpPr>
          <p:cNvPr id="29" name="TextBox 28">
            <a:extLst>
              <a:ext uri="{FF2B5EF4-FFF2-40B4-BE49-F238E27FC236}">
                <a16:creationId xmlns:a16="http://schemas.microsoft.com/office/drawing/2014/main" id="{42CB7F3D-0BF0-644A-BFB2-C75C71FB3D68}"/>
              </a:ext>
            </a:extLst>
          </p:cNvPr>
          <p:cNvSpPr txBox="1"/>
          <p:nvPr/>
        </p:nvSpPr>
        <p:spPr>
          <a:xfrm>
            <a:off x="2259741" y="3644464"/>
            <a:ext cx="482824" cy="276999"/>
          </a:xfrm>
          <a:prstGeom prst="rect">
            <a:avLst/>
          </a:prstGeom>
          <a:noFill/>
        </p:spPr>
        <p:txBody>
          <a:bodyPr wrap="none" rtlCol="0">
            <a:spAutoFit/>
          </a:bodyPr>
          <a:lstStyle/>
          <a:p>
            <a:r>
              <a:rPr lang="en-US" sz="1200" dirty="0"/>
              <a:t>16.1</a:t>
            </a:r>
          </a:p>
        </p:txBody>
      </p:sp>
      <p:sp>
        <p:nvSpPr>
          <p:cNvPr id="34" name="TextBox 33">
            <a:extLst>
              <a:ext uri="{FF2B5EF4-FFF2-40B4-BE49-F238E27FC236}">
                <a16:creationId xmlns:a16="http://schemas.microsoft.com/office/drawing/2014/main" id="{BB43D08D-9216-1646-9C34-F593C55DAD2B}"/>
              </a:ext>
            </a:extLst>
          </p:cNvPr>
          <p:cNvSpPr txBox="1"/>
          <p:nvPr/>
        </p:nvSpPr>
        <p:spPr>
          <a:xfrm>
            <a:off x="1631530" y="3433598"/>
            <a:ext cx="397866" cy="276999"/>
          </a:xfrm>
          <a:prstGeom prst="rect">
            <a:avLst/>
          </a:prstGeom>
          <a:noFill/>
        </p:spPr>
        <p:txBody>
          <a:bodyPr wrap="none" rtlCol="0">
            <a:spAutoFit/>
          </a:bodyPr>
          <a:lstStyle/>
          <a:p>
            <a:r>
              <a:rPr lang="en-US" sz="1200" dirty="0"/>
              <a:t>3.6</a:t>
            </a:r>
          </a:p>
        </p:txBody>
      </p:sp>
      <p:sp>
        <p:nvSpPr>
          <p:cNvPr id="35" name="TextBox 34">
            <a:extLst>
              <a:ext uri="{FF2B5EF4-FFF2-40B4-BE49-F238E27FC236}">
                <a16:creationId xmlns:a16="http://schemas.microsoft.com/office/drawing/2014/main" id="{6D5BDE43-A820-8F4C-89BD-D96FD917E29B}"/>
              </a:ext>
            </a:extLst>
          </p:cNvPr>
          <p:cNvSpPr txBox="1"/>
          <p:nvPr/>
        </p:nvSpPr>
        <p:spPr>
          <a:xfrm>
            <a:off x="1514966" y="3784505"/>
            <a:ext cx="397866" cy="276999"/>
          </a:xfrm>
          <a:prstGeom prst="rect">
            <a:avLst/>
          </a:prstGeom>
          <a:noFill/>
        </p:spPr>
        <p:txBody>
          <a:bodyPr wrap="none" rtlCol="0">
            <a:spAutoFit/>
          </a:bodyPr>
          <a:lstStyle/>
          <a:p>
            <a:r>
              <a:rPr lang="en-US" sz="1200" dirty="0"/>
              <a:t>1.8</a:t>
            </a:r>
          </a:p>
        </p:txBody>
      </p:sp>
      <p:sp>
        <p:nvSpPr>
          <p:cNvPr id="38" name="TextBox 37">
            <a:extLst>
              <a:ext uri="{FF2B5EF4-FFF2-40B4-BE49-F238E27FC236}">
                <a16:creationId xmlns:a16="http://schemas.microsoft.com/office/drawing/2014/main" id="{A1B2A6F0-2E18-8D4A-989B-7BD21874D3E9}"/>
              </a:ext>
            </a:extLst>
          </p:cNvPr>
          <p:cNvSpPr txBox="1"/>
          <p:nvPr/>
        </p:nvSpPr>
        <p:spPr>
          <a:xfrm>
            <a:off x="3085628" y="3717406"/>
            <a:ext cx="619080" cy="276999"/>
          </a:xfrm>
          <a:prstGeom prst="rect">
            <a:avLst/>
          </a:prstGeom>
          <a:noFill/>
        </p:spPr>
        <p:txBody>
          <a:bodyPr wrap="none" rtlCol="0">
            <a:spAutoFit/>
          </a:bodyPr>
          <a:lstStyle/>
          <a:p>
            <a:r>
              <a:rPr lang="en-US" sz="1200" dirty="0"/>
              <a:t>21.4%</a:t>
            </a:r>
          </a:p>
        </p:txBody>
      </p:sp>
      <p:sp>
        <p:nvSpPr>
          <p:cNvPr id="39" name="TextBox 38">
            <a:extLst>
              <a:ext uri="{FF2B5EF4-FFF2-40B4-BE49-F238E27FC236}">
                <a16:creationId xmlns:a16="http://schemas.microsoft.com/office/drawing/2014/main" id="{0C17FFA3-8109-4441-A34C-169764A95400}"/>
              </a:ext>
            </a:extLst>
          </p:cNvPr>
          <p:cNvSpPr txBox="1"/>
          <p:nvPr/>
        </p:nvSpPr>
        <p:spPr>
          <a:xfrm>
            <a:off x="3150126" y="2443665"/>
            <a:ext cx="829073" cy="276999"/>
          </a:xfrm>
          <a:prstGeom prst="rect">
            <a:avLst/>
          </a:prstGeom>
          <a:noFill/>
        </p:spPr>
        <p:txBody>
          <a:bodyPr wrap="none" rtlCol="0">
            <a:spAutoFit/>
          </a:bodyPr>
          <a:lstStyle/>
          <a:p>
            <a:r>
              <a:rPr lang="en-US" sz="1200" i="1" dirty="0"/>
              <a:t>p</a:t>
            </a:r>
            <a:r>
              <a:rPr lang="en-US" sz="1200" dirty="0"/>
              <a:t> &lt; .0001</a:t>
            </a:r>
          </a:p>
        </p:txBody>
      </p:sp>
      <p:sp>
        <p:nvSpPr>
          <p:cNvPr id="42" name="TextBox 41">
            <a:extLst>
              <a:ext uri="{FF2B5EF4-FFF2-40B4-BE49-F238E27FC236}">
                <a16:creationId xmlns:a16="http://schemas.microsoft.com/office/drawing/2014/main" id="{E0D1E615-864D-CB47-895D-ADFB53D6CE9E}"/>
              </a:ext>
            </a:extLst>
          </p:cNvPr>
          <p:cNvSpPr txBox="1"/>
          <p:nvPr/>
        </p:nvSpPr>
        <p:spPr>
          <a:xfrm>
            <a:off x="3546782" y="1420118"/>
            <a:ext cx="397866" cy="276999"/>
          </a:xfrm>
          <a:prstGeom prst="rect">
            <a:avLst/>
          </a:prstGeom>
          <a:noFill/>
        </p:spPr>
        <p:txBody>
          <a:bodyPr wrap="none" rtlCol="0">
            <a:spAutoFit/>
          </a:bodyPr>
          <a:lstStyle/>
          <a:p>
            <a:r>
              <a:rPr lang="en-US" sz="1200" dirty="0"/>
              <a:t>1.7</a:t>
            </a:r>
          </a:p>
        </p:txBody>
      </p:sp>
      <p:sp>
        <p:nvSpPr>
          <p:cNvPr id="45" name="TextBox 44">
            <a:extLst>
              <a:ext uri="{FF2B5EF4-FFF2-40B4-BE49-F238E27FC236}">
                <a16:creationId xmlns:a16="http://schemas.microsoft.com/office/drawing/2014/main" id="{63E8D078-9201-CC4D-86E9-322DEEDB169C}"/>
              </a:ext>
            </a:extLst>
          </p:cNvPr>
          <p:cNvSpPr txBox="1"/>
          <p:nvPr/>
        </p:nvSpPr>
        <p:spPr>
          <a:xfrm>
            <a:off x="3670383" y="1903088"/>
            <a:ext cx="397866" cy="276999"/>
          </a:xfrm>
          <a:prstGeom prst="rect">
            <a:avLst/>
          </a:prstGeom>
          <a:noFill/>
        </p:spPr>
        <p:txBody>
          <a:bodyPr wrap="none" rtlCol="0">
            <a:spAutoFit/>
          </a:bodyPr>
          <a:lstStyle/>
          <a:p>
            <a:r>
              <a:rPr lang="en-US" sz="1200" dirty="0"/>
              <a:t>1.7</a:t>
            </a:r>
          </a:p>
        </p:txBody>
      </p:sp>
      <p:sp>
        <p:nvSpPr>
          <p:cNvPr id="46" name="Right Brace 45">
            <a:extLst>
              <a:ext uri="{FF2B5EF4-FFF2-40B4-BE49-F238E27FC236}">
                <a16:creationId xmlns:a16="http://schemas.microsoft.com/office/drawing/2014/main" id="{37BCFBA1-81E4-7D44-B7B1-BC2703F2EC4D}"/>
              </a:ext>
            </a:extLst>
          </p:cNvPr>
          <p:cNvSpPr/>
          <p:nvPr/>
        </p:nvSpPr>
        <p:spPr>
          <a:xfrm>
            <a:off x="2993910" y="3608470"/>
            <a:ext cx="88106" cy="556022"/>
          </a:xfrm>
          <a:prstGeom prst="rightBrace">
            <a:avLst>
              <a:gd name="adj1" fmla="val 82479"/>
              <a:gd name="adj2" fmla="val 50000"/>
            </a:avLst>
          </a:prstGeom>
          <a:noFill/>
          <a:ln w="19050" cap="flat" cmpd="sng" algn="ctr">
            <a:solidFill>
              <a:schemeClr val="tx1"/>
            </a:solidFill>
            <a:prstDash val="solid"/>
          </a:ln>
          <a:effectLst/>
        </p:spPr>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4378">
              <a:defRPr/>
            </a:pPr>
            <a:endParaRPr lang="en-US" kern="0" dirty="0">
              <a:solidFill>
                <a:srgbClr val="351E35"/>
              </a:solidFill>
              <a:latin typeface="Arial Narrow"/>
              <a:ea typeface="ＭＳ Ｐゴシック"/>
            </a:endParaRPr>
          </a:p>
        </p:txBody>
      </p:sp>
      <p:sp>
        <p:nvSpPr>
          <p:cNvPr id="51" name="Right Brace 50">
            <a:extLst>
              <a:ext uri="{FF2B5EF4-FFF2-40B4-BE49-F238E27FC236}">
                <a16:creationId xmlns:a16="http://schemas.microsoft.com/office/drawing/2014/main" id="{D4AC0759-CEA0-0842-9E6C-EA223E88A74F}"/>
              </a:ext>
            </a:extLst>
          </p:cNvPr>
          <p:cNvSpPr/>
          <p:nvPr/>
        </p:nvSpPr>
        <p:spPr>
          <a:xfrm>
            <a:off x="5055844" y="1535898"/>
            <a:ext cx="278172" cy="2628594"/>
          </a:xfrm>
          <a:prstGeom prst="rightBrace">
            <a:avLst>
              <a:gd name="adj1" fmla="val 82479"/>
              <a:gd name="adj2" fmla="val 50000"/>
            </a:avLst>
          </a:prstGeom>
          <a:noFill/>
          <a:ln w="19050" cap="flat" cmpd="sng" algn="ctr">
            <a:solidFill>
              <a:schemeClr val="tx1"/>
            </a:solidFill>
            <a:prstDash val="solid"/>
          </a:ln>
          <a:effectLst/>
        </p:spPr>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4378">
              <a:defRPr/>
            </a:pPr>
            <a:endParaRPr lang="en-US" kern="0" dirty="0">
              <a:solidFill>
                <a:srgbClr val="351E35"/>
              </a:solidFill>
              <a:latin typeface="Arial Narrow"/>
              <a:ea typeface="ＭＳ Ｐゴシック"/>
            </a:endParaRPr>
          </a:p>
        </p:txBody>
      </p:sp>
      <p:sp>
        <p:nvSpPr>
          <p:cNvPr id="54" name="TextBox 53">
            <a:extLst>
              <a:ext uri="{FF2B5EF4-FFF2-40B4-BE49-F238E27FC236}">
                <a16:creationId xmlns:a16="http://schemas.microsoft.com/office/drawing/2014/main" id="{EEB5E093-CDF5-CF41-A560-6E5A0BD36759}"/>
              </a:ext>
            </a:extLst>
          </p:cNvPr>
          <p:cNvSpPr txBox="1"/>
          <p:nvPr/>
        </p:nvSpPr>
        <p:spPr>
          <a:xfrm>
            <a:off x="5291580" y="2709955"/>
            <a:ext cx="619080" cy="276999"/>
          </a:xfrm>
          <a:prstGeom prst="rect">
            <a:avLst/>
          </a:prstGeom>
          <a:noFill/>
        </p:spPr>
        <p:txBody>
          <a:bodyPr wrap="none" rtlCol="0">
            <a:spAutoFit/>
          </a:bodyPr>
          <a:lstStyle/>
          <a:p>
            <a:r>
              <a:rPr lang="en-US" sz="1200" dirty="0"/>
              <a:t>88.1%</a:t>
            </a:r>
          </a:p>
        </p:txBody>
      </p:sp>
      <p:cxnSp>
        <p:nvCxnSpPr>
          <p:cNvPr id="56" name="Straight Connector 55">
            <a:extLst>
              <a:ext uri="{FF2B5EF4-FFF2-40B4-BE49-F238E27FC236}">
                <a16:creationId xmlns:a16="http://schemas.microsoft.com/office/drawing/2014/main" id="{33AB3FFF-CC94-0849-B841-D330A7BC21A4}"/>
              </a:ext>
            </a:extLst>
          </p:cNvPr>
          <p:cNvCxnSpPr>
            <a:cxnSpLocks/>
          </p:cNvCxnSpPr>
          <p:nvPr/>
        </p:nvCxnSpPr>
        <p:spPr>
          <a:xfrm>
            <a:off x="1371600" y="1181001"/>
            <a:ext cx="0" cy="300526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D72FAC7-0B95-EE4C-9342-8D0DFBD12CC7}"/>
              </a:ext>
            </a:extLst>
          </p:cNvPr>
          <p:cNvCxnSpPr>
            <a:cxnSpLocks/>
          </p:cNvCxnSpPr>
          <p:nvPr/>
        </p:nvCxnSpPr>
        <p:spPr>
          <a:xfrm>
            <a:off x="1262744" y="4179006"/>
            <a:ext cx="425268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05AC60D-F6D3-D644-804B-E8F514DAE259}"/>
              </a:ext>
            </a:extLst>
          </p:cNvPr>
          <p:cNvCxnSpPr>
            <a:cxnSpLocks/>
          </p:cNvCxnSpPr>
          <p:nvPr/>
        </p:nvCxnSpPr>
        <p:spPr>
          <a:xfrm>
            <a:off x="1262744" y="3863162"/>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7AF8AE8-2B32-0E45-9503-AE9551B85D60}"/>
              </a:ext>
            </a:extLst>
          </p:cNvPr>
          <p:cNvCxnSpPr>
            <a:cxnSpLocks/>
          </p:cNvCxnSpPr>
          <p:nvPr/>
        </p:nvCxnSpPr>
        <p:spPr>
          <a:xfrm>
            <a:off x="1270004" y="3565619"/>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E1EFF390-079A-7B4D-93C3-2D1C19825F0B}"/>
              </a:ext>
            </a:extLst>
          </p:cNvPr>
          <p:cNvCxnSpPr>
            <a:cxnSpLocks/>
          </p:cNvCxnSpPr>
          <p:nvPr/>
        </p:nvCxnSpPr>
        <p:spPr>
          <a:xfrm>
            <a:off x="1262750" y="3260819"/>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786F2F-0906-1C42-A9B3-BF54B16908F3}"/>
              </a:ext>
            </a:extLst>
          </p:cNvPr>
          <p:cNvCxnSpPr>
            <a:cxnSpLocks/>
          </p:cNvCxnSpPr>
          <p:nvPr/>
        </p:nvCxnSpPr>
        <p:spPr>
          <a:xfrm>
            <a:off x="1262753" y="2963277"/>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4DF5A38-00D2-4849-B97D-596B209D8C43}"/>
              </a:ext>
            </a:extLst>
          </p:cNvPr>
          <p:cNvCxnSpPr>
            <a:cxnSpLocks/>
          </p:cNvCxnSpPr>
          <p:nvPr/>
        </p:nvCxnSpPr>
        <p:spPr>
          <a:xfrm>
            <a:off x="1262756" y="2665736"/>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B559A01-5E4C-D44E-A540-AD14C4B1B218}"/>
              </a:ext>
            </a:extLst>
          </p:cNvPr>
          <p:cNvCxnSpPr>
            <a:cxnSpLocks/>
          </p:cNvCxnSpPr>
          <p:nvPr/>
        </p:nvCxnSpPr>
        <p:spPr>
          <a:xfrm>
            <a:off x="1262759" y="2368192"/>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4609A0E-DDC8-9F49-B2C9-60506A06AEB8}"/>
              </a:ext>
            </a:extLst>
          </p:cNvPr>
          <p:cNvCxnSpPr>
            <a:cxnSpLocks/>
          </p:cNvCxnSpPr>
          <p:nvPr/>
        </p:nvCxnSpPr>
        <p:spPr>
          <a:xfrm>
            <a:off x="1262762" y="2063393"/>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21F2051-687A-DD4D-B6CD-46A82F05D80A}"/>
              </a:ext>
            </a:extLst>
          </p:cNvPr>
          <p:cNvCxnSpPr>
            <a:cxnSpLocks/>
          </p:cNvCxnSpPr>
          <p:nvPr/>
        </p:nvCxnSpPr>
        <p:spPr>
          <a:xfrm>
            <a:off x="1262765" y="1765855"/>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8F2F2B9-455F-8D48-B5DA-B52E9A90EB1C}"/>
              </a:ext>
            </a:extLst>
          </p:cNvPr>
          <p:cNvCxnSpPr>
            <a:cxnSpLocks/>
          </p:cNvCxnSpPr>
          <p:nvPr/>
        </p:nvCxnSpPr>
        <p:spPr>
          <a:xfrm>
            <a:off x="1262768" y="1475571"/>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7B51FE6-E4ED-1D42-8173-31F88CEC2FA1}"/>
              </a:ext>
            </a:extLst>
          </p:cNvPr>
          <p:cNvCxnSpPr>
            <a:cxnSpLocks/>
          </p:cNvCxnSpPr>
          <p:nvPr/>
        </p:nvCxnSpPr>
        <p:spPr>
          <a:xfrm>
            <a:off x="1262771" y="1178029"/>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76" name="TextBox 1">
            <a:extLst>
              <a:ext uri="{FF2B5EF4-FFF2-40B4-BE49-F238E27FC236}">
                <a16:creationId xmlns:a16="http://schemas.microsoft.com/office/drawing/2014/main" id="{DFABF542-969E-3241-9593-F4F0D46B4031}"/>
              </a:ext>
            </a:extLst>
          </p:cNvPr>
          <p:cNvSpPr txBox="1">
            <a:spLocks noChangeArrowheads="1"/>
          </p:cNvSpPr>
          <p:nvPr/>
        </p:nvSpPr>
        <p:spPr bwMode="auto">
          <a:xfrm>
            <a:off x="5781675" y="3421370"/>
            <a:ext cx="9513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1200" dirty="0">
                <a:solidFill>
                  <a:srgbClr val="000000"/>
                </a:solidFill>
                <a:ea typeface="ＭＳ Ｐゴシック" panose="020B0600070205080204" pitchFamily="34" charset="-128"/>
              </a:rPr>
              <a:t>Worsened</a:t>
            </a:r>
          </a:p>
        </p:txBody>
      </p:sp>
      <p:sp>
        <p:nvSpPr>
          <p:cNvPr id="77" name="TextBox 1">
            <a:extLst>
              <a:ext uri="{FF2B5EF4-FFF2-40B4-BE49-F238E27FC236}">
                <a16:creationId xmlns:a16="http://schemas.microsoft.com/office/drawing/2014/main" id="{A95249F2-80CF-3249-8616-9D4D1BB0CDA6}"/>
              </a:ext>
            </a:extLst>
          </p:cNvPr>
          <p:cNvSpPr txBox="1">
            <a:spLocks noChangeArrowheads="1"/>
          </p:cNvSpPr>
          <p:nvPr/>
        </p:nvSpPr>
        <p:spPr bwMode="auto">
          <a:xfrm>
            <a:off x="5799535" y="1177042"/>
            <a:ext cx="9155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1200" dirty="0">
                <a:solidFill>
                  <a:srgbClr val="000000"/>
                </a:solidFill>
                <a:ea typeface="ＭＳ Ｐゴシック" panose="020B0600070205080204" pitchFamily="34" charset="-128"/>
              </a:rPr>
              <a:t>Improved</a:t>
            </a:r>
          </a:p>
        </p:txBody>
      </p:sp>
      <p:sp>
        <p:nvSpPr>
          <p:cNvPr id="78" name="Arrow: Up-Down 15">
            <a:extLst>
              <a:ext uri="{FF2B5EF4-FFF2-40B4-BE49-F238E27FC236}">
                <a16:creationId xmlns:a16="http://schemas.microsoft.com/office/drawing/2014/main" id="{23A6395F-121A-1249-8304-66E50E7C6E51}"/>
              </a:ext>
            </a:extLst>
          </p:cNvPr>
          <p:cNvSpPr/>
          <p:nvPr/>
        </p:nvSpPr>
        <p:spPr>
          <a:xfrm>
            <a:off x="6125766" y="1483032"/>
            <a:ext cx="263128" cy="1906191"/>
          </a:xfrm>
          <a:prstGeom prst="upDownArrow">
            <a:avLst/>
          </a:prstGeom>
          <a:gradFill flip="none" rotWithShape="1">
            <a:gsLst>
              <a:gs pos="0">
                <a:srgbClr val="540054"/>
              </a:gs>
              <a:gs pos="50000">
                <a:srgbClr val="C0C0C0"/>
              </a:gs>
              <a:gs pos="100000">
                <a:srgbClr val="0995C1"/>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9" name="TextBox 78">
            <a:extLst>
              <a:ext uri="{FF2B5EF4-FFF2-40B4-BE49-F238E27FC236}">
                <a16:creationId xmlns:a16="http://schemas.microsoft.com/office/drawing/2014/main" id="{B40F1FD4-8E4E-9C40-9BEF-FB0B3FBBD065}"/>
              </a:ext>
            </a:extLst>
          </p:cNvPr>
          <p:cNvSpPr txBox="1"/>
          <p:nvPr/>
        </p:nvSpPr>
        <p:spPr>
          <a:xfrm>
            <a:off x="865600" y="1056443"/>
            <a:ext cx="439544" cy="276999"/>
          </a:xfrm>
          <a:prstGeom prst="rect">
            <a:avLst/>
          </a:prstGeom>
          <a:noFill/>
        </p:spPr>
        <p:txBody>
          <a:bodyPr wrap="none" rtlCol="0">
            <a:spAutoFit/>
          </a:bodyPr>
          <a:lstStyle/>
          <a:p>
            <a:r>
              <a:rPr lang="en-US" sz="1200" dirty="0"/>
              <a:t>100</a:t>
            </a:r>
          </a:p>
        </p:txBody>
      </p:sp>
      <p:sp>
        <p:nvSpPr>
          <p:cNvPr id="80" name="TextBox 79">
            <a:extLst>
              <a:ext uri="{FF2B5EF4-FFF2-40B4-BE49-F238E27FC236}">
                <a16:creationId xmlns:a16="http://schemas.microsoft.com/office/drawing/2014/main" id="{9B4CD55C-FFD7-1748-AD4B-34E37BE6258F}"/>
              </a:ext>
            </a:extLst>
          </p:cNvPr>
          <p:cNvSpPr txBox="1"/>
          <p:nvPr/>
        </p:nvSpPr>
        <p:spPr>
          <a:xfrm>
            <a:off x="930246" y="1618721"/>
            <a:ext cx="354584" cy="276999"/>
          </a:xfrm>
          <a:prstGeom prst="rect">
            <a:avLst/>
          </a:prstGeom>
          <a:noFill/>
        </p:spPr>
        <p:txBody>
          <a:bodyPr wrap="none" rtlCol="0">
            <a:spAutoFit/>
          </a:bodyPr>
          <a:lstStyle/>
          <a:p>
            <a:r>
              <a:rPr lang="en-US" sz="1200" dirty="0"/>
              <a:t>80</a:t>
            </a:r>
          </a:p>
        </p:txBody>
      </p:sp>
      <p:sp>
        <p:nvSpPr>
          <p:cNvPr id="81" name="TextBox 80">
            <a:extLst>
              <a:ext uri="{FF2B5EF4-FFF2-40B4-BE49-F238E27FC236}">
                <a16:creationId xmlns:a16="http://schemas.microsoft.com/office/drawing/2014/main" id="{7B1E95CB-40A9-0842-B322-36D3B4E7D99C}"/>
              </a:ext>
            </a:extLst>
          </p:cNvPr>
          <p:cNvSpPr txBox="1"/>
          <p:nvPr/>
        </p:nvSpPr>
        <p:spPr>
          <a:xfrm>
            <a:off x="927417" y="2239940"/>
            <a:ext cx="354584" cy="276999"/>
          </a:xfrm>
          <a:prstGeom prst="rect">
            <a:avLst/>
          </a:prstGeom>
          <a:noFill/>
        </p:spPr>
        <p:txBody>
          <a:bodyPr wrap="none" rtlCol="0">
            <a:spAutoFit/>
          </a:bodyPr>
          <a:lstStyle/>
          <a:p>
            <a:r>
              <a:rPr lang="en-US" sz="1200" dirty="0"/>
              <a:t>60</a:t>
            </a:r>
          </a:p>
        </p:txBody>
      </p:sp>
      <p:sp>
        <p:nvSpPr>
          <p:cNvPr id="82" name="TextBox 81">
            <a:extLst>
              <a:ext uri="{FF2B5EF4-FFF2-40B4-BE49-F238E27FC236}">
                <a16:creationId xmlns:a16="http://schemas.microsoft.com/office/drawing/2014/main" id="{AA1A39D7-449D-094B-9140-9397E641CC91}"/>
              </a:ext>
            </a:extLst>
          </p:cNvPr>
          <p:cNvSpPr txBox="1"/>
          <p:nvPr/>
        </p:nvSpPr>
        <p:spPr>
          <a:xfrm>
            <a:off x="934456" y="2827759"/>
            <a:ext cx="354584" cy="276999"/>
          </a:xfrm>
          <a:prstGeom prst="rect">
            <a:avLst/>
          </a:prstGeom>
          <a:noFill/>
        </p:spPr>
        <p:txBody>
          <a:bodyPr wrap="none" rtlCol="0">
            <a:spAutoFit/>
          </a:bodyPr>
          <a:lstStyle/>
          <a:p>
            <a:r>
              <a:rPr lang="en-US" sz="1200" dirty="0"/>
              <a:t>40</a:t>
            </a:r>
          </a:p>
        </p:txBody>
      </p:sp>
      <p:sp>
        <p:nvSpPr>
          <p:cNvPr id="83" name="TextBox 82">
            <a:extLst>
              <a:ext uri="{FF2B5EF4-FFF2-40B4-BE49-F238E27FC236}">
                <a16:creationId xmlns:a16="http://schemas.microsoft.com/office/drawing/2014/main" id="{B824DD9A-60AF-4147-B717-C511EDC0F5D5}"/>
              </a:ext>
            </a:extLst>
          </p:cNvPr>
          <p:cNvSpPr txBox="1"/>
          <p:nvPr/>
        </p:nvSpPr>
        <p:spPr>
          <a:xfrm>
            <a:off x="933135" y="3419855"/>
            <a:ext cx="354584" cy="276999"/>
          </a:xfrm>
          <a:prstGeom prst="rect">
            <a:avLst/>
          </a:prstGeom>
          <a:noFill/>
        </p:spPr>
        <p:txBody>
          <a:bodyPr wrap="none" rtlCol="0">
            <a:spAutoFit/>
          </a:bodyPr>
          <a:lstStyle/>
          <a:p>
            <a:r>
              <a:rPr lang="en-US" sz="1200" dirty="0"/>
              <a:t>20</a:t>
            </a:r>
          </a:p>
        </p:txBody>
      </p:sp>
      <p:sp>
        <p:nvSpPr>
          <p:cNvPr id="84" name="TextBox 83">
            <a:extLst>
              <a:ext uri="{FF2B5EF4-FFF2-40B4-BE49-F238E27FC236}">
                <a16:creationId xmlns:a16="http://schemas.microsoft.com/office/drawing/2014/main" id="{79A9E925-C826-7544-9B21-A0A60EBA9871}"/>
              </a:ext>
            </a:extLst>
          </p:cNvPr>
          <p:cNvSpPr txBox="1"/>
          <p:nvPr/>
        </p:nvSpPr>
        <p:spPr>
          <a:xfrm>
            <a:off x="1000203" y="4034248"/>
            <a:ext cx="269626" cy="276999"/>
          </a:xfrm>
          <a:prstGeom prst="rect">
            <a:avLst/>
          </a:prstGeom>
          <a:noFill/>
        </p:spPr>
        <p:txBody>
          <a:bodyPr wrap="none" rtlCol="0">
            <a:spAutoFit/>
          </a:bodyPr>
          <a:lstStyle/>
          <a:p>
            <a:r>
              <a:rPr lang="en-US" sz="1200" dirty="0"/>
              <a:t>0</a:t>
            </a:r>
          </a:p>
        </p:txBody>
      </p:sp>
      <p:sp>
        <p:nvSpPr>
          <p:cNvPr id="85" name="TextBox 84">
            <a:extLst>
              <a:ext uri="{FF2B5EF4-FFF2-40B4-BE49-F238E27FC236}">
                <a16:creationId xmlns:a16="http://schemas.microsoft.com/office/drawing/2014/main" id="{5B3FACF8-2155-BC41-A92B-02A37FBA4E8B}"/>
              </a:ext>
            </a:extLst>
          </p:cNvPr>
          <p:cNvSpPr txBox="1"/>
          <p:nvPr/>
        </p:nvSpPr>
        <p:spPr>
          <a:xfrm rot="16200000">
            <a:off x="-403902" y="2577760"/>
            <a:ext cx="2284600" cy="307777"/>
          </a:xfrm>
          <a:prstGeom prst="rect">
            <a:avLst/>
          </a:prstGeom>
          <a:noFill/>
        </p:spPr>
        <p:txBody>
          <a:bodyPr wrap="none" rtlCol="0">
            <a:spAutoFit/>
          </a:bodyPr>
          <a:lstStyle/>
          <a:p>
            <a:r>
              <a:rPr lang="en-US" sz="1400" dirty="0"/>
              <a:t>Percentage of Participants</a:t>
            </a:r>
          </a:p>
        </p:txBody>
      </p:sp>
      <p:sp>
        <p:nvSpPr>
          <p:cNvPr id="88" name="TextBox 87">
            <a:extLst>
              <a:ext uri="{FF2B5EF4-FFF2-40B4-BE49-F238E27FC236}">
                <a16:creationId xmlns:a16="http://schemas.microsoft.com/office/drawing/2014/main" id="{D8A4135F-831F-DF45-9A39-28975B5B9525}"/>
              </a:ext>
            </a:extLst>
          </p:cNvPr>
          <p:cNvSpPr txBox="1"/>
          <p:nvPr/>
        </p:nvSpPr>
        <p:spPr>
          <a:xfrm>
            <a:off x="1928806" y="4184358"/>
            <a:ext cx="1144693" cy="276999"/>
          </a:xfrm>
          <a:prstGeom prst="rect">
            <a:avLst/>
          </a:prstGeom>
          <a:noFill/>
        </p:spPr>
        <p:txBody>
          <a:bodyPr wrap="square" rtlCol="0">
            <a:spAutoFit/>
          </a:bodyPr>
          <a:lstStyle/>
          <a:p>
            <a:pPr algn="ctr"/>
            <a:r>
              <a:rPr lang="en-US" sz="1200" dirty="0"/>
              <a:t>LXB (n = 56)</a:t>
            </a:r>
          </a:p>
        </p:txBody>
      </p:sp>
      <p:sp>
        <p:nvSpPr>
          <p:cNvPr id="89" name="TextBox 88">
            <a:extLst>
              <a:ext uri="{FF2B5EF4-FFF2-40B4-BE49-F238E27FC236}">
                <a16:creationId xmlns:a16="http://schemas.microsoft.com/office/drawing/2014/main" id="{67BCF338-A833-F54C-8260-ACB3193DBDDF}"/>
              </a:ext>
            </a:extLst>
          </p:cNvPr>
          <p:cNvSpPr txBox="1"/>
          <p:nvPr/>
        </p:nvSpPr>
        <p:spPr>
          <a:xfrm>
            <a:off x="3966562" y="4184358"/>
            <a:ext cx="1314784" cy="276999"/>
          </a:xfrm>
          <a:prstGeom prst="rect">
            <a:avLst/>
          </a:prstGeom>
          <a:noFill/>
        </p:spPr>
        <p:txBody>
          <a:bodyPr wrap="none" rtlCol="0">
            <a:spAutoFit/>
          </a:bodyPr>
          <a:lstStyle/>
          <a:p>
            <a:pPr algn="ctr"/>
            <a:r>
              <a:rPr lang="en-US" sz="1200" dirty="0"/>
              <a:t>Placebo (n = 59)</a:t>
            </a:r>
          </a:p>
        </p:txBody>
      </p:sp>
      <p:sp>
        <p:nvSpPr>
          <p:cNvPr id="92" name="Content Placeholder 2">
            <a:extLst>
              <a:ext uri="{FF2B5EF4-FFF2-40B4-BE49-F238E27FC236}">
                <a16:creationId xmlns:a16="http://schemas.microsoft.com/office/drawing/2014/main" id="{1FD60896-0538-4A43-85AB-75F3CA006AD2}"/>
              </a:ext>
            </a:extLst>
          </p:cNvPr>
          <p:cNvSpPr>
            <a:spLocks noGrp="1"/>
          </p:cNvSpPr>
          <p:nvPr>
            <p:ph idx="1"/>
          </p:nvPr>
        </p:nvSpPr>
        <p:spPr>
          <a:xfrm>
            <a:off x="417095" y="4366644"/>
            <a:ext cx="8309810" cy="640175"/>
          </a:xfrm>
        </p:spPr>
        <p:txBody>
          <a:bodyPr/>
          <a:lstStyle/>
          <a:p>
            <a:r>
              <a:rPr lang="en-US" sz="1200" dirty="0"/>
              <a:t>At the end of DBRWP, worsening in CGI-C ratings was observed in participants randomized to placebo vs. LXB </a:t>
            </a:r>
            <a:br>
              <a:rPr lang="en-US" sz="1200" dirty="0"/>
            </a:br>
            <a:r>
              <a:rPr lang="en-US" sz="1200" dirty="0"/>
              <a:t>(88.1% vs. 21.4% rated minimally/much/very much worse); </a:t>
            </a:r>
            <a:r>
              <a:rPr lang="en-US" sz="1200" i="1" dirty="0"/>
              <a:t>p</a:t>
            </a:r>
            <a:r>
              <a:rPr lang="en-US" sz="1200" dirty="0"/>
              <a:t> &lt; .0001</a:t>
            </a:r>
          </a:p>
          <a:p>
            <a:endParaRPr lang="en-US" sz="1200" dirty="0"/>
          </a:p>
        </p:txBody>
      </p:sp>
      <p:sp>
        <p:nvSpPr>
          <p:cNvPr id="93" name="TextBox 92">
            <a:extLst>
              <a:ext uri="{FF2B5EF4-FFF2-40B4-BE49-F238E27FC236}">
                <a16:creationId xmlns:a16="http://schemas.microsoft.com/office/drawing/2014/main" id="{11285E7C-24F2-0C4D-BFF0-D40585295872}"/>
              </a:ext>
            </a:extLst>
          </p:cNvPr>
          <p:cNvSpPr txBox="1"/>
          <p:nvPr/>
        </p:nvSpPr>
        <p:spPr>
          <a:xfrm>
            <a:off x="4457053" y="1175112"/>
            <a:ext cx="397866" cy="276999"/>
          </a:xfrm>
          <a:prstGeom prst="rect">
            <a:avLst/>
          </a:prstGeom>
          <a:noFill/>
        </p:spPr>
        <p:txBody>
          <a:bodyPr wrap="square" rtlCol="0">
            <a:spAutoFit/>
          </a:bodyPr>
          <a:lstStyle/>
          <a:p>
            <a:r>
              <a:rPr lang="en-US" sz="1200" dirty="0"/>
              <a:t>8.5</a:t>
            </a:r>
          </a:p>
        </p:txBody>
      </p:sp>
      <p:sp>
        <p:nvSpPr>
          <p:cNvPr id="94" name="TextBox 93">
            <a:extLst>
              <a:ext uri="{FF2B5EF4-FFF2-40B4-BE49-F238E27FC236}">
                <a16:creationId xmlns:a16="http://schemas.microsoft.com/office/drawing/2014/main" id="{FE7BEDF2-7883-9D4F-8554-ADDCEEB29CCC}"/>
              </a:ext>
            </a:extLst>
          </p:cNvPr>
          <p:cNvSpPr txBox="1"/>
          <p:nvPr/>
        </p:nvSpPr>
        <p:spPr>
          <a:xfrm>
            <a:off x="4416956" y="1616179"/>
            <a:ext cx="482885" cy="276999"/>
          </a:xfrm>
          <a:prstGeom prst="rect">
            <a:avLst/>
          </a:prstGeom>
          <a:noFill/>
        </p:spPr>
        <p:txBody>
          <a:bodyPr wrap="square" rtlCol="0">
            <a:spAutoFit/>
          </a:bodyPr>
          <a:lstStyle/>
          <a:p>
            <a:r>
              <a:rPr lang="en-US" sz="1200" dirty="0"/>
              <a:t>14.3</a:t>
            </a:r>
          </a:p>
        </p:txBody>
      </p:sp>
      <p:sp>
        <p:nvSpPr>
          <p:cNvPr id="95" name="TextBox 94">
            <a:extLst>
              <a:ext uri="{FF2B5EF4-FFF2-40B4-BE49-F238E27FC236}">
                <a16:creationId xmlns:a16="http://schemas.microsoft.com/office/drawing/2014/main" id="{F1151190-726E-D947-82C1-A00BA521723A}"/>
              </a:ext>
            </a:extLst>
          </p:cNvPr>
          <p:cNvSpPr txBox="1"/>
          <p:nvPr/>
        </p:nvSpPr>
        <p:spPr>
          <a:xfrm>
            <a:off x="4374808" y="2514601"/>
            <a:ext cx="482885" cy="276999"/>
          </a:xfrm>
          <a:prstGeom prst="rect">
            <a:avLst/>
          </a:prstGeom>
          <a:noFill/>
        </p:spPr>
        <p:txBody>
          <a:bodyPr wrap="square" rtlCol="0">
            <a:spAutoFit/>
          </a:bodyPr>
          <a:lstStyle/>
          <a:p>
            <a:r>
              <a:rPr lang="en-US" sz="1200" dirty="0"/>
              <a:t>44.1</a:t>
            </a:r>
          </a:p>
        </p:txBody>
      </p:sp>
      <p:sp>
        <p:nvSpPr>
          <p:cNvPr id="96" name="TextBox 95">
            <a:extLst>
              <a:ext uri="{FF2B5EF4-FFF2-40B4-BE49-F238E27FC236}">
                <a16:creationId xmlns:a16="http://schemas.microsoft.com/office/drawing/2014/main" id="{31C3E7D3-A536-5042-B16C-C89C6DA7A984}"/>
              </a:ext>
            </a:extLst>
          </p:cNvPr>
          <p:cNvSpPr txBox="1"/>
          <p:nvPr/>
        </p:nvSpPr>
        <p:spPr>
          <a:xfrm>
            <a:off x="4395731" y="3676307"/>
            <a:ext cx="482885" cy="276999"/>
          </a:xfrm>
          <a:prstGeom prst="rect">
            <a:avLst/>
          </a:prstGeom>
          <a:noFill/>
        </p:spPr>
        <p:txBody>
          <a:bodyPr wrap="square" rtlCol="0">
            <a:spAutoFit/>
          </a:bodyPr>
          <a:lstStyle/>
          <a:p>
            <a:r>
              <a:rPr lang="en-US" sz="1200" dirty="0">
                <a:solidFill>
                  <a:schemeClr val="bg1"/>
                </a:solidFill>
              </a:rPr>
              <a:t>28.8</a:t>
            </a:r>
          </a:p>
        </p:txBody>
      </p:sp>
      <p:sp>
        <p:nvSpPr>
          <p:cNvPr id="97" name="TextBox 96">
            <a:extLst>
              <a:ext uri="{FF2B5EF4-FFF2-40B4-BE49-F238E27FC236}">
                <a16:creationId xmlns:a16="http://schemas.microsoft.com/office/drawing/2014/main" id="{9668AEC5-9225-5D41-A4B9-0113451DC727}"/>
              </a:ext>
            </a:extLst>
          </p:cNvPr>
          <p:cNvSpPr txBox="1"/>
          <p:nvPr/>
        </p:nvSpPr>
        <p:spPr>
          <a:xfrm>
            <a:off x="2241176" y="930269"/>
            <a:ext cx="3302000" cy="276999"/>
          </a:xfrm>
          <a:prstGeom prst="rect">
            <a:avLst/>
          </a:prstGeom>
          <a:noFill/>
        </p:spPr>
        <p:txBody>
          <a:bodyPr wrap="square" rtlCol="0">
            <a:spAutoFit/>
          </a:bodyPr>
          <a:lstStyle/>
          <a:p>
            <a:r>
              <a:rPr lang="en-US" sz="1200" dirty="0"/>
              <a:t>From End of SDP to End of DBRWP</a:t>
            </a:r>
          </a:p>
        </p:txBody>
      </p:sp>
      <p:cxnSp>
        <p:nvCxnSpPr>
          <p:cNvPr id="6" name="Straight Connector 5">
            <a:extLst>
              <a:ext uri="{FF2B5EF4-FFF2-40B4-BE49-F238E27FC236}">
                <a16:creationId xmlns:a16="http://schemas.microsoft.com/office/drawing/2014/main" id="{929E12E8-5EC7-0849-8E85-98A8A89ADC7A}"/>
              </a:ext>
            </a:extLst>
          </p:cNvPr>
          <p:cNvCxnSpPr>
            <a:cxnSpLocks/>
          </p:cNvCxnSpPr>
          <p:nvPr/>
        </p:nvCxnSpPr>
        <p:spPr>
          <a:xfrm flipH="1" flipV="1">
            <a:off x="1848338" y="3932050"/>
            <a:ext cx="237637" cy="20386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A28C59F-285A-B041-905F-D468BE78B090}"/>
              </a:ext>
            </a:extLst>
          </p:cNvPr>
          <p:cNvCxnSpPr>
            <a:cxnSpLocks/>
          </p:cNvCxnSpPr>
          <p:nvPr/>
        </p:nvCxnSpPr>
        <p:spPr>
          <a:xfrm flipH="1" flipV="1">
            <a:off x="1847150" y="3666619"/>
            <a:ext cx="243180" cy="38650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D1EAAC9D-2E60-1E4C-8D54-D73EB0C80898}"/>
              </a:ext>
            </a:extLst>
          </p:cNvPr>
          <p:cNvCxnSpPr>
            <a:cxnSpLocks/>
          </p:cNvCxnSpPr>
          <p:nvPr/>
        </p:nvCxnSpPr>
        <p:spPr>
          <a:xfrm flipH="1">
            <a:off x="3902383" y="1504541"/>
            <a:ext cx="290882" cy="44238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6962A7A-2AC1-6845-B033-5A75FF059E9C}"/>
              </a:ext>
            </a:extLst>
          </p:cNvPr>
          <p:cNvCxnSpPr>
            <a:cxnSpLocks/>
          </p:cNvCxnSpPr>
          <p:nvPr/>
        </p:nvCxnSpPr>
        <p:spPr>
          <a:xfrm flipH="1">
            <a:off x="3883000" y="1437181"/>
            <a:ext cx="309862" cy="9593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8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89B5-24A0-5A42-8D2B-4B4A4E7A2F33}"/>
              </a:ext>
            </a:extLst>
          </p:cNvPr>
          <p:cNvSpPr>
            <a:spLocks noGrp="1"/>
          </p:cNvSpPr>
          <p:nvPr>
            <p:ph type="title"/>
          </p:nvPr>
        </p:nvSpPr>
        <p:spPr/>
        <p:txBody>
          <a:bodyPr/>
          <a:lstStyle/>
          <a:p>
            <a:r>
              <a:rPr lang="en-US" altLang="fr-FR" sz="2800" dirty="0"/>
              <a:t>LXB: Efficacy in IH – </a:t>
            </a:r>
            <a:r>
              <a:rPr lang="en-US" altLang="fr-FR" sz="2800" dirty="0">
                <a:cs typeface="Times New Roman" panose="02020603050405020304" pitchFamily="18" charset="0"/>
              </a:rPr>
              <a:t>Visual Analog Scale for Sleep Inertia (</a:t>
            </a:r>
            <a:r>
              <a:rPr lang="en-US" altLang="fr-FR" sz="2800" dirty="0"/>
              <a:t>VAS-SI)</a:t>
            </a:r>
            <a:endParaRPr lang="en-US" sz="2800" dirty="0"/>
          </a:p>
        </p:txBody>
      </p:sp>
      <p:sp>
        <p:nvSpPr>
          <p:cNvPr id="3" name="Text Placeholder 2">
            <a:extLst>
              <a:ext uri="{FF2B5EF4-FFF2-40B4-BE49-F238E27FC236}">
                <a16:creationId xmlns:a16="http://schemas.microsoft.com/office/drawing/2014/main" id="{312FAACA-B138-0A4E-BDAC-FA1BFE687CAC}"/>
              </a:ext>
            </a:extLst>
          </p:cNvPr>
          <p:cNvSpPr>
            <a:spLocks noGrp="1"/>
          </p:cNvSpPr>
          <p:nvPr>
            <p:ph type="body" sz="quarter" idx="10"/>
          </p:nvPr>
        </p:nvSpPr>
        <p:spPr>
          <a:xfrm>
            <a:off x="0" y="4423303"/>
            <a:ext cx="9144000" cy="720197"/>
          </a:xfrm>
        </p:spPr>
        <p:txBody>
          <a:bodyPr/>
          <a:lstStyle/>
          <a:p>
            <a:pPr marL="11113" indent="-30163"/>
            <a:r>
              <a:rPr lang="en-US" baseline="30000" dirty="0" err="1">
                <a:solidFill>
                  <a:srgbClr val="000000"/>
                </a:solidFill>
              </a:rPr>
              <a:t>a</a:t>
            </a:r>
            <a:r>
              <a:rPr lang="en-US" dirty="0" err="1">
                <a:solidFill>
                  <a:srgbClr val="000000"/>
                </a:solidFill>
              </a:rPr>
              <a:t>Modified</a:t>
            </a:r>
            <a:r>
              <a:rPr lang="en-US" dirty="0">
                <a:solidFill>
                  <a:srgbClr val="000000"/>
                </a:solidFill>
              </a:rPr>
              <a:t> intent-to-treat population. </a:t>
            </a:r>
            <a:br>
              <a:rPr lang="en-US" dirty="0">
                <a:solidFill>
                  <a:srgbClr val="000000"/>
                </a:solidFill>
              </a:rPr>
            </a:br>
            <a:r>
              <a:rPr lang="en-US" baseline="30000" dirty="0" err="1">
                <a:solidFill>
                  <a:srgbClr val="000000"/>
                </a:solidFill>
              </a:rPr>
              <a:t>b</a:t>
            </a:r>
            <a:r>
              <a:rPr lang="en-US" dirty="0" err="1">
                <a:solidFill>
                  <a:srgbClr val="000000"/>
                </a:solidFill>
              </a:rPr>
              <a:t>Difference</a:t>
            </a:r>
            <a:r>
              <a:rPr lang="en-US" dirty="0">
                <a:solidFill>
                  <a:srgbClr val="000000"/>
                </a:solidFill>
              </a:rPr>
              <a:t> in change from end of SDP to end of DBRWP. </a:t>
            </a:r>
            <a:r>
              <a:rPr lang="en-US" baseline="30000" dirty="0" err="1">
                <a:solidFill>
                  <a:srgbClr val="000000"/>
                </a:solidFill>
              </a:rPr>
              <a:t>c</a:t>
            </a:r>
            <a:r>
              <a:rPr lang="en-US" dirty="0" err="1">
                <a:solidFill>
                  <a:srgbClr val="000000"/>
                </a:solidFill>
              </a:rPr>
              <a:t>LXB</a:t>
            </a:r>
            <a:r>
              <a:rPr lang="en-US" dirty="0">
                <a:solidFill>
                  <a:srgbClr val="000000"/>
                </a:solidFill>
              </a:rPr>
              <a:t>, n = 49; placebo, n = 51.</a:t>
            </a:r>
            <a:endParaRPr lang="en-US" dirty="0">
              <a:solidFill>
                <a:srgbClr val="5C6B72"/>
              </a:solidFill>
            </a:endParaRPr>
          </a:p>
          <a:p>
            <a:pPr marL="11113" indent="-11113"/>
            <a:r>
              <a:rPr lang="en-US" dirty="0"/>
              <a:t>*LXB was FDA-approved on August 12, 2021 for the treatment of IH in adults.</a:t>
            </a:r>
            <a:br>
              <a:rPr lang="en-US" dirty="0"/>
            </a:br>
            <a:r>
              <a:rPr lang="en-US" dirty="0" err="1">
                <a:solidFill>
                  <a:srgbClr val="5A686F"/>
                </a:solidFill>
              </a:rPr>
              <a:t>Bogan</a:t>
            </a:r>
            <a:r>
              <a:rPr lang="en-US" dirty="0">
                <a:solidFill>
                  <a:srgbClr val="5A686F"/>
                </a:solidFill>
              </a:rPr>
              <a:t> RK, et al. SLEEP 2021 Annual Meeting. Abstract No. 487.</a:t>
            </a:r>
            <a:endParaRPr lang="en-US" dirty="0">
              <a:solidFill>
                <a:srgbClr val="5C6B72"/>
              </a:solidFill>
            </a:endParaRPr>
          </a:p>
        </p:txBody>
      </p:sp>
      <p:pic>
        <p:nvPicPr>
          <p:cNvPr id="5" name="Picture 4">
            <a:extLst>
              <a:ext uri="{FF2B5EF4-FFF2-40B4-BE49-F238E27FC236}">
                <a16:creationId xmlns:a16="http://schemas.microsoft.com/office/drawing/2014/main" id="{6237AEDC-89CE-B34E-8D4A-1C2F665D6A48}"/>
              </a:ext>
            </a:extLst>
          </p:cNvPr>
          <p:cNvPicPr>
            <a:picLocks noChangeAspect="1"/>
          </p:cNvPicPr>
          <p:nvPr/>
        </p:nvPicPr>
        <p:blipFill>
          <a:blip r:embed="rId3"/>
          <a:stretch>
            <a:fillRect/>
          </a:stretch>
        </p:blipFill>
        <p:spPr>
          <a:xfrm>
            <a:off x="1465815" y="814813"/>
            <a:ext cx="6451600" cy="3403600"/>
          </a:xfrm>
          <a:prstGeom prst="rect">
            <a:avLst/>
          </a:prstGeom>
        </p:spPr>
      </p:pic>
      <p:sp>
        <p:nvSpPr>
          <p:cNvPr id="6" name="TextBox 5">
            <a:extLst>
              <a:ext uri="{FF2B5EF4-FFF2-40B4-BE49-F238E27FC236}">
                <a16:creationId xmlns:a16="http://schemas.microsoft.com/office/drawing/2014/main" id="{B2FC105D-4276-BE4E-92D7-130D8871E91F}"/>
              </a:ext>
            </a:extLst>
          </p:cNvPr>
          <p:cNvSpPr txBox="1"/>
          <p:nvPr/>
        </p:nvSpPr>
        <p:spPr>
          <a:xfrm>
            <a:off x="5199848" y="1142571"/>
            <a:ext cx="2167976" cy="246221"/>
          </a:xfrm>
          <a:prstGeom prst="rect">
            <a:avLst/>
          </a:prstGeom>
          <a:noFill/>
        </p:spPr>
        <p:txBody>
          <a:bodyPr wrap="square" rtlCol="0">
            <a:spAutoFit/>
          </a:bodyPr>
          <a:lstStyle/>
          <a:p>
            <a:r>
              <a:rPr lang="en-US" sz="1000" dirty="0">
                <a:solidFill>
                  <a:srgbClr val="000000"/>
                </a:solidFill>
              </a:rPr>
              <a:t>Open-label LXB (all participants)</a:t>
            </a:r>
          </a:p>
        </p:txBody>
      </p:sp>
      <p:sp>
        <p:nvSpPr>
          <p:cNvPr id="7" name="TextBox 6">
            <a:extLst>
              <a:ext uri="{FF2B5EF4-FFF2-40B4-BE49-F238E27FC236}">
                <a16:creationId xmlns:a16="http://schemas.microsoft.com/office/drawing/2014/main" id="{88B306C5-B6E3-F64B-AF06-4399756782C2}"/>
              </a:ext>
            </a:extLst>
          </p:cNvPr>
          <p:cNvSpPr txBox="1"/>
          <p:nvPr/>
        </p:nvSpPr>
        <p:spPr>
          <a:xfrm>
            <a:off x="5199848" y="1564815"/>
            <a:ext cx="2167976" cy="246221"/>
          </a:xfrm>
          <a:prstGeom prst="rect">
            <a:avLst/>
          </a:prstGeom>
          <a:noFill/>
        </p:spPr>
        <p:txBody>
          <a:bodyPr wrap="square" rtlCol="0">
            <a:spAutoFit/>
          </a:bodyPr>
          <a:lstStyle/>
          <a:p>
            <a:r>
              <a:rPr lang="en-US" sz="1000" dirty="0">
                <a:solidFill>
                  <a:srgbClr val="000000"/>
                </a:solidFill>
              </a:rPr>
              <a:t>LXB during DBRWP</a:t>
            </a:r>
          </a:p>
        </p:txBody>
      </p:sp>
      <p:sp>
        <p:nvSpPr>
          <p:cNvPr id="8" name="TextBox 7">
            <a:extLst>
              <a:ext uri="{FF2B5EF4-FFF2-40B4-BE49-F238E27FC236}">
                <a16:creationId xmlns:a16="http://schemas.microsoft.com/office/drawing/2014/main" id="{BE2DC9DD-A7D0-804D-BE49-C2C7A95D541F}"/>
              </a:ext>
            </a:extLst>
          </p:cNvPr>
          <p:cNvSpPr txBox="1"/>
          <p:nvPr/>
        </p:nvSpPr>
        <p:spPr>
          <a:xfrm>
            <a:off x="5199848" y="1351964"/>
            <a:ext cx="2167976" cy="246221"/>
          </a:xfrm>
          <a:prstGeom prst="rect">
            <a:avLst/>
          </a:prstGeom>
          <a:noFill/>
        </p:spPr>
        <p:txBody>
          <a:bodyPr wrap="square" rtlCol="0">
            <a:spAutoFit/>
          </a:bodyPr>
          <a:lstStyle/>
          <a:p>
            <a:r>
              <a:rPr lang="en-US" sz="1000" dirty="0">
                <a:solidFill>
                  <a:srgbClr val="000000"/>
                </a:solidFill>
              </a:rPr>
              <a:t>Placebo during DBRWP</a:t>
            </a:r>
          </a:p>
        </p:txBody>
      </p:sp>
      <p:pic>
        <p:nvPicPr>
          <p:cNvPr id="9" name="Picture 8">
            <a:extLst>
              <a:ext uri="{FF2B5EF4-FFF2-40B4-BE49-F238E27FC236}">
                <a16:creationId xmlns:a16="http://schemas.microsoft.com/office/drawing/2014/main" id="{FDBB6072-A0CD-F04A-8EB0-1837CB20998D}"/>
              </a:ext>
            </a:extLst>
          </p:cNvPr>
          <p:cNvPicPr>
            <a:picLocks noChangeAspect="1"/>
          </p:cNvPicPr>
          <p:nvPr/>
        </p:nvPicPr>
        <p:blipFill>
          <a:blip r:embed="rId4"/>
          <a:stretch>
            <a:fillRect/>
          </a:stretch>
        </p:blipFill>
        <p:spPr>
          <a:xfrm>
            <a:off x="5046562" y="1220393"/>
            <a:ext cx="190500" cy="88900"/>
          </a:xfrm>
          <a:prstGeom prst="rect">
            <a:avLst/>
          </a:prstGeom>
        </p:spPr>
      </p:pic>
      <p:pic>
        <p:nvPicPr>
          <p:cNvPr id="10" name="Picture 9">
            <a:extLst>
              <a:ext uri="{FF2B5EF4-FFF2-40B4-BE49-F238E27FC236}">
                <a16:creationId xmlns:a16="http://schemas.microsoft.com/office/drawing/2014/main" id="{F193DB07-A83B-CB42-BECE-327E696E73B7}"/>
              </a:ext>
            </a:extLst>
          </p:cNvPr>
          <p:cNvPicPr>
            <a:picLocks noChangeAspect="1"/>
          </p:cNvPicPr>
          <p:nvPr/>
        </p:nvPicPr>
        <p:blipFill>
          <a:blip r:embed="rId5"/>
          <a:stretch>
            <a:fillRect/>
          </a:stretch>
        </p:blipFill>
        <p:spPr>
          <a:xfrm>
            <a:off x="5046562" y="1639404"/>
            <a:ext cx="190500" cy="76200"/>
          </a:xfrm>
          <a:prstGeom prst="rect">
            <a:avLst/>
          </a:prstGeom>
        </p:spPr>
      </p:pic>
      <p:pic>
        <p:nvPicPr>
          <p:cNvPr id="11" name="Picture 10">
            <a:extLst>
              <a:ext uri="{FF2B5EF4-FFF2-40B4-BE49-F238E27FC236}">
                <a16:creationId xmlns:a16="http://schemas.microsoft.com/office/drawing/2014/main" id="{E8D6E1E5-B24E-C54A-8D0C-8BDE7E8BBDC9}"/>
              </a:ext>
            </a:extLst>
          </p:cNvPr>
          <p:cNvPicPr>
            <a:picLocks noChangeAspect="1"/>
          </p:cNvPicPr>
          <p:nvPr/>
        </p:nvPicPr>
        <p:blipFill>
          <a:blip r:embed="rId6"/>
          <a:stretch>
            <a:fillRect/>
          </a:stretch>
        </p:blipFill>
        <p:spPr>
          <a:xfrm>
            <a:off x="5046562" y="1438928"/>
            <a:ext cx="190500" cy="76200"/>
          </a:xfrm>
          <a:prstGeom prst="rect">
            <a:avLst/>
          </a:prstGeom>
        </p:spPr>
      </p:pic>
      <p:sp>
        <p:nvSpPr>
          <p:cNvPr id="12" name="TextBox 11">
            <a:extLst>
              <a:ext uri="{FF2B5EF4-FFF2-40B4-BE49-F238E27FC236}">
                <a16:creationId xmlns:a16="http://schemas.microsoft.com/office/drawing/2014/main" id="{31ED5147-5740-8249-A83E-E05A457B6652}"/>
              </a:ext>
            </a:extLst>
          </p:cNvPr>
          <p:cNvSpPr txBox="1"/>
          <p:nvPr/>
        </p:nvSpPr>
        <p:spPr>
          <a:xfrm>
            <a:off x="1423817" y="1049168"/>
            <a:ext cx="512572" cy="230832"/>
          </a:xfrm>
          <a:prstGeom prst="rect">
            <a:avLst/>
          </a:prstGeom>
          <a:noFill/>
        </p:spPr>
        <p:txBody>
          <a:bodyPr wrap="square" rtlCol="0">
            <a:spAutoFit/>
          </a:bodyPr>
          <a:lstStyle/>
          <a:p>
            <a:pPr algn="r"/>
            <a:r>
              <a:rPr lang="en-US" sz="900" dirty="0">
                <a:solidFill>
                  <a:srgbClr val="000000"/>
                </a:solidFill>
              </a:rPr>
              <a:t>100</a:t>
            </a:r>
          </a:p>
        </p:txBody>
      </p:sp>
      <p:sp>
        <p:nvSpPr>
          <p:cNvPr id="13" name="TextBox 12">
            <a:extLst>
              <a:ext uri="{FF2B5EF4-FFF2-40B4-BE49-F238E27FC236}">
                <a16:creationId xmlns:a16="http://schemas.microsoft.com/office/drawing/2014/main" id="{75986986-42A3-F640-830E-1F2705551D6A}"/>
              </a:ext>
            </a:extLst>
          </p:cNvPr>
          <p:cNvSpPr txBox="1"/>
          <p:nvPr/>
        </p:nvSpPr>
        <p:spPr>
          <a:xfrm>
            <a:off x="1423817" y="1314697"/>
            <a:ext cx="512572" cy="230832"/>
          </a:xfrm>
          <a:prstGeom prst="rect">
            <a:avLst/>
          </a:prstGeom>
          <a:noFill/>
        </p:spPr>
        <p:txBody>
          <a:bodyPr wrap="square" rtlCol="0">
            <a:spAutoFit/>
          </a:bodyPr>
          <a:lstStyle/>
          <a:p>
            <a:pPr algn="r"/>
            <a:r>
              <a:rPr lang="en-US" sz="900" dirty="0">
                <a:solidFill>
                  <a:srgbClr val="000000"/>
                </a:solidFill>
              </a:rPr>
              <a:t>90</a:t>
            </a:r>
          </a:p>
        </p:txBody>
      </p:sp>
      <p:sp>
        <p:nvSpPr>
          <p:cNvPr id="14" name="TextBox 13">
            <a:extLst>
              <a:ext uri="{FF2B5EF4-FFF2-40B4-BE49-F238E27FC236}">
                <a16:creationId xmlns:a16="http://schemas.microsoft.com/office/drawing/2014/main" id="{7687A13C-6FB7-AD49-B2F8-43560372FB3A}"/>
              </a:ext>
            </a:extLst>
          </p:cNvPr>
          <p:cNvSpPr txBox="1"/>
          <p:nvPr/>
        </p:nvSpPr>
        <p:spPr>
          <a:xfrm>
            <a:off x="1423817" y="1580226"/>
            <a:ext cx="512572" cy="230832"/>
          </a:xfrm>
          <a:prstGeom prst="rect">
            <a:avLst/>
          </a:prstGeom>
          <a:noFill/>
        </p:spPr>
        <p:txBody>
          <a:bodyPr wrap="square" rtlCol="0">
            <a:spAutoFit/>
          </a:bodyPr>
          <a:lstStyle/>
          <a:p>
            <a:pPr algn="r"/>
            <a:r>
              <a:rPr lang="en-US" sz="900" dirty="0">
                <a:solidFill>
                  <a:srgbClr val="000000"/>
                </a:solidFill>
              </a:rPr>
              <a:t>80</a:t>
            </a:r>
          </a:p>
        </p:txBody>
      </p:sp>
      <p:sp>
        <p:nvSpPr>
          <p:cNvPr id="15" name="TextBox 14">
            <a:extLst>
              <a:ext uri="{FF2B5EF4-FFF2-40B4-BE49-F238E27FC236}">
                <a16:creationId xmlns:a16="http://schemas.microsoft.com/office/drawing/2014/main" id="{A6AF0448-481B-4749-A954-3E9A04FAB99E}"/>
              </a:ext>
            </a:extLst>
          </p:cNvPr>
          <p:cNvSpPr txBox="1"/>
          <p:nvPr/>
        </p:nvSpPr>
        <p:spPr>
          <a:xfrm>
            <a:off x="1423817" y="1845755"/>
            <a:ext cx="512572" cy="230832"/>
          </a:xfrm>
          <a:prstGeom prst="rect">
            <a:avLst/>
          </a:prstGeom>
          <a:noFill/>
        </p:spPr>
        <p:txBody>
          <a:bodyPr wrap="square" rtlCol="0">
            <a:spAutoFit/>
          </a:bodyPr>
          <a:lstStyle/>
          <a:p>
            <a:pPr algn="r"/>
            <a:r>
              <a:rPr lang="en-US" sz="900" dirty="0">
                <a:solidFill>
                  <a:srgbClr val="000000"/>
                </a:solidFill>
              </a:rPr>
              <a:t>70</a:t>
            </a:r>
          </a:p>
        </p:txBody>
      </p:sp>
      <p:sp>
        <p:nvSpPr>
          <p:cNvPr id="16" name="TextBox 15">
            <a:extLst>
              <a:ext uri="{FF2B5EF4-FFF2-40B4-BE49-F238E27FC236}">
                <a16:creationId xmlns:a16="http://schemas.microsoft.com/office/drawing/2014/main" id="{FAB45225-397D-9449-93EF-26595C7341D6}"/>
              </a:ext>
            </a:extLst>
          </p:cNvPr>
          <p:cNvSpPr txBox="1"/>
          <p:nvPr/>
        </p:nvSpPr>
        <p:spPr>
          <a:xfrm>
            <a:off x="1423817" y="2111284"/>
            <a:ext cx="512572" cy="230832"/>
          </a:xfrm>
          <a:prstGeom prst="rect">
            <a:avLst/>
          </a:prstGeom>
          <a:noFill/>
        </p:spPr>
        <p:txBody>
          <a:bodyPr wrap="square" rtlCol="0">
            <a:spAutoFit/>
          </a:bodyPr>
          <a:lstStyle/>
          <a:p>
            <a:pPr algn="r"/>
            <a:r>
              <a:rPr lang="en-US" sz="900" dirty="0">
                <a:solidFill>
                  <a:srgbClr val="000000"/>
                </a:solidFill>
              </a:rPr>
              <a:t>60</a:t>
            </a:r>
          </a:p>
        </p:txBody>
      </p:sp>
      <p:sp>
        <p:nvSpPr>
          <p:cNvPr id="17" name="TextBox 16">
            <a:extLst>
              <a:ext uri="{FF2B5EF4-FFF2-40B4-BE49-F238E27FC236}">
                <a16:creationId xmlns:a16="http://schemas.microsoft.com/office/drawing/2014/main" id="{1B3FDCC7-5DC3-D141-A485-A2A4BC877C58}"/>
              </a:ext>
            </a:extLst>
          </p:cNvPr>
          <p:cNvSpPr txBox="1"/>
          <p:nvPr/>
        </p:nvSpPr>
        <p:spPr>
          <a:xfrm>
            <a:off x="1423817" y="2376813"/>
            <a:ext cx="512572" cy="230832"/>
          </a:xfrm>
          <a:prstGeom prst="rect">
            <a:avLst/>
          </a:prstGeom>
          <a:noFill/>
        </p:spPr>
        <p:txBody>
          <a:bodyPr wrap="square" rtlCol="0">
            <a:spAutoFit/>
          </a:bodyPr>
          <a:lstStyle/>
          <a:p>
            <a:pPr algn="r"/>
            <a:r>
              <a:rPr lang="en-US" sz="900" dirty="0">
                <a:solidFill>
                  <a:srgbClr val="000000"/>
                </a:solidFill>
              </a:rPr>
              <a:t>50</a:t>
            </a:r>
          </a:p>
        </p:txBody>
      </p:sp>
      <p:sp>
        <p:nvSpPr>
          <p:cNvPr id="18" name="TextBox 17">
            <a:extLst>
              <a:ext uri="{FF2B5EF4-FFF2-40B4-BE49-F238E27FC236}">
                <a16:creationId xmlns:a16="http://schemas.microsoft.com/office/drawing/2014/main" id="{1270EF8B-A5A8-F845-B6A1-E20E099A643D}"/>
              </a:ext>
            </a:extLst>
          </p:cNvPr>
          <p:cNvSpPr txBox="1"/>
          <p:nvPr/>
        </p:nvSpPr>
        <p:spPr>
          <a:xfrm>
            <a:off x="1423817" y="2642342"/>
            <a:ext cx="512572" cy="230832"/>
          </a:xfrm>
          <a:prstGeom prst="rect">
            <a:avLst/>
          </a:prstGeom>
          <a:noFill/>
        </p:spPr>
        <p:txBody>
          <a:bodyPr wrap="square" rtlCol="0">
            <a:spAutoFit/>
          </a:bodyPr>
          <a:lstStyle/>
          <a:p>
            <a:pPr algn="r"/>
            <a:r>
              <a:rPr lang="en-US" sz="900" dirty="0">
                <a:solidFill>
                  <a:srgbClr val="000000"/>
                </a:solidFill>
              </a:rPr>
              <a:t>40</a:t>
            </a:r>
          </a:p>
        </p:txBody>
      </p:sp>
      <p:sp>
        <p:nvSpPr>
          <p:cNvPr id="19" name="TextBox 18">
            <a:extLst>
              <a:ext uri="{FF2B5EF4-FFF2-40B4-BE49-F238E27FC236}">
                <a16:creationId xmlns:a16="http://schemas.microsoft.com/office/drawing/2014/main" id="{71BE8F78-706F-724E-AC3D-170AFE3BC298}"/>
              </a:ext>
            </a:extLst>
          </p:cNvPr>
          <p:cNvSpPr txBox="1"/>
          <p:nvPr/>
        </p:nvSpPr>
        <p:spPr>
          <a:xfrm>
            <a:off x="1423817" y="2907871"/>
            <a:ext cx="512572" cy="230832"/>
          </a:xfrm>
          <a:prstGeom prst="rect">
            <a:avLst/>
          </a:prstGeom>
          <a:noFill/>
        </p:spPr>
        <p:txBody>
          <a:bodyPr wrap="square" rtlCol="0">
            <a:spAutoFit/>
          </a:bodyPr>
          <a:lstStyle/>
          <a:p>
            <a:pPr algn="r"/>
            <a:r>
              <a:rPr lang="en-US" sz="900" dirty="0">
                <a:solidFill>
                  <a:srgbClr val="000000"/>
                </a:solidFill>
              </a:rPr>
              <a:t>30</a:t>
            </a:r>
          </a:p>
        </p:txBody>
      </p:sp>
      <p:sp>
        <p:nvSpPr>
          <p:cNvPr id="20" name="TextBox 19">
            <a:extLst>
              <a:ext uri="{FF2B5EF4-FFF2-40B4-BE49-F238E27FC236}">
                <a16:creationId xmlns:a16="http://schemas.microsoft.com/office/drawing/2014/main" id="{3F09DFF0-EF94-B84C-86E8-31D1F5E8AF58}"/>
              </a:ext>
            </a:extLst>
          </p:cNvPr>
          <p:cNvSpPr txBox="1"/>
          <p:nvPr/>
        </p:nvSpPr>
        <p:spPr>
          <a:xfrm>
            <a:off x="1423817" y="3173400"/>
            <a:ext cx="512572" cy="230832"/>
          </a:xfrm>
          <a:prstGeom prst="rect">
            <a:avLst/>
          </a:prstGeom>
          <a:noFill/>
        </p:spPr>
        <p:txBody>
          <a:bodyPr wrap="square" rtlCol="0">
            <a:spAutoFit/>
          </a:bodyPr>
          <a:lstStyle/>
          <a:p>
            <a:pPr algn="r"/>
            <a:r>
              <a:rPr lang="en-US" sz="900" dirty="0">
                <a:solidFill>
                  <a:srgbClr val="000000"/>
                </a:solidFill>
              </a:rPr>
              <a:t>20</a:t>
            </a:r>
          </a:p>
        </p:txBody>
      </p:sp>
      <p:sp>
        <p:nvSpPr>
          <p:cNvPr id="21" name="TextBox 20">
            <a:extLst>
              <a:ext uri="{FF2B5EF4-FFF2-40B4-BE49-F238E27FC236}">
                <a16:creationId xmlns:a16="http://schemas.microsoft.com/office/drawing/2014/main" id="{3CDC4AEE-0E97-F84F-B98F-0F7EC98D5B6B}"/>
              </a:ext>
            </a:extLst>
          </p:cNvPr>
          <p:cNvSpPr txBox="1"/>
          <p:nvPr/>
        </p:nvSpPr>
        <p:spPr>
          <a:xfrm>
            <a:off x="1423817" y="3438929"/>
            <a:ext cx="512572" cy="230832"/>
          </a:xfrm>
          <a:prstGeom prst="rect">
            <a:avLst/>
          </a:prstGeom>
          <a:noFill/>
        </p:spPr>
        <p:txBody>
          <a:bodyPr wrap="square" rtlCol="0">
            <a:spAutoFit/>
          </a:bodyPr>
          <a:lstStyle/>
          <a:p>
            <a:pPr algn="r"/>
            <a:r>
              <a:rPr lang="en-US" sz="900" dirty="0">
                <a:solidFill>
                  <a:srgbClr val="000000"/>
                </a:solidFill>
              </a:rPr>
              <a:t>10</a:t>
            </a:r>
          </a:p>
        </p:txBody>
      </p:sp>
      <p:sp>
        <p:nvSpPr>
          <p:cNvPr id="22" name="TextBox 21">
            <a:extLst>
              <a:ext uri="{FF2B5EF4-FFF2-40B4-BE49-F238E27FC236}">
                <a16:creationId xmlns:a16="http://schemas.microsoft.com/office/drawing/2014/main" id="{B11C051A-7C22-D04A-BAA3-96345F39A5D1}"/>
              </a:ext>
            </a:extLst>
          </p:cNvPr>
          <p:cNvSpPr txBox="1"/>
          <p:nvPr/>
        </p:nvSpPr>
        <p:spPr>
          <a:xfrm>
            <a:off x="1423817" y="3704459"/>
            <a:ext cx="512572" cy="230832"/>
          </a:xfrm>
          <a:prstGeom prst="rect">
            <a:avLst/>
          </a:prstGeom>
          <a:noFill/>
        </p:spPr>
        <p:txBody>
          <a:bodyPr wrap="square" rtlCol="0">
            <a:spAutoFit/>
          </a:bodyPr>
          <a:lstStyle/>
          <a:p>
            <a:pPr algn="r"/>
            <a:r>
              <a:rPr lang="en-US" sz="900" dirty="0">
                <a:solidFill>
                  <a:srgbClr val="000000"/>
                </a:solidFill>
              </a:rPr>
              <a:t>0</a:t>
            </a:r>
          </a:p>
        </p:txBody>
      </p:sp>
      <p:sp>
        <p:nvSpPr>
          <p:cNvPr id="23" name="TextBox 22">
            <a:extLst>
              <a:ext uri="{FF2B5EF4-FFF2-40B4-BE49-F238E27FC236}">
                <a16:creationId xmlns:a16="http://schemas.microsoft.com/office/drawing/2014/main" id="{D27A34AF-7E44-A54D-95B5-C9FA940DCA6B}"/>
              </a:ext>
            </a:extLst>
          </p:cNvPr>
          <p:cNvSpPr txBox="1"/>
          <p:nvPr/>
        </p:nvSpPr>
        <p:spPr>
          <a:xfrm>
            <a:off x="2054792" y="2152193"/>
            <a:ext cx="512572" cy="246221"/>
          </a:xfrm>
          <a:prstGeom prst="rect">
            <a:avLst/>
          </a:prstGeom>
          <a:noFill/>
        </p:spPr>
        <p:txBody>
          <a:bodyPr wrap="square" rtlCol="0">
            <a:spAutoFit/>
          </a:bodyPr>
          <a:lstStyle/>
          <a:p>
            <a:pPr algn="ctr"/>
            <a:r>
              <a:rPr lang="en-US" sz="1000" dirty="0">
                <a:solidFill>
                  <a:srgbClr val="000000"/>
                </a:solidFill>
              </a:rPr>
              <a:t>54.4</a:t>
            </a:r>
          </a:p>
        </p:txBody>
      </p:sp>
      <p:sp>
        <p:nvSpPr>
          <p:cNvPr id="24" name="TextBox 23">
            <a:extLst>
              <a:ext uri="{FF2B5EF4-FFF2-40B4-BE49-F238E27FC236}">
                <a16:creationId xmlns:a16="http://schemas.microsoft.com/office/drawing/2014/main" id="{C1E527F6-AF68-5A44-A8A1-FB9FE11D1D0B}"/>
              </a:ext>
            </a:extLst>
          </p:cNvPr>
          <p:cNvSpPr txBox="1"/>
          <p:nvPr/>
        </p:nvSpPr>
        <p:spPr>
          <a:xfrm>
            <a:off x="5941304" y="3025682"/>
            <a:ext cx="512572" cy="246221"/>
          </a:xfrm>
          <a:prstGeom prst="rect">
            <a:avLst/>
          </a:prstGeom>
          <a:noFill/>
        </p:spPr>
        <p:txBody>
          <a:bodyPr wrap="square" rtlCol="0">
            <a:spAutoFit/>
          </a:bodyPr>
          <a:lstStyle/>
          <a:p>
            <a:pPr algn="ctr"/>
            <a:r>
              <a:rPr lang="en-US" sz="1000" dirty="0">
                <a:solidFill>
                  <a:srgbClr val="000000"/>
                </a:solidFill>
              </a:rPr>
              <a:t>28.5</a:t>
            </a:r>
          </a:p>
        </p:txBody>
      </p:sp>
      <p:sp>
        <p:nvSpPr>
          <p:cNvPr id="25" name="TextBox 24">
            <a:extLst>
              <a:ext uri="{FF2B5EF4-FFF2-40B4-BE49-F238E27FC236}">
                <a16:creationId xmlns:a16="http://schemas.microsoft.com/office/drawing/2014/main" id="{2B8915B6-27C3-D643-BE8F-1B79B1CF0A56}"/>
              </a:ext>
            </a:extLst>
          </p:cNvPr>
          <p:cNvSpPr txBox="1"/>
          <p:nvPr/>
        </p:nvSpPr>
        <p:spPr>
          <a:xfrm>
            <a:off x="6390081" y="2846549"/>
            <a:ext cx="512572" cy="246221"/>
          </a:xfrm>
          <a:prstGeom prst="rect">
            <a:avLst/>
          </a:prstGeom>
          <a:noFill/>
        </p:spPr>
        <p:txBody>
          <a:bodyPr wrap="square" rtlCol="0">
            <a:spAutoFit/>
          </a:bodyPr>
          <a:lstStyle/>
          <a:p>
            <a:pPr algn="ctr"/>
            <a:r>
              <a:rPr lang="en-US" sz="1000" dirty="0">
                <a:solidFill>
                  <a:srgbClr val="000000"/>
                </a:solidFill>
              </a:rPr>
              <a:t>32.3</a:t>
            </a:r>
          </a:p>
        </p:txBody>
      </p:sp>
      <p:sp>
        <p:nvSpPr>
          <p:cNvPr id="26" name="TextBox 25">
            <a:extLst>
              <a:ext uri="{FF2B5EF4-FFF2-40B4-BE49-F238E27FC236}">
                <a16:creationId xmlns:a16="http://schemas.microsoft.com/office/drawing/2014/main" id="{CB2ADEC9-26E0-3641-9498-497B7CED84C6}"/>
              </a:ext>
            </a:extLst>
          </p:cNvPr>
          <p:cNvSpPr txBox="1"/>
          <p:nvPr/>
        </p:nvSpPr>
        <p:spPr>
          <a:xfrm>
            <a:off x="6400713" y="3132100"/>
            <a:ext cx="512572" cy="246221"/>
          </a:xfrm>
          <a:prstGeom prst="rect">
            <a:avLst/>
          </a:prstGeom>
          <a:noFill/>
        </p:spPr>
        <p:txBody>
          <a:bodyPr wrap="square" rtlCol="0">
            <a:spAutoFit/>
          </a:bodyPr>
          <a:lstStyle/>
          <a:p>
            <a:pPr algn="ctr"/>
            <a:r>
              <a:rPr lang="en-US" sz="1000" dirty="0">
                <a:solidFill>
                  <a:srgbClr val="000000"/>
                </a:solidFill>
              </a:rPr>
              <a:t>24.8</a:t>
            </a:r>
          </a:p>
        </p:txBody>
      </p:sp>
      <p:sp>
        <p:nvSpPr>
          <p:cNvPr id="27" name="TextBox 26">
            <a:extLst>
              <a:ext uri="{FF2B5EF4-FFF2-40B4-BE49-F238E27FC236}">
                <a16:creationId xmlns:a16="http://schemas.microsoft.com/office/drawing/2014/main" id="{9225ECD8-EFDA-3F49-87F6-EFCC9214F79F}"/>
              </a:ext>
            </a:extLst>
          </p:cNvPr>
          <p:cNvSpPr txBox="1"/>
          <p:nvPr/>
        </p:nvSpPr>
        <p:spPr>
          <a:xfrm>
            <a:off x="7058925" y="3091025"/>
            <a:ext cx="512572" cy="246221"/>
          </a:xfrm>
          <a:prstGeom prst="rect">
            <a:avLst/>
          </a:prstGeom>
          <a:noFill/>
        </p:spPr>
        <p:txBody>
          <a:bodyPr wrap="square" rtlCol="0">
            <a:spAutoFit/>
          </a:bodyPr>
          <a:lstStyle/>
          <a:p>
            <a:pPr algn="ctr"/>
            <a:r>
              <a:rPr lang="en-US" sz="1000" dirty="0">
                <a:solidFill>
                  <a:srgbClr val="000000"/>
                </a:solidFill>
              </a:rPr>
              <a:t>28.3</a:t>
            </a:r>
          </a:p>
        </p:txBody>
      </p:sp>
      <p:sp>
        <p:nvSpPr>
          <p:cNvPr id="28" name="TextBox 27">
            <a:extLst>
              <a:ext uri="{FF2B5EF4-FFF2-40B4-BE49-F238E27FC236}">
                <a16:creationId xmlns:a16="http://schemas.microsoft.com/office/drawing/2014/main" id="{4AA09705-3C4B-E244-B347-6E0B45D8A92D}"/>
              </a:ext>
            </a:extLst>
          </p:cNvPr>
          <p:cNvSpPr txBox="1"/>
          <p:nvPr/>
        </p:nvSpPr>
        <p:spPr>
          <a:xfrm>
            <a:off x="7053609" y="2088888"/>
            <a:ext cx="512572" cy="246221"/>
          </a:xfrm>
          <a:prstGeom prst="rect">
            <a:avLst/>
          </a:prstGeom>
          <a:noFill/>
        </p:spPr>
        <p:txBody>
          <a:bodyPr wrap="square" rtlCol="0">
            <a:spAutoFit/>
          </a:bodyPr>
          <a:lstStyle/>
          <a:p>
            <a:pPr algn="ctr"/>
            <a:r>
              <a:rPr lang="en-US" sz="1000" dirty="0">
                <a:solidFill>
                  <a:srgbClr val="000000"/>
                </a:solidFill>
              </a:rPr>
              <a:t>55.3</a:t>
            </a:r>
          </a:p>
        </p:txBody>
      </p:sp>
      <p:sp>
        <p:nvSpPr>
          <p:cNvPr id="29" name="TextBox 28">
            <a:extLst>
              <a:ext uri="{FF2B5EF4-FFF2-40B4-BE49-F238E27FC236}">
                <a16:creationId xmlns:a16="http://schemas.microsoft.com/office/drawing/2014/main" id="{9A4C0450-4A8D-C341-A793-325CEFCC7DBE}"/>
              </a:ext>
            </a:extLst>
          </p:cNvPr>
          <p:cNvSpPr txBox="1"/>
          <p:nvPr/>
        </p:nvSpPr>
        <p:spPr>
          <a:xfrm>
            <a:off x="2432175" y="1133831"/>
            <a:ext cx="2137143" cy="553998"/>
          </a:xfrm>
          <a:prstGeom prst="rect">
            <a:avLst/>
          </a:prstGeom>
          <a:noFill/>
        </p:spPr>
        <p:txBody>
          <a:bodyPr wrap="square" rtlCol="0">
            <a:spAutoFit/>
          </a:bodyPr>
          <a:lstStyle/>
          <a:p>
            <a:pPr algn="ctr"/>
            <a:r>
              <a:rPr lang="en-US" sz="1000" dirty="0">
                <a:solidFill>
                  <a:srgbClr val="000000"/>
                </a:solidFill>
              </a:rPr>
              <a:t>LS mean difference (95% CI)</a:t>
            </a:r>
            <a:r>
              <a:rPr lang="en-US" sz="1000" baseline="30000" dirty="0" err="1">
                <a:solidFill>
                  <a:srgbClr val="000000"/>
                </a:solidFill>
              </a:rPr>
              <a:t>b,c</a:t>
            </a:r>
            <a:r>
              <a:rPr lang="en-US" sz="1000" dirty="0">
                <a:solidFill>
                  <a:srgbClr val="000000"/>
                </a:solidFill>
              </a:rPr>
              <a:t>:</a:t>
            </a:r>
          </a:p>
          <a:p>
            <a:pPr algn="ctr"/>
            <a:r>
              <a:rPr lang="en-US" sz="1000" dirty="0">
                <a:solidFill>
                  <a:srgbClr val="000000"/>
                </a:solidFill>
              </a:rPr>
              <a:t>–22.2 (–29.7, –14.8)</a:t>
            </a:r>
          </a:p>
          <a:p>
            <a:pPr algn="ctr"/>
            <a:r>
              <a:rPr lang="en-US" sz="1000" i="1" dirty="0">
                <a:solidFill>
                  <a:srgbClr val="000000"/>
                </a:solidFill>
              </a:rPr>
              <a:t>p</a:t>
            </a:r>
            <a:r>
              <a:rPr lang="en-US" sz="1000" dirty="0">
                <a:solidFill>
                  <a:srgbClr val="000000"/>
                </a:solidFill>
              </a:rPr>
              <a:t> &lt; .0001 </a:t>
            </a:r>
            <a:endParaRPr lang="en-US" sz="1000" baseline="30000" dirty="0">
              <a:solidFill>
                <a:srgbClr val="000000"/>
              </a:solidFill>
            </a:endParaRPr>
          </a:p>
        </p:txBody>
      </p:sp>
      <p:sp>
        <p:nvSpPr>
          <p:cNvPr id="30" name="TextBox 29">
            <a:extLst>
              <a:ext uri="{FF2B5EF4-FFF2-40B4-BE49-F238E27FC236}">
                <a16:creationId xmlns:a16="http://schemas.microsoft.com/office/drawing/2014/main" id="{20FD60E8-EA48-FD43-ACB1-AAFB738EC522}"/>
              </a:ext>
            </a:extLst>
          </p:cNvPr>
          <p:cNvSpPr txBox="1"/>
          <p:nvPr/>
        </p:nvSpPr>
        <p:spPr>
          <a:xfrm>
            <a:off x="5871881" y="3858555"/>
            <a:ext cx="960820" cy="553998"/>
          </a:xfrm>
          <a:prstGeom prst="rect">
            <a:avLst/>
          </a:prstGeom>
          <a:noFill/>
        </p:spPr>
        <p:txBody>
          <a:bodyPr wrap="square" rtlCol="0">
            <a:spAutoFit/>
          </a:bodyPr>
          <a:lstStyle/>
          <a:p>
            <a:pPr algn="ctr"/>
            <a:r>
              <a:rPr lang="en-US" sz="1000" dirty="0">
                <a:solidFill>
                  <a:srgbClr val="000000"/>
                </a:solidFill>
              </a:rPr>
              <a:t>Last Week</a:t>
            </a:r>
          </a:p>
          <a:p>
            <a:pPr algn="ctr"/>
            <a:r>
              <a:rPr lang="en-US" sz="1000" dirty="0">
                <a:solidFill>
                  <a:srgbClr val="000000"/>
                </a:solidFill>
              </a:rPr>
              <a:t>of SDP</a:t>
            </a:r>
          </a:p>
          <a:p>
            <a:pPr algn="ctr"/>
            <a:r>
              <a:rPr lang="en-US" sz="1000" dirty="0">
                <a:solidFill>
                  <a:srgbClr val="000000"/>
                </a:solidFill>
              </a:rPr>
              <a:t>(n = 102)</a:t>
            </a:r>
          </a:p>
        </p:txBody>
      </p:sp>
      <p:sp>
        <p:nvSpPr>
          <p:cNvPr id="31" name="TextBox 30">
            <a:extLst>
              <a:ext uri="{FF2B5EF4-FFF2-40B4-BE49-F238E27FC236}">
                <a16:creationId xmlns:a16="http://schemas.microsoft.com/office/drawing/2014/main" id="{38DFD5C6-11C7-7E4F-9085-5BB8C98BE5C2}"/>
              </a:ext>
            </a:extLst>
          </p:cNvPr>
          <p:cNvSpPr txBox="1"/>
          <p:nvPr/>
        </p:nvSpPr>
        <p:spPr>
          <a:xfrm>
            <a:off x="6689653" y="3867270"/>
            <a:ext cx="1106937" cy="553998"/>
          </a:xfrm>
          <a:prstGeom prst="rect">
            <a:avLst/>
          </a:prstGeom>
          <a:noFill/>
        </p:spPr>
        <p:txBody>
          <a:bodyPr wrap="square" rtlCol="0">
            <a:spAutoFit/>
          </a:bodyPr>
          <a:lstStyle/>
          <a:p>
            <a:pPr algn="ctr"/>
            <a:r>
              <a:rPr lang="en-US" sz="1000" dirty="0">
                <a:solidFill>
                  <a:srgbClr val="000000"/>
                </a:solidFill>
              </a:rPr>
              <a:t>Last Week</a:t>
            </a:r>
          </a:p>
          <a:p>
            <a:pPr algn="ctr"/>
            <a:r>
              <a:rPr lang="en-US" sz="1000" dirty="0">
                <a:solidFill>
                  <a:srgbClr val="000000"/>
                </a:solidFill>
              </a:rPr>
              <a:t>of DBRWR</a:t>
            </a:r>
          </a:p>
          <a:p>
            <a:pPr algn="ctr"/>
            <a:r>
              <a:rPr lang="en-US" sz="1000" dirty="0">
                <a:solidFill>
                  <a:srgbClr val="000000"/>
                </a:solidFill>
              </a:rPr>
              <a:t>(n = 53/group)</a:t>
            </a:r>
          </a:p>
        </p:txBody>
      </p:sp>
      <p:sp>
        <p:nvSpPr>
          <p:cNvPr id="32" name="TextBox 31">
            <a:extLst>
              <a:ext uri="{FF2B5EF4-FFF2-40B4-BE49-F238E27FC236}">
                <a16:creationId xmlns:a16="http://schemas.microsoft.com/office/drawing/2014/main" id="{EB1E6CFC-D817-944A-8A1D-9CEDC745777B}"/>
              </a:ext>
            </a:extLst>
          </p:cNvPr>
          <p:cNvSpPr txBox="1"/>
          <p:nvPr/>
        </p:nvSpPr>
        <p:spPr>
          <a:xfrm>
            <a:off x="1284180" y="3858243"/>
            <a:ext cx="1703763" cy="553998"/>
          </a:xfrm>
          <a:prstGeom prst="rect">
            <a:avLst/>
          </a:prstGeom>
          <a:noFill/>
        </p:spPr>
        <p:txBody>
          <a:bodyPr wrap="square" rtlCol="0">
            <a:spAutoFit/>
          </a:bodyPr>
          <a:lstStyle/>
          <a:p>
            <a:pPr algn="ctr"/>
            <a:r>
              <a:rPr lang="en-US" sz="1000" dirty="0">
                <a:solidFill>
                  <a:srgbClr val="000000"/>
                </a:solidFill>
              </a:rPr>
              <a:t>Baseline</a:t>
            </a:r>
          </a:p>
          <a:p>
            <a:pPr algn="ctr"/>
            <a:r>
              <a:rPr lang="en-US" sz="1000" dirty="0">
                <a:solidFill>
                  <a:srgbClr val="000000"/>
                </a:solidFill>
              </a:rPr>
              <a:t>(Last Week of Screening)</a:t>
            </a:r>
          </a:p>
          <a:p>
            <a:pPr algn="ctr"/>
            <a:r>
              <a:rPr lang="en-US" sz="1000" dirty="0">
                <a:solidFill>
                  <a:srgbClr val="000000"/>
                </a:solidFill>
              </a:rPr>
              <a:t>(n = 105)</a:t>
            </a:r>
          </a:p>
        </p:txBody>
      </p:sp>
      <p:sp>
        <p:nvSpPr>
          <p:cNvPr id="33" name="TextBox 32">
            <a:extLst>
              <a:ext uri="{FF2B5EF4-FFF2-40B4-BE49-F238E27FC236}">
                <a16:creationId xmlns:a16="http://schemas.microsoft.com/office/drawing/2014/main" id="{D7FE5F92-000F-1F42-A0BA-A97B9EB7E276}"/>
              </a:ext>
            </a:extLst>
          </p:cNvPr>
          <p:cNvSpPr txBox="1"/>
          <p:nvPr/>
        </p:nvSpPr>
        <p:spPr>
          <a:xfrm>
            <a:off x="3578030" y="3962624"/>
            <a:ext cx="1703763" cy="307777"/>
          </a:xfrm>
          <a:prstGeom prst="rect">
            <a:avLst/>
          </a:prstGeom>
          <a:noFill/>
        </p:spPr>
        <p:txBody>
          <a:bodyPr wrap="square" rtlCol="0">
            <a:spAutoFit/>
          </a:bodyPr>
          <a:lstStyle/>
          <a:p>
            <a:pPr algn="ctr"/>
            <a:r>
              <a:rPr lang="en-US" sz="1400" dirty="0">
                <a:solidFill>
                  <a:srgbClr val="000000"/>
                </a:solidFill>
              </a:rPr>
              <a:t>Study Week</a:t>
            </a:r>
          </a:p>
        </p:txBody>
      </p:sp>
      <p:sp>
        <p:nvSpPr>
          <p:cNvPr id="34" name="TextBox 33">
            <a:extLst>
              <a:ext uri="{FF2B5EF4-FFF2-40B4-BE49-F238E27FC236}">
                <a16:creationId xmlns:a16="http://schemas.microsoft.com/office/drawing/2014/main" id="{3DC4ADDC-24B3-D042-9336-321C1CA9729A}"/>
              </a:ext>
            </a:extLst>
          </p:cNvPr>
          <p:cNvSpPr txBox="1"/>
          <p:nvPr/>
        </p:nvSpPr>
        <p:spPr>
          <a:xfrm rot="16200000">
            <a:off x="299502" y="2384116"/>
            <a:ext cx="2351534" cy="307777"/>
          </a:xfrm>
          <a:prstGeom prst="rect">
            <a:avLst/>
          </a:prstGeom>
          <a:noFill/>
        </p:spPr>
        <p:txBody>
          <a:bodyPr wrap="square" rtlCol="0">
            <a:spAutoFit/>
          </a:bodyPr>
          <a:lstStyle/>
          <a:p>
            <a:pPr algn="ctr"/>
            <a:r>
              <a:rPr lang="en-US" sz="1400" dirty="0">
                <a:solidFill>
                  <a:srgbClr val="000000"/>
                </a:solidFill>
              </a:rPr>
              <a:t>Mean (SD) VAS-SI Score</a:t>
            </a:r>
          </a:p>
        </p:txBody>
      </p:sp>
      <p:sp>
        <p:nvSpPr>
          <p:cNvPr id="35" name="TextBox 34">
            <a:extLst>
              <a:ext uri="{FF2B5EF4-FFF2-40B4-BE49-F238E27FC236}">
                <a16:creationId xmlns:a16="http://schemas.microsoft.com/office/drawing/2014/main" id="{48062EC2-859A-6348-B8FE-6597FDC100FA}"/>
              </a:ext>
            </a:extLst>
          </p:cNvPr>
          <p:cNvSpPr txBox="1"/>
          <p:nvPr/>
        </p:nvSpPr>
        <p:spPr>
          <a:xfrm rot="16200000">
            <a:off x="-29004" y="2381845"/>
            <a:ext cx="2351534" cy="261610"/>
          </a:xfrm>
          <a:prstGeom prst="rect">
            <a:avLst/>
          </a:prstGeom>
          <a:noFill/>
        </p:spPr>
        <p:txBody>
          <a:bodyPr wrap="square" rtlCol="0">
            <a:spAutoFit/>
          </a:bodyPr>
          <a:lstStyle/>
          <a:p>
            <a:pPr algn="ctr"/>
            <a:r>
              <a:rPr lang="en-US" sz="1100" dirty="0">
                <a:solidFill>
                  <a:srgbClr val="000000"/>
                </a:solidFill>
              </a:rPr>
              <a:t>More severe sleep inertia</a:t>
            </a:r>
          </a:p>
        </p:txBody>
      </p:sp>
    </p:spTree>
    <p:extLst>
      <p:ext uri="{BB962C8B-B14F-4D97-AF65-F5344CB8AC3E}">
        <p14:creationId xmlns:p14="http://schemas.microsoft.com/office/powerpoint/2010/main" val="1860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56F3A-9688-C541-A478-243E15E7F49E}"/>
              </a:ext>
            </a:extLst>
          </p:cNvPr>
          <p:cNvSpPr>
            <a:spLocks noGrp="1"/>
          </p:cNvSpPr>
          <p:nvPr>
            <p:ph type="title"/>
          </p:nvPr>
        </p:nvSpPr>
        <p:spPr/>
        <p:txBody>
          <a:bodyPr/>
          <a:lstStyle/>
          <a:p>
            <a:r>
              <a:rPr lang="en-US" dirty="0"/>
              <a:t>LXB: Safety in IH</a:t>
            </a:r>
          </a:p>
        </p:txBody>
      </p:sp>
      <p:sp>
        <p:nvSpPr>
          <p:cNvPr id="4" name="Text Placeholder 3">
            <a:extLst>
              <a:ext uri="{FF2B5EF4-FFF2-40B4-BE49-F238E27FC236}">
                <a16:creationId xmlns:a16="http://schemas.microsoft.com/office/drawing/2014/main" id="{14F50520-E398-AA47-8DDE-3E748A6D84CD}"/>
              </a:ext>
            </a:extLst>
          </p:cNvPr>
          <p:cNvSpPr>
            <a:spLocks noGrp="1"/>
          </p:cNvSpPr>
          <p:nvPr>
            <p:ph type="body" sz="quarter" idx="10"/>
          </p:nvPr>
        </p:nvSpPr>
        <p:spPr>
          <a:xfrm>
            <a:off x="0" y="4892662"/>
            <a:ext cx="9144000" cy="250838"/>
          </a:xfrm>
        </p:spPr>
        <p:txBody>
          <a:bodyPr/>
          <a:lstStyle/>
          <a:p>
            <a:r>
              <a:rPr lang="en-US" dirty="0" err="1">
                <a:solidFill>
                  <a:srgbClr val="5A686F"/>
                </a:solidFill>
              </a:rPr>
              <a:t>Bogan</a:t>
            </a:r>
            <a:r>
              <a:rPr lang="en-US" dirty="0">
                <a:solidFill>
                  <a:srgbClr val="5A686F"/>
                </a:solidFill>
              </a:rPr>
              <a:t> RK, et al. SLEEP 2021 Annual Meeting. Abstract No. 487.; </a:t>
            </a:r>
            <a:r>
              <a:rPr lang="en-US" dirty="0" err="1">
                <a:solidFill>
                  <a:srgbClr val="5A686F"/>
                </a:solidFill>
              </a:rPr>
              <a:t>Dauvilliers</a:t>
            </a:r>
            <a:r>
              <a:rPr lang="en-US" dirty="0">
                <a:solidFill>
                  <a:srgbClr val="5A686F"/>
                </a:solidFill>
              </a:rPr>
              <a:t> Y, et al. SLEEP 2021 Annual Meeting. Abstract No. 494. </a:t>
            </a:r>
            <a:endParaRPr lang="en-US" dirty="0"/>
          </a:p>
        </p:txBody>
      </p:sp>
      <p:graphicFrame>
        <p:nvGraphicFramePr>
          <p:cNvPr id="5" name="Table 4">
            <a:extLst>
              <a:ext uri="{FF2B5EF4-FFF2-40B4-BE49-F238E27FC236}">
                <a16:creationId xmlns:a16="http://schemas.microsoft.com/office/drawing/2014/main" id="{8AED118E-487A-EE4D-9F50-5CFFB3D36A13}"/>
              </a:ext>
            </a:extLst>
          </p:cNvPr>
          <p:cNvGraphicFramePr>
            <a:graphicFrameLocks noGrp="1"/>
          </p:cNvGraphicFramePr>
          <p:nvPr>
            <p:extLst>
              <p:ext uri="{D42A27DB-BD31-4B8C-83A1-F6EECF244321}">
                <p14:modId xmlns:p14="http://schemas.microsoft.com/office/powerpoint/2010/main" val="308798906"/>
              </p:ext>
            </p:extLst>
          </p:nvPr>
        </p:nvGraphicFramePr>
        <p:xfrm>
          <a:off x="295358" y="1049742"/>
          <a:ext cx="8553284" cy="3589795"/>
        </p:xfrm>
        <a:graphic>
          <a:graphicData uri="http://schemas.openxmlformats.org/drawingml/2006/table">
            <a:tbl>
              <a:tblPr firstRow="1" bandRow="1">
                <a:tableStyleId>{5C22544A-7EE6-4342-B048-85BDC9FD1C3A}</a:tableStyleId>
              </a:tblPr>
              <a:tblGrid>
                <a:gridCol w="2138321">
                  <a:extLst>
                    <a:ext uri="{9D8B030D-6E8A-4147-A177-3AD203B41FA5}">
                      <a16:colId xmlns:a16="http://schemas.microsoft.com/office/drawing/2014/main" val="1372735537"/>
                    </a:ext>
                  </a:extLst>
                </a:gridCol>
                <a:gridCol w="2138321">
                  <a:extLst>
                    <a:ext uri="{9D8B030D-6E8A-4147-A177-3AD203B41FA5}">
                      <a16:colId xmlns:a16="http://schemas.microsoft.com/office/drawing/2014/main" val="1597471027"/>
                    </a:ext>
                  </a:extLst>
                </a:gridCol>
                <a:gridCol w="2138321">
                  <a:extLst>
                    <a:ext uri="{9D8B030D-6E8A-4147-A177-3AD203B41FA5}">
                      <a16:colId xmlns:a16="http://schemas.microsoft.com/office/drawing/2014/main" val="3139240675"/>
                    </a:ext>
                  </a:extLst>
                </a:gridCol>
                <a:gridCol w="2138321">
                  <a:extLst>
                    <a:ext uri="{9D8B030D-6E8A-4147-A177-3AD203B41FA5}">
                      <a16:colId xmlns:a16="http://schemas.microsoft.com/office/drawing/2014/main" val="3470662066"/>
                    </a:ext>
                  </a:extLst>
                </a:gridCol>
              </a:tblGrid>
              <a:tr h="389395">
                <a:tc>
                  <a:txBody>
                    <a:bodyPr/>
                    <a:lstStyle/>
                    <a:p>
                      <a:endParaRPr lang="en-US" sz="1200" dirty="0"/>
                    </a:p>
                  </a:txBody>
                  <a:tcPr>
                    <a:noFill/>
                  </a:tcPr>
                </a:tc>
                <a:tc>
                  <a:txBody>
                    <a:bodyPr/>
                    <a:lstStyle/>
                    <a:p>
                      <a:pPr algn="ctr"/>
                      <a:endParaRPr lang="en-US" sz="1200" dirty="0"/>
                    </a:p>
                  </a:txBody>
                  <a:tcPr anchor="ctr">
                    <a:noFill/>
                  </a:tcPr>
                </a:tc>
                <a:tc gridSpan="2">
                  <a:txBody>
                    <a:bodyPr/>
                    <a:lstStyle/>
                    <a:p>
                      <a:pPr algn="ctr"/>
                      <a:r>
                        <a:rPr lang="en-US" sz="1200" dirty="0"/>
                        <a:t>Treatment at Study Entry</a:t>
                      </a:r>
                    </a:p>
                  </a:txBody>
                  <a:tcPr anchor="ctr"/>
                </a:tc>
                <a:tc hMerge="1">
                  <a:txBody>
                    <a:bodyPr/>
                    <a:lstStyle/>
                    <a:p>
                      <a:pPr algn="ctr"/>
                      <a:endParaRPr lang="en-US" sz="1200" dirty="0"/>
                    </a:p>
                  </a:txBody>
                  <a:tcPr anchor="ctr"/>
                </a:tc>
                <a:extLst>
                  <a:ext uri="{0D108BD9-81ED-4DB2-BD59-A6C34878D82A}">
                    <a16:rowId xmlns:a16="http://schemas.microsoft.com/office/drawing/2014/main" val="1323812188"/>
                  </a:ext>
                </a:extLst>
              </a:tr>
              <a:tr h="389395">
                <a:tc>
                  <a:txBody>
                    <a:bodyPr/>
                    <a:lstStyle/>
                    <a:p>
                      <a:r>
                        <a:rPr lang="en-US" sz="1200" b="1" dirty="0"/>
                        <a:t>TEAE, n (%)</a:t>
                      </a:r>
                    </a:p>
                  </a:txBody>
                  <a:tcPr anchor="ctr"/>
                </a:tc>
                <a:tc>
                  <a:txBody>
                    <a:bodyPr/>
                    <a:lstStyle/>
                    <a:p>
                      <a:pPr algn="ctr"/>
                      <a:r>
                        <a:rPr lang="en-US" sz="1200" b="1" dirty="0"/>
                        <a:t>Entire Safety Population </a:t>
                      </a:r>
                      <a:br>
                        <a:rPr lang="en-US" sz="1200" b="1" dirty="0"/>
                      </a:br>
                      <a:r>
                        <a:rPr lang="en-US" sz="1200" b="1" dirty="0"/>
                        <a:t>(N = 154)</a:t>
                      </a:r>
                    </a:p>
                  </a:txBody>
                  <a:tcPr anchor="ctr"/>
                </a:tc>
                <a:tc>
                  <a:txBody>
                    <a:bodyPr/>
                    <a:lstStyle/>
                    <a:p>
                      <a:pPr algn="ctr"/>
                      <a:r>
                        <a:rPr lang="en-US" sz="1200" b="1" dirty="0"/>
                        <a:t>Taking Baseline IH Medication (n = 88)</a:t>
                      </a:r>
                    </a:p>
                  </a:txBody>
                  <a:tcPr anchor="ctr"/>
                </a:tc>
                <a:tc>
                  <a:txBody>
                    <a:bodyPr/>
                    <a:lstStyle/>
                    <a:p>
                      <a:pPr algn="ctr"/>
                      <a:r>
                        <a:rPr lang="en-US" sz="1200" b="1" dirty="0"/>
                        <a:t>Treatment Naïve </a:t>
                      </a:r>
                      <a:br>
                        <a:rPr lang="en-US" sz="1200" b="1" dirty="0"/>
                      </a:br>
                      <a:r>
                        <a:rPr lang="en-US" sz="1200" b="1" dirty="0"/>
                        <a:t>(n = 66)</a:t>
                      </a:r>
                    </a:p>
                  </a:txBody>
                  <a:tcPr anchor="ctr"/>
                </a:tc>
                <a:extLst>
                  <a:ext uri="{0D108BD9-81ED-4DB2-BD59-A6C34878D82A}">
                    <a16:rowId xmlns:a16="http://schemas.microsoft.com/office/drawing/2014/main" val="3790254128"/>
                  </a:ext>
                </a:extLst>
              </a:tr>
              <a:tr h="230753">
                <a:tc>
                  <a:txBody>
                    <a:bodyPr/>
                    <a:lstStyle/>
                    <a:p>
                      <a:r>
                        <a:rPr lang="en-US" sz="1200" dirty="0"/>
                        <a:t>Participants with ≥ 1 TEAE</a:t>
                      </a:r>
                    </a:p>
                  </a:txBody>
                  <a:tcPr/>
                </a:tc>
                <a:tc>
                  <a:txBody>
                    <a:bodyPr/>
                    <a:lstStyle/>
                    <a:p>
                      <a:pPr algn="ctr"/>
                      <a:r>
                        <a:rPr lang="en-US" sz="1200" dirty="0"/>
                        <a:t>123 (79.9)</a:t>
                      </a:r>
                    </a:p>
                  </a:txBody>
                  <a:tcPr anchor="ctr"/>
                </a:tc>
                <a:tc>
                  <a:txBody>
                    <a:bodyPr/>
                    <a:lstStyle/>
                    <a:p>
                      <a:pPr algn="ctr"/>
                      <a:r>
                        <a:rPr lang="en-US" sz="1200" dirty="0"/>
                        <a:t>73 (83.0)</a:t>
                      </a:r>
                    </a:p>
                  </a:txBody>
                  <a:tcPr anchor="ctr"/>
                </a:tc>
                <a:tc>
                  <a:txBody>
                    <a:bodyPr/>
                    <a:lstStyle/>
                    <a:p>
                      <a:pPr algn="ctr"/>
                      <a:r>
                        <a:rPr lang="en-US" sz="1200" dirty="0"/>
                        <a:t>50 (75.8)</a:t>
                      </a:r>
                    </a:p>
                  </a:txBody>
                  <a:tcPr anchor="ctr"/>
                </a:tc>
                <a:extLst>
                  <a:ext uri="{0D108BD9-81ED-4DB2-BD59-A6C34878D82A}">
                    <a16:rowId xmlns:a16="http://schemas.microsoft.com/office/drawing/2014/main" val="1857239910"/>
                  </a:ext>
                </a:extLst>
              </a:tr>
              <a:tr h="230753">
                <a:tc>
                  <a:txBody>
                    <a:bodyPr/>
                    <a:lstStyle/>
                    <a:p>
                      <a:r>
                        <a:rPr lang="en-US" sz="1200" dirty="0"/>
                        <a:t>Nausea</a:t>
                      </a:r>
                    </a:p>
                  </a:txBody>
                  <a:tcPr/>
                </a:tc>
                <a:tc>
                  <a:txBody>
                    <a:bodyPr/>
                    <a:lstStyle/>
                    <a:p>
                      <a:pPr algn="ctr"/>
                      <a:r>
                        <a:rPr lang="en-US" sz="1200" dirty="0"/>
                        <a:t>33 (21.4)</a:t>
                      </a:r>
                    </a:p>
                  </a:txBody>
                  <a:tcPr anchor="ctr"/>
                </a:tc>
                <a:tc>
                  <a:txBody>
                    <a:bodyPr/>
                    <a:lstStyle/>
                    <a:p>
                      <a:pPr algn="ctr"/>
                      <a:r>
                        <a:rPr lang="en-US" sz="1200" dirty="0"/>
                        <a:t>20 (22.7)</a:t>
                      </a:r>
                    </a:p>
                  </a:txBody>
                  <a:tcPr anchor="ctr"/>
                </a:tc>
                <a:tc>
                  <a:txBody>
                    <a:bodyPr/>
                    <a:lstStyle/>
                    <a:p>
                      <a:pPr algn="ctr"/>
                      <a:r>
                        <a:rPr lang="en-US" sz="1200" dirty="0"/>
                        <a:t>13 (19.7)</a:t>
                      </a:r>
                    </a:p>
                  </a:txBody>
                  <a:tcPr anchor="ctr"/>
                </a:tc>
                <a:extLst>
                  <a:ext uri="{0D108BD9-81ED-4DB2-BD59-A6C34878D82A}">
                    <a16:rowId xmlns:a16="http://schemas.microsoft.com/office/drawing/2014/main" val="2602353571"/>
                  </a:ext>
                </a:extLst>
              </a:tr>
              <a:tr h="230753">
                <a:tc>
                  <a:txBody>
                    <a:bodyPr/>
                    <a:lstStyle/>
                    <a:p>
                      <a:r>
                        <a:rPr lang="en-US" sz="1200" dirty="0"/>
                        <a:t>Headache</a:t>
                      </a:r>
                    </a:p>
                  </a:txBody>
                  <a:tcPr/>
                </a:tc>
                <a:tc>
                  <a:txBody>
                    <a:bodyPr/>
                    <a:lstStyle/>
                    <a:p>
                      <a:pPr algn="ctr"/>
                      <a:r>
                        <a:rPr lang="en-US" sz="1200" dirty="0"/>
                        <a:t>25 (16.2)</a:t>
                      </a:r>
                    </a:p>
                  </a:txBody>
                  <a:tcPr anchor="ctr"/>
                </a:tc>
                <a:tc>
                  <a:txBody>
                    <a:bodyPr/>
                    <a:lstStyle/>
                    <a:p>
                      <a:pPr algn="ctr"/>
                      <a:r>
                        <a:rPr lang="en-US" sz="1200" dirty="0"/>
                        <a:t>15 (17.0)</a:t>
                      </a:r>
                    </a:p>
                  </a:txBody>
                  <a:tcPr anchor="ctr"/>
                </a:tc>
                <a:tc>
                  <a:txBody>
                    <a:bodyPr/>
                    <a:lstStyle/>
                    <a:p>
                      <a:pPr algn="ctr"/>
                      <a:r>
                        <a:rPr lang="en-US" sz="1200" dirty="0"/>
                        <a:t>10 (15.2)</a:t>
                      </a:r>
                    </a:p>
                  </a:txBody>
                  <a:tcPr anchor="ctr"/>
                </a:tc>
                <a:extLst>
                  <a:ext uri="{0D108BD9-81ED-4DB2-BD59-A6C34878D82A}">
                    <a16:rowId xmlns:a16="http://schemas.microsoft.com/office/drawing/2014/main" val="76031741"/>
                  </a:ext>
                </a:extLst>
              </a:tr>
              <a:tr h="230753">
                <a:tc>
                  <a:txBody>
                    <a:bodyPr/>
                    <a:lstStyle/>
                    <a:p>
                      <a:r>
                        <a:rPr lang="en-US" sz="1200" dirty="0"/>
                        <a:t>Dizziness</a:t>
                      </a:r>
                    </a:p>
                  </a:txBody>
                  <a:tcPr/>
                </a:tc>
                <a:tc>
                  <a:txBody>
                    <a:bodyPr/>
                    <a:lstStyle/>
                    <a:p>
                      <a:pPr algn="ctr"/>
                      <a:r>
                        <a:rPr lang="en-US" sz="1200" dirty="0"/>
                        <a:t>18 (11.7)</a:t>
                      </a:r>
                    </a:p>
                  </a:txBody>
                  <a:tcPr anchor="ctr"/>
                </a:tc>
                <a:tc>
                  <a:txBody>
                    <a:bodyPr/>
                    <a:lstStyle/>
                    <a:p>
                      <a:pPr algn="ctr"/>
                      <a:r>
                        <a:rPr lang="en-US" sz="1200" dirty="0"/>
                        <a:t>8 (9.1)</a:t>
                      </a:r>
                    </a:p>
                  </a:txBody>
                  <a:tcPr anchor="ctr"/>
                </a:tc>
                <a:tc>
                  <a:txBody>
                    <a:bodyPr/>
                    <a:lstStyle/>
                    <a:p>
                      <a:pPr algn="ctr"/>
                      <a:r>
                        <a:rPr lang="en-US" sz="1200" dirty="0"/>
                        <a:t>10 (15.2)</a:t>
                      </a:r>
                    </a:p>
                  </a:txBody>
                  <a:tcPr anchor="ctr"/>
                </a:tc>
                <a:extLst>
                  <a:ext uri="{0D108BD9-81ED-4DB2-BD59-A6C34878D82A}">
                    <a16:rowId xmlns:a16="http://schemas.microsoft.com/office/drawing/2014/main" val="135090169"/>
                  </a:ext>
                </a:extLst>
              </a:tr>
              <a:tr h="230753">
                <a:tc>
                  <a:txBody>
                    <a:bodyPr/>
                    <a:lstStyle/>
                    <a:p>
                      <a:r>
                        <a:rPr lang="en-US" sz="1200" dirty="0"/>
                        <a:t>Anxiety</a:t>
                      </a:r>
                    </a:p>
                  </a:txBody>
                  <a:tcPr/>
                </a:tc>
                <a:tc>
                  <a:txBody>
                    <a:bodyPr/>
                    <a:lstStyle/>
                    <a:p>
                      <a:pPr algn="ctr"/>
                      <a:r>
                        <a:rPr lang="en-US" sz="1200" dirty="0"/>
                        <a:t>16 (10.4)</a:t>
                      </a:r>
                    </a:p>
                  </a:txBody>
                  <a:tcPr anchor="ctr"/>
                </a:tc>
                <a:tc>
                  <a:txBody>
                    <a:bodyPr/>
                    <a:lstStyle/>
                    <a:p>
                      <a:pPr algn="ctr"/>
                      <a:r>
                        <a:rPr lang="en-US" sz="1200" dirty="0"/>
                        <a:t>9 (10.2)</a:t>
                      </a:r>
                    </a:p>
                  </a:txBody>
                  <a:tcPr anchor="ctr"/>
                </a:tc>
                <a:tc>
                  <a:txBody>
                    <a:bodyPr/>
                    <a:lstStyle/>
                    <a:p>
                      <a:pPr algn="ctr"/>
                      <a:r>
                        <a:rPr lang="en-US" sz="1200" dirty="0"/>
                        <a:t>7 (10.6)</a:t>
                      </a:r>
                    </a:p>
                  </a:txBody>
                  <a:tcPr anchor="ctr"/>
                </a:tc>
                <a:extLst>
                  <a:ext uri="{0D108BD9-81ED-4DB2-BD59-A6C34878D82A}">
                    <a16:rowId xmlns:a16="http://schemas.microsoft.com/office/drawing/2014/main" val="1121874793"/>
                  </a:ext>
                </a:extLst>
              </a:tr>
              <a:tr h="230753">
                <a:tc>
                  <a:txBody>
                    <a:bodyPr/>
                    <a:lstStyle/>
                    <a:p>
                      <a:r>
                        <a:rPr lang="en-US" sz="1200" dirty="0"/>
                        <a:t>Vomiting</a:t>
                      </a:r>
                    </a:p>
                  </a:txBody>
                  <a:tcPr/>
                </a:tc>
                <a:tc>
                  <a:txBody>
                    <a:bodyPr/>
                    <a:lstStyle/>
                    <a:p>
                      <a:pPr algn="ctr"/>
                      <a:r>
                        <a:rPr lang="en-US" sz="1200" dirty="0"/>
                        <a:t>16 (10.4)</a:t>
                      </a:r>
                    </a:p>
                  </a:txBody>
                  <a:tcPr anchor="ctr"/>
                </a:tc>
                <a:tc>
                  <a:txBody>
                    <a:bodyPr/>
                    <a:lstStyle/>
                    <a:p>
                      <a:pPr algn="ctr"/>
                      <a:r>
                        <a:rPr lang="en-US" sz="1200" dirty="0"/>
                        <a:t>13 (14.8)</a:t>
                      </a:r>
                    </a:p>
                  </a:txBody>
                  <a:tcPr anchor="ctr"/>
                </a:tc>
                <a:tc>
                  <a:txBody>
                    <a:bodyPr/>
                    <a:lstStyle/>
                    <a:p>
                      <a:pPr algn="ctr"/>
                      <a:r>
                        <a:rPr lang="en-US" sz="1200" dirty="0"/>
                        <a:t>3 (4.5)</a:t>
                      </a:r>
                    </a:p>
                  </a:txBody>
                  <a:tcPr anchor="ctr"/>
                </a:tc>
                <a:extLst>
                  <a:ext uri="{0D108BD9-81ED-4DB2-BD59-A6C34878D82A}">
                    <a16:rowId xmlns:a16="http://schemas.microsoft.com/office/drawing/2014/main" val="3498847540"/>
                  </a:ext>
                </a:extLst>
              </a:tr>
              <a:tr h="230753">
                <a:tc>
                  <a:txBody>
                    <a:bodyPr/>
                    <a:lstStyle/>
                    <a:p>
                      <a:r>
                        <a:rPr lang="en-US" sz="1200" dirty="0"/>
                        <a:t>Decreased appetite</a:t>
                      </a:r>
                    </a:p>
                  </a:txBody>
                  <a:tcPr/>
                </a:tc>
                <a:tc>
                  <a:txBody>
                    <a:bodyPr/>
                    <a:lstStyle/>
                    <a:p>
                      <a:pPr algn="ctr"/>
                      <a:r>
                        <a:rPr lang="en-US" sz="1200" dirty="0"/>
                        <a:t>14 (9.1)</a:t>
                      </a:r>
                    </a:p>
                  </a:txBody>
                  <a:tcPr anchor="ctr"/>
                </a:tc>
                <a:tc>
                  <a:txBody>
                    <a:bodyPr/>
                    <a:lstStyle/>
                    <a:p>
                      <a:pPr algn="ctr"/>
                      <a:r>
                        <a:rPr lang="en-US" sz="1200" dirty="0"/>
                        <a:t>7 (8.0)</a:t>
                      </a:r>
                    </a:p>
                  </a:txBody>
                  <a:tcPr anchor="ctr"/>
                </a:tc>
                <a:tc>
                  <a:txBody>
                    <a:bodyPr/>
                    <a:lstStyle/>
                    <a:p>
                      <a:pPr algn="ctr"/>
                      <a:r>
                        <a:rPr lang="en-US" sz="1200" dirty="0"/>
                        <a:t>7 (10.6)</a:t>
                      </a:r>
                    </a:p>
                  </a:txBody>
                  <a:tcPr anchor="ctr"/>
                </a:tc>
                <a:extLst>
                  <a:ext uri="{0D108BD9-81ED-4DB2-BD59-A6C34878D82A}">
                    <a16:rowId xmlns:a16="http://schemas.microsoft.com/office/drawing/2014/main" val="2373664860"/>
                  </a:ext>
                </a:extLst>
              </a:tr>
              <a:tr h="230753">
                <a:tc>
                  <a:txBody>
                    <a:bodyPr/>
                    <a:lstStyle/>
                    <a:p>
                      <a:r>
                        <a:rPr lang="en-US" sz="1200" dirty="0"/>
                        <a:t>Diarrhea</a:t>
                      </a:r>
                    </a:p>
                  </a:txBody>
                  <a:tcPr/>
                </a:tc>
                <a:tc>
                  <a:txBody>
                    <a:bodyPr/>
                    <a:lstStyle/>
                    <a:p>
                      <a:pPr algn="ctr"/>
                      <a:r>
                        <a:rPr lang="en-US" sz="1200" dirty="0"/>
                        <a:t>12 (7.8)</a:t>
                      </a:r>
                    </a:p>
                  </a:txBody>
                  <a:tcPr anchor="ctr"/>
                </a:tc>
                <a:tc>
                  <a:txBody>
                    <a:bodyPr/>
                    <a:lstStyle/>
                    <a:p>
                      <a:pPr algn="ctr"/>
                      <a:r>
                        <a:rPr lang="en-US" sz="1200" dirty="0"/>
                        <a:t>9 (10.2)</a:t>
                      </a:r>
                    </a:p>
                  </a:txBody>
                  <a:tcPr anchor="ctr"/>
                </a:tc>
                <a:tc>
                  <a:txBody>
                    <a:bodyPr/>
                    <a:lstStyle/>
                    <a:p>
                      <a:pPr algn="ctr"/>
                      <a:r>
                        <a:rPr lang="en-US" sz="1200" dirty="0"/>
                        <a:t>3 (4.5)</a:t>
                      </a:r>
                    </a:p>
                  </a:txBody>
                  <a:tcPr anchor="ctr"/>
                </a:tc>
                <a:extLst>
                  <a:ext uri="{0D108BD9-81ED-4DB2-BD59-A6C34878D82A}">
                    <a16:rowId xmlns:a16="http://schemas.microsoft.com/office/drawing/2014/main" val="2359196341"/>
                  </a:ext>
                </a:extLst>
              </a:tr>
              <a:tr h="230753">
                <a:tc>
                  <a:txBody>
                    <a:bodyPr/>
                    <a:lstStyle/>
                    <a:p>
                      <a:r>
                        <a:rPr lang="en-US" sz="1100" dirty="0"/>
                        <a:t>Upper respiratory tract infection</a:t>
                      </a:r>
                    </a:p>
                  </a:txBody>
                  <a:tcPr/>
                </a:tc>
                <a:tc>
                  <a:txBody>
                    <a:bodyPr/>
                    <a:lstStyle/>
                    <a:p>
                      <a:pPr algn="ctr"/>
                      <a:r>
                        <a:rPr lang="en-US" sz="1200" dirty="0"/>
                        <a:t>12 (7.8)</a:t>
                      </a:r>
                    </a:p>
                  </a:txBody>
                  <a:tcPr anchor="ctr"/>
                </a:tc>
                <a:tc>
                  <a:txBody>
                    <a:bodyPr/>
                    <a:lstStyle/>
                    <a:p>
                      <a:pPr algn="ctr"/>
                      <a:r>
                        <a:rPr lang="en-US" sz="1200" dirty="0"/>
                        <a:t>7 (8.0)</a:t>
                      </a:r>
                    </a:p>
                  </a:txBody>
                  <a:tcPr anchor="ctr"/>
                </a:tc>
                <a:tc>
                  <a:txBody>
                    <a:bodyPr/>
                    <a:lstStyle/>
                    <a:p>
                      <a:pPr algn="ctr"/>
                      <a:r>
                        <a:rPr lang="en-US" sz="1200" dirty="0"/>
                        <a:t>5 (7.6)</a:t>
                      </a:r>
                    </a:p>
                  </a:txBody>
                  <a:tcPr anchor="ctr"/>
                </a:tc>
                <a:extLst>
                  <a:ext uri="{0D108BD9-81ED-4DB2-BD59-A6C34878D82A}">
                    <a16:rowId xmlns:a16="http://schemas.microsoft.com/office/drawing/2014/main" val="1428388704"/>
                  </a:ext>
                </a:extLst>
              </a:tr>
              <a:tr h="230753">
                <a:tc>
                  <a:txBody>
                    <a:bodyPr/>
                    <a:lstStyle/>
                    <a:p>
                      <a:r>
                        <a:rPr lang="en-US" sz="1200" dirty="0"/>
                        <a:t>Urinary tract infection</a:t>
                      </a:r>
                    </a:p>
                  </a:txBody>
                  <a:tcPr/>
                </a:tc>
                <a:tc>
                  <a:txBody>
                    <a:bodyPr/>
                    <a:lstStyle/>
                    <a:p>
                      <a:pPr algn="ctr"/>
                      <a:r>
                        <a:rPr lang="en-US" sz="1200" dirty="0"/>
                        <a:t>12 (7.8)</a:t>
                      </a:r>
                    </a:p>
                  </a:txBody>
                  <a:tcPr anchor="ctr"/>
                </a:tc>
                <a:tc>
                  <a:txBody>
                    <a:bodyPr/>
                    <a:lstStyle/>
                    <a:p>
                      <a:pPr algn="ctr"/>
                      <a:r>
                        <a:rPr lang="en-US" sz="1200" dirty="0"/>
                        <a:t>6 (6.8)</a:t>
                      </a:r>
                    </a:p>
                  </a:txBody>
                  <a:tcPr anchor="ctr"/>
                </a:tc>
                <a:tc>
                  <a:txBody>
                    <a:bodyPr/>
                    <a:lstStyle/>
                    <a:p>
                      <a:pPr algn="ctr"/>
                      <a:r>
                        <a:rPr lang="en-US" sz="1200" dirty="0"/>
                        <a:t>6 (9.1)</a:t>
                      </a:r>
                    </a:p>
                  </a:txBody>
                  <a:tcPr anchor="ctr"/>
                </a:tc>
                <a:extLst>
                  <a:ext uri="{0D108BD9-81ED-4DB2-BD59-A6C34878D82A}">
                    <a16:rowId xmlns:a16="http://schemas.microsoft.com/office/drawing/2014/main" val="2342552262"/>
                  </a:ext>
                </a:extLst>
              </a:tr>
            </a:tbl>
          </a:graphicData>
        </a:graphic>
      </p:graphicFrame>
    </p:spTree>
    <p:extLst>
      <p:ext uri="{BB962C8B-B14F-4D97-AF65-F5344CB8AC3E}">
        <p14:creationId xmlns:p14="http://schemas.microsoft.com/office/powerpoint/2010/main" val="22795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E2C8-9C22-1C4C-A9D9-39BD73009EBC}"/>
              </a:ext>
            </a:extLst>
          </p:cNvPr>
          <p:cNvSpPr>
            <a:spLocks noGrp="1"/>
          </p:cNvSpPr>
          <p:nvPr>
            <p:ph type="title"/>
          </p:nvPr>
        </p:nvSpPr>
        <p:spPr/>
        <p:txBody>
          <a:bodyPr/>
          <a:lstStyle/>
          <a:p>
            <a:r>
              <a:rPr lang="en-US" dirty="0"/>
              <a:t>LXB: Safety in IH (cont.)</a:t>
            </a:r>
          </a:p>
        </p:txBody>
      </p:sp>
      <p:sp>
        <p:nvSpPr>
          <p:cNvPr id="4" name="Text Placeholder 3">
            <a:extLst>
              <a:ext uri="{FF2B5EF4-FFF2-40B4-BE49-F238E27FC236}">
                <a16:creationId xmlns:a16="http://schemas.microsoft.com/office/drawing/2014/main" id="{1DAEA7C0-C19F-4541-9156-20F25EC1291E}"/>
              </a:ext>
            </a:extLst>
          </p:cNvPr>
          <p:cNvSpPr>
            <a:spLocks noGrp="1"/>
          </p:cNvSpPr>
          <p:nvPr>
            <p:ph type="body" sz="quarter" idx="10"/>
          </p:nvPr>
        </p:nvSpPr>
        <p:spPr>
          <a:xfrm>
            <a:off x="0" y="4892662"/>
            <a:ext cx="9144000" cy="250838"/>
          </a:xfrm>
        </p:spPr>
        <p:txBody>
          <a:bodyPr/>
          <a:lstStyle/>
          <a:p>
            <a:r>
              <a:rPr lang="en-US" dirty="0" err="1">
                <a:solidFill>
                  <a:srgbClr val="5A686F"/>
                </a:solidFill>
              </a:rPr>
              <a:t>Bogan</a:t>
            </a:r>
            <a:r>
              <a:rPr lang="en-US" dirty="0">
                <a:solidFill>
                  <a:srgbClr val="5A686F"/>
                </a:solidFill>
              </a:rPr>
              <a:t> RK, et al. SLEEP 2021 Annual Meeting. Abstract No. 487.; </a:t>
            </a:r>
            <a:r>
              <a:rPr lang="en-US" dirty="0" err="1">
                <a:solidFill>
                  <a:srgbClr val="5A686F"/>
                </a:solidFill>
              </a:rPr>
              <a:t>Dauvilliers</a:t>
            </a:r>
            <a:r>
              <a:rPr lang="en-US" dirty="0">
                <a:solidFill>
                  <a:srgbClr val="5A686F"/>
                </a:solidFill>
              </a:rPr>
              <a:t> Y, et al. SLEEP 2021 Annual Meeting. Abstract No. 494. </a:t>
            </a:r>
            <a:endParaRPr lang="en-US" dirty="0"/>
          </a:p>
        </p:txBody>
      </p:sp>
      <p:graphicFrame>
        <p:nvGraphicFramePr>
          <p:cNvPr id="5" name="Table 4">
            <a:extLst>
              <a:ext uri="{FF2B5EF4-FFF2-40B4-BE49-F238E27FC236}">
                <a16:creationId xmlns:a16="http://schemas.microsoft.com/office/drawing/2014/main" id="{0E8BE5EA-C4F8-4644-B043-53DC9FD81CCC}"/>
              </a:ext>
            </a:extLst>
          </p:cNvPr>
          <p:cNvGraphicFramePr>
            <a:graphicFrameLocks noGrp="1"/>
          </p:cNvGraphicFramePr>
          <p:nvPr>
            <p:extLst>
              <p:ext uri="{D42A27DB-BD31-4B8C-83A1-F6EECF244321}">
                <p14:modId xmlns:p14="http://schemas.microsoft.com/office/powerpoint/2010/main" val="3856051074"/>
              </p:ext>
            </p:extLst>
          </p:nvPr>
        </p:nvGraphicFramePr>
        <p:xfrm>
          <a:off x="295358" y="1324062"/>
          <a:ext cx="8553284" cy="2492515"/>
        </p:xfrm>
        <a:graphic>
          <a:graphicData uri="http://schemas.openxmlformats.org/drawingml/2006/table">
            <a:tbl>
              <a:tblPr firstRow="1" bandRow="1">
                <a:tableStyleId>{5C22544A-7EE6-4342-B048-85BDC9FD1C3A}</a:tableStyleId>
              </a:tblPr>
              <a:tblGrid>
                <a:gridCol w="2138321">
                  <a:extLst>
                    <a:ext uri="{9D8B030D-6E8A-4147-A177-3AD203B41FA5}">
                      <a16:colId xmlns:a16="http://schemas.microsoft.com/office/drawing/2014/main" val="1372735537"/>
                    </a:ext>
                  </a:extLst>
                </a:gridCol>
                <a:gridCol w="2138321">
                  <a:extLst>
                    <a:ext uri="{9D8B030D-6E8A-4147-A177-3AD203B41FA5}">
                      <a16:colId xmlns:a16="http://schemas.microsoft.com/office/drawing/2014/main" val="1597471027"/>
                    </a:ext>
                  </a:extLst>
                </a:gridCol>
                <a:gridCol w="2138321">
                  <a:extLst>
                    <a:ext uri="{9D8B030D-6E8A-4147-A177-3AD203B41FA5}">
                      <a16:colId xmlns:a16="http://schemas.microsoft.com/office/drawing/2014/main" val="3139240675"/>
                    </a:ext>
                  </a:extLst>
                </a:gridCol>
                <a:gridCol w="2138321">
                  <a:extLst>
                    <a:ext uri="{9D8B030D-6E8A-4147-A177-3AD203B41FA5}">
                      <a16:colId xmlns:a16="http://schemas.microsoft.com/office/drawing/2014/main" val="3470662066"/>
                    </a:ext>
                  </a:extLst>
                </a:gridCol>
              </a:tblGrid>
              <a:tr h="389395">
                <a:tc>
                  <a:txBody>
                    <a:bodyPr/>
                    <a:lstStyle/>
                    <a:p>
                      <a:endParaRPr lang="en-US" sz="1200" dirty="0"/>
                    </a:p>
                  </a:txBody>
                  <a:tcPr>
                    <a:noFill/>
                  </a:tcPr>
                </a:tc>
                <a:tc>
                  <a:txBody>
                    <a:bodyPr/>
                    <a:lstStyle/>
                    <a:p>
                      <a:pPr algn="ctr"/>
                      <a:endParaRPr lang="en-US" sz="1200" dirty="0"/>
                    </a:p>
                  </a:txBody>
                  <a:tcPr anchor="ctr">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Treatment at Study Entry</a:t>
                      </a:r>
                    </a:p>
                  </a:txBody>
                  <a:tcPr anchor="ctr"/>
                </a:tc>
                <a:tc hMerge="1">
                  <a:txBody>
                    <a:bodyPr/>
                    <a:lstStyle/>
                    <a:p>
                      <a:pPr algn="ctr"/>
                      <a:endParaRPr lang="en-US" sz="1200" dirty="0"/>
                    </a:p>
                  </a:txBody>
                  <a:tcPr anchor="ctr"/>
                </a:tc>
                <a:extLst>
                  <a:ext uri="{0D108BD9-81ED-4DB2-BD59-A6C34878D82A}">
                    <a16:rowId xmlns:a16="http://schemas.microsoft.com/office/drawing/2014/main" val="1986368739"/>
                  </a:ext>
                </a:extLst>
              </a:tr>
              <a:tr h="389395">
                <a:tc>
                  <a:txBody>
                    <a:bodyPr/>
                    <a:lstStyle/>
                    <a:p>
                      <a:r>
                        <a:rPr lang="en-US" sz="1200" b="1" dirty="0"/>
                        <a:t>TEAE, n (%)</a:t>
                      </a:r>
                    </a:p>
                  </a:txBody>
                  <a:tcPr anchor="ctr"/>
                </a:tc>
                <a:tc>
                  <a:txBody>
                    <a:bodyPr/>
                    <a:lstStyle/>
                    <a:p>
                      <a:pPr algn="ctr"/>
                      <a:r>
                        <a:rPr lang="en-US" sz="1200" b="1" dirty="0"/>
                        <a:t>Entire Safety Population </a:t>
                      </a:r>
                      <a:br>
                        <a:rPr lang="en-US" sz="1200" b="1" dirty="0"/>
                      </a:br>
                      <a:r>
                        <a:rPr lang="en-US" sz="1200" b="1" dirty="0"/>
                        <a:t>(N = 154)</a:t>
                      </a:r>
                    </a:p>
                  </a:txBody>
                  <a:tcPr anchor="ctr"/>
                </a:tc>
                <a:tc>
                  <a:txBody>
                    <a:bodyPr/>
                    <a:lstStyle/>
                    <a:p>
                      <a:pPr algn="ctr"/>
                      <a:r>
                        <a:rPr lang="en-US" sz="1200" b="1" dirty="0"/>
                        <a:t>Taking Baseline IH Medication (n = 88)</a:t>
                      </a:r>
                    </a:p>
                  </a:txBody>
                  <a:tcPr anchor="ctr"/>
                </a:tc>
                <a:tc>
                  <a:txBody>
                    <a:bodyPr/>
                    <a:lstStyle/>
                    <a:p>
                      <a:pPr algn="ctr"/>
                      <a:r>
                        <a:rPr lang="en-US" sz="1200" b="1" dirty="0"/>
                        <a:t>Treatment Naïve </a:t>
                      </a:r>
                      <a:br>
                        <a:rPr lang="en-US" sz="1200" b="1" dirty="0"/>
                      </a:br>
                      <a:r>
                        <a:rPr lang="en-US" sz="1200" b="1" dirty="0"/>
                        <a:t>(n = 66)</a:t>
                      </a:r>
                    </a:p>
                  </a:txBody>
                  <a:tcPr anchor="ctr"/>
                </a:tc>
                <a:extLst>
                  <a:ext uri="{0D108BD9-81ED-4DB2-BD59-A6C34878D82A}">
                    <a16:rowId xmlns:a16="http://schemas.microsoft.com/office/drawing/2014/main" val="3790254128"/>
                  </a:ext>
                </a:extLst>
              </a:tr>
              <a:tr h="230753">
                <a:tc>
                  <a:txBody>
                    <a:bodyPr/>
                    <a:lstStyle/>
                    <a:p>
                      <a:r>
                        <a:rPr lang="en-US" sz="1200" dirty="0"/>
                        <a:t>Insomnia</a:t>
                      </a:r>
                    </a:p>
                  </a:txBody>
                  <a:tcPr/>
                </a:tc>
                <a:tc>
                  <a:txBody>
                    <a:bodyPr/>
                    <a:lstStyle/>
                    <a:p>
                      <a:pPr algn="ctr"/>
                      <a:r>
                        <a:rPr lang="en-US" sz="1200" dirty="0"/>
                        <a:t>11 (7.1)</a:t>
                      </a:r>
                    </a:p>
                  </a:txBody>
                  <a:tcPr anchor="ctr"/>
                </a:tc>
                <a:tc>
                  <a:txBody>
                    <a:bodyPr/>
                    <a:lstStyle/>
                    <a:p>
                      <a:pPr algn="ctr"/>
                      <a:r>
                        <a:rPr lang="en-US" sz="1200" dirty="0"/>
                        <a:t>9 (10.2)</a:t>
                      </a:r>
                    </a:p>
                  </a:txBody>
                  <a:tcPr anchor="ctr"/>
                </a:tc>
                <a:tc>
                  <a:txBody>
                    <a:bodyPr/>
                    <a:lstStyle/>
                    <a:p>
                      <a:pPr algn="ctr"/>
                      <a:r>
                        <a:rPr lang="en-US" sz="1200" dirty="0"/>
                        <a:t>2 (3.0)</a:t>
                      </a:r>
                    </a:p>
                  </a:txBody>
                  <a:tcPr anchor="ctr"/>
                </a:tc>
                <a:extLst>
                  <a:ext uri="{0D108BD9-81ED-4DB2-BD59-A6C34878D82A}">
                    <a16:rowId xmlns:a16="http://schemas.microsoft.com/office/drawing/2014/main" val="1186795737"/>
                  </a:ext>
                </a:extLst>
              </a:tr>
              <a:tr h="230753">
                <a:tc>
                  <a:txBody>
                    <a:bodyPr/>
                    <a:lstStyle/>
                    <a:p>
                      <a:r>
                        <a:rPr lang="en-US" sz="1200" dirty="0"/>
                        <a:t>Dry Mouth</a:t>
                      </a:r>
                    </a:p>
                  </a:txBody>
                  <a:tcPr/>
                </a:tc>
                <a:tc>
                  <a:txBody>
                    <a:bodyPr/>
                    <a:lstStyle/>
                    <a:p>
                      <a:pPr algn="ctr"/>
                      <a:r>
                        <a:rPr lang="en-US" sz="1200" dirty="0"/>
                        <a:t>10 (6.5)</a:t>
                      </a:r>
                    </a:p>
                  </a:txBody>
                  <a:tcPr anchor="ctr"/>
                </a:tc>
                <a:tc>
                  <a:txBody>
                    <a:bodyPr/>
                    <a:lstStyle/>
                    <a:p>
                      <a:pPr algn="ctr"/>
                      <a:r>
                        <a:rPr lang="en-US" sz="1200" dirty="0"/>
                        <a:t>8 (9.1)</a:t>
                      </a:r>
                    </a:p>
                  </a:txBody>
                  <a:tcPr anchor="ctr"/>
                </a:tc>
                <a:tc>
                  <a:txBody>
                    <a:bodyPr/>
                    <a:lstStyle/>
                    <a:p>
                      <a:pPr algn="ctr"/>
                      <a:r>
                        <a:rPr lang="en-US" sz="1200" dirty="0"/>
                        <a:t>2 (3.0)</a:t>
                      </a:r>
                    </a:p>
                  </a:txBody>
                  <a:tcPr anchor="ctr"/>
                </a:tc>
                <a:extLst>
                  <a:ext uri="{0D108BD9-81ED-4DB2-BD59-A6C34878D82A}">
                    <a16:rowId xmlns:a16="http://schemas.microsoft.com/office/drawing/2014/main" val="2822811099"/>
                  </a:ext>
                </a:extLst>
              </a:tr>
              <a:tr h="230753">
                <a:tc>
                  <a:txBody>
                    <a:bodyPr/>
                    <a:lstStyle/>
                    <a:p>
                      <a:r>
                        <a:rPr lang="en-US" sz="1200" dirty="0"/>
                        <a:t>Nasopharyngitis</a:t>
                      </a:r>
                    </a:p>
                  </a:txBody>
                  <a:tcPr/>
                </a:tc>
                <a:tc>
                  <a:txBody>
                    <a:bodyPr/>
                    <a:lstStyle/>
                    <a:p>
                      <a:pPr algn="ctr"/>
                      <a:r>
                        <a:rPr lang="en-US" sz="1200" dirty="0"/>
                        <a:t>10 (6.5)</a:t>
                      </a:r>
                    </a:p>
                  </a:txBody>
                  <a:tcPr anchor="ctr"/>
                </a:tc>
                <a:tc>
                  <a:txBody>
                    <a:bodyPr/>
                    <a:lstStyle/>
                    <a:p>
                      <a:pPr algn="ctr"/>
                      <a:r>
                        <a:rPr lang="en-US" sz="1200" dirty="0"/>
                        <a:t>5 (5.7)</a:t>
                      </a:r>
                    </a:p>
                  </a:txBody>
                  <a:tcPr anchor="ctr"/>
                </a:tc>
                <a:tc>
                  <a:txBody>
                    <a:bodyPr/>
                    <a:lstStyle/>
                    <a:p>
                      <a:pPr algn="ctr"/>
                      <a:r>
                        <a:rPr lang="en-US" sz="1200" dirty="0"/>
                        <a:t>5 (7.6)</a:t>
                      </a:r>
                    </a:p>
                  </a:txBody>
                  <a:tcPr anchor="ctr"/>
                </a:tc>
                <a:extLst>
                  <a:ext uri="{0D108BD9-81ED-4DB2-BD59-A6C34878D82A}">
                    <a16:rowId xmlns:a16="http://schemas.microsoft.com/office/drawing/2014/main" val="1095835176"/>
                  </a:ext>
                </a:extLst>
              </a:tr>
              <a:tr h="230753">
                <a:tc>
                  <a:txBody>
                    <a:bodyPr/>
                    <a:lstStyle/>
                    <a:p>
                      <a:r>
                        <a:rPr lang="en-US" sz="1200" dirty="0"/>
                        <a:t>Fatigue</a:t>
                      </a:r>
                    </a:p>
                  </a:txBody>
                  <a:tcPr/>
                </a:tc>
                <a:tc>
                  <a:txBody>
                    <a:bodyPr/>
                    <a:lstStyle/>
                    <a:p>
                      <a:pPr algn="ctr"/>
                      <a:r>
                        <a:rPr lang="en-US" sz="1200" dirty="0"/>
                        <a:t>9 (5.8)</a:t>
                      </a:r>
                    </a:p>
                  </a:txBody>
                  <a:tcPr anchor="ctr"/>
                </a:tc>
                <a:tc>
                  <a:txBody>
                    <a:bodyPr/>
                    <a:lstStyle/>
                    <a:p>
                      <a:pPr algn="ctr"/>
                      <a:r>
                        <a:rPr lang="en-US" sz="1200" dirty="0"/>
                        <a:t>6 (6.8)</a:t>
                      </a:r>
                    </a:p>
                  </a:txBody>
                  <a:tcPr anchor="ctr"/>
                </a:tc>
                <a:tc>
                  <a:txBody>
                    <a:bodyPr/>
                    <a:lstStyle/>
                    <a:p>
                      <a:pPr algn="ctr"/>
                      <a:r>
                        <a:rPr lang="en-US" sz="1200" dirty="0"/>
                        <a:t>3 (4.5)</a:t>
                      </a:r>
                    </a:p>
                  </a:txBody>
                  <a:tcPr anchor="ctr"/>
                </a:tc>
                <a:extLst>
                  <a:ext uri="{0D108BD9-81ED-4DB2-BD59-A6C34878D82A}">
                    <a16:rowId xmlns:a16="http://schemas.microsoft.com/office/drawing/2014/main" val="2261267535"/>
                  </a:ext>
                </a:extLst>
              </a:tr>
              <a:tr h="230753">
                <a:tc>
                  <a:txBody>
                    <a:bodyPr/>
                    <a:lstStyle/>
                    <a:p>
                      <a:r>
                        <a:rPr lang="en-US" sz="1200" dirty="0"/>
                        <a:t>Night Sweats</a:t>
                      </a:r>
                    </a:p>
                  </a:txBody>
                  <a:tcPr/>
                </a:tc>
                <a:tc>
                  <a:txBody>
                    <a:bodyPr/>
                    <a:lstStyle/>
                    <a:p>
                      <a:pPr algn="ctr"/>
                      <a:r>
                        <a:rPr lang="en-US" sz="1200" dirty="0"/>
                        <a:t>8 (5.2)</a:t>
                      </a:r>
                    </a:p>
                  </a:txBody>
                  <a:tcPr anchor="ctr"/>
                </a:tc>
                <a:tc>
                  <a:txBody>
                    <a:bodyPr/>
                    <a:lstStyle/>
                    <a:p>
                      <a:pPr algn="ctr"/>
                      <a:r>
                        <a:rPr lang="en-US" sz="1200" dirty="0"/>
                        <a:t>6 (6.8)</a:t>
                      </a:r>
                    </a:p>
                  </a:txBody>
                  <a:tcPr anchor="ctr"/>
                </a:tc>
                <a:tc>
                  <a:txBody>
                    <a:bodyPr/>
                    <a:lstStyle/>
                    <a:p>
                      <a:pPr algn="ctr"/>
                      <a:r>
                        <a:rPr lang="en-US" sz="1200" dirty="0"/>
                        <a:t>2 (3.0)</a:t>
                      </a:r>
                    </a:p>
                  </a:txBody>
                  <a:tcPr anchor="ctr"/>
                </a:tc>
                <a:extLst>
                  <a:ext uri="{0D108BD9-81ED-4DB2-BD59-A6C34878D82A}">
                    <a16:rowId xmlns:a16="http://schemas.microsoft.com/office/drawing/2014/main" val="1955925468"/>
                  </a:ext>
                </a:extLst>
              </a:tr>
              <a:tr h="230753">
                <a:tc>
                  <a:txBody>
                    <a:bodyPr/>
                    <a:lstStyle/>
                    <a:p>
                      <a:r>
                        <a:rPr lang="en-US" sz="1200" dirty="0"/>
                        <a:t>Tremor</a:t>
                      </a:r>
                    </a:p>
                  </a:txBody>
                  <a:tcPr/>
                </a:tc>
                <a:tc>
                  <a:txBody>
                    <a:bodyPr/>
                    <a:lstStyle/>
                    <a:p>
                      <a:pPr algn="ctr"/>
                      <a:r>
                        <a:rPr lang="en-US" sz="1200" dirty="0"/>
                        <a:t>8 (5.2)</a:t>
                      </a:r>
                    </a:p>
                  </a:txBody>
                  <a:tcPr anchor="ctr"/>
                </a:tc>
                <a:tc>
                  <a:txBody>
                    <a:bodyPr/>
                    <a:lstStyle/>
                    <a:p>
                      <a:pPr algn="ctr"/>
                      <a:r>
                        <a:rPr lang="en-US" sz="1200" dirty="0"/>
                        <a:t>8 (9.1)</a:t>
                      </a:r>
                    </a:p>
                  </a:txBody>
                  <a:tcPr anchor="ctr"/>
                </a:tc>
                <a:tc>
                  <a:txBody>
                    <a:bodyPr/>
                    <a:lstStyle/>
                    <a:p>
                      <a:pPr algn="ctr"/>
                      <a:r>
                        <a:rPr lang="en-US" sz="1200" dirty="0"/>
                        <a:t>0 (0.0)</a:t>
                      </a:r>
                    </a:p>
                  </a:txBody>
                  <a:tcPr anchor="ctr"/>
                </a:tc>
                <a:extLst>
                  <a:ext uri="{0D108BD9-81ED-4DB2-BD59-A6C34878D82A}">
                    <a16:rowId xmlns:a16="http://schemas.microsoft.com/office/drawing/2014/main" val="1204615153"/>
                  </a:ext>
                </a:extLst>
              </a:tr>
            </a:tbl>
          </a:graphicData>
        </a:graphic>
      </p:graphicFrame>
    </p:spTree>
    <p:extLst>
      <p:ext uri="{BB962C8B-B14F-4D97-AF65-F5344CB8AC3E}">
        <p14:creationId xmlns:p14="http://schemas.microsoft.com/office/powerpoint/2010/main" val="110703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1578-79C3-314A-AAB5-1CDF31B37FB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D372721-6A56-2D47-8A54-518987027856}"/>
              </a:ext>
            </a:extLst>
          </p:cNvPr>
          <p:cNvSpPr>
            <a:spLocks noGrp="1"/>
          </p:cNvSpPr>
          <p:nvPr>
            <p:ph idx="1"/>
          </p:nvPr>
        </p:nvSpPr>
        <p:spPr>
          <a:xfrm>
            <a:off x="417095" y="1142178"/>
            <a:ext cx="8309810" cy="3434786"/>
          </a:xfrm>
        </p:spPr>
        <p:txBody>
          <a:bodyPr/>
          <a:lstStyle/>
          <a:p>
            <a:r>
              <a:rPr lang="en-US" sz="2000" dirty="0"/>
              <a:t>There are currently no FDA-approved treatments for IH, but promising data is emerging.*</a:t>
            </a:r>
          </a:p>
          <a:p>
            <a:r>
              <a:rPr lang="en-US" sz="2000" dirty="0"/>
              <a:t>Lower-sodium </a:t>
            </a:r>
            <a:r>
              <a:rPr lang="en-US" sz="2000" dirty="0" err="1"/>
              <a:t>oxybate</a:t>
            </a:r>
            <a:r>
              <a:rPr lang="en-US" sz="2000" dirty="0"/>
              <a:t> demonstrated statistically significant and clinically meaningful improvements in several domains:</a:t>
            </a:r>
          </a:p>
          <a:p>
            <a:pPr lvl="1"/>
            <a:r>
              <a:rPr lang="en-US" sz="1800" dirty="0"/>
              <a:t>Excessive daytime sleepiness</a:t>
            </a:r>
          </a:p>
          <a:p>
            <a:pPr lvl="1"/>
            <a:r>
              <a:rPr lang="en-US" sz="1800" dirty="0"/>
              <a:t>IH symptom severity</a:t>
            </a:r>
          </a:p>
          <a:p>
            <a:pPr lvl="1"/>
            <a:r>
              <a:rPr lang="en-US" sz="1800" dirty="0"/>
              <a:t>Self-reported global impression of change </a:t>
            </a:r>
          </a:p>
          <a:p>
            <a:pPr lvl="1"/>
            <a:r>
              <a:rPr lang="en-US" sz="1800" dirty="0"/>
              <a:t>Sleep inertia</a:t>
            </a:r>
          </a:p>
          <a:p>
            <a:r>
              <a:rPr lang="en-US" sz="2000" dirty="0"/>
              <a:t>Results were significant in patients with IH with and without long sleep time</a:t>
            </a:r>
          </a:p>
          <a:p>
            <a:r>
              <a:rPr lang="en-US" sz="2000" dirty="0"/>
              <a:t>The safety profile of LXB was consistent with that of LXB for narcolepsy</a:t>
            </a:r>
          </a:p>
          <a:p>
            <a:endParaRPr lang="en-US" sz="2000" dirty="0"/>
          </a:p>
        </p:txBody>
      </p:sp>
      <p:sp>
        <p:nvSpPr>
          <p:cNvPr id="4" name="Text Placeholder 3">
            <a:extLst>
              <a:ext uri="{FF2B5EF4-FFF2-40B4-BE49-F238E27FC236}">
                <a16:creationId xmlns:a16="http://schemas.microsoft.com/office/drawing/2014/main" id="{06B40EAB-E6E2-BF48-BBBD-576DB06D59A8}"/>
              </a:ext>
            </a:extLst>
          </p:cNvPr>
          <p:cNvSpPr>
            <a:spLocks noGrp="1"/>
          </p:cNvSpPr>
          <p:nvPr>
            <p:ph type="body" sz="quarter" idx="10"/>
          </p:nvPr>
        </p:nvSpPr>
        <p:spPr>
          <a:xfrm>
            <a:off x="0" y="4892662"/>
            <a:ext cx="9144000" cy="250838"/>
          </a:xfrm>
        </p:spPr>
        <p:txBody>
          <a:bodyPr/>
          <a:lstStyle/>
          <a:p>
            <a:r>
              <a:rPr lang="en-US" dirty="0"/>
              <a:t>*LXB was FDA-approved on August 12, 2021 for the treatment of IH in adults.</a:t>
            </a:r>
            <a:endParaRPr lang="en-US" dirty="0">
              <a:solidFill>
                <a:srgbClr val="5A686F"/>
              </a:solidFill>
            </a:endParaRPr>
          </a:p>
        </p:txBody>
      </p:sp>
    </p:spTree>
    <p:extLst>
      <p:ext uri="{BB962C8B-B14F-4D97-AF65-F5344CB8AC3E}">
        <p14:creationId xmlns:p14="http://schemas.microsoft.com/office/powerpoint/2010/main" val="36641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5E7F3-A872-D346-921A-A5B19F147705}"/>
              </a:ext>
            </a:extLst>
          </p:cNvPr>
          <p:cNvSpPr>
            <a:spLocks noGrp="1"/>
          </p:cNvSpPr>
          <p:nvPr>
            <p:ph type="title"/>
          </p:nvPr>
        </p:nvSpPr>
        <p:spPr/>
        <p:txBody>
          <a:bodyPr/>
          <a:lstStyle/>
          <a:p>
            <a:r>
              <a:rPr lang="en-US"/>
              <a:t>SMART Goals</a:t>
            </a:r>
            <a:endParaRPr lang="en-US" dirty="0"/>
          </a:p>
        </p:txBody>
      </p:sp>
      <p:sp>
        <p:nvSpPr>
          <p:cNvPr id="6" name="Content Placeholder 5">
            <a:extLst>
              <a:ext uri="{FF2B5EF4-FFF2-40B4-BE49-F238E27FC236}">
                <a16:creationId xmlns:a16="http://schemas.microsoft.com/office/drawing/2014/main" id="{8D666978-5C49-4345-95DF-E41953802D5D}"/>
              </a:ext>
            </a:extLst>
          </p:cNvPr>
          <p:cNvSpPr>
            <a:spLocks noGrp="1"/>
          </p:cNvSpPr>
          <p:nvPr>
            <p:ph idx="1"/>
          </p:nvPr>
        </p:nvSpPr>
        <p:spPr>
          <a:xfrm>
            <a:off x="417094" y="1142178"/>
            <a:ext cx="8483065" cy="2000548"/>
          </a:xfrm>
        </p:spPr>
        <p:txBody>
          <a:bodyPr/>
          <a:lstStyle/>
          <a:p>
            <a:r>
              <a:rPr lang="en-US" sz="2800" dirty="0"/>
              <a:t>When making treatment decisions, consider therapies that not only improve symptoms and their severity but also impact functional outcomes</a:t>
            </a:r>
          </a:p>
          <a:p>
            <a:r>
              <a:rPr lang="en-US" sz="2800" dirty="0"/>
              <a:t>Incorporate the latest clinical trial evidence into treatment planning for patients with IH</a:t>
            </a:r>
          </a:p>
        </p:txBody>
      </p:sp>
      <p:sp>
        <p:nvSpPr>
          <p:cNvPr id="7" name="Text Placeholder 6">
            <a:extLst>
              <a:ext uri="{FF2B5EF4-FFF2-40B4-BE49-F238E27FC236}">
                <a16:creationId xmlns:a16="http://schemas.microsoft.com/office/drawing/2014/main" id="{2753AE53-0B66-F741-9967-93E092DA2DE4}"/>
              </a:ext>
            </a:extLst>
          </p:cNvPr>
          <p:cNvSpPr>
            <a:spLocks noGrp="1"/>
          </p:cNvSpPr>
          <p:nvPr>
            <p:ph type="body" sz="half" idx="2"/>
          </p:nvPr>
        </p:nvSpPr>
        <p:spPr>
          <a:xfrm>
            <a:off x="417095" y="486990"/>
            <a:ext cx="8309810" cy="406265"/>
          </a:xfrm>
        </p:spPr>
        <p:txBody>
          <a:bodyPr/>
          <a:lstStyle/>
          <a:p>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imely</a:t>
            </a:r>
          </a:p>
        </p:txBody>
      </p:sp>
      <p:sp>
        <p:nvSpPr>
          <p:cNvPr id="8" name="Text Placeholder 7">
            <a:extLst>
              <a:ext uri="{FF2B5EF4-FFF2-40B4-BE49-F238E27FC236}">
                <a16:creationId xmlns:a16="http://schemas.microsoft.com/office/drawing/2014/main" id="{17F6C344-7BA1-3144-8258-9E7D0B4778E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0719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3766-6BAC-BC4B-A78B-7858BB4A43A6}"/>
              </a:ext>
            </a:extLst>
          </p:cNvPr>
          <p:cNvSpPr>
            <a:spLocks noGrp="1"/>
          </p:cNvSpPr>
          <p:nvPr>
            <p:ph type="title"/>
          </p:nvPr>
        </p:nvSpPr>
        <p:spPr>
          <a:xfrm>
            <a:off x="549274" y="1855359"/>
            <a:ext cx="5387976" cy="1086451"/>
          </a:xfrm>
        </p:spPr>
        <p:txBody>
          <a:bodyPr/>
          <a:lstStyle/>
          <a:p>
            <a:r>
              <a:rPr lang="en-US" sz="3600" i="1" dirty="0"/>
              <a:t>Visit the </a:t>
            </a:r>
            <a:br>
              <a:rPr lang="en-US" dirty="0"/>
            </a:br>
            <a:r>
              <a:rPr lang="en-US" b="1" dirty="0"/>
              <a:t>Sleep Disorders Hub </a:t>
            </a:r>
            <a:endParaRPr lang="en-US" dirty="0"/>
          </a:p>
        </p:txBody>
      </p:sp>
      <p:sp>
        <p:nvSpPr>
          <p:cNvPr id="3" name="Text Placeholder 2">
            <a:extLst>
              <a:ext uri="{FF2B5EF4-FFF2-40B4-BE49-F238E27FC236}">
                <a16:creationId xmlns:a16="http://schemas.microsoft.com/office/drawing/2014/main" id="{AD0E4F9F-07E1-DB42-BC70-22C99697EA01}"/>
              </a:ext>
            </a:extLst>
          </p:cNvPr>
          <p:cNvSpPr>
            <a:spLocks noGrp="1"/>
          </p:cNvSpPr>
          <p:nvPr>
            <p:ph type="body" sz="quarter" idx="10"/>
          </p:nvPr>
        </p:nvSpPr>
        <p:spPr>
          <a:xfrm>
            <a:off x="549275" y="3075925"/>
            <a:ext cx="7632823" cy="1472323"/>
          </a:xfrm>
        </p:spPr>
        <p:txBody>
          <a:bodyPr/>
          <a:lstStyle/>
          <a:p>
            <a:r>
              <a:rPr lang="en-US" dirty="0">
                <a:solidFill>
                  <a:schemeClr val="bg2"/>
                </a:solidFill>
              </a:rPr>
              <a:t>Free resources, education, and tools for both HCPs and patients about narcolepsy.</a:t>
            </a:r>
            <a:endParaRPr lang="en-US" b="1" dirty="0">
              <a:solidFill>
                <a:schemeClr val="bg2"/>
              </a:solidFill>
            </a:endParaRPr>
          </a:p>
          <a:p>
            <a:r>
              <a:rPr lang="en-US" sz="2800" b="1" dirty="0" err="1"/>
              <a:t>www.cmeoutfitters.com</a:t>
            </a:r>
            <a:r>
              <a:rPr lang="en-US" sz="2800" b="1" dirty="0"/>
              <a:t>/sleep-disorders-hub/</a:t>
            </a:r>
            <a:endParaRPr lang="en-US" sz="2800" dirty="0"/>
          </a:p>
          <a:p>
            <a:endParaRPr lang="en-US" dirty="0"/>
          </a:p>
        </p:txBody>
      </p:sp>
    </p:spTree>
    <p:extLst>
      <p:ext uri="{BB962C8B-B14F-4D97-AF65-F5344CB8AC3E}">
        <p14:creationId xmlns:p14="http://schemas.microsoft.com/office/powerpoint/2010/main" val="371730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06CA21-B508-AA47-B407-447FF3584D91}"/>
              </a:ext>
            </a:extLst>
          </p:cNvPr>
          <p:cNvSpPr txBox="1"/>
          <p:nvPr/>
        </p:nvSpPr>
        <p:spPr>
          <a:xfrm>
            <a:off x="4204758" y="359764"/>
            <a:ext cx="2746265" cy="707886"/>
          </a:xfrm>
          <a:prstGeom prst="rect">
            <a:avLst/>
          </a:prstGeom>
          <a:noFill/>
        </p:spPr>
        <p:txBody>
          <a:bodyPr wrap="none" rtlCol="0">
            <a:spAutoFit/>
          </a:bodyPr>
          <a:lstStyle/>
          <a:p>
            <a:r>
              <a:rPr lang="en-US" sz="4000" b="1" dirty="0">
                <a:solidFill>
                  <a:schemeClr val="bg2"/>
                </a:solidFill>
                <a:latin typeface="Avenir Book" panose="02000503020000020003" pitchFamily="2" charset="0"/>
              </a:rPr>
              <a:t>EPISODE 2</a:t>
            </a:r>
          </a:p>
        </p:txBody>
      </p:sp>
      <p:sp>
        <p:nvSpPr>
          <p:cNvPr id="12" name="TextBox 11">
            <a:extLst>
              <a:ext uri="{FF2B5EF4-FFF2-40B4-BE49-F238E27FC236}">
                <a16:creationId xmlns:a16="http://schemas.microsoft.com/office/drawing/2014/main" id="{A957B6F4-712A-AE47-AE95-6FD0DF245135}"/>
              </a:ext>
            </a:extLst>
          </p:cNvPr>
          <p:cNvSpPr txBox="1"/>
          <p:nvPr/>
        </p:nvSpPr>
        <p:spPr>
          <a:xfrm>
            <a:off x="439756" y="933838"/>
            <a:ext cx="6626062" cy="646331"/>
          </a:xfrm>
          <a:prstGeom prst="rect">
            <a:avLst/>
          </a:prstGeom>
          <a:noFill/>
        </p:spPr>
        <p:txBody>
          <a:bodyPr wrap="square" rtlCol="0">
            <a:spAutoFit/>
          </a:bodyPr>
          <a:lstStyle/>
          <a:p>
            <a:pPr algn="ctr"/>
            <a:r>
              <a:rPr lang="en-US" dirty="0">
                <a:solidFill>
                  <a:schemeClr val="accent6"/>
                </a:solidFill>
              </a:rPr>
              <a:t>Cardiovascular Comorbidities in Narcolepsy: </a:t>
            </a:r>
          </a:p>
          <a:p>
            <a:pPr algn="ctr"/>
            <a:r>
              <a:rPr lang="en-US" dirty="0">
                <a:solidFill>
                  <a:schemeClr val="accent6"/>
                </a:solidFill>
              </a:rPr>
              <a:t>The Latest Insights on Treatment Options to Mitigate Risks </a:t>
            </a:r>
          </a:p>
        </p:txBody>
      </p:sp>
      <p:sp>
        <p:nvSpPr>
          <p:cNvPr id="13" name="TextBox 12">
            <a:extLst>
              <a:ext uri="{FF2B5EF4-FFF2-40B4-BE49-F238E27FC236}">
                <a16:creationId xmlns:a16="http://schemas.microsoft.com/office/drawing/2014/main" id="{05F6249E-AF09-EE4E-92B9-207BA6E66B9B}"/>
              </a:ext>
            </a:extLst>
          </p:cNvPr>
          <p:cNvSpPr txBox="1"/>
          <p:nvPr/>
        </p:nvSpPr>
        <p:spPr>
          <a:xfrm>
            <a:off x="324961" y="2482015"/>
            <a:ext cx="6626062" cy="646331"/>
          </a:xfrm>
          <a:prstGeom prst="rect">
            <a:avLst/>
          </a:prstGeom>
          <a:noFill/>
        </p:spPr>
        <p:txBody>
          <a:bodyPr wrap="square" rtlCol="0">
            <a:spAutoFit/>
          </a:bodyPr>
          <a:lstStyle/>
          <a:p>
            <a:pPr algn="ctr"/>
            <a:r>
              <a:rPr lang="en-US" dirty="0">
                <a:solidFill>
                  <a:schemeClr val="accent6"/>
                </a:solidFill>
              </a:rPr>
              <a:t>Real-World Strategies for the Management of Narcolepsy: Highlights from the 2021 Sleep Meeting on Dosing and Titration</a:t>
            </a:r>
          </a:p>
        </p:txBody>
      </p:sp>
      <p:sp>
        <p:nvSpPr>
          <p:cNvPr id="14" name="TextBox 13">
            <a:extLst>
              <a:ext uri="{FF2B5EF4-FFF2-40B4-BE49-F238E27FC236}">
                <a16:creationId xmlns:a16="http://schemas.microsoft.com/office/drawing/2014/main" id="{CF604BE6-5487-8848-A889-ED7A011BD4EE}"/>
              </a:ext>
            </a:extLst>
          </p:cNvPr>
          <p:cNvSpPr txBox="1"/>
          <p:nvPr/>
        </p:nvSpPr>
        <p:spPr>
          <a:xfrm>
            <a:off x="361854" y="4031913"/>
            <a:ext cx="7279575" cy="646331"/>
          </a:xfrm>
          <a:prstGeom prst="rect">
            <a:avLst/>
          </a:prstGeom>
          <a:noFill/>
        </p:spPr>
        <p:txBody>
          <a:bodyPr wrap="square" rtlCol="0">
            <a:spAutoFit/>
          </a:bodyPr>
          <a:lstStyle/>
          <a:p>
            <a:pPr algn="ctr"/>
            <a:r>
              <a:rPr lang="en-US" dirty="0">
                <a:solidFill>
                  <a:schemeClr val="accent6"/>
                </a:solidFill>
              </a:rPr>
              <a:t>Putting Idiopathic Hypersomnia Treatment Challenges to Rest: The Latest Evidence on the Safety and Efficacy of Emerging Therapies </a:t>
            </a:r>
          </a:p>
        </p:txBody>
      </p:sp>
      <p:sp>
        <p:nvSpPr>
          <p:cNvPr id="15" name="TextBox 14">
            <a:extLst>
              <a:ext uri="{FF2B5EF4-FFF2-40B4-BE49-F238E27FC236}">
                <a16:creationId xmlns:a16="http://schemas.microsoft.com/office/drawing/2014/main" id="{EC72D98E-CF93-C542-A410-A15905F3B19E}"/>
              </a:ext>
            </a:extLst>
          </p:cNvPr>
          <p:cNvSpPr txBox="1"/>
          <p:nvPr/>
        </p:nvSpPr>
        <p:spPr>
          <a:xfrm>
            <a:off x="2946931" y="4643357"/>
            <a:ext cx="2961323" cy="400110"/>
          </a:xfrm>
          <a:prstGeom prst="rect">
            <a:avLst/>
          </a:prstGeom>
          <a:noFill/>
        </p:spPr>
        <p:txBody>
          <a:bodyPr wrap="none" rtlCol="0">
            <a:spAutoFit/>
          </a:bodyPr>
          <a:lstStyle/>
          <a:p>
            <a:r>
              <a:rPr lang="en-US" sz="2000" dirty="0" err="1">
                <a:solidFill>
                  <a:schemeClr val="accent2">
                    <a:lumMod val="60000"/>
                    <a:lumOff val="40000"/>
                  </a:schemeClr>
                </a:solidFill>
              </a:rPr>
              <a:t>www.CMEOutfitters.com</a:t>
            </a:r>
            <a:endParaRPr lang="en-US" sz="2000" dirty="0">
              <a:solidFill>
                <a:schemeClr val="accent2">
                  <a:lumMod val="60000"/>
                  <a:lumOff val="40000"/>
                </a:schemeClr>
              </a:solidFill>
            </a:endParaRPr>
          </a:p>
        </p:txBody>
      </p:sp>
      <p:pic>
        <p:nvPicPr>
          <p:cNvPr id="17" name="Picture 16" descr="A picture containing text, clipart, vector graphics&#10;&#10;Description automatically generated">
            <a:extLst>
              <a:ext uri="{FF2B5EF4-FFF2-40B4-BE49-F238E27FC236}">
                <a16:creationId xmlns:a16="http://schemas.microsoft.com/office/drawing/2014/main" id="{159BFB2C-02C5-4249-8DA5-74009BF27A78}"/>
              </a:ext>
            </a:extLst>
          </p:cNvPr>
          <p:cNvPicPr>
            <a:picLocks noChangeAspect="1"/>
          </p:cNvPicPr>
          <p:nvPr/>
        </p:nvPicPr>
        <p:blipFill>
          <a:blip r:embed="rId2"/>
          <a:stretch>
            <a:fillRect/>
          </a:stretch>
        </p:blipFill>
        <p:spPr>
          <a:xfrm>
            <a:off x="2521397" y="122668"/>
            <a:ext cx="1683361" cy="759163"/>
          </a:xfrm>
          <a:prstGeom prst="rect">
            <a:avLst/>
          </a:prstGeom>
        </p:spPr>
      </p:pic>
      <p:sp>
        <p:nvSpPr>
          <p:cNvPr id="18" name="TextBox 17">
            <a:extLst>
              <a:ext uri="{FF2B5EF4-FFF2-40B4-BE49-F238E27FC236}">
                <a16:creationId xmlns:a16="http://schemas.microsoft.com/office/drawing/2014/main" id="{C0DC8519-8C74-ED4E-A35D-89863ADFEFBE}"/>
              </a:ext>
            </a:extLst>
          </p:cNvPr>
          <p:cNvSpPr txBox="1"/>
          <p:nvPr/>
        </p:nvSpPr>
        <p:spPr>
          <a:xfrm>
            <a:off x="4204758" y="1893089"/>
            <a:ext cx="2746265" cy="707886"/>
          </a:xfrm>
          <a:prstGeom prst="rect">
            <a:avLst/>
          </a:prstGeom>
          <a:noFill/>
        </p:spPr>
        <p:txBody>
          <a:bodyPr wrap="none" rtlCol="0">
            <a:spAutoFit/>
          </a:bodyPr>
          <a:lstStyle/>
          <a:p>
            <a:r>
              <a:rPr lang="en-US" sz="4000" b="1" dirty="0">
                <a:solidFill>
                  <a:schemeClr val="bg2"/>
                </a:solidFill>
                <a:latin typeface="Avenir Book" panose="02000503020000020003" pitchFamily="2" charset="0"/>
              </a:rPr>
              <a:t>EPISODE 3</a:t>
            </a:r>
          </a:p>
        </p:txBody>
      </p:sp>
      <p:pic>
        <p:nvPicPr>
          <p:cNvPr id="19" name="Picture 18" descr="A picture containing text, clipart, vector graphics&#10;&#10;Description automatically generated">
            <a:extLst>
              <a:ext uri="{FF2B5EF4-FFF2-40B4-BE49-F238E27FC236}">
                <a16:creationId xmlns:a16="http://schemas.microsoft.com/office/drawing/2014/main" id="{5B0DF02A-C62C-5440-AFB8-A4B90F54C8E8}"/>
              </a:ext>
            </a:extLst>
          </p:cNvPr>
          <p:cNvPicPr>
            <a:picLocks noChangeAspect="1"/>
          </p:cNvPicPr>
          <p:nvPr/>
        </p:nvPicPr>
        <p:blipFill>
          <a:blip r:embed="rId2"/>
          <a:stretch>
            <a:fillRect/>
          </a:stretch>
        </p:blipFill>
        <p:spPr>
          <a:xfrm>
            <a:off x="2521397" y="1655993"/>
            <a:ext cx="1683361" cy="759163"/>
          </a:xfrm>
          <a:prstGeom prst="rect">
            <a:avLst/>
          </a:prstGeom>
        </p:spPr>
      </p:pic>
      <p:sp>
        <p:nvSpPr>
          <p:cNvPr id="20" name="TextBox 19">
            <a:extLst>
              <a:ext uri="{FF2B5EF4-FFF2-40B4-BE49-F238E27FC236}">
                <a16:creationId xmlns:a16="http://schemas.microsoft.com/office/drawing/2014/main" id="{A61DC6EA-B62B-D641-BC32-0B34D45E4AA1}"/>
              </a:ext>
            </a:extLst>
          </p:cNvPr>
          <p:cNvSpPr txBox="1"/>
          <p:nvPr/>
        </p:nvSpPr>
        <p:spPr>
          <a:xfrm>
            <a:off x="4204758" y="3449515"/>
            <a:ext cx="2746265" cy="707886"/>
          </a:xfrm>
          <a:prstGeom prst="rect">
            <a:avLst/>
          </a:prstGeom>
          <a:noFill/>
        </p:spPr>
        <p:txBody>
          <a:bodyPr wrap="none" rtlCol="0">
            <a:spAutoFit/>
          </a:bodyPr>
          <a:lstStyle/>
          <a:p>
            <a:r>
              <a:rPr lang="en-US" sz="4000" b="1" dirty="0">
                <a:solidFill>
                  <a:schemeClr val="bg2"/>
                </a:solidFill>
                <a:latin typeface="Avenir Book" panose="02000503020000020003" pitchFamily="2" charset="0"/>
              </a:rPr>
              <a:t>EPISODE 4</a:t>
            </a:r>
          </a:p>
        </p:txBody>
      </p:sp>
      <p:pic>
        <p:nvPicPr>
          <p:cNvPr id="21" name="Picture 20" descr="A picture containing text, clipart, vector graphics&#10;&#10;Description automatically generated">
            <a:extLst>
              <a:ext uri="{FF2B5EF4-FFF2-40B4-BE49-F238E27FC236}">
                <a16:creationId xmlns:a16="http://schemas.microsoft.com/office/drawing/2014/main" id="{12DF6E07-FE92-6C46-BF74-C3EA60CD3D3F}"/>
              </a:ext>
            </a:extLst>
          </p:cNvPr>
          <p:cNvPicPr>
            <a:picLocks noChangeAspect="1"/>
          </p:cNvPicPr>
          <p:nvPr/>
        </p:nvPicPr>
        <p:blipFill>
          <a:blip r:embed="rId2"/>
          <a:stretch>
            <a:fillRect/>
          </a:stretch>
        </p:blipFill>
        <p:spPr>
          <a:xfrm>
            <a:off x="2521397" y="3212419"/>
            <a:ext cx="1683361" cy="759163"/>
          </a:xfrm>
          <a:prstGeom prst="rect">
            <a:avLst/>
          </a:prstGeom>
        </p:spPr>
      </p:pic>
    </p:spTree>
    <p:extLst>
      <p:ext uri="{BB962C8B-B14F-4D97-AF65-F5344CB8AC3E}">
        <p14:creationId xmlns:p14="http://schemas.microsoft.com/office/powerpoint/2010/main" val="16386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0FC5-E0DB-ED47-B217-9125177B50BF}"/>
              </a:ext>
            </a:extLst>
          </p:cNvPr>
          <p:cNvSpPr>
            <a:spLocks noGrp="1"/>
          </p:cNvSpPr>
          <p:nvPr>
            <p:ph type="title"/>
          </p:nvPr>
        </p:nvSpPr>
        <p:spPr>
          <a:xfrm>
            <a:off x="549276" y="1771763"/>
            <a:ext cx="8084088" cy="1138773"/>
          </a:xfrm>
        </p:spPr>
        <p:txBody>
          <a:bodyPr/>
          <a:lstStyle/>
          <a:p>
            <a:r>
              <a:rPr lang="en-US" dirty="0">
                <a:latin typeface="Arial" panose="020B0604020202020204" pitchFamily="34" charset="0"/>
              </a:rPr>
              <a:t>Richard K. Bogan, MD, FCCP, FAASM</a:t>
            </a:r>
            <a:endParaRPr lang="en-US" dirty="0"/>
          </a:p>
        </p:txBody>
      </p:sp>
      <p:sp>
        <p:nvSpPr>
          <p:cNvPr id="3" name="Text Placeholder 2">
            <a:extLst>
              <a:ext uri="{FF2B5EF4-FFF2-40B4-BE49-F238E27FC236}">
                <a16:creationId xmlns:a16="http://schemas.microsoft.com/office/drawing/2014/main" id="{88F1B556-4604-8A4E-83F9-672E2F6B43BB}"/>
              </a:ext>
            </a:extLst>
          </p:cNvPr>
          <p:cNvSpPr>
            <a:spLocks noGrp="1"/>
          </p:cNvSpPr>
          <p:nvPr>
            <p:ph type="body" sz="quarter" idx="10"/>
          </p:nvPr>
        </p:nvSpPr>
        <p:spPr>
          <a:xfrm>
            <a:off x="549276" y="2910536"/>
            <a:ext cx="6464982" cy="2136478"/>
          </a:xfrm>
        </p:spPr>
        <p:txBody>
          <a:bodyPr/>
          <a:lstStyle/>
          <a:p>
            <a:r>
              <a:rPr lang="en-US" sz="2000" dirty="0"/>
              <a:t>President of Bogan Sleep Consultants, LLC</a:t>
            </a:r>
          </a:p>
          <a:p>
            <a:r>
              <a:rPr lang="en-US" sz="2000" dirty="0"/>
              <a:t>Medical Officer, SleepMed, Inc.</a:t>
            </a:r>
          </a:p>
          <a:p>
            <a:r>
              <a:rPr lang="en-US" sz="2000" dirty="0"/>
              <a:t>Associate Clinical Professor, University of South Carolina </a:t>
            </a:r>
            <a:br>
              <a:rPr lang="en-US" sz="2000" dirty="0"/>
            </a:br>
            <a:r>
              <a:rPr lang="en-US" sz="2000" dirty="0"/>
              <a:t>School of Medicine, Columbia, SC</a:t>
            </a:r>
          </a:p>
          <a:p>
            <a:r>
              <a:rPr lang="en-US" sz="2000" dirty="0"/>
              <a:t>Associate Clinical Professor, </a:t>
            </a:r>
            <a:br>
              <a:rPr lang="en-US" sz="2000" dirty="0"/>
            </a:br>
            <a:r>
              <a:rPr lang="en-US" sz="2000" dirty="0"/>
              <a:t>Medical University of South Carolina</a:t>
            </a:r>
            <a:br>
              <a:rPr lang="en-US" sz="2000" dirty="0"/>
            </a:br>
            <a:r>
              <a:rPr lang="en-US" sz="2000" dirty="0"/>
              <a:t>Charleston, SC</a:t>
            </a:r>
          </a:p>
        </p:txBody>
      </p:sp>
    </p:spTree>
    <p:extLst>
      <p:ext uri="{BB962C8B-B14F-4D97-AF65-F5344CB8AC3E}">
        <p14:creationId xmlns:p14="http://schemas.microsoft.com/office/powerpoint/2010/main" val="92303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969329"/>
            <a:ext cx="6308726" cy="615553"/>
          </a:xfrm>
        </p:spPr>
        <p:txBody>
          <a:bodyPr/>
          <a:lstStyle/>
          <a:p>
            <a:pPr marL="0" indent="0">
              <a:buNone/>
            </a:pPr>
            <a:r>
              <a:rPr lang="en-US" dirty="0">
                <a:effectLst/>
                <a:latin typeface="Arial" panose="020B0604020202020204" pitchFamily="34" charset="0"/>
              </a:rPr>
              <a:t>Yves Dauvilliers, MD, PhD</a:t>
            </a:r>
          </a:p>
        </p:txBody>
      </p:sp>
      <p:sp>
        <p:nvSpPr>
          <p:cNvPr id="3" name="Text Placeholder 2"/>
          <p:cNvSpPr>
            <a:spLocks noGrp="1"/>
          </p:cNvSpPr>
          <p:nvPr>
            <p:ph type="body" sz="quarter" idx="10"/>
          </p:nvPr>
        </p:nvSpPr>
        <p:spPr>
          <a:xfrm>
            <a:off x="549276" y="2718998"/>
            <a:ext cx="8297181" cy="2033306"/>
          </a:xfrm>
        </p:spPr>
        <p:txBody>
          <a:bodyPr/>
          <a:lstStyle/>
          <a:p>
            <a:r>
              <a:rPr lang="en-US" sz="2000" dirty="0"/>
              <a:t>Professor of Neurology and Physiology</a:t>
            </a:r>
          </a:p>
          <a:p>
            <a:r>
              <a:rPr lang="en-US" sz="2000" dirty="0"/>
              <a:t>University of Montpellier</a:t>
            </a:r>
          </a:p>
          <a:p>
            <a:r>
              <a:rPr lang="en-US" sz="2000" dirty="0"/>
              <a:t>Director, Sleep-Wake Disorders Centre</a:t>
            </a:r>
          </a:p>
          <a:p>
            <a:r>
              <a:rPr lang="en-US" sz="2000" dirty="0"/>
              <a:t>Department of Neurology</a:t>
            </a:r>
          </a:p>
          <a:p>
            <a:r>
              <a:rPr lang="en-US" sz="2000" dirty="0" err="1"/>
              <a:t>Gui</a:t>
            </a:r>
            <a:r>
              <a:rPr lang="en-US" sz="2000" dirty="0"/>
              <a:t> de </a:t>
            </a:r>
            <a:r>
              <a:rPr lang="en-US" sz="2000" dirty="0" err="1"/>
              <a:t>Chauliac</a:t>
            </a:r>
            <a:r>
              <a:rPr lang="en-US" sz="2000" dirty="0"/>
              <a:t> Hospital</a:t>
            </a:r>
          </a:p>
          <a:p>
            <a:r>
              <a:rPr lang="en-US" sz="2000" dirty="0"/>
              <a:t>Montpellier, France</a:t>
            </a:r>
          </a:p>
        </p:txBody>
      </p:sp>
    </p:spTree>
    <p:extLst>
      <p:ext uri="{BB962C8B-B14F-4D97-AF65-F5344CB8AC3E}">
        <p14:creationId xmlns:p14="http://schemas.microsoft.com/office/powerpoint/2010/main" val="7382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6" y="3277801"/>
            <a:ext cx="6168047" cy="1154906"/>
          </a:xfrm>
        </p:spPr>
        <p:txBody>
          <a:bodyPr/>
          <a:lstStyle/>
          <a:p>
            <a:r>
              <a:rPr lang="en-US" sz="2800" dirty="0"/>
              <a:t>Assess the clinical significance of trial results of emerging therapies for idiopathic hypersomnia</a:t>
            </a:r>
            <a:r>
              <a:rPr lang="en-US" sz="2400" dirty="0"/>
              <a:t>.</a:t>
            </a:r>
            <a:r>
              <a:rPr lang="en-US" sz="2000" dirty="0"/>
              <a:t> </a:t>
            </a:r>
            <a:endParaRPr lang="en-US" sz="1800" dirty="0"/>
          </a:p>
        </p:txBody>
      </p:sp>
      <p:sp>
        <p:nvSpPr>
          <p:cNvPr id="4" name="TextBox 3">
            <a:extLst>
              <a:ext uri="{FF2B5EF4-FFF2-40B4-BE49-F238E27FC236}">
                <a16:creationId xmlns:a16="http://schemas.microsoft.com/office/drawing/2014/main" id="{B2EFADD1-BB5C-EF43-B4F6-77DA0E7D9709}"/>
              </a:ext>
            </a:extLst>
          </p:cNvPr>
          <p:cNvSpPr txBox="1"/>
          <p:nvPr/>
        </p:nvSpPr>
        <p:spPr>
          <a:xfrm>
            <a:off x="2941604" y="1558685"/>
            <a:ext cx="939800" cy="1785104"/>
          </a:xfrm>
          <a:prstGeom prst="rect">
            <a:avLst/>
          </a:prstGeom>
          <a:noFill/>
        </p:spPr>
        <p:txBody>
          <a:bodyPr wrap="square" rtlCol="0">
            <a:spAutoFit/>
          </a:bodyPr>
          <a:lstStyle/>
          <a:p>
            <a:pPr algn="ctr"/>
            <a:r>
              <a:rPr lang="en-US" sz="11000" b="1" dirty="0">
                <a:solidFill>
                  <a:schemeClr val="accent2">
                    <a:lumMod val="60000"/>
                    <a:lumOff val="40000"/>
                  </a:schemeClr>
                </a:solidFill>
              </a:rPr>
              <a:t>1</a:t>
            </a:r>
          </a:p>
        </p:txBody>
      </p:sp>
    </p:spTree>
    <p:extLst>
      <p:ext uri="{BB962C8B-B14F-4D97-AF65-F5344CB8AC3E}">
        <p14:creationId xmlns:p14="http://schemas.microsoft.com/office/powerpoint/2010/main" val="42216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AB70-CD2C-B643-8BCE-CD989FC778C6}"/>
              </a:ext>
            </a:extLst>
          </p:cNvPr>
          <p:cNvSpPr>
            <a:spLocks noGrp="1"/>
          </p:cNvSpPr>
          <p:nvPr>
            <p:ph type="title"/>
          </p:nvPr>
        </p:nvSpPr>
        <p:spPr/>
        <p:txBody>
          <a:bodyPr/>
          <a:lstStyle/>
          <a:p>
            <a:r>
              <a:rPr lang="en-US" dirty="0"/>
              <a:t>How to Treat IH</a:t>
            </a:r>
          </a:p>
        </p:txBody>
      </p:sp>
      <p:sp>
        <p:nvSpPr>
          <p:cNvPr id="3" name="Content Placeholder 2">
            <a:extLst>
              <a:ext uri="{FF2B5EF4-FFF2-40B4-BE49-F238E27FC236}">
                <a16:creationId xmlns:a16="http://schemas.microsoft.com/office/drawing/2014/main" id="{2BEA4A49-95B8-644B-97F4-68720AE4F8B7}"/>
              </a:ext>
            </a:extLst>
          </p:cNvPr>
          <p:cNvSpPr>
            <a:spLocks noGrp="1"/>
          </p:cNvSpPr>
          <p:nvPr>
            <p:ph idx="1"/>
          </p:nvPr>
        </p:nvSpPr>
        <p:spPr>
          <a:xfrm>
            <a:off x="417094" y="1142178"/>
            <a:ext cx="8622733" cy="3582519"/>
          </a:xfrm>
        </p:spPr>
        <p:txBody>
          <a:bodyPr/>
          <a:lstStyle/>
          <a:p>
            <a:r>
              <a:rPr lang="en-US" sz="2000" dirty="0"/>
              <a:t>Main symptoms of IH: EDS, long sleep at night, and sleep inertia</a:t>
            </a:r>
          </a:p>
          <a:p>
            <a:r>
              <a:rPr lang="en-US" sz="2000" dirty="0"/>
              <a:t>No approved drugs for the treatment of IH*</a:t>
            </a:r>
          </a:p>
          <a:p>
            <a:r>
              <a:rPr lang="en-US" sz="2000" dirty="0"/>
              <a:t>No standard to treat long sleep and sleep inertia</a:t>
            </a:r>
          </a:p>
          <a:p>
            <a:r>
              <a:rPr lang="en-US" sz="2000" dirty="0"/>
              <a:t>Treatment approaches for EDS in IH similar to narcolepsy</a:t>
            </a:r>
          </a:p>
          <a:p>
            <a:r>
              <a:rPr lang="en-US" sz="2000" dirty="0"/>
              <a:t>AASM 2021 draft guideline updates recommends the following for IH:</a:t>
            </a:r>
          </a:p>
          <a:p>
            <a:pPr marL="565150" lvl="1" indent="-171450">
              <a:spcBef>
                <a:spcPts val="600"/>
              </a:spcBef>
            </a:pPr>
            <a:r>
              <a:rPr lang="en-US" sz="1600" dirty="0"/>
              <a:t>Use modafinil for the treatment of idiopathic hypersomnia in adults. (Strong) </a:t>
            </a:r>
          </a:p>
          <a:p>
            <a:pPr marL="565150" lvl="1" indent="-171450">
              <a:spcBef>
                <a:spcPts val="600"/>
              </a:spcBef>
            </a:pPr>
            <a:r>
              <a:rPr lang="en-US" sz="1600" dirty="0"/>
              <a:t>Use clarithromycin for the treatment of idiopathic hypersomnia in adults. (Conditional) </a:t>
            </a:r>
          </a:p>
          <a:p>
            <a:pPr marL="565150" lvl="1" indent="-171450">
              <a:spcBef>
                <a:spcPts val="600"/>
              </a:spcBef>
            </a:pPr>
            <a:r>
              <a:rPr lang="en-US" sz="1600" dirty="0"/>
              <a:t>Use methylphenidate for the treatment of idiopathic hypersomnia in adults. (Conditional) </a:t>
            </a:r>
          </a:p>
          <a:p>
            <a:pPr marL="565150" lvl="1" indent="-171450">
              <a:spcBef>
                <a:spcPts val="600"/>
              </a:spcBef>
            </a:pPr>
            <a:r>
              <a:rPr lang="en-US" sz="1600" dirty="0"/>
              <a:t>Use </a:t>
            </a:r>
            <a:r>
              <a:rPr lang="en-US" sz="1600" dirty="0" err="1"/>
              <a:t>pitolisant</a:t>
            </a:r>
            <a:r>
              <a:rPr lang="en-US" sz="1600" dirty="0"/>
              <a:t> for the treatment of idiopathic hypersomnia in adults. (Conditional) </a:t>
            </a:r>
          </a:p>
          <a:p>
            <a:pPr marL="565150" lvl="1" indent="-171450">
              <a:spcBef>
                <a:spcPts val="600"/>
              </a:spcBef>
            </a:pPr>
            <a:r>
              <a:rPr lang="en-US" sz="1600" dirty="0"/>
              <a:t>Use sodium </a:t>
            </a:r>
            <a:r>
              <a:rPr lang="en-US" sz="1600" dirty="0" err="1"/>
              <a:t>oxybate</a:t>
            </a:r>
            <a:r>
              <a:rPr lang="en-US" sz="1600" dirty="0"/>
              <a:t> for the treatment of idiopathic hypersomnia in adults. (Conditional)</a:t>
            </a:r>
          </a:p>
          <a:p>
            <a:endParaRPr lang="en-US" sz="2400" dirty="0"/>
          </a:p>
        </p:txBody>
      </p:sp>
      <p:sp>
        <p:nvSpPr>
          <p:cNvPr id="4" name="Text Placeholder 3">
            <a:extLst>
              <a:ext uri="{FF2B5EF4-FFF2-40B4-BE49-F238E27FC236}">
                <a16:creationId xmlns:a16="http://schemas.microsoft.com/office/drawing/2014/main" id="{2B75E833-9774-EE4B-9F67-75B7AA8F9FDA}"/>
              </a:ext>
            </a:extLst>
          </p:cNvPr>
          <p:cNvSpPr>
            <a:spLocks noGrp="1"/>
          </p:cNvSpPr>
          <p:nvPr>
            <p:ph type="body" sz="quarter" idx="10"/>
          </p:nvPr>
        </p:nvSpPr>
        <p:spPr>
          <a:xfrm>
            <a:off x="0" y="4477164"/>
            <a:ext cx="9144000" cy="666336"/>
          </a:xfrm>
        </p:spPr>
        <p:txBody>
          <a:bodyPr/>
          <a:lstStyle/>
          <a:p>
            <a:r>
              <a:rPr lang="en-US" dirty="0"/>
              <a:t>*Lower-sodium oxybate was FDA-approved on August 12, 2021 for the treatment of idiopathic hypersomnia in adults after this activity launched.</a:t>
            </a:r>
            <a:endParaRPr lang="en-US" dirty="0">
              <a:solidFill>
                <a:srgbClr val="5A686F"/>
              </a:solidFill>
            </a:endParaRPr>
          </a:p>
          <a:p>
            <a:r>
              <a:rPr lang="en-US" dirty="0">
                <a:solidFill>
                  <a:srgbClr val="5A686F"/>
                </a:solidFill>
              </a:rPr>
              <a:t>EDS = excessive daytime sleepiness; IH = idiopathic hypersomnia</a:t>
            </a:r>
          </a:p>
          <a:p>
            <a:r>
              <a:rPr lang="en-US" dirty="0" err="1">
                <a:solidFill>
                  <a:srgbClr val="5A686F"/>
                </a:solidFill>
              </a:rPr>
              <a:t>Maski</a:t>
            </a:r>
            <a:r>
              <a:rPr lang="en-US" dirty="0">
                <a:solidFill>
                  <a:srgbClr val="5A686F"/>
                </a:solidFill>
              </a:rPr>
              <a:t> K, et al. </a:t>
            </a:r>
            <a:r>
              <a:rPr lang="en-US" i="1" dirty="0">
                <a:solidFill>
                  <a:srgbClr val="5A686F"/>
                </a:solidFill>
              </a:rPr>
              <a:t>J Clin Sleep Med</a:t>
            </a:r>
            <a:r>
              <a:rPr lang="en-US" dirty="0">
                <a:solidFill>
                  <a:srgbClr val="5A686F"/>
                </a:solidFill>
              </a:rPr>
              <a:t>. 2021 Mar 15. [</a:t>
            </a:r>
            <a:r>
              <a:rPr lang="en-US" dirty="0" err="1">
                <a:solidFill>
                  <a:srgbClr val="5A686F"/>
                </a:solidFill>
              </a:rPr>
              <a:t>Epub</a:t>
            </a:r>
            <a:r>
              <a:rPr lang="en-US" dirty="0">
                <a:solidFill>
                  <a:srgbClr val="5A686F"/>
                </a:solidFill>
              </a:rPr>
              <a:t> ahead of print].</a:t>
            </a:r>
          </a:p>
        </p:txBody>
      </p:sp>
    </p:spTree>
    <p:extLst>
      <p:ext uri="{BB962C8B-B14F-4D97-AF65-F5344CB8AC3E}">
        <p14:creationId xmlns:p14="http://schemas.microsoft.com/office/powerpoint/2010/main" val="38337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6B3E-F496-2345-9A0A-E7D4CCB3ACD3}"/>
              </a:ext>
            </a:extLst>
          </p:cNvPr>
          <p:cNvSpPr>
            <a:spLocks noGrp="1"/>
          </p:cNvSpPr>
          <p:nvPr>
            <p:ph type="title"/>
          </p:nvPr>
        </p:nvSpPr>
        <p:spPr/>
        <p:txBody>
          <a:bodyPr/>
          <a:lstStyle/>
          <a:p>
            <a:r>
              <a:rPr lang="en-US" sz="3200" dirty="0"/>
              <a:t>LXB:* Efficacy in IH Study Design</a:t>
            </a:r>
          </a:p>
        </p:txBody>
      </p:sp>
      <p:sp>
        <p:nvSpPr>
          <p:cNvPr id="3" name="Text Placeholder 2">
            <a:extLst>
              <a:ext uri="{FF2B5EF4-FFF2-40B4-BE49-F238E27FC236}">
                <a16:creationId xmlns:a16="http://schemas.microsoft.com/office/drawing/2014/main" id="{CE9C3E41-CA60-8747-9A71-04EF9822C9D9}"/>
              </a:ext>
            </a:extLst>
          </p:cNvPr>
          <p:cNvSpPr>
            <a:spLocks noGrp="1"/>
          </p:cNvSpPr>
          <p:nvPr>
            <p:ph type="body" sz="quarter" idx="10"/>
          </p:nvPr>
        </p:nvSpPr>
        <p:spPr>
          <a:xfrm>
            <a:off x="0" y="4423303"/>
            <a:ext cx="9144000" cy="720197"/>
          </a:xfrm>
        </p:spPr>
        <p:txBody>
          <a:bodyPr/>
          <a:lstStyle/>
          <a:p>
            <a:pPr marL="11113" indent="-11113"/>
            <a:r>
              <a:rPr lang="en-US" dirty="0"/>
              <a:t>*LXB was FDA-approved on August 12, 2021 for the treatment of IH in adults.</a:t>
            </a:r>
            <a:endParaRPr lang="en-US" dirty="0">
              <a:solidFill>
                <a:srgbClr val="5A686F"/>
              </a:solidFill>
            </a:endParaRPr>
          </a:p>
          <a:p>
            <a:pPr marL="11113" indent="-11113"/>
            <a:r>
              <a:rPr lang="en-US" dirty="0">
                <a:solidFill>
                  <a:srgbClr val="5A686F"/>
                </a:solidFill>
              </a:rPr>
              <a:t>DBRWP = double-blind randomized withdrawal period; LXB = lower-sodium </a:t>
            </a:r>
            <a:r>
              <a:rPr lang="en-US" dirty="0" err="1">
                <a:solidFill>
                  <a:srgbClr val="5A686F"/>
                </a:solidFill>
              </a:rPr>
              <a:t>oxybate</a:t>
            </a:r>
            <a:r>
              <a:rPr lang="en-US" dirty="0">
                <a:solidFill>
                  <a:srgbClr val="5A686F"/>
                </a:solidFill>
              </a:rPr>
              <a:t>; OLE = open-label safety extension; </a:t>
            </a:r>
            <a:br>
              <a:rPr lang="en-US" dirty="0">
                <a:solidFill>
                  <a:srgbClr val="5A686F"/>
                </a:solidFill>
              </a:rPr>
            </a:br>
            <a:r>
              <a:rPr lang="en-US" dirty="0">
                <a:solidFill>
                  <a:srgbClr val="5A686F"/>
                </a:solidFill>
              </a:rPr>
              <a:t>OLT = open-label titration and optimization period; SDP = stable-dose period; SXB = sodium </a:t>
            </a:r>
            <a:r>
              <a:rPr lang="en-US" dirty="0" err="1">
                <a:solidFill>
                  <a:srgbClr val="5A686F"/>
                </a:solidFill>
              </a:rPr>
              <a:t>oxybate</a:t>
            </a:r>
            <a:r>
              <a:rPr lang="en-US" dirty="0">
                <a:solidFill>
                  <a:srgbClr val="5A686F"/>
                </a:solidFill>
              </a:rPr>
              <a:t>   </a:t>
            </a:r>
            <a:br>
              <a:rPr lang="en-US" dirty="0">
                <a:solidFill>
                  <a:srgbClr val="5A686F"/>
                </a:solidFill>
              </a:rPr>
            </a:br>
            <a:r>
              <a:rPr lang="en-US" dirty="0" err="1">
                <a:solidFill>
                  <a:srgbClr val="5A686F"/>
                </a:solidFill>
              </a:rPr>
              <a:t>Bogan</a:t>
            </a:r>
            <a:r>
              <a:rPr lang="en-US" dirty="0">
                <a:solidFill>
                  <a:srgbClr val="5A686F"/>
                </a:solidFill>
              </a:rPr>
              <a:t> RK, et al. SLEEP 2021 Annual Meeting. Abstract 487.; Dauvilliers Y, et al. SLEEP 2021 Annual Meeting. Abstract 494. </a:t>
            </a:r>
          </a:p>
        </p:txBody>
      </p:sp>
      <p:sp>
        <p:nvSpPr>
          <p:cNvPr id="5" name="Rectangle 4">
            <a:extLst>
              <a:ext uri="{FF2B5EF4-FFF2-40B4-BE49-F238E27FC236}">
                <a16:creationId xmlns:a16="http://schemas.microsoft.com/office/drawing/2014/main" id="{B30E7ED5-A0AB-9146-9FF2-DFCF84DF764F}"/>
              </a:ext>
            </a:extLst>
          </p:cNvPr>
          <p:cNvSpPr/>
          <p:nvPr/>
        </p:nvSpPr>
        <p:spPr>
          <a:xfrm>
            <a:off x="209005" y="1686703"/>
            <a:ext cx="2638697" cy="1588771"/>
          </a:xfrm>
          <a:prstGeom prst="rect">
            <a:avLst/>
          </a:prstGeom>
          <a:solidFill>
            <a:schemeClr val="accent1">
              <a:lumMod val="20000"/>
              <a:lumOff val="80000"/>
            </a:schemeClr>
          </a:solidFill>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sz="1400" dirty="0">
                <a:solidFill>
                  <a:srgbClr val="000000"/>
                </a:solidFill>
              </a:rPr>
              <a:t>SXB only</a:t>
            </a:r>
          </a:p>
          <a:p>
            <a:pPr marL="285750" indent="-285750">
              <a:buFont typeface="Arial" panose="020B0604020202020204" pitchFamily="34" charset="0"/>
              <a:buChar char="•"/>
            </a:pPr>
            <a:r>
              <a:rPr lang="en-US" sz="1400" dirty="0">
                <a:solidFill>
                  <a:srgbClr val="000000"/>
                </a:solidFill>
              </a:rPr>
              <a:t>SXB + alerting agent</a:t>
            </a:r>
          </a:p>
          <a:p>
            <a:pPr marL="285750" indent="-285750">
              <a:buFont typeface="Arial" panose="020B0604020202020204" pitchFamily="34" charset="0"/>
              <a:buChar char="•"/>
            </a:pPr>
            <a:r>
              <a:rPr lang="en-US" sz="1400" dirty="0">
                <a:solidFill>
                  <a:srgbClr val="000000"/>
                </a:solidFill>
              </a:rPr>
              <a:t>Alerting agent only</a:t>
            </a:r>
          </a:p>
          <a:p>
            <a:pPr marL="285750" indent="-285750">
              <a:buFont typeface="Arial" panose="020B0604020202020204" pitchFamily="34" charset="0"/>
              <a:buChar char="•"/>
            </a:pPr>
            <a:r>
              <a:rPr lang="en-US" sz="1400" dirty="0">
                <a:solidFill>
                  <a:srgbClr val="000000"/>
                </a:solidFill>
              </a:rPr>
              <a:t>Treatment naive</a:t>
            </a:r>
          </a:p>
        </p:txBody>
      </p:sp>
      <p:sp>
        <p:nvSpPr>
          <p:cNvPr id="6" name="Rectangle 5">
            <a:extLst>
              <a:ext uri="{FF2B5EF4-FFF2-40B4-BE49-F238E27FC236}">
                <a16:creationId xmlns:a16="http://schemas.microsoft.com/office/drawing/2014/main" id="{132AB64E-A0A3-7B43-9FDA-35721E3A799B}"/>
              </a:ext>
            </a:extLst>
          </p:cNvPr>
          <p:cNvSpPr/>
          <p:nvPr/>
        </p:nvSpPr>
        <p:spPr>
          <a:xfrm>
            <a:off x="3043646" y="2016345"/>
            <a:ext cx="1084216" cy="929486"/>
          </a:xfrm>
          <a:prstGeom prst="rect">
            <a:avLst/>
          </a:prstGeom>
          <a:solidFill>
            <a:schemeClr val="accent1">
              <a:lumMod val="20000"/>
              <a:lumOff val="80000"/>
            </a:schemeClr>
          </a:solidFill>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000000"/>
                </a:solidFill>
              </a:rPr>
              <a:t>OLT</a:t>
            </a:r>
          </a:p>
        </p:txBody>
      </p:sp>
      <p:sp>
        <p:nvSpPr>
          <p:cNvPr id="7" name="Rectangle 6">
            <a:extLst>
              <a:ext uri="{FF2B5EF4-FFF2-40B4-BE49-F238E27FC236}">
                <a16:creationId xmlns:a16="http://schemas.microsoft.com/office/drawing/2014/main" id="{6D611CD9-FC76-3242-BA02-E8752EBF77C8}"/>
              </a:ext>
            </a:extLst>
          </p:cNvPr>
          <p:cNvSpPr/>
          <p:nvPr/>
        </p:nvSpPr>
        <p:spPr>
          <a:xfrm>
            <a:off x="4349932" y="2016345"/>
            <a:ext cx="569309" cy="929486"/>
          </a:xfrm>
          <a:prstGeom prst="rect">
            <a:avLst/>
          </a:prstGeom>
          <a:solidFill>
            <a:schemeClr val="accent1">
              <a:lumMod val="20000"/>
              <a:lumOff val="80000"/>
            </a:schemeClr>
          </a:solidFill>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000000"/>
                </a:solidFill>
              </a:rPr>
              <a:t>SDP</a:t>
            </a:r>
          </a:p>
        </p:txBody>
      </p:sp>
      <p:sp>
        <p:nvSpPr>
          <p:cNvPr id="8" name="Rectangle 7">
            <a:extLst>
              <a:ext uri="{FF2B5EF4-FFF2-40B4-BE49-F238E27FC236}">
                <a16:creationId xmlns:a16="http://schemas.microsoft.com/office/drawing/2014/main" id="{5541D6BC-C751-724B-A03C-3B30CC5F3399}"/>
              </a:ext>
            </a:extLst>
          </p:cNvPr>
          <p:cNvSpPr/>
          <p:nvPr/>
        </p:nvSpPr>
        <p:spPr>
          <a:xfrm>
            <a:off x="5747658" y="1966515"/>
            <a:ext cx="1084216" cy="531629"/>
          </a:xfrm>
          <a:prstGeom prst="rect">
            <a:avLst/>
          </a:prstGeom>
          <a:solidFill>
            <a:schemeClr val="bg2">
              <a:lumMod val="90000"/>
            </a:schemeClr>
          </a:solidFill>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000000"/>
                </a:solidFill>
              </a:rPr>
              <a:t>LXB</a:t>
            </a:r>
          </a:p>
        </p:txBody>
      </p:sp>
      <p:sp>
        <p:nvSpPr>
          <p:cNvPr id="9" name="Rectangle 8">
            <a:extLst>
              <a:ext uri="{FF2B5EF4-FFF2-40B4-BE49-F238E27FC236}">
                <a16:creationId xmlns:a16="http://schemas.microsoft.com/office/drawing/2014/main" id="{F0239036-C00B-414C-AFC2-01DA617FC28E}"/>
              </a:ext>
            </a:extLst>
          </p:cNvPr>
          <p:cNvSpPr/>
          <p:nvPr/>
        </p:nvSpPr>
        <p:spPr>
          <a:xfrm>
            <a:off x="5747658" y="2498144"/>
            <a:ext cx="1084216" cy="531629"/>
          </a:xfrm>
          <a:prstGeom prst="rect">
            <a:avLst/>
          </a:prstGeom>
          <a:solidFill>
            <a:srgbClr val="5A686F"/>
          </a:solidFill>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FFFF"/>
                </a:solidFill>
              </a:rPr>
              <a:t>Placebo</a:t>
            </a:r>
          </a:p>
        </p:txBody>
      </p:sp>
      <p:sp>
        <p:nvSpPr>
          <p:cNvPr id="10" name="Rectangle 9">
            <a:extLst>
              <a:ext uri="{FF2B5EF4-FFF2-40B4-BE49-F238E27FC236}">
                <a16:creationId xmlns:a16="http://schemas.microsoft.com/office/drawing/2014/main" id="{2F17E40C-4CA0-EC40-B725-BE283C6900F7}"/>
              </a:ext>
            </a:extLst>
          </p:cNvPr>
          <p:cNvSpPr/>
          <p:nvPr/>
        </p:nvSpPr>
        <p:spPr>
          <a:xfrm>
            <a:off x="7001690" y="2029555"/>
            <a:ext cx="914400" cy="929486"/>
          </a:xfrm>
          <a:prstGeom prst="rect">
            <a:avLst/>
          </a:prstGeom>
          <a:solidFill>
            <a:schemeClr val="bg2">
              <a:lumMod val="90000"/>
            </a:schemeClr>
          </a:solidFill>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000000"/>
                </a:solidFill>
              </a:rPr>
              <a:t>OLE</a:t>
            </a:r>
          </a:p>
        </p:txBody>
      </p:sp>
      <p:sp>
        <p:nvSpPr>
          <p:cNvPr id="11" name="Rectangle 10">
            <a:extLst>
              <a:ext uri="{FF2B5EF4-FFF2-40B4-BE49-F238E27FC236}">
                <a16:creationId xmlns:a16="http://schemas.microsoft.com/office/drawing/2014/main" id="{3E71CD54-5046-564D-9D3F-5DF7086A8A5E}"/>
              </a:ext>
            </a:extLst>
          </p:cNvPr>
          <p:cNvSpPr/>
          <p:nvPr/>
        </p:nvSpPr>
        <p:spPr>
          <a:xfrm>
            <a:off x="8062168" y="2029555"/>
            <a:ext cx="942499" cy="929486"/>
          </a:xfrm>
          <a:prstGeom prst="rect">
            <a:avLst/>
          </a:prstGeom>
          <a:solidFill>
            <a:schemeClr val="bg2">
              <a:lumMod val="90000"/>
            </a:schemeClr>
          </a:solidFill>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000000"/>
                </a:solidFill>
              </a:rPr>
              <a:t>Safety</a:t>
            </a:r>
            <a:br>
              <a:rPr lang="en-US" sz="1400" dirty="0">
                <a:solidFill>
                  <a:srgbClr val="000000"/>
                </a:solidFill>
              </a:rPr>
            </a:br>
            <a:r>
              <a:rPr lang="en-US" sz="1400" dirty="0">
                <a:solidFill>
                  <a:srgbClr val="000000"/>
                </a:solidFill>
              </a:rPr>
              <a:t>follow-up</a:t>
            </a:r>
          </a:p>
        </p:txBody>
      </p:sp>
      <p:cxnSp>
        <p:nvCxnSpPr>
          <p:cNvPr id="13" name="Straight Arrow Connector 12">
            <a:extLst>
              <a:ext uri="{FF2B5EF4-FFF2-40B4-BE49-F238E27FC236}">
                <a16:creationId xmlns:a16="http://schemas.microsoft.com/office/drawing/2014/main" id="{364567F2-BFDD-F14C-B783-2D5631CD4854}"/>
              </a:ext>
            </a:extLst>
          </p:cNvPr>
          <p:cNvCxnSpPr>
            <a:stCxn id="5" idx="3"/>
            <a:endCxn id="6" idx="1"/>
          </p:cNvCxnSpPr>
          <p:nvPr/>
        </p:nvCxnSpPr>
        <p:spPr>
          <a:xfrm flipV="1">
            <a:off x="2847702" y="2481088"/>
            <a:ext cx="195944" cy="1"/>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7BA2303-7ABD-2146-B74D-B587C4E42B3B}"/>
              </a:ext>
            </a:extLst>
          </p:cNvPr>
          <p:cNvCxnSpPr/>
          <p:nvPr/>
        </p:nvCxnSpPr>
        <p:spPr>
          <a:xfrm flipV="1">
            <a:off x="4127862" y="2481087"/>
            <a:ext cx="195944" cy="1"/>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F220DFC-63BD-4D4A-88B7-C99E89475258}"/>
              </a:ext>
            </a:extLst>
          </p:cNvPr>
          <p:cNvCxnSpPr>
            <a:cxnSpLocks/>
            <a:endCxn id="10" idx="1"/>
          </p:cNvCxnSpPr>
          <p:nvPr/>
        </p:nvCxnSpPr>
        <p:spPr>
          <a:xfrm flipV="1">
            <a:off x="6831874" y="2494298"/>
            <a:ext cx="169816" cy="385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EFFA8B5-8594-1D4F-919D-5467A827D295}"/>
              </a:ext>
            </a:extLst>
          </p:cNvPr>
          <p:cNvSpPr txBox="1"/>
          <p:nvPr/>
        </p:nvSpPr>
        <p:spPr>
          <a:xfrm rot="16200000">
            <a:off x="4638456" y="2399326"/>
            <a:ext cx="1127232" cy="261610"/>
          </a:xfrm>
          <a:prstGeom prst="rect">
            <a:avLst/>
          </a:prstGeom>
          <a:noFill/>
        </p:spPr>
        <p:txBody>
          <a:bodyPr wrap="none" rtlCol="0">
            <a:spAutoFit/>
          </a:bodyPr>
          <a:lstStyle/>
          <a:p>
            <a:r>
              <a:rPr lang="en-US" sz="1100" dirty="0">
                <a:solidFill>
                  <a:srgbClr val="000000"/>
                </a:solidFill>
              </a:rPr>
              <a:t>Randomization</a:t>
            </a:r>
            <a:endParaRPr lang="en-US" sz="1100" baseline="30000" dirty="0">
              <a:solidFill>
                <a:srgbClr val="000000"/>
              </a:solidFill>
            </a:endParaRPr>
          </a:p>
        </p:txBody>
      </p:sp>
      <p:cxnSp>
        <p:nvCxnSpPr>
          <p:cNvPr id="24" name="Straight Arrow Connector 23">
            <a:extLst>
              <a:ext uri="{FF2B5EF4-FFF2-40B4-BE49-F238E27FC236}">
                <a16:creationId xmlns:a16="http://schemas.microsoft.com/office/drawing/2014/main" id="{04BBE1D5-ECF0-0A47-A32E-36FD42529592}"/>
              </a:ext>
            </a:extLst>
          </p:cNvPr>
          <p:cNvCxnSpPr/>
          <p:nvPr/>
        </p:nvCxnSpPr>
        <p:spPr>
          <a:xfrm flipV="1">
            <a:off x="4931046" y="2481086"/>
            <a:ext cx="195944" cy="1"/>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12A7D3A-19A6-EA45-840F-C36C703B0B5D}"/>
              </a:ext>
            </a:extLst>
          </p:cNvPr>
          <p:cNvCxnSpPr>
            <a:cxnSpLocks/>
          </p:cNvCxnSpPr>
          <p:nvPr/>
        </p:nvCxnSpPr>
        <p:spPr>
          <a:xfrm flipV="1">
            <a:off x="5307579" y="2234500"/>
            <a:ext cx="316969" cy="1"/>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26C5084-E474-F045-83B7-12AF0B396F9F}"/>
              </a:ext>
            </a:extLst>
          </p:cNvPr>
          <p:cNvCxnSpPr>
            <a:cxnSpLocks/>
          </p:cNvCxnSpPr>
          <p:nvPr/>
        </p:nvCxnSpPr>
        <p:spPr>
          <a:xfrm flipV="1">
            <a:off x="5307579" y="2763958"/>
            <a:ext cx="316969" cy="1"/>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6291CA2D-3B25-DC44-8E89-86C9BEBB397E}"/>
              </a:ext>
            </a:extLst>
          </p:cNvPr>
          <p:cNvSpPr txBox="1"/>
          <p:nvPr/>
        </p:nvSpPr>
        <p:spPr>
          <a:xfrm>
            <a:off x="759552" y="3302540"/>
            <a:ext cx="1537600" cy="523220"/>
          </a:xfrm>
          <a:prstGeom prst="rect">
            <a:avLst/>
          </a:prstGeom>
          <a:noFill/>
        </p:spPr>
        <p:txBody>
          <a:bodyPr wrap="none" rtlCol="0">
            <a:spAutoFit/>
          </a:bodyPr>
          <a:lstStyle/>
          <a:p>
            <a:pPr algn="ctr"/>
            <a:r>
              <a:rPr lang="en-US" sz="1400" dirty="0">
                <a:solidFill>
                  <a:srgbClr val="000000"/>
                </a:solidFill>
              </a:rPr>
              <a:t>Screening period</a:t>
            </a:r>
            <a:br>
              <a:rPr lang="en-US" sz="1400" dirty="0">
                <a:solidFill>
                  <a:srgbClr val="000000"/>
                </a:solidFill>
              </a:rPr>
            </a:br>
            <a:r>
              <a:rPr lang="en-US" sz="1400" dirty="0">
                <a:solidFill>
                  <a:srgbClr val="000000"/>
                </a:solidFill>
              </a:rPr>
              <a:t>(≤ 30 days)</a:t>
            </a:r>
          </a:p>
        </p:txBody>
      </p:sp>
      <p:sp>
        <p:nvSpPr>
          <p:cNvPr id="34" name="TextBox 33">
            <a:extLst>
              <a:ext uri="{FF2B5EF4-FFF2-40B4-BE49-F238E27FC236}">
                <a16:creationId xmlns:a16="http://schemas.microsoft.com/office/drawing/2014/main" id="{419C7CFE-6C40-2E45-9006-4188C52CD749}"/>
              </a:ext>
            </a:extLst>
          </p:cNvPr>
          <p:cNvSpPr txBox="1"/>
          <p:nvPr/>
        </p:nvSpPr>
        <p:spPr>
          <a:xfrm>
            <a:off x="2765869" y="3122032"/>
            <a:ext cx="1639769" cy="261610"/>
          </a:xfrm>
          <a:prstGeom prst="rect">
            <a:avLst/>
          </a:prstGeom>
          <a:noFill/>
        </p:spPr>
        <p:txBody>
          <a:bodyPr wrap="square" rtlCol="0">
            <a:spAutoFit/>
          </a:bodyPr>
          <a:lstStyle/>
          <a:p>
            <a:pPr algn="ctr"/>
            <a:r>
              <a:rPr lang="en-US" sz="1100" dirty="0">
                <a:solidFill>
                  <a:srgbClr val="000000"/>
                </a:solidFill>
              </a:rPr>
              <a:t>(10-14 weeks)</a:t>
            </a:r>
          </a:p>
        </p:txBody>
      </p:sp>
      <p:sp>
        <p:nvSpPr>
          <p:cNvPr id="35" name="TextBox 34">
            <a:extLst>
              <a:ext uri="{FF2B5EF4-FFF2-40B4-BE49-F238E27FC236}">
                <a16:creationId xmlns:a16="http://schemas.microsoft.com/office/drawing/2014/main" id="{6BFA5A25-E94F-2946-AC7B-2FDDD145C5F3}"/>
              </a:ext>
            </a:extLst>
          </p:cNvPr>
          <p:cNvSpPr txBox="1"/>
          <p:nvPr/>
        </p:nvSpPr>
        <p:spPr>
          <a:xfrm>
            <a:off x="4230397" y="3106349"/>
            <a:ext cx="808378" cy="261610"/>
          </a:xfrm>
          <a:prstGeom prst="rect">
            <a:avLst/>
          </a:prstGeom>
          <a:noFill/>
        </p:spPr>
        <p:txBody>
          <a:bodyPr wrap="square" rtlCol="0">
            <a:spAutoFit/>
          </a:bodyPr>
          <a:lstStyle/>
          <a:p>
            <a:pPr algn="ctr"/>
            <a:r>
              <a:rPr lang="en-US" sz="1100" dirty="0">
                <a:solidFill>
                  <a:srgbClr val="000000"/>
                </a:solidFill>
              </a:rPr>
              <a:t>(2 weeks)</a:t>
            </a:r>
          </a:p>
        </p:txBody>
      </p:sp>
      <p:sp>
        <p:nvSpPr>
          <p:cNvPr id="36" name="TextBox 35">
            <a:extLst>
              <a:ext uri="{FF2B5EF4-FFF2-40B4-BE49-F238E27FC236}">
                <a16:creationId xmlns:a16="http://schemas.microsoft.com/office/drawing/2014/main" id="{68059FEB-C509-A846-9E86-6A56B156E01F}"/>
              </a:ext>
            </a:extLst>
          </p:cNvPr>
          <p:cNvSpPr txBox="1"/>
          <p:nvPr/>
        </p:nvSpPr>
        <p:spPr>
          <a:xfrm>
            <a:off x="5901845" y="3025558"/>
            <a:ext cx="808378" cy="430887"/>
          </a:xfrm>
          <a:prstGeom prst="rect">
            <a:avLst/>
          </a:prstGeom>
          <a:noFill/>
        </p:spPr>
        <p:txBody>
          <a:bodyPr wrap="square" rtlCol="0">
            <a:spAutoFit/>
          </a:bodyPr>
          <a:lstStyle/>
          <a:p>
            <a:pPr algn="ctr"/>
            <a:r>
              <a:rPr lang="en-US" sz="1100" dirty="0">
                <a:solidFill>
                  <a:srgbClr val="000000"/>
                </a:solidFill>
              </a:rPr>
              <a:t>DBRWP</a:t>
            </a:r>
            <a:br>
              <a:rPr lang="en-US" sz="1100" dirty="0">
                <a:solidFill>
                  <a:srgbClr val="000000"/>
                </a:solidFill>
              </a:rPr>
            </a:br>
            <a:r>
              <a:rPr lang="en-US" sz="1100" dirty="0">
                <a:solidFill>
                  <a:srgbClr val="000000"/>
                </a:solidFill>
              </a:rPr>
              <a:t>(2 weeks)</a:t>
            </a:r>
          </a:p>
        </p:txBody>
      </p:sp>
      <p:sp>
        <p:nvSpPr>
          <p:cNvPr id="37" name="TextBox 36">
            <a:extLst>
              <a:ext uri="{FF2B5EF4-FFF2-40B4-BE49-F238E27FC236}">
                <a16:creationId xmlns:a16="http://schemas.microsoft.com/office/drawing/2014/main" id="{6544C871-DA03-6D44-8CF9-D3E7A1E394E4}"/>
              </a:ext>
            </a:extLst>
          </p:cNvPr>
          <p:cNvSpPr txBox="1"/>
          <p:nvPr/>
        </p:nvSpPr>
        <p:spPr>
          <a:xfrm>
            <a:off x="7029606" y="3006063"/>
            <a:ext cx="911666" cy="261610"/>
          </a:xfrm>
          <a:prstGeom prst="rect">
            <a:avLst/>
          </a:prstGeom>
          <a:noFill/>
        </p:spPr>
        <p:txBody>
          <a:bodyPr wrap="square" rtlCol="0">
            <a:spAutoFit/>
          </a:bodyPr>
          <a:lstStyle/>
          <a:p>
            <a:pPr algn="ctr"/>
            <a:r>
              <a:rPr lang="en-US" sz="1100" dirty="0">
                <a:solidFill>
                  <a:srgbClr val="000000"/>
                </a:solidFill>
              </a:rPr>
              <a:t>(24 weeks)</a:t>
            </a:r>
          </a:p>
        </p:txBody>
      </p:sp>
      <p:sp>
        <p:nvSpPr>
          <p:cNvPr id="38" name="TextBox 37">
            <a:extLst>
              <a:ext uri="{FF2B5EF4-FFF2-40B4-BE49-F238E27FC236}">
                <a16:creationId xmlns:a16="http://schemas.microsoft.com/office/drawing/2014/main" id="{91EC9502-74CC-AD47-B904-93041235CBB3}"/>
              </a:ext>
            </a:extLst>
          </p:cNvPr>
          <p:cNvSpPr txBox="1"/>
          <p:nvPr/>
        </p:nvSpPr>
        <p:spPr>
          <a:xfrm>
            <a:off x="8097837" y="2988643"/>
            <a:ext cx="911666" cy="261610"/>
          </a:xfrm>
          <a:prstGeom prst="rect">
            <a:avLst/>
          </a:prstGeom>
          <a:noFill/>
        </p:spPr>
        <p:txBody>
          <a:bodyPr wrap="square" rtlCol="0">
            <a:spAutoFit/>
          </a:bodyPr>
          <a:lstStyle/>
          <a:p>
            <a:pPr algn="ctr"/>
            <a:r>
              <a:rPr lang="en-US" sz="1100" dirty="0">
                <a:solidFill>
                  <a:srgbClr val="000000"/>
                </a:solidFill>
              </a:rPr>
              <a:t>(2 weeks)</a:t>
            </a:r>
          </a:p>
        </p:txBody>
      </p:sp>
      <p:sp>
        <p:nvSpPr>
          <p:cNvPr id="39" name="TextBox 38">
            <a:extLst>
              <a:ext uri="{FF2B5EF4-FFF2-40B4-BE49-F238E27FC236}">
                <a16:creationId xmlns:a16="http://schemas.microsoft.com/office/drawing/2014/main" id="{6204E974-261F-B140-BCA2-958FFA7E041C}"/>
              </a:ext>
            </a:extLst>
          </p:cNvPr>
          <p:cNvSpPr txBox="1"/>
          <p:nvPr/>
        </p:nvSpPr>
        <p:spPr>
          <a:xfrm>
            <a:off x="53077" y="1396431"/>
            <a:ext cx="2950550" cy="307777"/>
          </a:xfrm>
          <a:prstGeom prst="rect">
            <a:avLst/>
          </a:prstGeom>
          <a:noFill/>
        </p:spPr>
        <p:txBody>
          <a:bodyPr wrap="square" rtlCol="0">
            <a:spAutoFit/>
          </a:bodyPr>
          <a:lstStyle/>
          <a:p>
            <a:pPr algn="ctr"/>
            <a:r>
              <a:rPr lang="en-US" sz="1400" dirty="0">
                <a:solidFill>
                  <a:srgbClr val="000000"/>
                </a:solidFill>
              </a:rPr>
              <a:t>Treatment at study entry</a:t>
            </a:r>
          </a:p>
        </p:txBody>
      </p:sp>
      <p:cxnSp>
        <p:nvCxnSpPr>
          <p:cNvPr id="30" name="Straight Arrow Connector 29">
            <a:extLst>
              <a:ext uri="{FF2B5EF4-FFF2-40B4-BE49-F238E27FC236}">
                <a16:creationId xmlns:a16="http://schemas.microsoft.com/office/drawing/2014/main" id="{F51BE861-F07E-AA46-8D9D-615044ED744D}"/>
              </a:ext>
            </a:extLst>
          </p:cNvPr>
          <p:cNvCxnSpPr>
            <a:cxnSpLocks/>
          </p:cNvCxnSpPr>
          <p:nvPr/>
        </p:nvCxnSpPr>
        <p:spPr>
          <a:xfrm flipV="1">
            <a:off x="7904221" y="2481086"/>
            <a:ext cx="169816" cy="385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914A3A4-84F9-E047-BC71-FE47D3850B01}"/>
              </a:ext>
            </a:extLst>
          </p:cNvPr>
          <p:cNvSpPr txBox="1"/>
          <p:nvPr/>
        </p:nvSpPr>
        <p:spPr>
          <a:xfrm>
            <a:off x="3338016" y="1651147"/>
            <a:ext cx="557822" cy="315368"/>
          </a:xfrm>
          <a:prstGeom prst="rect">
            <a:avLst/>
          </a:prstGeom>
          <a:noFill/>
        </p:spPr>
        <p:txBody>
          <a:bodyPr wrap="square" rtlCol="0">
            <a:spAutoFit/>
          </a:bodyPr>
          <a:lstStyle/>
          <a:p>
            <a:r>
              <a:rPr lang="en-US" sz="1400" dirty="0"/>
              <a:t>LXB</a:t>
            </a:r>
          </a:p>
        </p:txBody>
      </p:sp>
      <p:sp>
        <p:nvSpPr>
          <p:cNvPr id="32" name="TextBox 31">
            <a:extLst>
              <a:ext uri="{FF2B5EF4-FFF2-40B4-BE49-F238E27FC236}">
                <a16:creationId xmlns:a16="http://schemas.microsoft.com/office/drawing/2014/main" id="{3DBCF8B7-66D2-4E4D-8237-E510C759E029}"/>
              </a:ext>
            </a:extLst>
          </p:cNvPr>
          <p:cNvSpPr txBox="1"/>
          <p:nvPr/>
        </p:nvSpPr>
        <p:spPr>
          <a:xfrm>
            <a:off x="4320654" y="1663669"/>
            <a:ext cx="557822" cy="315368"/>
          </a:xfrm>
          <a:prstGeom prst="rect">
            <a:avLst/>
          </a:prstGeom>
          <a:noFill/>
        </p:spPr>
        <p:txBody>
          <a:bodyPr wrap="square" rtlCol="0">
            <a:spAutoFit/>
          </a:bodyPr>
          <a:lstStyle/>
          <a:p>
            <a:r>
              <a:rPr lang="en-US" sz="1400" dirty="0"/>
              <a:t>LXB</a:t>
            </a:r>
          </a:p>
        </p:txBody>
      </p:sp>
      <p:sp>
        <p:nvSpPr>
          <p:cNvPr id="40" name="TextBox 39">
            <a:extLst>
              <a:ext uri="{FF2B5EF4-FFF2-40B4-BE49-F238E27FC236}">
                <a16:creationId xmlns:a16="http://schemas.microsoft.com/office/drawing/2014/main" id="{CCD1A5E3-2846-0544-91DF-E8409EBFB75B}"/>
              </a:ext>
            </a:extLst>
          </p:cNvPr>
          <p:cNvSpPr txBox="1"/>
          <p:nvPr/>
        </p:nvSpPr>
        <p:spPr>
          <a:xfrm>
            <a:off x="7200406" y="1651147"/>
            <a:ext cx="557822" cy="315368"/>
          </a:xfrm>
          <a:prstGeom prst="rect">
            <a:avLst/>
          </a:prstGeom>
          <a:noFill/>
        </p:spPr>
        <p:txBody>
          <a:bodyPr wrap="square" rtlCol="0">
            <a:spAutoFit/>
          </a:bodyPr>
          <a:lstStyle/>
          <a:p>
            <a:r>
              <a:rPr lang="en-US" sz="1400" dirty="0"/>
              <a:t>LXB</a:t>
            </a:r>
          </a:p>
        </p:txBody>
      </p:sp>
    </p:spTree>
    <p:extLst>
      <p:ext uri="{BB962C8B-B14F-4D97-AF65-F5344CB8AC3E}">
        <p14:creationId xmlns:p14="http://schemas.microsoft.com/office/powerpoint/2010/main" val="29586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5869-848A-1947-9223-508B32071806}"/>
              </a:ext>
            </a:extLst>
          </p:cNvPr>
          <p:cNvSpPr>
            <a:spLocks noGrp="1"/>
          </p:cNvSpPr>
          <p:nvPr>
            <p:ph type="title"/>
          </p:nvPr>
        </p:nvSpPr>
        <p:spPr>
          <a:xfrm>
            <a:off x="417094" y="102582"/>
            <a:ext cx="8726905" cy="824841"/>
          </a:xfrm>
        </p:spPr>
        <p:txBody>
          <a:bodyPr/>
          <a:lstStyle/>
          <a:p>
            <a:r>
              <a:rPr lang="en-US" altLang="fr-FR" sz="2800" dirty="0"/>
              <a:t>LXB:* Efficacy in IH – Epworth Sleepiness Scale (ESS)</a:t>
            </a:r>
            <a:endParaRPr lang="en-US" sz="2800" dirty="0"/>
          </a:p>
        </p:txBody>
      </p:sp>
      <p:sp>
        <p:nvSpPr>
          <p:cNvPr id="3" name="Content Placeholder 2">
            <a:extLst>
              <a:ext uri="{FF2B5EF4-FFF2-40B4-BE49-F238E27FC236}">
                <a16:creationId xmlns:a16="http://schemas.microsoft.com/office/drawing/2014/main" id="{91BF0D69-AA4D-DD48-A1B8-918465E69B07}"/>
              </a:ext>
            </a:extLst>
          </p:cNvPr>
          <p:cNvSpPr>
            <a:spLocks noGrp="1"/>
          </p:cNvSpPr>
          <p:nvPr>
            <p:ph idx="1"/>
          </p:nvPr>
        </p:nvSpPr>
        <p:spPr>
          <a:xfrm>
            <a:off x="417095" y="3683182"/>
            <a:ext cx="8309810" cy="1264962"/>
          </a:xfrm>
        </p:spPr>
        <p:txBody>
          <a:bodyPr/>
          <a:lstStyle/>
          <a:p>
            <a:r>
              <a:rPr lang="en-US" sz="1200" dirty="0"/>
              <a:t>Mean ESS score decreased (improved) from study entry to end of SDP with LXB</a:t>
            </a:r>
          </a:p>
          <a:p>
            <a:r>
              <a:rPr lang="en-US" sz="1200" dirty="0"/>
              <a:t>Mean ESS score worsened from end of SDP to end of DBRWP with placebo; </a:t>
            </a:r>
            <a:br>
              <a:rPr lang="en-US" sz="1200" dirty="0"/>
            </a:br>
            <a:r>
              <a:rPr lang="en-US" sz="1200" dirty="0"/>
              <a:t>improvement was maintained with LXB</a:t>
            </a:r>
          </a:p>
          <a:p>
            <a:r>
              <a:rPr lang="en-US" sz="1200" dirty="0"/>
              <a:t>Statistically significant least squares mean difference (95% CI) between LXB and placebo from end of SDP to end of DBRWP: −6.51 (−7.99, −5.03); </a:t>
            </a:r>
            <a:r>
              <a:rPr lang="en-US" sz="1200" i="1" dirty="0">
                <a:solidFill>
                  <a:srgbClr val="000000"/>
                </a:solidFill>
              </a:rPr>
              <a:t>p</a:t>
            </a:r>
            <a:r>
              <a:rPr lang="en-US" sz="1200" dirty="0"/>
              <a:t> &lt; .0001</a:t>
            </a:r>
          </a:p>
          <a:p>
            <a:endParaRPr lang="en-US" sz="1200" dirty="0"/>
          </a:p>
        </p:txBody>
      </p:sp>
      <p:sp>
        <p:nvSpPr>
          <p:cNvPr id="4" name="Text Placeholder 3">
            <a:extLst>
              <a:ext uri="{FF2B5EF4-FFF2-40B4-BE49-F238E27FC236}">
                <a16:creationId xmlns:a16="http://schemas.microsoft.com/office/drawing/2014/main" id="{70343F59-2EA7-D343-87E7-7418492D3C78}"/>
              </a:ext>
            </a:extLst>
          </p:cNvPr>
          <p:cNvSpPr>
            <a:spLocks noGrp="1"/>
          </p:cNvSpPr>
          <p:nvPr>
            <p:ph type="body" sz="quarter" idx="10"/>
          </p:nvPr>
        </p:nvSpPr>
        <p:spPr>
          <a:xfrm>
            <a:off x="0" y="4699201"/>
            <a:ext cx="9144000" cy="458587"/>
          </a:xfrm>
        </p:spPr>
        <p:txBody>
          <a:bodyPr/>
          <a:lstStyle/>
          <a:p>
            <a:pPr marL="11113" indent="-11113"/>
            <a:r>
              <a:rPr lang="en-US" dirty="0"/>
              <a:t>*LXB was FDA-approved on August 12, 2021 for the treatment of IH in adults. </a:t>
            </a:r>
          </a:p>
          <a:p>
            <a:pPr marL="11113" indent="-11113"/>
            <a:r>
              <a:rPr lang="en-US" dirty="0">
                <a:solidFill>
                  <a:srgbClr val="5A686F"/>
                </a:solidFill>
              </a:rPr>
              <a:t>Dauvilliers Y, et al. SLEEP 2021 Annual Meeting. Abstract No: 494.</a:t>
            </a:r>
            <a:endParaRPr lang="en-US" altLang="en-US" dirty="0">
              <a:solidFill>
                <a:srgbClr val="5C6B72"/>
              </a:solidFill>
            </a:endParaRPr>
          </a:p>
        </p:txBody>
      </p:sp>
      <p:grpSp>
        <p:nvGrpSpPr>
          <p:cNvPr id="5" name="Group 4">
            <a:extLst>
              <a:ext uri="{FF2B5EF4-FFF2-40B4-BE49-F238E27FC236}">
                <a16:creationId xmlns:a16="http://schemas.microsoft.com/office/drawing/2014/main" id="{3679ECC0-FAF8-2B45-80F9-D06DB618AA13}"/>
              </a:ext>
            </a:extLst>
          </p:cNvPr>
          <p:cNvGrpSpPr/>
          <p:nvPr/>
        </p:nvGrpSpPr>
        <p:grpSpPr>
          <a:xfrm>
            <a:off x="933938" y="1007235"/>
            <a:ext cx="7249865" cy="2657640"/>
            <a:chOff x="592038" y="964573"/>
            <a:chExt cx="7249865" cy="2657640"/>
          </a:xfrm>
        </p:grpSpPr>
        <p:pic>
          <p:nvPicPr>
            <p:cNvPr id="6" name="Picture 5">
              <a:extLst>
                <a:ext uri="{FF2B5EF4-FFF2-40B4-BE49-F238E27FC236}">
                  <a16:creationId xmlns:a16="http://schemas.microsoft.com/office/drawing/2014/main" id="{0A56654B-C41F-DB4A-AFA6-AFA1ADFC0FAD}"/>
                </a:ext>
              </a:extLst>
            </p:cNvPr>
            <p:cNvPicPr>
              <a:picLocks noChangeAspect="1"/>
            </p:cNvPicPr>
            <p:nvPr/>
          </p:nvPicPr>
          <p:blipFill rotWithShape="1">
            <a:blip r:embed="rId3"/>
            <a:srcRect t="13346" b="6686"/>
            <a:stretch/>
          </p:blipFill>
          <p:spPr>
            <a:xfrm>
              <a:off x="653703" y="964573"/>
              <a:ext cx="7188200" cy="2630365"/>
            </a:xfrm>
            <a:prstGeom prst="rect">
              <a:avLst/>
            </a:prstGeom>
          </p:spPr>
        </p:pic>
        <p:sp>
          <p:nvSpPr>
            <p:cNvPr id="11" name="TextBox 10">
              <a:extLst>
                <a:ext uri="{FF2B5EF4-FFF2-40B4-BE49-F238E27FC236}">
                  <a16:creationId xmlns:a16="http://schemas.microsoft.com/office/drawing/2014/main" id="{DE9C7D8F-490F-2145-A963-BE4349518B4F}"/>
                </a:ext>
              </a:extLst>
            </p:cNvPr>
            <p:cNvSpPr txBox="1"/>
            <p:nvPr/>
          </p:nvSpPr>
          <p:spPr>
            <a:xfrm>
              <a:off x="1188044" y="3356458"/>
              <a:ext cx="413655" cy="261610"/>
            </a:xfrm>
            <a:prstGeom prst="rect">
              <a:avLst/>
            </a:prstGeom>
            <a:noFill/>
          </p:spPr>
          <p:txBody>
            <a:bodyPr wrap="square" rtlCol="0">
              <a:spAutoFit/>
            </a:bodyPr>
            <a:lstStyle/>
            <a:p>
              <a:pPr algn="ctr"/>
              <a:r>
                <a:rPr lang="en-US" sz="1100" dirty="0">
                  <a:solidFill>
                    <a:srgbClr val="000000"/>
                  </a:solidFill>
                </a:rPr>
                <a:t>D1</a:t>
              </a:r>
            </a:p>
          </p:txBody>
        </p:sp>
        <p:sp>
          <p:nvSpPr>
            <p:cNvPr id="12" name="TextBox 11">
              <a:extLst>
                <a:ext uri="{FF2B5EF4-FFF2-40B4-BE49-F238E27FC236}">
                  <a16:creationId xmlns:a16="http://schemas.microsoft.com/office/drawing/2014/main" id="{0BE4FECC-0CC0-DA4F-9FD6-7909B756D623}"/>
                </a:ext>
              </a:extLst>
            </p:cNvPr>
            <p:cNvSpPr txBox="1"/>
            <p:nvPr/>
          </p:nvSpPr>
          <p:spPr>
            <a:xfrm>
              <a:off x="1631347" y="3357540"/>
              <a:ext cx="413655" cy="261610"/>
            </a:xfrm>
            <a:prstGeom prst="rect">
              <a:avLst/>
            </a:prstGeom>
            <a:noFill/>
          </p:spPr>
          <p:txBody>
            <a:bodyPr wrap="square" rtlCol="0">
              <a:spAutoFit/>
            </a:bodyPr>
            <a:lstStyle/>
            <a:p>
              <a:pPr algn="ctr"/>
              <a:r>
                <a:rPr lang="en-US" sz="1100" dirty="0">
                  <a:solidFill>
                    <a:srgbClr val="000000"/>
                  </a:solidFill>
                </a:rPr>
                <a:t>W1</a:t>
              </a:r>
            </a:p>
          </p:txBody>
        </p:sp>
        <p:sp>
          <p:nvSpPr>
            <p:cNvPr id="13" name="TextBox 12">
              <a:extLst>
                <a:ext uri="{FF2B5EF4-FFF2-40B4-BE49-F238E27FC236}">
                  <a16:creationId xmlns:a16="http://schemas.microsoft.com/office/drawing/2014/main" id="{1D259065-AEDB-774A-9D54-6E1953CFFB53}"/>
                </a:ext>
              </a:extLst>
            </p:cNvPr>
            <p:cNvSpPr txBox="1"/>
            <p:nvPr/>
          </p:nvSpPr>
          <p:spPr>
            <a:xfrm>
              <a:off x="2969932" y="3360603"/>
              <a:ext cx="413655" cy="261610"/>
            </a:xfrm>
            <a:prstGeom prst="rect">
              <a:avLst/>
            </a:prstGeom>
            <a:noFill/>
          </p:spPr>
          <p:txBody>
            <a:bodyPr wrap="square" rtlCol="0">
              <a:spAutoFit/>
            </a:bodyPr>
            <a:lstStyle/>
            <a:p>
              <a:pPr algn="ctr"/>
              <a:r>
                <a:rPr lang="en-US" sz="1100" dirty="0">
                  <a:solidFill>
                    <a:srgbClr val="000000"/>
                  </a:solidFill>
                </a:rPr>
                <a:t>W4</a:t>
              </a:r>
            </a:p>
          </p:txBody>
        </p:sp>
        <p:sp>
          <p:nvSpPr>
            <p:cNvPr id="14" name="TextBox 13">
              <a:extLst>
                <a:ext uri="{FF2B5EF4-FFF2-40B4-BE49-F238E27FC236}">
                  <a16:creationId xmlns:a16="http://schemas.microsoft.com/office/drawing/2014/main" id="{2D240FDA-DD52-0F40-A5EC-FBA062A2EE94}"/>
                </a:ext>
              </a:extLst>
            </p:cNvPr>
            <p:cNvSpPr txBox="1"/>
            <p:nvPr/>
          </p:nvSpPr>
          <p:spPr>
            <a:xfrm>
              <a:off x="4333975" y="3356458"/>
              <a:ext cx="413655" cy="261610"/>
            </a:xfrm>
            <a:prstGeom prst="rect">
              <a:avLst/>
            </a:prstGeom>
            <a:noFill/>
          </p:spPr>
          <p:txBody>
            <a:bodyPr wrap="square" rtlCol="0">
              <a:spAutoFit/>
            </a:bodyPr>
            <a:lstStyle/>
            <a:p>
              <a:pPr algn="ctr"/>
              <a:r>
                <a:rPr lang="en-US" sz="1100" dirty="0">
                  <a:solidFill>
                    <a:srgbClr val="000000"/>
                  </a:solidFill>
                </a:rPr>
                <a:t>W8</a:t>
              </a:r>
            </a:p>
          </p:txBody>
        </p:sp>
        <p:sp>
          <p:nvSpPr>
            <p:cNvPr id="15" name="TextBox 14">
              <a:extLst>
                <a:ext uri="{FF2B5EF4-FFF2-40B4-BE49-F238E27FC236}">
                  <a16:creationId xmlns:a16="http://schemas.microsoft.com/office/drawing/2014/main" id="{19303483-942D-5140-87EF-2C18B315FCC7}"/>
                </a:ext>
              </a:extLst>
            </p:cNvPr>
            <p:cNvSpPr txBox="1"/>
            <p:nvPr/>
          </p:nvSpPr>
          <p:spPr>
            <a:xfrm>
              <a:off x="5038304" y="3357705"/>
              <a:ext cx="746498" cy="261610"/>
            </a:xfrm>
            <a:prstGeom prst="rect">
              <a:avLst/>
            </a:prstGeom>
            <a:noFill/>
          </p:spPr>
          <p:txBody>
            <a:bodyPr wrap="square" rtlCol="0">
              <a:spAutoFit/>
            </a:bodyPr>
            <a:lstStyle/>
            <a:p>
              <a:pPr algn="ctr"/>
              <a:r>
                <a:rPr lang="en-US" sz="1100" dirty="0">
                  <a:solidFill>
                    <a:srgbClr val="000000"/>
                  </a:solidFill>
                </a:rPr>
                <a:t>End OLT</a:t>
              </a:r>
            </a:p>
          </p:txBody>
        </p:sp>
        <p:sp>
          <p:nvSpPr>
            <p:cNvPr id="16" name="TextBox 15">
              <a:extLst>
                <a:ext uri="{FF2B5EF4-FFF2-40B4-BE49-F238E27FC236}">
                  <a16:creationId xmlns:a16="http://schemas.microsoft.com/office/drawing/2014/main" id="{CE7512FC-2D87-0F48-8425-79150DE3F366}"/>
                </a:ext>
              </a:extLst>
            </p:cNvPr>
            <p:cNvSpPr txBox="1"/>
            <p:nvPr/>
          </p:nvSpPr>
          <p:spPr>
            <a:xfrm>
              <a:off x="5939617" y="3357705"/>
              <a:ext cx="769205" cy="261610"/>
            </a:xfrm>
            <a:prstGeom prst="rect">
              <a:avLst/>
            </a:prstGeom>
            <a:noFill/>
          </p:spPr>
          <p:txBody>
            <a:bodyPr wrap="square" rtlCol="0">
              <a:spAutoFit/>
            </a:bodyPr>
            <a:lstStyle/>
            <a:p>
              <a:pPr algn="ctr"/>
              <a:r>
                <a:rPr lang="en-US" sz="1100" dirty="0">
                  <a:solidFill>
                    <a:srgbClr val="000000"/>
                  </a:solidFill>
                </a:rPr>
                <a:t>End SDP</a:t>
              </a:r>
            </a:p>
          </p:txBody>
        </p:sp>
        <p:sp>
          <p:nvSpPr>
            <p:cNvPr id="17" name="TextBox 16">
              <a:extLst>
                <a:ext uri="{FF2B5EF4-FFF2-40B4-BE49-F238E27FC236}">
                  <a16:creationId xmlns:a16="http://schemas.microsoft.com/office/drawing/2014/main" id="{1CDD028D-A95D-8849-B426-5AD5F3AB50E5}"/>
                </a:ext>
              </a:extLst>
            </p:cNvPr>
            <p:cNvSpPr txBox="1"/>
            <p:nvPr/>
          </p:nvSpPr>
          <p:spPr>
            <a:xfrm>
              <a:off x="6683972" y="3357997"/>
              <a:ext cx="1052101" cy="261610"/>
            </a:xfrm>
            <a:prstGeom prst="rect">
              <a:avLst/>
            </a:prstGeom>
            <a:noFill/>
          </p:spPr>
          <p:txBody>
            <a:bodyPr wrap="square" rtlCol="0">
              <a:spAutoFit/>
            </a:bodyPr>
            <a:lstStyle/>
            <a:p>
              <a:pPr algn="ctr"/>
              <a:r>
                <a:rPr lang="en-US" sz="1100" dirty="0">
                  <a:solidFill>
                    <a:srgbClr val="000000"/>
                  </a:solidFill>
                </a:rPr>
                <a:t>End DBRWP</a:t>
              </a:r>
            </a:p>
          </p:txBody>
        </p:sp>
        <p:sp>
          <p:nvSpPr>
            <p:cNvPr id="18" name="TextBox 17">
              <a:extLst>
                <a:ext uri="{FF2B5EF4-FFF2-40B4-BE49-F238E27FC236}">
                  <a16:creationId xmlns:a16="http://schemas.microsoft.com/office/drawing/2014/main" id="{978F63EF-C00E-8B49-804B-831B568D02CA}"/>
                </a:ext>
              </a:extLst>
            </p:cNvPr>
            <p:cNvSpPr txBox="1"/>
            <p:nvPr/>
          </p:nvSpPr>
          <p:spPr>
            <a:xfrm>
              <a:off x="739462" y="964574"/>
              <a:ext cx="413655" cy="261610"/>
            </a:xfrm>
            <a:prstGeom prst="rect">
              <a:avLst/>
            </a:prstGeom>
            <a:noFill/>
          </p:spPr>
          <p:txBody>
            <a:bodyPr wrap="square" rtlCol="0">
              <a:spAutoFit/>
            </a:bodyPr>
            <a:lstStyle/>
            <a:p>
              <a:pPr algn="r"/>
              <a:r>
                <a:rPr lang="en-US" sz="1100" dirty="0">
                  <a:solidFill>
                    <a:srgbClr val="000000"/>
                  </a:solidFill>
                </a:rPr>
                <a:t>20</a:t>
              </a:r>
            </a:p>
          </p:txBody>
        </p:sp>
        <p:sp>
          <p:nvSpPr>
            <p:cNvPr id="19" name="TextBox 18">
              <a:extLst>
                <a:ext uri="{FF2B5EF4-FFF2-40B4-BE49-F238E27FC236}">
                  <a16:creationId xmlns:a16="http://schemas.microsoft.com/office/drawing/2014/main" id="{AFA6A3C6-C944-1040-B568-16042D03C7D9}"/>
                </a:ext>
              </a:extLst>
            </p:cNvPr>
            <p:cNvSpPr txBox="1"/>
            <p:nvPr/>
          </p:nvSpPr>
          <p:spPr>
            <a:xfrm>
              <a:off x="739462" y="1523855"/>
              <a:ext cx="413655" cy="261610"/>
            </a:xfrm>
            <a:prstGeom prst="rect">
              <a:avLst/>
            </a:prstGeom>
            <a:noFill/>
          </p:spPr>
          <p:txBody>
            <a:bodyPr wrap="square" rtlCol="0">
              <a:spAutoFit/>
            </a:bodyPr>
            <a:lstStyle/>
            <a:p>
              <a:pPr algn="r"/>
              <a:r>
                <a:rPr lang="en-US" sz="1100" dirty="0">
                  <a:solidFill>
                    <a:srgbClr val="000000"/>
                  </a:solidFill>
                </a:rPr>
                <a:t>15</a:t>
              </a:r>
            </a:p>
          </p:txBody>
        </p:sp>
        <p:sp>
          <p:nvSpPr>
            <p:cNvPr id="20" name="TextBox 19">
              <a:extLst>
                <a:ext uri="{FF2B5EF4-FFF2-40B4-BE49-F238E27FC236}">
                  <a16:creationId xmlns:a16="http://schemas.microsoft.com/office/drawing/2014/main" id="{A3A90598-BD95-6343-AB6A-F7D6D161DC53}"/>
                </a:ext>
              </a:extLst>
            </p:cNvPr>
            <p:cNvSpPr txBox="1"/>
            <p:nvPr/>
          </p:nvSpPr>
          <p:spPr>
            <a:xfrm>
              <a:off x="739461" y="2075641"/>
              <a:ext cx="413655" cy="261610"/>
            </a:xfrm>
            <a:prstGeom prst="rect">
              <a:avLst/>
            </a:prstGeom>
            <a:noFill/>
          </p:spPr>
          <p:txBody>
            <a:bodyPr wrap="square" rtlCol="0">
              <a:spAutoFit/>
            </a:bodyPr>
            <a:lstStyle/>
            <a:p>
              <a:pPr algn="r"/>
              <a:r>
                <a:rPr lang="en-US" sz="1100" dirty="0">
                  <a:solidFill>
                    <a:srgbClr val="000000"/>
                  </a:solidFill>
                </a:rPr>
                <a:t>10</a:t>
              </a:r>
            </a:p>
          </p:txBody>
        </p:sp>
        <p:sp>
          <p:nvSpPr>
            <p:cNvPr id="21" name="TextBox 20">
              <a:extLst>
                <a:ext uri="{FF2B5EF4-FFF2-40B4-BE49-F238E27FC236}">
                  <a16:creationId xmlns:a16="http://schemas.microsoft.com/office/drawing/2014/main" id="{66B2E833-E1CD-6446-B641-A9E62FA57491}"/>
                </a:ext>
              </a:extLst>
            </p:cNvPr>
            <p:cNvSpPr txBox="1"/>
            <p:nvPr/>
          </p:nvSpPr>
          <p:spPr>
            <a:xfrm>
              <a:off x="739460" y="2631154"/>
              <a:ext cx="413655" cy="261610"/>
            </a:xfrm>
            <a:prstGeom prst="rect">
              <a:avLst/>
            </a:prstGeom>
            <a:noFill/>
          </p:spPr>
          <p:txBody>
            <a:bodyPr wrap="square" rtlCol="0">
              <a:spAutoFit/>
            </a:bodyPr>
            <a:lstStyle/>
            <a:p>
              <a:pPr algn="r"/>
              <a:r>
                <a:rPr lang="en-US" sz="1100" dirty="0">
                  <a:solidFill>
                    <a:srgbClr val="000000"/>
                  </a:solidFill>
                </a:rPr>
                <a:t>5</a:t>
              </a:r>
            </a:p>
          </p:txBody>
        </p:sp>
        <p:sp>
          <p:nvSpPr>
            <p:cNvPr id="22" name="TextBox 21">
              <a:extLst>
                <a:ext uri="{FF2B5EF4-FFF2-40B4-BE49-F238E27FC236}">
                  <a16:creationId xmlns:a16="http://schemas.microsoft.com/office/drawing/2014/main" id="{6486A99A-476E-854C-8C00-41B00F5DF141}"/>
                </a:ext>
              </a:extLst>
            </p:cNvPr>
            <p:cNvSpPr txBox="1"/>
            <p:nvPr/>
          </p:nvSpPr>
          <p:spPr>
            <a:xfrm>
              <a:off x="735290" y="3182940"/>
              <a:ext cx="413655" cy="261610"/>
            </a:xfrm>
            <a:prstGeom prst="rect">
              <a:avLst/>
            </a:prstGeom>
            <a:noFill/>
          </p:spPr>
          <p:txBody>
            <a:bodyPr wrap="square" rtlCol="0">
              <a:spAutoFit/>
            </a:bodyPr>
            <a:lstStyle/>
            <a:p>
              <a:pPr algn="r"/>
              <a:r>
                <a:rPr lang="en-US" sz="1100" dirty="0">
                  <a:solidFill>
                    <a:srgbClr val="000000"/>
                  </a:solidFill>
                </a:rPr>
                <a:t>0</a:t>
              </a:r>
            </a:p>
          </p:txBody>
        </p:sp>
        <p:sp>
          <p:nvSpPr>
            <p:cNvPr id="23" name="TextBox 22">
              <a:extLst>
                <a:ext uri="{FF2B5EF4-FFF2-40B4-BE49-F238E27FC236}">
                  <a16:creationId xmlns:a16="http://schemas.microsoft.com/office/drawing/2014/main" id="{CCF386C1-715D-734A-914F-82D2B007B285}"/>
                </a:ext>
              </a:extLst>
            </p:cNvPr>
            <p:cNvSpPr txBox="1"/>
            <p:nvPr/>
          </p:nvSpPr>
          <p:spPr>
            <a:xfrm>
              <a:off x="3244876" y="1108858"/>
              <a:ext cx="541094" cy="261610"/>
            </a:xfrm>
            <a:prstGeom prst="rect">
              <a:avLst/>
            </a:prstGeom>
            <a:noFill/>
          </p:spPr>
          <p:txBody>
            <a:bodyPr wrap="square" rtlCol="0">
              <a:spAutoFit/>
            </a:bodyPr>
            <a:lstStyle/>
            <a:p>
              <a:pPr algn="ctr"/>
              <a:r>
                <a:rPr lang="en-US" sz="1100" dirty="0">
                  <a:solidFill>
                    <a:srgbClr val="000000"/>
                  </a:solidFill>
                </a:rPr>
                <a:t>OLT</a:t>
              </a:r>
            </a:p>
          </p:txBody>
        </p:sp>
        <p:sp>
          <p:nvSpPr>
            <p:cNvPr id="24" name="TextBox 23">
              <a:extLst>
                <a:ext uri="{FF2B5EF4-FFF2-40B4-BE49-F238E27FC236}">
                  <a16:creationId xmlns:a16="http://schemas.microsoft.com/office/drawing/2014/main" id="{0319B116-1FE2-894A-87FF-C54D3F004E84}"/>
                </a:ext>
              </a:extLst>
            </p:cNvPr>
            <p:cNvSpPr txBox="1"/>
            <p:nvPr/>
          </p:nvSpPr>
          <p:spPr>
            <a:xfrm>
              <a:off x="5609730" y="1108858"/>
              <a:ext cx="541094" cy="261610"/>
            </a:xfrm>
            <a:prstGeom prst="rect">
              <a:avLst/>
            </a:prstGeom>
            <a:noFill/>
          </p:spPr>
          <p:txBody>
            <a:bodyPr wrap="square" rtlCol="0">
              <a:spAutoFit/>
            </a:bodyPr>
            <a:lstStyle/>
            <a:p>
              <a:pPr algn="ctr"/>
              <a:r>
                <a:rPr lang="en-US" sz="1100" dirty="0">
                  <a:solidFill>
                    <a:srgbClr val="000000"/>
                  </a:solidFill>
                </a:rPr>
                <a:t>SDP</a:t>
              </a:r>
            </a:p>
          </p:txBody>
        </p:sp>
        <p:sp>
          <p:nvSpPr>
            <p:cNvPr id="25" name="TextBox 24">
              <a:extLst>
                <a:ext uri="{FF2B5EF4-FFF2-40B4-BE49-F238E27FC236}">
                  <a16:creationId xmlns:a16="http://schemas.microsoft.com/office/drawing/2014/main" id="{D71A9BDA-2027-EA43-9F01-B7FBEB3858D9}"/>
                </a:ext>
              </a:extLst>
            </p:cNvPr>
            <p:cNvSpPr txBox="1"/>
            <p:nvPr/>
          </p:nvSpPr>
          <p:spPr>
            <a:xfrm>
              <a:off x="6297368" y="1108858"/>
              <a:ext cx="955206" cy="261610"/>
            </a:xfrm>
            <a:prstGeom prst="rect">
              <a:avLst/>
            </a:prstGeom>
            <a:noFill/>
          </p:spPr>
          <p:txBody>
            <a:bodyPr wrap="square" rtlCol="0">
              <a:spAutoFit/>
            </a:bodyPr>
            <a:lstStyle/>
            <a:p>
              <a:pPr algn="ctr"/>
              <a:r>
                <a:rPr lang="en-US" sz="1100" dirty="0">
                  <a:solidFill>
                    <a:srgbClr val="000000"/>
                  </a:solidFill>
                </a:rPr>
                <a:t>DBRWP</a:t>
              </a:r>
            </a:p>
          </p:txBody>
        </p:sp>
        <p:sp>
          <p:nvSpPr>
            <p:cNvPr id="26" name="TextBox 25">
              <a:extLst>
                <a:ext uri="{FF2B5EF4-FFF2-40B4-BE49-F238E27FC236}">
                  <a16:creationId xmlns:a16="http://schemas.microsoft.com/office/drawing/2014/main" id="{21D93C66-EE04-B54C-844F-A8E8CBB884E3}"/>
                </a:ext>
              </a:extLst>
            </p:cNvPr>
            <p:cNvSpPr txBox="1"/>
            <p:nvPr/>
          </p:nvSpPr>
          <p:spPr>
            <a:xfrm rot="16200000">
              <a:off x="-363257" y="2132278"/>
              <a:ext cx="2218368" cy="307777"/>
            </a:xfrm>
            <a:prstGeom prst="rect">
              <a:avLst/>
            </a:prstGeom>
            <a:noFill/>
          </p:spPr>
          <p:txBody>
            <a:bodyPr wrap="square" rtlCol="0">
              <a:spAutoFit/>
            </a:bodyPr>
            <a:lstStyle/>
            <a:p>
              <a:pPr algn="ctr"/>
              <a:r>
                <a:rPr lang="en-US" sz="1400" dirty="0">
                  <a:solidFill>
                    <a:srgbClr val="000000"/>
                  </a:solidFill>
                </a:rPr>
                <a:t>Mean ESS Score (SD)</a:t>
              </a:r>
            </a:p>
          </p:txBody>
        </p:sp>
        <p:sp>
          <p:nvSpPr>
            <p:cNvPr id="27" name="TextBox 26">
              <a:extLst>
                <a:ext uri="{FF2B5EF4-FFF2-40B4-BE49-F238E27FC236}">
                  <a16:creationId xmlns:a16="http://schemas.microsoft.com/office/drawing/2014/main" id="{A5FB5301-E982-164A-B1B8-0F0D41CB169A}"/>
                </a:ext>
              </a:extLst>
            </p:cNvPr>
            <p:cNvSpPr txBox="1"/>
            <p:nvPr/>
          </p:nvSpPr>
          <p:spPr>
            <a:xfrm>
              <a:off x="4049491" y="1019348"/>
              <a:ext cx="1305483" cy="246221"/>
            </a:xfrm>
            <a:prstGeom prst="rect">
              <a:avLst/>
            </a:prstGeom>
            <a:noFill/>
          </p:spPr>
          <p:txBody>
            <a:bodyPr wrap="square" rtlCol="0">
              <a:spAutoFit/>
            </a:bodyPr>
            <a:lstStyle/>
            <a:p>
              <a:r>
                <a:rPr lang="en-US" sz="1000" dirty="0">
                  <a:solidFill>
                    <a:srgbClr val="000000"/>
                  </a:solidFill>
                </a:rPr>
                <a:t>OL LXB (n = 115)</a:t>
              </a:r>
            </a:p>
          </p:txBody>
        </p:sp>
        <p:sp>
          <p:nvSpPr>
            <p:cNvPr id="28" name="TextBox 27">
              <a:extLst>
                <a:ext uri="{FF2B5EF4-FFF2-40B4-BE49-F238E27FC236}">
                  <a16:creationId xmlns:a16="http://schemas.microsoft.com/office/drawing/2014/main" id="{ABAC13CB-2058-254C-86D1-CACB5A045CA4}"/>
                </a:ext>
              </a:extLst>
            </p:cNvPr>
            <p:cNvSpPr txBox="1"/>
            <p:nvPr/>
          </p:nvSpPr>
          <p:spPr>
            <a:xfrm>
              <a:off x="4049491" y="1228317"/>
              <a:ext cx="1305483" cy="246221"/>
            </a:xfrm>
            <a:prstGeom prst="rect">
              <a:avLst/>
            </a:prstGeom>
            <a:noFill/>
          </p:spPr>
          <p:txBody>
            <a:bodyPr wrap="square" rtlCol="0">
              <a:spAutoFit/>
            </a:bodyPr>
            <a:lstStyle/>
            <a:p>
              <a:r>
                <a:rPr lang="en-US" sz="1000" dirty="0">
                  <a:solidFill>
                    <a:srgbClr val="000000"/>
                  </a:solidFill>
                </a:rPr>
                <a:t>DB LXB (n = 56)</a:t>
              </a:r>
            </a:p>
          </p:txBody>
        </p:sp>
        <p:sp>
          <p:nvSpPr>
            <p:cNvPr id="29" name="TextBox 28">
              <a:extLst>
                <a:ext uri="{FF2B5EF4-FFF2-40B4-BE49-F238E27FC236}">
                  <a16:creationId xmlns:a16="http://schemas.microsoft.com/office/drawing/2014/main" id="{FD5DBF66-DFF9-2D47-B715-78D787D8B321}"/>
                </a:ext>
              </a:extLst>
            </p:cNvPr>
            <p:cNvSpPr txBox="1"/>
            <p:nvPr/>
          </p:nvSpPr>
          <p:spPr>
            <a:xfrm>
              <a:off x="4049491" y="1443635"/>
              <a:ext cx="1515165" cy="246221"/>
            </a:xfrm>
            <a:prstGeom prst="rect">
              <a:avLst/>
            </a:prstGeom>
            <a:noFill/>
          </p:spPr>
          <p:txBody>
            <a:bodyPr wrap="square" rtlCol="0">
              <a:spAutoFit/>
            </a:bodyPr>
            <a:lstStyle/>
            <a:p>
              <a:r>
                <a:rPr lang="en-US" sz="1000" dirty="0">
                  <a:solidFill>
                    <a:srgbClr val="000000"/>
                  </a:solidFill>
                </a:rPr>
                <a:t>DB Placebo (n = 59)</a:t>
              </a:r>
            </a:p>
          </p:txBody>
        </p:sp>
        <p:pic>
          <p:nvPicPr>
            <p:cNvPr id="30" name="Picture 29">
              <a:extLst>
                <a:ext uri="{FF2B5EF4-FFF2-40B4-BE49-F238E27FC236}">
                  <a16:creationId xmlns:a16="http://schemas.microsoft.com/office/drawing/2014/main" id="{D4CE2EA5-70A9-6B46-923C-5A5ECE1D8E67}"/>
                </a:ext>
              </a:extLst>
            </p:cNvPr>
            <p:cNvPicPr>
              <a:picLocks noChangeAspect="1"/>
            </p:cNvPicPr>
            <p:nvPr/>
          </p:nvPicPr>
          <p:blipFill>
            <a:blip r:embed="rId4"/>
            <a:stretch>
              <a:fillRect/>
            </a:stretch>
          </p:blipFill>
          <p:spPr>
            <a:xfrm>
              <a:off x="3896205" y="1097170"/>
              <a:ext cx="190500" cy="88900"/>
            </a:xfrm>
            <a:prstGeom prst="rect">
              <a:avLst/>
            </a:prstGeom>
          </p:spPr>
        </p:pic>
        <p:pic>
          <p:nvPicPr>
            <p:cNvPr id="31" name="Picture 30">
              <a:extLst>
                <a:ext uri="{FF2B5EF4-FFF2-40B4-BE49-F238E27FC236}">
                  <a16:creationId xmlns:a16="http://schemas.microsoft.com/office/drawing/2014/main" id="{1FAE2932-D99A-F94E-A67C-BF56A5AB20E2}"/>
                </a:ext>
              </a:extLst>
            </p:cNvPr>
            <p:cNvPicPr>
              <a:picLocks noChangeAspect="1"/>
            </p:cNvPicPr>
            <p:nvPr/>
          </p:nvPicPr>
          <p:blipFill>
            <a:blip r:embed="rId5"/>
            <a:stretch>
              <a:fillRect/>
            </a:stretch>
          </p:blipFill>
          <p:spPr>
            <a:xfrm>
              <a:off x="3896205" y="1309889"/>
              <a:ext cx="190500" cy="76200"/>
            </a:xfrm>
            <a:prstGeom prst="rect">
              <a:avLst/>
            </a:prstGeom>
          </p:spPr>
        </p:pic>
        <p:pic>
          <p:nvPicPr>
            <p:cNvPr id="32" name="Picture 31">
              <a:extLst>
                <a:ext uri="{FF2B5EF4-FFF2-40B4-BE49-F238E27FC236}">
                  <a16:creationId xmlns:a16="http://schemas.microsoft.com/office/drawing/2014/main" id="{E6527C1F-3F3D-C143-9ABB-90AAA749C87B}"/>
                </a:ext>
              </a:extLst>
            </p:cNvPr>
            <p:cNvPicPr>
              <a:picLocks noChangeAspect="1"/>
            </p:cNvPicPr>
            <p:nvPr/>
          </p:nvPicPr>
          <p:blipFill>
            <a:blip r:embed="rId6"/>
            <a:stretch>
              <a:fillRect/>
            </a:stretch>
          </p:blipFill>
          <p:spPr>
            <a:xfrm>
              <a:off x="3896205" y="1525888"/>
              <a:ext cx="190500" cy="76200"/>
            </a:xfrm>
            <a:prstGeom prst="rect">
              <a:avLst/>
            </a:prstGeom>
          </p:spPr>
        </p:pic>
      </p:grpSp>
      <p:sp>
        <p:nvSpPr>
          <p:cNvPr id="33" name="Rectangle 32">
            <a:extLst>
              <a:ext uri="{FF2B5EF4-FFF2-40B4-BE49-F238E27FC236}">
                <a16:creationId xmlns:a16="http://schemas.microsoft.com/office/drawing/2014/main" id="{24BC2279-A912-FD45-93B6-3DEFB1D8E0CE}"/>
              </a:ext>
            </a:extLst>
          </p:cNvPr>
          <p:cNvSpPr/>
          <p:nvPr/>
        </p:nvSpPr>
        <p:spPr>
          <a:xfrm>
            <a:off x="7078513" y="1582492"/>
            <a:ext cx="889987" cy="276999"/>
          </a:xfrm>
          <a:prstGeom prst="rect">
            <a:avLst/>
          </a:prstGeom>
        </p:spPr>
        <p:txBody>
          <a:bodyPr wrap="none">
            <a:spAutoFit/>
          </a:bodyPr>
          <a:lstStyle/>
          <a:p>
            <a:pPr algn="ctr"/>
            <a:r>
              <a:rPr lang="en-US" sz="1200" i="1" dirty="0">
                <a:solidFill>
                  <a:srgbClr val="000000"/>
                </a:solidFill>
              </a:rPr>
              <a:t>p</a:t>
            </a:r>
            <a:r>
              <a:rPr lang="en-US" sz="1200" dirty="0">
                <a:solidFill>
                  <a:srgbClr val="000000"/>
                </a:solidFill>
              </a:rPr>
              <a:t> &lt; .0001 </a:t>
            </a:r>
            <a:endParaRPr lang="en-US" sz="1200" baseline="30000" dirty="0">
              <a:solidFill>
                <a:srgbClr val="000000"/>
              </a:solidFill>
            </a:endParaRPr>
          </a:p>
        </p:txBody>
      </p:sp>
      <p:sp>
        <p:nvSpPr>
          <p:cNvPr id="34" name="Down Arrow 33">
            <a:extLst>
              <a:ext uri="{FF2B5EF4-FFF2-40B4-BE49-F238E27FC236}">
                <a16:creationId xmlns:a16="http://schemas.microsoft.com/office/drawing/2014/main" id="{77FF2AEA-DB98-B34F-B5EC-D3E08E3869EB}"/>
              </a:ext>
            </a:extLst>
          </p:cNvPr>
          <p:cNvSpPr/>
          <p:nvPr/>
        </p:nvSpPr>
        <p:spPr>
          <a:xfrm rot="10800000">
            <a:off x="7913023" y="1276747"/>
            <a:ext cx="413655" cy="1891282"/>
          </a:xfrm>
          <a:prstGeom prst="downArrow">
            <a:avLst/>
          </a:prstGeom>
          <a:solidFill>
            <a:srgbClr val="39867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TextBox 34">
            <a:extLst>
              <a:ext uri="{FF2B5EF4-FFF2-40B4-BE49-F238E27FC236}">
                <a16:creationId xmlns:a16="http://schemas.microsoft.com/office/drawing/2014/main" id="{BA46B12D-59DC-FF48-BF15-BE948021EB1D}"/>
              </a:ext>
            </a:extLst>
          </p:cNvPr>
          <p:cNvSpPr txBox="1"/>
          <p:nvPr/>
        </p:nvSpPr>
        <p:spPr>
          <a:xfrm rot="5400000">
            <a:off x="7643404" y="2140404"/>
            <a:ext cx="978601" cy="276999"/>
          </a:xfrm>
          <a:prstGeom prst="rect">
            <a:avLst/>
          </a:prstGeom>
          <a:noFill/>
        </p:spPr>
        <p:txBody>
          <a:bodyPr wrap="none" rtlCol="0">
            <a:spAutoFit/>
          </a:bodyPr>
          <a:lstStyle/>
          <a:p>
            <a:r>
              <a:rPr lang="en-US" sz="1200" b="1" dirty="0">
                <a:solidFill>
                  <a:schemeClr val="bg1"/>
                </a:solidFill>
              </a:rPr>
              <a:t>Worsening</a:t>
            </a:r>
          </a:p>
        </p:txBody>
      </p:sp>
      <p:sp>
        <p:nvSpPr>
          <p:cNvPr id="36" name="Down Arrow 35">
            <a:extLst>
              <a:ext uri="{FF2B5EF4-FFF2-40B4-BE49-F238E27FC236}">
                <a16:creationId xmlns:a16="http://schemas.microsoft.com/office/drawing/2014/main" id="{02AE034A-4A1C-0949-B890-B14AEFA28EDD}"/>
              </a:ext>
            </a:extLst>
          </p:cNvPr>
          <p:cNvSpPr/>
          <p:nvPr/>
        </p:nvSpPr>
        <p:spPr>
          <a:xfrm>
            <a:off x="421277" y="1268846"/>
            <a:ext cx="413655" cy="1891282"/>
          </a:xfrm>
          <a:prstGeom prst="downArrow">
            <a:avLst/>
          </a:prstGeom>
          <a:solidFill>
            <a:srgbClr val="39867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TextBox 36">
            <a:extLst>
              <a:ext uri="{FF2B5EF4-FFF2-40B4-BE49-F238E27FC236}">
                <a16:creationId xmlns:a16="http://schemas.microsoft.com/office/drawing/2014/main" id="{654529AA-4D56-3344-BC92-FD22FFF0E6A2}"/>
              </a:ext>
            </a:extLst>
          </p:cNvPr>
          <p:cNvSpPr txBox="1"/>
          <p:nvPr/>
        </p:nvSpPr>
        <p:spPr>
          <a:xfrm rot="16200000">
            <a:off x="51835" y="2132503"/>
            <a:ext cx="1149674" cy="276999"/>
          </a:xfrm>
          <a:prstGeom prst="rect">
            <a:avLst/>
          </a:prstGeom>
          <a:noFill/>
        </p:spPr>
        <p:txBody>
          <a:bodyPr wrap="none" rtlCol="0">
            <a:spAutoFit/>
          </a:bodyPr>
          <a:lstStyle/>
          <a:p>
            <a:r>
              <a:rPr lang="en-US" sz="1200" b="1" dirty="0">
                <a:solidFill>
                  <a:schemeClr val="bg1"/>
                </a:solidFill>
              </a:rPr>
              <a:t>Improvement</a:t>
            </a:r>
          </a:p>
        </p:txBody>
      </p:sp>
    </p:spTree>
    <p:extLst>
      <p:ext uri="{BB962C8B-B14F-4D97-AF65-F5344CB8AC3E}">
        <p14:creationId xmlns:p14="http://schemas.microsoft.com/office/powerpoint/2010/main" val="26120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2E3C-DA51-2543-9B2C-97F7292A2D9E}"/>
              </a:ext>
            </a:extLst>
          </p:cNvPr>
          <p:cNvSpPr>
            <a:spLocks noGrp="1"/>
          </p:cNvSpPr>
          <p:nvPr>
            <p:ph type="title"/>
          </p:nvPr>
        </p:nvSpPr>
        <p:spPr>
          <a:xfrm>
            <a:off x="417095" y="102582"/>
            <a:ext cx="8309810" cy="824841"/>
          </a:xfrm>
        </p:spPr>
        <p:txBody>
          <a:bodyPr/>
          <a:lstStyle/>
          <a:p>
            <a:r>
              <a:rPr lang="en-US" altLang="fr-FR" sz="2800" dirty="0"/>
              <a:t>LXB: Efficacy in IH – Idiopathic Hypersomnia Severity Scale (IHSS)</a:t>
            </a:r>
            <a:endParaRPr lang="en-US" sz="2800" dirty="0"/>
          </a:p>
        </p:txBody>
      </p:sp>
      <p:sp>
        <p:nvSpPr>
          <p:cNvPr id="3" name="Content Placeholder 2">
            <a:extLst>
              <a:ext uri="{FF2B5EF4-FFF2-40B4-BE49-F238E27FC236}">
                <a16:creationId xmlns:a16="http://schemas.microsoft.com/office/drawing/2014/main" id="{7C992ACD-3635-0942-823B-1A0257EF9083}"/>
              </a:ext>
            </a:extLst>
          </p:cNvPr>
          <p:cNvSpPr>
            <a:spLocks noGrp="1"/>
          </p:cNvSpPr>
          <p:nvPr>
            <p:ph idx="1"/>
          </p:nvPr>
        </p:nvSpPr>
        <p:spPr>
          <a:xfrm>
            <a:off x="417095" y="3746482"/>
            <a:ext cx="8309810" cy="1107996"/>
          </a:xfrm>
        </p:spPr>
        <p:txBody>
          <a:bodyPr/>
          <a:lstStyle/>
          <a:p>
            <a:r>
              <a:rPr lang="en-US" sz="1200" dirty="0"/>
              <a:t>Mean IHSS score decreased (improved) from study entry to end of SDP with LXB</a:t>
            </a:r>
          </a:p>
          <a:p>
            <a:r>
              <a:rPr lang="en-US" sz="1200" dirty="0"/>
              <a:t>Mean IHSS score worsened from end of SDP to end of DBRWP with placebo; improvement was maintained with LXB</a:t>
            </a:r>
          </a:p>
          <a:p>
            <a:r>
              <a:rPr lang="en-US" sz="1200" dirty="0"/>
              <a:t>Statistically significant median difference (95% CI) in IHSS between LXB and placebo in change from end of SDP to end of DBRWP was −12.00 (−15.00, −8.00); </a:t>
            </a:r>
            <a:r>
              <a:rPr lang="en-US" sz="1200" i="1" dirty="0"/>
              <a:t>p</a:t>
            </a:r>
            <a:r>
              <a:rPr lang="en-US" sz="1200" dirty="0"/>
              <a:t> &lt; .0001</a:t>
            </a:r>
          </a:p>
          <a:p>
            <a:endParaRPr lang="en-US" sz="1200" dirty="0"/>
          </a:p>
        </p:txBody>
      </p:sp>
      <p:sp>
        <p:nvSpPr>
          <p:cNvPr id="4" name="Text Placeholder 3">
            <a:extLst>
              <a:ext uri="{FF2B5EF4-FFF2-40B4-BE49-F238E27FC236}">
                <a16:creationId xmlns:a16="http://schemas.microsoft.com/office/drawing/2014/main" id="{A3B4E0CE-9332-6F4A-AF04-825C61281543}"/>
              </a:ext>
            </a:extLst>
          </p:cNvPr>
          <p:cNvSpPr>
            <a:spLocks noGrp="1"/>
          </p:cNvSpPr>
          <p:nvPr>
            <p:ph type="body" sz="quarter" idx="10"/>
          </p:nvPr>
        </p:nvSpPr>
        <p:spPr>
          <a:xfrm>
            <a:off x="0" y="4684913"/>
            <a:ext cx="9144000" cy="458587"/>
          </a:xfrm>
        </p:spPr>
        <p:txBody>
          <a:bodyPr/>
          <a:lstStyle/>
          <a:p>
            <a:pPr marL="11113" indent="-11113"/>
            <a:r>
              <a:rPr lang="en-US" dirty="0"/>
              <a:t>*LXB was FDA-approved on August 12, 2021 for the treatment of IH in adults.</a:t>
            </a:r>
          </a:p>
          <a:p>
            <a:pPr marL="11113" indent="-11113"/>
            <a:r>
              <a:rPr lang="en-US" dirty="0">
                <a:solidFill>
                  <a:srgbClr val="5A686F"/>
                </a:solidFill>
              </a:rPr>
              <a:t>Dauvilliers Y, et al. SLEEP 2021 Annual Meeting. Abstract 494.</a:t>
            </a:r>
            <a:endParaRPr lang="en-US" altLang="en-US" dirty="0">
              <a:solidFill>
                <a:srgbClr val="5C6B72"/>
              </a:solidFill>
            </a:endParaRPr>
          </a:p>
        </p:txBody>
      </p:sp>
      <p:pic>
        <p:nvPicPr>
          <p:cNvPr id="5" name="Picture 4">
            <a:extLst>
              <a:ext uri="{FF2B5EF4-FFF2-40B4-BE49-F238E27FC236}">
                <a16:creationId xmlns:a16="http://schemas.microsoft.com/office/drawing/2014/main" id="{C049EC1C-A711-C941-93D4-9BDF08D69C8B}"/>
              </a:ext>
            </a:extLst>
          </p:cNvPr>
          <p:cNvPicPr>
            <a:picLocks noChangeAspect="1"/>
          </p:cNvPicPr>
          <p:nvPr/>
        </p:nvPicPr>
        <p:blipFill rotWithShape="1">
          <a:blip r:embed="rId3"/>
          <a:srcRect t="11404" b="8962"/>
          <a:stretch/>
        </p:blipFill>
        <p:spPr>
          <a:xfrm>
            <a:off x="1209345" y="986679"/>
            <a:ext cx="7099300" cy="2629490"/>
          </a:xfrm>
          <a:prstGeom prst="rect">
            <a:avLst/>
          </a:prstGeom>
        </p:spPr>
      </p:pic>
      <p:sp>
        <p:nvSpPr>
          <p:cNvPr id="10" name="TextBox 9">
            <a:extLst>
              <a:ext uri="{FF2B5EF4-FFF2-40B4-BE49-F238E27FC236}">
                <a16:creationId xmlns:a16="http://schemas.microsoft.com/office/drawing/2014/main" id="{E702DB29-83C3-FF45-8851-60CD6C4B3A75}"/>
              </a:ext>
            </a:extLst>
          </p:cNvPr>
          <p:cNvSpPr txBox="1"/>
          <p:nvPr/>
        </p:nvSpPr>
        <p:spPr>
          <a:xfrm>
            <a:off x="1725559" y="3486513"/>
            <a:ext cx="413655" cy="261610"/>
          </a:xfrm>
          <a:prstGeom prst="rect">
            <a:avLst/>
          </a:prstGeom>
          <a:noFill/>
        </p:spPr>
        <p:txBody>
          <a:bodyPr wrap="square" rtlCol="0">
            <a:spAutoFit/>
          </a:bodyPr>
          <a:lstStyle/>
          <a:p>
            <a:pPr algn="ctr"/>
            <a:r>
              <a:rPr lang="en-US" sz="1100" dirty="0">
                <a:solidFill>
                  <a:srgbClr val="000000"/>
                </a:solidFill>
              </a:rPr>
              <a:t>D1</a:t>
            </a:r>
          </a:p>
        </p:txBody>
      </p:sp>
      <p:sp>
        <p:nvSpPr>
          <p:cNvPr id="11" name="TextBox 10">
            <a:extLst>
              <a:ext uri="{FF2B5EF4-FFF2-40B4-BE49-F238E27FC236}">
                <a16:creationId xmlns:a16="http://schemas.microsoft.com/office/drawing/2014/main" id="{AEE984E4-0C37-3F49-A09E-D3B96463CFEA}"/>
              </a:ext>
            </a:extLst>
          </p:cNvPr>
          <p:cNvSpPr txBox="1"/>
          <p:nvPr/>
        </p:nvSpPr>
        <p:spPr>
          <a:xfrm>
            <a:off x="2168862" y="3487595"/>
            <a:ext cx="413655" cy="261610"/>
          </a:xfrm>
          <a:prstGeom prst="rect">
            <a:avLst/>
          </a:prstGeom>
          <a:noFill/>
        </p:spPr>
        <p:txBody>
          <a:bodyPr wrap="square" rtlCol="0">
            <a:spAutoFit/>
          </a:bodyPr>
          <a:lstStyle/>
          <a:p>
            <a:pPr algn="ctr"/>
            <a:r>
              <a:rPr lang="en-US" sz="1100" dirty="0">
                <a:solidFill>
                  <a:srgbClr val="000000"/>
                </a:solidFill>
              </a:rPr>
              <a:t>W1</a:t>
            </a:r>
          </a:p>
        </p:txBody>
      </p:sp>
      <p:sp>
        <p:nvSpPr>
          <p:cNvPr id="12" name="TextBox 11">
            <a:extLst>
              <a:ext uri="{FF2B5EF4-FFF2-40B4-BE49-F238E27FC236}">
                <a16:creationId xmlns:a16="http://schemas.microsoft.com/office/drawing/2014/main" id="{840F3B5F-971A-8143-9E79-02723D666C70}"/>
              </a:ext>
            </a:extLst>
          </p:cNvPr>
          <p:cNvSpPr txBox="1"/>
          <p:nvPr/>
        </p:nvSpPr>
        <p:spPr>
          <a:xfrm>
            <a:off x="3494747" y="3490658"/>
            <a:ext cx="413655" cy="261610"/>
          </a:xfrm>
          <a:prstGeom prst="rect">
            <a:avLst/>
          </a:prstGeom>
          <a:noFill/>
        </p:spPr>
        <p:txBody>
          <a:bodyPr wrap="square" rtlCol="0">
            <a:spAutoFit/>
          </a:bodyPr>
          <a:lstStyle/>
          <a:p>
            <a:pPr algn="ctr"/>
            <a:r>
              <a:rPr lang="en-US" sz="1100" dirty="0">
                <a:solidFill>
                  <a:srgbClr val="000000"/>
                </a:solidFill>
              </a:rPr>
              <a:t>W4</a:t>
            </a:r>
          </a:p>
        </p:txBody>
      </p:sp>
      <p:sp>
        <p:nvSpPr>
          <p:cNvPr id="13" name="TextBox 12">
            <a:extLst>
              <a:ext uri="{FF2B5EF4-FFF2-40B4-BE49-F238E27FC236}">
                <a16:creationId xmlns:a16="http://schemas.microsoft.com/office/drawing/2014/main" id="{4980412C-43B7-7C4B-A2EF-38C07DE79E24}"/>
              </a:ext>
            </a:extLst>
          </p:cNvPr>
          <p:cNvSpPr txBox="1"/>
          <p:nvPr/>
        </p:nvSpPr>
        <p:spPr>
          <a:xfrm>
            <a:off x="4827040" y="3486513"/>
            <a:ext cx="413655" cy="261610"/>
          </a:xfrm>
          <a:prstGeom prst="rect">
            <a:avLst/>
          </a:prstGeom>
          <a:noFill/>
        </p:spPr>
        <p:txBody>
          <a:bodyPr wrap="square" rtlCol="0">
            <a:spAutoFit/>
          </a:bodyPr>
          <a:lstStyle/>
          <a:p>
            <a:pPr algn="ctr"/>
            <a:r>
              <a:rPr lang="en-US" sz="1100" dirty="0">
                <a:solidFill>
                  <a:srgbClr val="000000"/>
                </a:solidFill>
              </a:rPr>
              <a:t>W8</a:t>
            </a:r>
          </a:p>
        </p:txBody>
      </p:sp>
      <p:sp>
        <p:nvSpPr>
          <p:cNvPr id="14" name="TextBox 13">
            <a:extLst>
              <a:ext uri="{FF2B5EF4-FFF2-40B4-BE49-F238E27FC236}">
                <a16:creationId xmlns:a16="http://schemas.microsoft.com/office/drawing/2014/main" id="{94A0C501-3D4E-0A42-950C-E7C476576AA8}"/>
              </a:ext>
            </a:extLst>
          </p:cNvPr>
          <p:cNvSpPr txBox="1"/>
          <p:nvPr/>
        </p:nvSpPr>
        <p:spPr>
          <a:xfrm>
            <a:off x="5550419" y="3496073"/>
            <a:ext cx="746498" cy="261610"/>
          </a:xfrm>
          <a:prstGeom prst="rect">
            <a:avLst/>
          </a:prstGeom>
          <a:noFill/>
        </p:spPr>
        <p:txBody>
          <a:bodyPr wrap="square" rtlCol="0">
            <a:spAutoFit/>
          </a:bodyPr>
          <a:lstStyle/>
          <a:p>
            <a:pPr algn="ctr"/>
            <a:r>
              <a:rPr lang="en-US" sz="1100" dirty="0">
                <a:solidFill>
                  <a:srgbClr val="000000"/>
                </a:solidFill>
              </a:rPr>
              <a:t>End OLT</a:t>
            </a:r>
          </a:p>
        </p:txBody>
      </p:sp>
      <p:sp>
        <p:nvSpPr>
          <p:cNvPr id="15" name="TextBox 14">
            <a:extLst>
              <a:ext uri="{FF2B5EF4-FFF2-40B4-BE49-F238E27FC236}">
                <a16:creationId xmlns:a16="http://schemas.microsoft.com/office/drawing/2014/main" id="{645B6282-AA26-724D-9F0B-A744BCA55D54}"/>
              </a:ext>
            </a:extLst>
          </p:cNvPr>
          <p:cNvSpPr txBox="1"/>
          <p:nvPr/>
        </p:nvSpPr>
        <p:spPr>
          <a:xfrm>
            <a:off x="6426332" y="3496073"/>
            <a:ext cx="769205" cy="261610"/>
          </a:xfrm>
          <a:prstGeom prst="rect">
            <a:avLst/>
          </a:prstGeom>
          <a:noFill/>
        </p:spPr>
        <p:txBody>
          <a:bodyPr wrap="square" rtlCol="0">
            <a:spAutoFit/>
          </a:bodyPr>
          <a:lstStyle/>
          <a:p>
            <a:pPr algn="ctr"/>
            <a:r>
              <a:rPr lang="en-US" sz="1100" dirty="0">
                <a:solidFill>
                  <a:srgbClr val="000000"/>
                </a:solidFill>
              </a:rPr>
              <a:t>End SDP</a:t>
            </a:r>
          </a:p>
        </p:txBody>
      </p:sp>
      <p:sp>
        <p:nvSpPr>
          <p:cNvPr id="16" name="TextBox 15">
            <a:extLst>
              <a:ext uri="{FF2B5EF4-FFF2-40B4-BE49-F238E27FC236}">
                <a16:creationId xmlns:a16="http://schemas.microsoft.com/office/drawing/2014/main" id="{A16579AF-3EE3-D743-B3CB-75FFC52C1592}"/>
              </a:ext>
            </a:extLst>
          </p:cNvPr>
          <p:cNvSpPr txBox="1"/>
          <p:nvPr/>
        </p:nvSpPr>
        <p:spPr>
          <a:xfrm>
            <a:off x="7170687" y="3488052"/>
            <a:ext cx="1052101" cy="261610"/>
          </a:xfrm>
          <a:prstGeom prst="rect">
            <a:avLst/>
          </a:prstGeom>
          <a:noFill/>
        </p:spPr>
        <p:txBody>
          <a:bodyPr wrap="square" rtlCol="0">
            <a:spAutoFit/>
          </a:bodyPr>
          <a:lstStyle/>
          <a:p>
            <a:pPr algn="ctr"/>
            <a:r>
              <a:rPr lang="en-US" sz="1100" dirty="0">
                <a:solidFill>
                  <a:srgbClr val="000000"/>
                </a:solidFill>
              </a:rPr>
              <a:t>End DBRWP</a:t>
            </a:r>
          </a:p>
        </p:txBody>
      </p:sp>
      <p:sp>
        <p:nvSpPr>
          <p:cNvPr id="17" name="TextBox 16">
            <a:extLst>
              <a:ext uri="{FF2B5EF4-FFF2-40B4-BE49-F238E27FC236}">
                <a16:creationId xmlns:a16="http://schemas.microsoft.com/office/drawing/2014/main" id="{B4D48BA1-BAFB-1E48-AF1E-8099756B5053}"/>
              </a:ext>
            </a:extLst>
          </p:cNvPr>
          <p:cNvSpPr txBox="1"/>
          <p:nvPr/>
        </p:nvSpPr>
        <p:spPr>
          <a:xfrm>
            <a:off x="1291265" y="986679"/>
            <a:ext cx="413655" cy="261610"/>
          </a:xfrm>
          <a:prstGeom prst="rect">
            <a:avLst/>
          </a:prstGeom>
          <a:noFill/>
        </p:spPr>
        <p:txBody>
          <a:bodyPr wrap="square" rtlCol="0">
            <a:spAutoFit/>
          </a:bodyPr>
          <a:lstStyle/>
          <a:p>
            <a:pPr algn="r"/>
            <a:r>
              <a:rPr lang="en-US" sz="1100" dirty="0">
                <a:solidFill>
                  <a:srgbClr val="000000"/>
                </a:solidFill>
              </a:rPr>
              <a:t>40</a:t>
            </a:r>
          </a:p>
        </p:txBody>
      </p:sp>
      <p:sp>
        <p:nvSpPr>
          <p:cNvPr id="18" name="TextBox 17">
            <a:extLst>
              <a:ext uri="{FF2B5EF4-FFF2-40B4-BE49-F238E27FC236}">
                <a16:creationId xmlns:a16="http://schemas.microsoft.com/office/drawing/2014/main" id="{588537DE-65C7-8445-B1EC-AA8F8510BC4C}"/>
              </a:ext>
            </a:extLst>
          </p:cNvPr>
          <p:cNvSpPr txBox="1"/>
          <p:nvPr/>
        </p:nvSpPr>
        <p:spPr>
          <a:xfrm>
            <a:off x="1276977" y="1571360"/>
            <a:ext cx="413655" cy="261610"/>
          </a:xfrm>
          <a:prstGeom prst="rect">
            <a:avLst/>
          </a:prstGeom>
          <a:noFill/>
        </p:spPr>
        <p:txBody>
          <a:bodyPr wrap="square" rtlCol="0">
            <a:spAutoFit/>
          </a:bodyPr>
          <a:lstStyle/>
          <a:p>
            <a:pPr algn="r"/>
            <a:r>
              <a:rPr lang="en-US" sz="1100" dirty="0">
                <a:solidFill>
                  <a:srgbClr val="000000"/>
                </a:solidFill>
              </a:rPr>
              <a:t>30</a:t>
            </a:r>
          </a:p>
        </p:txBody>
      </p:sp>
      <p:sp>
        <p:nvSpPr>
          <p:cNvPr id="19" name="TextBox 18">
            <a:extLst>
              <a:ext uri="{FF2B5EF4-FFF2-40B4-BE49-F238E27FC236}">
                <a16:creationId xmlns:a16="http://schemas.microsoft.com/office/drawing/2014/main" id="{50DDECC8-67FC-5142-A5D9-689E99FBB286}"/>
              </a:ext>
            </a:extLst>
          </p:cNvPr>
          <p:cNvSpPr txBox="1"/>
          <p:nvPr/>
        </p:nvSpPr>
        <p:spPr>
          <a:xfrm>
            <a:off x="1276976" y="2148546"/>
            <a:ext cx="413655" cy="261610"/>
          </a:xfrm>
          <a:prstGeom prst="rect">
            <a:avLst/>
          </a:prstGeom>
          <a:noFill/>
        </p:spPr>
        <p:txBody>
          <a:bodyPr wrap="square" rtlCol="0">
            <a:spAutoFit/>
          </a:bodyPr>
          <a:lstStyle/>
          <a:p>
            <a:pPr algn="r"/>
            <a:r>
              <a:rPr lang="en-US" sz="1100" dirty="0">
                <a:solidFill>
                  <a:srgbClr val="000000"/>
                </a:solidFill>
              </a:rPr>
              <a:t>20</a:t>
            </a:r>
          </a:p>
        </p:txBody>
      </p:sp>
      <p:sp>
        <p:nvSpPr>
          <p:cNvPr id="20" name="TextBox 19">
            <a:extLst>
              <a:ext uri="{FF2B5EF4-FFF2-40B4-BE49-F238E27FC236}">
                <a16:creationId xmlns:a16="http://schemas.microsoft.com/office/drawing/2014/main" id="{305F91BD-D9DA-DF4A-97E5-E4E989E9A17A}"/>
              </a:ext>
            </a:extLst>
          </p:cNvPr>
          <p:cNvSpPr txBox="1"/>
          <p:nvPr/>
        </p:nvSpPr>
        <p:spPr>
          <a:xfrm>
            <a:off x="1276975" y="2735809"/>
            <a:ext cx="413655" cy="261610"/>
          </a:xfrm>
          <a:prstGeom prst="rect">
            <a:avLst/>
          </a:prstGeom>
          <a:noFill/>
        </p:spPr>
        <p:txBody>
          <a:bodyPr wrap="square" rtlCol="0">
            <a:spAutoFit/>
          </a:bodyPr>
          <a:lstStyle/>
          <a:p>
            <a:pPr algn="r"/>
            <a:r>
              <a:rPr lang="en-US" sz="1100" dirty="0">
                <a:solidFill>
                  <a:srgbClr val="000000"/>
                </a:solidFill>
              </a:rPr>
              <a:t>10</a:t>
            </a:r>
          </a:p>
        </p:txBody>
      </p:sp>
      <p:sp>
        <p:nvSpPr>
          <p:cNvPr id="21" name="TextBox 20">
            <a:extLst>
              <a:ext uri="{FF2B5EF4-FFF2-40B4-BE49-F238E27FC236}">
                <a16:creationId xmlns:a16="http://schemas.microsoft.com/office/drawing/2014/main" id="{65C04442-E695-294F-A619-E4EAC31C2651}"/>
              </a:ext>
            </a:extLst>
          </p:cNvPr>
          <p:cNvSpPr txBox="1"/>
          <p:nvPr/>
        </p:nvSpPr>
        <p:spPr>
          <a:xfrm>
            <a:off x="1272805" y="3312995"/>
            <a:ext cx="413655" cy="261610"/>
          </a:xfrm>
          <a:prstGeom prst="rect">
            <a:avLst/>
          </a:prstGeom>
          <a:noFill/>
        </p:spPr>
        <p:txBody>
          <a:bodyPr wrap="square" rtlCol="0">
            <a:spAutoFit/>
          </a:bodyPr>
          <a:lstStyle/>
          <a:p>
            <a:pPr algn="r"/>
            <a:r>
              <a:rPr lang="en-US" sz="1100" dirty="0">
                <a:solidFill>
                  <a:srgbClr val="000000"/>
                </a:solidFill>
              </a:rPr>
              <a:t>0</a:t>
            </a:r>
          </a:p>
        </p:txBody>
      </p:sp>
      <p:sp>
        <p:nvSpPr>
          <p:cNvPr id="22" name="TextBox 21">
            <a:extLst>
              <a:ext uri="{FF2B5EF4-FFF2-40B4-BE49-F238E27FC236}">
                <a16:creationId xmlns:a16="http://schemas.microsoft.com/office/drawing/2014/main" id="{1C5CE256-52CE-F44A-AB26-C7350CD4FBC2}"/>
              </a:ext>
            </a:extLst>
          </p:cNvPr>
          <p:cNvSpPr txBox="1"/>
          <p:nvPr/>
        </p:nvSpPr>
        <p:spPr>
          <a:xfrm>
            <a:off x="3730003" y="1147182"/>
            <a:ext cx="541094" cy="261610"/>
          </a:xfrm>
          <a:prstGeom prst="rect">
            <a:avLst/>
          </a:prstGeom>
          <a:noFill/>
        </p:spPr>
        <p:txBody>
          <a:bodyPr wrap="square" rtlCol="0">
            <a:spAutoFit/>
          </a:bodyPr>
          <a:lstStyle/>
          <a:p>
            <a:pPr algn="ctr"/>
            <a:r>
              <a:rPr lang="en-US" sz="1100" dirty="0">
                <a:solidFill>
                  <a:srgbClr val="000000"/>
                </a:solidFill>
              </a:rPr>
              <a:t>OLT</a:t>
            </a:r>
          </a:p>
        </p:txBody>
      </p:sp>
      <p:sp>
        <p:nvSpPr>
          <p:cNvPr id="23" name="TextBox 22">
            <a:extLst>
              <a:ext uri="{FF2B5EF4-FFF2-40B4-BE49-F238E27FC236}">
                <a16:creationId xmlns:a16="http://schemas.microsoft.com/office/drawing/2014/main" id="{9E9B1701-087E-694E-876E-7F6C183D0216}"/>
              </a:ext>
            </a:extLst>
          </p:cNvPr>
          <p:cNvSpPr txBox="1"/>
          <p:nvPr/>
        </p:nvSpPr>
        <p:spPr>
          <a:xfrm>
            <a:off x="6094857" y="1116993"/>
            <a:ext cx="541094" cy="261610"/>
          </a:xfrm>
          <a:prstGeom prst="rect">
            <a:avLst/>
          </a:prstGeom>
          <a:noFill/>
        </p:spPr>
        <p:txBody>
          <a:bodyPr wrap="square" rtlCol="0">
            <a:spAutoFit/>
          </a:bodyPr>
          <a:lstStyle/>
          <a:p>
            <a:pPr algn="ctr"/>
            <a:r>
              <a:rPr lang="en-US" sz="1100" dirty="0">
                <a:solidFill>
                  <a:srgbClr val="000000"/>
                </a:solidFill>
              </a:rPr>
              <a:t>SDP</a:t>
            </a:r>
          </a:p>
        </p:txBody>
      </p:sp>
      <p:sp>
        <p:nvSpPr>
          <p:cNvPr id="24" name="TextBox 23">
            <a:extLst>
              <a:ext uri="{FF2B5EF4-FFF2-40B4-BE49-F238E27FC236}">
                <a16:creationId xmlns:a16="http://schemas.microsoft.com/office/drawing/2014/main" id="{612E4C64-0767-6A42-B37D-7F2E6A1434CC}"/>
              </a:ext>
            </a:extLst>
          </p:cNvPr>
          <p:cNvSpPr txBox="1"/>
          <p:nvPr/>
        </p:nvSpPr>
        <p:spPr>
          <a:xfrm>
            <a:off x="6782495" y="1116993"/>
            <a:ext cx="955206" cy="261610"/>
          </a:xfrm>
          <a:prstGeom prst="rect">
            <a:avLst/>
          </a:prstGeom>
          <a:noFill/>
        </p:spPr>
        <p:txBody>
          <a:bodyPr wrap="square" rtlCol="0">
            <a:spAutoFit/>
          </a:bodyPr>
          <a:lstStyle/>
          <a:p>
            <a:pPr algn="ctr"/>
            <a:r>
              <a:rPr lang="en-US" sz="1100" dirty="0">
                <a:solidFill>
                  <a:srgbClr val="000000"/>
                </a:solidFill>
              </a:rPr>
              <a:t>DBRWP</a:t>
            </a:r>
          </a:p>
        </p:txBody>
      </p:sp>
      <p:sp>
        <p:nvSpPr>
          <p:cNvPr id="25" name="TextBox 24">
            <a:extLst>
              <a:ext uri="{FF2B5EF4-FFF2-40B4-BE49-F238E27FC236}">
                <a16:creationId xmlns:a16="http://schemas.microsoft.com/office/drawing/2014/main" id="{241C99ED-BEC7-BE41-956F-EF56C5730252}"/>
              </a:ext>
            </a:extLst>
          </p:cNvPr>
          <p:cNvSpPr txBox="1"/>
          <p:nvPr/>
        </p:nvSpPr>
        <p:spPr>
          <a:xfrm rot="16200000">
            <a:off x="-6932" y="2175220"/>
            <a:ext cx="2514205" cy="307777"/>
          </a:xfrm>
          <a:prstGeom prst="rect">
            <a:avLst/>
          </a:prstGeom>
          <a:noFill/>
        </p:spPr>
        <p:txBody>
          <a:bodyPr wrap="square" rtlCol="0">
            <a:spAutoFit/>
          </a:bodyPr>
          <a:lstStyle/>
          <a:p>
            <a:pPr algn="ctr"/>
            <a:r>
              <a:rPr lang="en-US" sz="1400" dirty="0">
                <a:solidFill>
                  <a:srgbClr val="000000"/>
                </a:solidFill>
              </a:rPr>
              <a:t>Mean IHSS Score (SD)</a:t>
            </a:r>
          </a:p>
        </p:txBody>
      </p:sp>
      <p:sp>
        <p:nvSpPr>
          <p:cNvPr id="28" name="TextBox 27">
            <a:extLst>
              <a:ext uri="{FF2B5EF4-FFF2-40B4-BE49-F238E27FC236}">
                <a16:creationId xmlns:a16="http://schemas.microsoft.com/office/drawing/2014/main" id="{1646FA06-6E47-B046-93C1-0ACEA9FC0BFC}"/>
              </a:ext>
            </a:extLst>
          </p:cNvPr>
          <p:cNvSpPr txBox="1"/>
          <p:nvPr/>
        </p:nvSpPr>
        <p:spPr>
          <a:xfrm>
            <a:off x="4565404" y="1063185"/>
            <a:ext cx="1305483" cy="246221"/>
          </a:xfrm>
          <a:prstGeom prst="rect">
            <a:avLst/>
          </a:prstGeom>
          <a:noFill/>
        </p:spPr>
        <p:txBody>
          <a:bodyPr wrap="square" rtlCol="0">
            <a:spAutoFit/>
          </a:bodyPr>
          <a:lstStyle/>
          <a:p>
            <a:r>
              <a:rPr lang="en-US" sz="1000" dirty="0">
                <a:solidFill>
                  <a:srgbClr val="000000"/>
                </a:solidFill>
              </a:rPr>
              <a:t>OL LXB (n = 115)</a:t>
            </a:r>
          </a:p>
        </p:txBody>
      </p:sp>
      <p:sp>
        <p:nvSpPr>
          <p:cNvPr id="29" name="TextBox 28">
            <a:extLst>
              <a:ext uri="{FF2B5EF4-FFF2-40B4-BE49-F238E27FC236}">
                <a16:creationId xmlns:a16="http://schemas.microsoft.com/office/drawing/2014/main" id="{E0580136-6377-DB43-A29D-954DE5CC1A6C}"/>
              </a:ext>
            </a:extLst>
          </p:cNvPr>
          <p:cNvSpPr txBox="1"/>
          <p:nvPr/>
        </p:nvSpPr>
        <p:spPr>
          <a:xfrm>
            <a:off x="4579692" y="1272154"/>
            <a:ext cx="1305483" cy="246221"/>
          </a:xfrm>
          <a:prstGeom prst="rect">
            <a:avLst/>
          </a:prstGeom>
          <a:noFill/>
        </p:spPr>
        <p:txBody>
          <a:bodyPr wrap="square" rtlCol="0">
            <a:spAutoFit/>
          </a:bodyPr>
          <a:lstStyle/>
          <a:p>
            <a:r>
              <a:rPr lang="en-US" sz="1000" dirty="0">
                <a:solidFill>
                  <a:srgbClr val="000000"/>
                </a:solidFill>
              </a:rPr>
              <a:t>DB LXB (n = 56)</a:t>
            </a:r>
          </a:p>
        </p:txBody>
      </p:sp>
      <p:sp>
        <p:nvSpPr>
          <p:cNvPr id="30" name="TextBox 29">
            <a:extLst>
              <a:ext uri="{FF2B5EF4-FFF2-40B4-BE49-F238E27FC236}">
                <a16:creationId xmlns:a16="http://schemas.microsoft.com/office/drawing/2014/main" id="{1ABC213A-4692-8F4F-9F01-833F9130A6D8}"/>
              </a:ext>
            </a:extLst>
          </p:cNvPr>
          <p:cNvSpPr txBox="1"/>
          <p:nvPr/>
        </p:nvSpPr>
        <p:spPr>
          <a:xfrm>
            <a:off x="4579692" y="1487472"/>
            <a:ext cx="1515165" cy="246221"/>
          </a:xfrm>
          <a:prstGeom prst="rect">
            <a:avLst/>
          </a:prstGeom>
          <a:noFill/>
        </p:spPr>
        <p:txBody>
          <a:bodyPr wrap="square" rtlCol="0">
            <a:spAutoFit/>
          </a:bodyPr>
          <a:lstStyle/>
          <a:p>
            <a:r>
              <a:rPr lang="en-US" sz="1000" dirty="0">
                <a:solidFill>
                  <a:srgbClr val="000000"/>
                </a:solidFill>
              </a:rPr>
              <a:t>DB Placebo (n = 59)</a:t>
            </a:r>
          </a:p>
        </p:txBody>
      </p:sp>
      <p:pic>
        <p:nvPicPr>
          <p:cNvPr id="31" name="Picture 30">
            <a:extLst>
              <a:ext uri="{FF2B5EF4-FFF2-40B4-BE49-F238E27FC236}">
                <a16:creationId xmlns:a16="http://schemas.microsoft.com/office/drawing/2014/main" id="{CF7F3799-EAB3-AB4A-A3B3-0D8DE0C14E8A}"/>
              </a:ext>
            </a:extLst>
          </p:cNvPr>
          <p:cNvPicPr>
            <a:picLocks noChangeAspect="1"/>
          </p:cNvPicPr>
          <p:nvPr/>
        </p:nvPicPr>
        <p:blipFill>
          <a:blip r:embed="rId4"/>
          <a:stretch>
            <a:fillRect/>
          </a:stretch>
        </p:blipFill>
        <p:spPr>
          <a:xfrm>
            <a:off x="4440694" y="1141007"/>
            <a:ext cx="190500" cy="88900"/>
          </a:xfrm>
          <a:prstGeom prst="rect">
            <a:avLst/>
          </a:prstGeom>
        </p:spPr>
      </p:pic>
      <p:pic>
        <p:nvPicPr>
          <p:cNvPr id="32" name="Picture 31">
            <a:extLst>
              <a:ext uri="{FF2B5EF4-FFF2-40B4-BE49-F238E27FC236}">
                <a16:creationId xmlns:a16="http://schemas.microsoft.com/office/drawing/2014/main" id="{A4266AE3-3A61-384E-A0A1-DF752E42E8EA}"/>
              </a:ext>
            </a:extLst>
          </p:cNvPr>
          <p:cNvPicPr>
            <a:picLocks noChangeAspect="1"/>
          </p:cNvPicPr>
          <p:nvPr/>
        </p:nvPicPr>
        <p:blipFill>
          <a:blip r:embed="rId5"/>
          <a:stretch>
            <a:fillRect/>
          </a:stretch>
        </p:blipFill>
        <p:spPr>
          <a:xfrm>
            <a:off x="4440694" y="1353726"/>
            <a:ext cx="190500" cy="76200"/>
          </a:xfrm>
          <a:prstGeom prst="rect">
            <a:avLst/>
          </a:prstGeom>
        </p:spPr>
      </p:pic>
      <p:pic>
        <p:nvPicPr>
          <p:cNvPr id="33" name="Picture 32">
            <a:extLst>
              <a:ext uri="{FF2B5EF4-FFF2-40B4-BE49-F238E27FC236}">
                <a16:creationId xmlns:a16="http://schemas.microsoft.com/office/drawing/2014/main" id="{389F5B2E-271C-694C-A663-9DE5FC243108}"/>
              </a:ext>
            </a:extLst>
          </p:cNvPr>
          <p:cNvPicPr>
            <a:picLocks noChangeAspect="1"/>
          </p:cNvPicPr>
          <p:nvPr/>
        </p:nvPicPr>
        <p:blipFill>
          <a:blip r:embed="rId6"/>
          <a:stretch>
            <a:fillRect/>
          </a:stretch>
        </p:blipFill>
        <p:spPr>
          <a:xfrm>
            <a:off x="4440694" y="1569725"/>
            <a:ext cx="190500" cy="76200"/>
          </a:xfrm>
          <a:prstGeom prst="rect">
            <a:avLst/>
          </a:prstGeom>
        </p:spPr>
      </p:pic>
      <p:sp>
        <p:nvSpPr>
          <p:cNvPr id="34" name="Rectangle 33">
            <a:extLst>
              <a:ext uri="{FF2B5EF4-FFF2-40B4-BE49-F238E27FC236}">
                <a16:creationId xmlns:a16="http://schemas.microsoft.com/office/drawing/2014/main" id="{9E43A5A0-3868-7743-95FF-33B8DE77566D}"/>
              </a:ext>
            </a:extLst>
          </p:cNvPr>
          <p:cNvSpPr/>
          <p:nvPr/>
        </p:nvSpPr>
        <p:spPr>
          <a:xfrm>
            <a:off x="6916840" y="1521890"/>
            <a:ext cx="889987" cy="276999"/>
          </a:xfrm>
          <a:prstGeom prst="rect">
            <a:avLst/>
          </a:prstGeom>
        </p:spPr>
        <p:txBody>
          <a:bodyPr wrap="none">
            <a:spAutoFit/>
          </a:bodyPr>
          <a:lstStyle/>
          <a:p>
            <a:pPr algn="ctr"/>
            <a:r>
              <a:rPr lang="en-US" sz="1200" i="1" dirty="0">
                <a:solidFill>
                  <a:srgbClr val="000000"/>
                </a:solidFill>
              </a:rPr>
              <a:t>p</a:t>
            </a:r>
            <a:r>
              <a:rPr lang="en-US" sz="1200" dirty="0">
                <a:solidFill>
                  <a:srgbClr val="000000"/>
                </a:solidFill>
              </a:rPr>
              <a:t> &lt; .0001 </a:t>
            </a:r>
            <a:endParaRPr lang="en-US" sz="1200" baseline="30000" dirty="0">
              <a:solidFill>
                <a:srgbClr val="000000"/>
              </a:solidFill>
            </a:endParaRPr>
          </a:p>
        </p:txBody>
      </p:sp>
      <p:sp>
        <p:nvSpPr>
          <p:cNvPr id="35" name="Down Arrow 34">
            <a:extLst>
              <a:ext uri="{FF2B5EF4-FFF2-40B4-BE49-F238E27FC236}">
                <a16:creationId xmlns:a16="http://schemas.microsoft.com/office/drawing/2014/main" id="{AEDA3F8A-EA10-5248-9363-B6E9045D5FF3}"/>
              </a:ext>
            </a:extLst>
          </p:cNvPr>
          <p:cNvSpPr/>
          <p:nvPr/>
        </p:nvSpPr>
        <p:spPr>
          <a:xfrm rot="10800000">
            <a:off x="7939071" y="1353726"/>
            <a:ext cx="413655" cy="1891282"/>
          </a:xfrm>
          <a:prstGeom prst="downArrow">
            <a:avLst/>
          </a:prstGeom>
          <a:solidFill>
            <a:srgbClr val="39867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TextBox 35">
            <a:extLst>
              <a:ext uri="{FF2B5EF4-FFF2-40B4-BE49-F238E27FC236}">
                <a16:creationId xmlns:a16="http://schemas.microsoft.com/office/drawing/2014/main" id="{4F79B30D-FC53-9B46-A99A-78248D22E351}"/>
              </a:ext>
            </a:extLst>
          </p:cNvPr>
          <p:cNvSpPr txBox="1"/>
          <p:nvPr/>
        </p:nvSpPr>
        <p:spPr>
          <a:xfrm rot="5400000">
            <a:off x="7669452" y="2217383"/>
            <a:ext cx="978601" cy="276999"/>
          </a:xfrm>
          <a:prstGeom prst="rect">
            <a:avLst/>
          </a:prstGeom>
          <a:noFill/>
        </p:spPr>
        <p:txBody>
          <a:bodyPr wrap="none" rtlCol="0">
            <a:spAutoFit/>
          </a:bodyPr>
          <a:lstStyle/>
          <a:p>
            <a:r>
              <a:rPr lang="en-US" sz="1200" b="1" dirty="0">
                <a:solidFill>
                  <a:schemeClr val="bg1"/>
                </a:solidFill>
              </a:rPr>
              <a:t>Worsening</a:t>
            </a:r>
          </a:p>
        </p:txBody>
      </p:sp>
      <p:sp>
        <p:nvSpPr>
          <p:cNvPr id="37" name="Down Arrow 36">
            <a:extLst>
              <a:ext uri="{FF2B5EF4-FFF2-40B4-BE49-F238E27FC236}">
                <a16:creationId xmlns:a16="http://schemas.microsoft.com/office/drawing/2014/main" id="{BE768CFF-342A-E740-9619-1B65B59F0D24}"/>
              </a:ext>
            </a:extLst>
          </p:cNvPr>
          <p:cNvSpPr/>
          <p:nvPr/>
        </p:nvSpPr>
        <p:spPr>
          <a:xfrm>
            <a:off x="609354" y="1272154"/>
            <a:ext cx="413655" cy="1891282"/>
          </a:xfrm>
          <a:prstGeom prst="downArrow">
            <a:avLst/>
          </a:prstGeom>
          <a:solidFill>
            <a:srgbClr val="39867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TextBox 37">
            <a:extLst>
              <a:ext uri="{FF2B5EF4-FFF2-40B4-BE49-F238E27FC236}">
                <a16:creationId xmlns:a16="http://schemas.microsoft.com/office/drawing/2014/main" id="{6CD7D853-B6D6-884D-BCAC-CBC43EAEA58F}"/>
              </a:ext>
            </a:extLst>
          </p:cNvPr>
          <p:cNvSpPr txBox="1"/>
          <p:nvPr/>
        </p:nvSpPr>
        <p:spPr>
          <a:xfrm rot="16200000">
            <a:off x="239912" y="2135811"/>
            <a:ext cx="1149674" cy="276999"/>
          </a:xfrm>
          <a:prstGeom prst="rect">
            <a:avLst/>
          </a:prstGeom>
          <a:noFill/>
        </p:spPr>
        <p:txBody>
          <a:bodyPr wrap="none" rtlCol="0">
            <a:spAutoFit/>
          </a:bodyPr>
          <a:lstStyle/>
          <a:p>
            <a:r>
              <a:rPr lang="en-US" sz="1200" b="1" dirty="0">
                <a:solidFill>
                  <a:schemeClr val="bg1"/>
                </a:solidFill>
              </a:rPr>
              <a:t>Improvement</a:t>
            </a:r>
          </a:p>
        </p:txBody>
      </p:sp>
    </p:spTree>
    <p:extLst>
      <p:ext uri="{BB962C8B-B14F-4D97-AF65-F5344CB8AC3E}">
        <p14:creationId xmlns:p14="http://schemas.microsoft.com/office/powerpoint/2010/main" val="280870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A screenshot of a cell phone&#10;&#10;Description automatically generated with medium confidence">
            <a:extLst>
              <a:ext uri="{FF2B5EF4-FFF2-40B4-BE49-F238E27FC236}">
                <a16:creationId xmlns:a16="http://schemas.microsoft.com/office/drawing/2014/main" id="{E6F024C1-294A-4643-8845-D25AE27D3DEC}"/>
              </a:ext>
            </a:extLst>
          </p:cNvPr>
          <p:cNvPicPr>
            <a:picLocks noChangeAspect="1"/>
          </p:cNvPicPr>
          <p:nvPr/>
        </p:nvPicPr>
        <p:blipFill rotWithShape="1">
          <a:blip r:embed="rId3"/>
          <a:srcRect l="12245" r="33382" b="16642"/>
          <a:stretch/>
        </p:blipFill>
        <p:spPr>
          <a:xfrm>
            <a:off x="1460038" y="987904"/>
            <a:ext cx="4453873" cy="3167690"/>
          </a:xfrm>
          <a:custGeom>
            <a:avLst/>
            <a:gdLst>
              <a:gd name="connsiteX0" fmla="*/ 2387826 w 4453873"/>
              <a:gd name="connsiteY0" fmla="*/ 362235 h 3167690"/>
              <a:gd name="connsiteX1" fmla="*/ 2387826 w 4453873"/>
              <a:gd name="connsiteY1" fmla="*/ 604424 h 3167690"/>
              <a:gd name="connsiteX2" fmla="*/ 2806228 w 4453873"/>
              <a:gd name="connsiteY2" fmla="*/ 604424 h 3167690"/>
              <a:gd name="connsiteX3" fmla="*/ 2806228 w 4453873"/>
              <a:gd name="connsiteY3" fmla="*/ 362235 h 3167690"/>
              <a:gd name="connsiteX4" fmla="*/ 0 w 4453873"/>
              <a:gd name="connsiteY4" fmla="*/ 0 h 3167690"/>
              <a:gd name="connsiteX5" fmla="*/ 4453873 w 4453873"/>
              <a:gd name="connsiteY5" fmla="*/ 0 h 3167690"/>
              <a:gd name="connsiteX6" fmla="*/ 4453873 w 4453873"/>
              <a:gd name="connsiteY6" fmla="*/ 3167690 h 3167690"/>
              <a:gd name="connsiteX7" fmla="*/ 0 w 4453873"/>
              <a:gd name="connsiteY7" fmla="*/ 3167690 h 316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3873" h="3167690">
                <a:moveTo>
                  <a:pt x="2387826" y="362235"/>
                </a:moveTo>
                <a:lnTo>
                  <a:pt x="2387826" y="604424"/>
                </a:lnTo>
                <a:lnTo>
                  <a:pt x="2806228" y="604424"/>
                </a:lnTo>
                <a:lnTo>
                  <a:pt x="2806228" y="362235"/>
                </a:lnTo>
                <a:close/>
                <a:moveTo>
                  <a:pt x="0" y="0"/>
                </a:moveTo>
                <a:lnTo>
                  <a:pt x="4453873" y="0"/>
                </a:lnTo>
                <a:lnTo>
                  <a:pt x="4453873" y="3167690"/>
                </a:lnTo>
                <a:lnTo>
                  <a:pt x="0" y="3167690"/>
                </a:lnTo>
                <a:close/>
              </a:path>
            </a:pathLst>
          </a:custGeom>
        </p:spPr>
      </p:pic>
      <p:sp>
        <p:nvSpPr>
          <p:cNvPr id="2" name="Title 1">
            <a:extLst>
              <a:ext uri="{FF2B5EF4-FFF2-40B4-BE49-F238E27FC236}">
                <a16:creationId xmlns:a16="http://schemas.microsoft.com/office/drawing/2014/main" id="{942C5C3C-5D8C-5143-8E46-443CB6FC0AAC}"/>
              </a:ext>
            </a:extLst>
          </p:cNvPr>
          <p:cNvSpPr>
            <a:spLocks noGrp="1"/>
          </p:cNvSpPr>
          <p:nvPr>
            <p:ph type="title"/>
          </p:nvPr>
        </p:nvSpPr>
        <p:spPr>
          <a:xfrm>
            <a:off x="417095" y="102582"/>
            <a:ext cx="8309810" cy="824841"/>
          </a:xfrm>
        </p:spPr>
        <p:txBody>
          <a:bodyPr/>
          <a:lstStyle/>
          <a:p>
            <a:r>
              <a:rPr lang="en-US" altLang="fr-FR" sz="2800" dirty="0"/>
              <a:t>LXB*: Efficacy in IH – Patient Global Impression of Change (PGI-C)</a:t>
            </a:r>
            <a:endParaRPr lang="en-US" sz="2800" dirty="0"/>
          </a:p>
        </p:txBody>
      </p:sp>
      <p:sp>
        <p:nvSpPr>
          <p:cNvPr id="4" name="Text Placeholder 3">
            <a:extLst>
              <a:ext uri="{FF2B5EF4-FFF2-40B4-BE49-F238E27FC236}">
                <a16:creationId xmlns:a16="http://schemas.microsoft.com/office/drawing/2014/main" id="{9C1F5F86-AE0A-954D-890B-38474B746CEA}"/>
              </a:ext>
            </a:extLst>
          </p:cNvPr>
          <p:cNvSpPr>
            <a:spLocks noGrp="1"/>
          </p:cNvSpPr>
          <p:nvPr>
            <p:ph type="body" sz="quarter" idx="10"/>
          </p:nvPr>
        </p:nvSpPr>
        <p:spPr>
          <a:xfrm>
            <a:off x="0" y="4761857"/>
            <a:ext cx="9144000" cy="381643"/>
          </a:xfrm>
        </p:spPr>
        <p:txBody>
          <a:bodyPr/>
          <a:lstStyle/>
          <a:p>
            <a:pPr marL="11113" indent="-11113"/>
            <a:r>
              <a:rPr lang="en-US" dirty="0"/>
              <a:t>*LXB was FDA-approved on August 12, 2021 for the treatment of IH in adults.</a:t>
            </a:r>
            <a:br>
              <a:rPr lang="en-US" dirty="0"/>
            </a:br>
            <a:r>
              <a:rPr lang="en-US" dirty="0" err="1">
                <a:solidFill>
                  <a:srgbClr val="5A686F"/>
                </a:solidFill>
              </a:rPr>
              <a:t>Dauvilliers</a:t>
            </a:r>
            <a:r>
              <a:rPr lang="en-US" dirty="0">
                <a:solidFill>
                  <a:srgbClr val="5A686F"/>
                </a:solidFill>
              </a:rPr>
              <a:t> Y, et al. SLEEP 2021 Annual Meeting. Abstract 494.</a:t>
            </a:r>
            <a:endParaRPr lang="en-US" altLang="en-US" dirty="0">
              <a:solidFill>
                <a:srgbClr val="5A686F"/>
              </a:solidFill>
            </a:endParaRPr>
          </a:p>
        </p:txBody>
      </p:sp>
      <p:sp>
        <p:nvSpPr>
          <p:cNvPr id="6" name="TextBox 5">
            <a:extLst>
              <a:ext uri="{FF2B5EF4-FFF2-40B4-BE49-F238E27FC236}">
                <a16:creationId xmlns:a16="http://schemas.microsoft.com/office/drawing/2014/main" id="{DE65DD8E-A5C4-DB4A-BD51-49C8BA83EB5C}"/>
              </a:ext>
            </a:extLst>
          </p:cNvPr>
          <p:cNvSpPr txBox="1"/>
          <p:nvPr/>
        </p:nvSpPr>
        <p:spPr>
          <a:xfrm>
            <a:off x="2274875" y="1230040"/>
            <a:ext cx="397866" cy="221599"/>
          </a:xfrm>
          <a:prstGeom prst="rect">
            <a:avLst/>
          </a:prstGeom>
          <a:solidFill>
            <a:srgbClr val="3995C1"/>
          </a:solidFill>
        </p:spPr>
        <p:txBody>
          <a:bodyPr wrap="none" tIns="18288" bIns="18288" rtlCol="0">
            <a:spAutoFit/>
          </a:bodyPr>
          <a:lstStyle/>
          <a:p>
            <a:r>
              <a:rPr lang="en-US" sz="1200" dirty="0"/>
              <a:t>8.9</a:t>
            </a:r>
          </a:p>
        </p:txBody>
      </p:sp>
      <p:sp>
        <p:nvSpPr>
          <p:cNvPr id="7" name="TextBox 6">
            <a:extLst>
              <a:ext uri="{FF2B5EF4-FFF2-40B4-BE49-F238E27FC236}">
                <a16:creationId xmlns:a16="http://schemas.microsoft.com/office/drawing/2014/main" id="{B65B6E02-4C0C-F847-A1E3-ACF9F15476BF}"/>
              </a:ext>
            </a:extLst>
          </p:cNvPr>
          <p:cNvSpPr txBox="1"/>
          <p:nvPr/>
        </p:nvSpPr>
        <p:spPr>
          <a:xfrm>
            <a:off x="2232396" y="1662787"/>
            <a:ext cx="482824" cy="221599"/>
          </a:xfrm>
          <a:prstGeom prst="rect">
            <a:avLst/>
          </a:prstGeom>
          <a:solidFill>
            <a:srgbClr val="65A1D5"/>
          </a:solidFill>
        </p:spPr>
        <p:txBody>
          <a:bodyPr wrap="none" tIns="18288" bIns="18288" rtlCol="0">
            <a:spAutoFit/>
          </a:bodyPr>
          <a:lstStyle/>
          <a:p>
            <a:r>
              <a:rPr lang="en-US" sz="1200" dirty="0"/>
              <a:t>23.2</a:t>
            </a:r>
          </a:p>
        </p:txBody>
      </p:sp>
      <p:sp>
        <p:nvSpPr>
          <p:cNvPr id="8" name="TextBox 7">
            <a:extLst>
              <a:ext uri="{FF2B5EF4-FFF2-40B4-BE49-F238E27FC236}">
                <a16:creationId xmlns:a16="http://schemas.microsoft.com/office/drawing/2014/main" id="{AA6FC712-1489-9B4B-9A76-536A81B4691C}"/>
              </a:ext>
            </a:extLst>
          </p:cNvPr>
          <p:cNvSpPr txBox="1"/>
          <p:nvPr/>
        </p:nvSpPr>
        <p:spPr>
          <a:xfrm>
            <a:off x="2274875" y="2155929"/>
            <a:ext cx="397866" cy="137160"/>
          </a:xfrm>
          <a:prstGeom prst="rect">
            <a:avLst/>
          </a:prstGeom>
          <a:solidFill>
            <a:srgbClr val="CDE1F1"/>
          </a:solidFill>
        </p:spPr>
        <p:txBody>
          <a:bodyPr wrap="none" tIns="0" bIns="0" rtlCol="0">
            <a:spAutoFit/>
          </a:bodyPr>
          <a:lstStyle/>
          <a:p>
            <a:r>
              <a:rPr lang="en-US" sz="1200" dirty="0"/>
              <a:t>5.4</a:t>
            </a:r>
          </a:p>
        </p:txBody>
      </p:sp>
      <p:sp>
        <p:nvSpPr>
          <p:cNvPr id="9" name="TextBox 8">
            <a:extLst>
              <a:ext uri="{FF2B5EF4-FFF2-40B4-BE49-F238E27FC236}">
                <a16:creationId xmlns:a16="http://schemas.microsoft.com/office/drawing/2014/main" id="{045BC441-2768-5D41-B717-A405567F5EF8}"/>
              </a:ext>
            </a:extLst>
          </p:cNvPr>
          <p:cNvSpPr txBox="1"/>
          <p:nvPr/>
        </p:nvSpPr>
        <p:spPr>
          <a:xfrm>
            <a:off x="2232396" y="2830806"/>
            <a:ext cx="482824" cy="184666"/>
          </a:xfrm>
          <a:prstGeom prst="rect">
            <a:avLst/>
          </a:prstGeom>
          <a:solidFill>
            <a:srgbClr val="C0C0C0"/>
          </a:solidFill>
        </p:spPr>
        <p:txBody>
          <a:bodyPr wrap="none" tIns="0" bIns="0" rtlCol="0">
            <a:spAutoFit/>
          </a:bodyPr>
          <a:lstStyle/>
          <a:p>
            <a:r>
              <a:rPr lang="en-US" sz="1200" dirty="0"/>
              <a:t>41.1</a:t>
            </a:r>
          </a:p>
        </p:txBody>
      </p:sp>
      <p:sp>
        <p:nvSpPr>
          <p:cNvPr id="10" name="TextBox 9">
            <a:extLst>
              <a:ext uri="{FF2B5EF4-FFF2-40B4-BE49-F238E27FC236}">
                <a16:creationId xmlns:a16="http://schemas.microsoft.com/office/drawing/2014/main" id="{86257F12-3FED-644D-B1B3-241A448EFF7C}"/>
              </a:ext>
            </a:extLst>
          </p:cNvPr>
          <p:cNvSpPr txBox="1"/>
          <p:nvPr/>
        </p:nvSpPr>
        <p:spPr>
          <a:xfrm>
            <a:off x="2232396" y="3689433"/>
            <a:ext cx="482824" cy="184666"/>
          </a:xfrm>
          <a:prstGeom prst="rect">
            <a:avLst/>
          </a:prstGeom>
          <a:solidFill>
            <a:srgbClr val="D8BBD8"/>
          </a:solidFill>
        </p:spPr>
        <p:txBody>
          <a:bodyPr wrap="none" tIns="0" bIns="0" rtlCol="0">
            <a:spAutoFit/>
          </a:bodyPr>
          <a:lstStyle/>
          <a:p>
            <a:r>
              <a:rPr lang="en-US" sz="1200" dirty="0"/>
              <a:t>16.1</a:t>
            </a:r>
          </a:p>
        </p:txBody>
      </p:sp>
      <p:sp>
        <p:nvSpPr>
          <p:cNvPr id="11" name="TextBox 10">
            <a:extLst>
              <a:ext uri="{FF2B5EF4-FFF2-40B4-BE49-F238E27FC236}">
                <a16:creationId xmlns:a16="http://schemas.microsoft.com/office/drawing/2014/main" id="{91283C87-7C98-894D-9CCE-4B934A4A07E2}"/>
              </a:ext>
            </a:extLst>
          </p:cNvPr>
          <p:cNvSpPr txBox="1"/>
          <p:nvPr/>
        </p:nvSpPr>
        <p:spPr>
          <a:xfrm>
            <a:off x="4445125" y="1798580"/>
            <a:ext cx="482824" cy="184666"/>
          </a:xfrm>
          <a:prstGeom prst="rect">
            <a:avLst/>
          </a:prstGeom>
          <a:solidFill>
            <a:srgbClr val="D8BBD8"/>
          </a:solidFill>
        </p:spPr>
        <p:txBody>
          <a:bodyPr wrap="none" tIns="0" bIns="0" rtlCol="0">
            <a:spAutoFit/>
          </a:bodyPr>
          <a:lstStyle/>
          <a:p>
            <a:r>
              <a:rPr lang="en-US" sz="1200" dirty="0"/>
              <a:t>23.7</a:t>
            </a:r>
          </a:p>
        </p:txBody>
      </p:sp>
      <p:sp>
        <p:nvSpPr>
          <p:cNvPr id="12" name="TextBox 11">
            <a:extLst>
              <a:ext uri="{FF2B5EF4-FFF2-40B4-BE49-F238E27FC236}">
                <a16:creationId xmlns:a16="http://schemas.microsoft.com/office/drawing/2014/main" id="{A9A0D464-294A-F644-A792-BBDF24F42D5B}"/>
              </a:ext>
            </a:extLst>
          </p:cNvPr>
          <p:cNvSpPr txBox="1"/>
          <p:nvPr/>
        </p:nvSpPr>
        <p:spPr>
          <a:xfrm>
            <a:off x="4487604" y="1401660"/>
            <a:ext cx="397866" cy="137160"/>
          </a:xfrm>
          <a:prstGeom prst="rect">
            <a:avLst/>
          </a:prstGeom>
          <a:solidFill>
            <a:srgbClr val="C0C0C0"/>
          </a:solidFill>
        </p:spPr>
        <p:txBody>
          <a:bodyPr wrap="none" tIns="0" bIns="0" rtlCol="0">
            <a:spAutoFit/>
          </a:bodyPr>
          <a:lstStyle/>
          <a:p>
            <a:r>
              <a:rPr lang="en-US" sz="1200" dirty="0"/>
              <a:t>5.1</a:t>
            </a:r>
          </a:p>
        </p:txBody>
      </p:sp>
      <p:sp>
        <p:nvSpPr>
          <p:cNvPr id="14" name="TextBox 13">
            <a:extLst>
              <a:ext uri="{FF2B5EF4-FFF2-40B4-BE49-F238E27FC236}">
                <a16:creationId xmlns:a16="http://schemas.microsoft.com/office/drawing/2014/main" id="{A71F08DA-5936-6341-88A3-8F9E1FA9A06F}"/>
              </a:ext>
            </a:extLst>
          </p:cNvPr>
          <p:cNvSpPr txBox="1"/>
          <p:nvPr/>
        </p:nvSpPr>
        <p:spPr>
          <a:xfrm>
            <a:off x="4445125" y="2708789"/>
            <a:ext cx="482824" cy="184666"/>
          </a:xfrm>
          <a:prstGeom prst="rect">
            <a:avLst/>
          </a:prstGeom>
          <a:solidFill>
            <a:srgbClr val="B277B3"/>
          </a:solidFill>
        </p:spPr>
        <p:txBody>
          <a:bodyPr wrap="none" tIns="0" bIns="0" rtlCol="0">
            <a:spAutoFit/>
          </a:bodyPr>
          <a:lstStyle/>
          <a:p>
            <a:r>
              <a:rPr lang="en-US" sz="1200" dirty="0"/>
              <a:t>37.3</a:t>
            </a:r>
          </a:p>
        </p:txBody>
      </p:sp>
      <p:sp>
        <p:nvSpPr>
          <p:cNvPr id="15" name="TextBox 14">
            <a:extLst>
              <a:ext uri="{FF2B5EF4-FFF2-40B4-BE49-F238E27FC236}">
                <a16:creationId xmlns:a16="http://schemas.microsoft.com/office/drawing/2014/main" id="{0EDD722A-1703-EF4F-89FB-B301EA3A123D}"/>
              </a:ext>
            </a:extLst>
          </p:cNvPr>
          <p:cNvSpPr txBox="1"/>
          <p:nvPr/>
        </p:nvSpPr>
        <p:spPr>
          <a:xfrm>
            <a:off x="4445125" y="3689433"/>
            <a:ext cx="482824" cy="184666"/>
          </a:xfrm>
          <a:prstGeom prst="rect">
            <a:avLst/>
          </a:prstGeom>
          <a:solidFill>
            <a:srgbClr val="502C4F"/>
          </a:solidFill>
        </p:spPr>
        <p:txBody>
          <a:bodyPr wrap="none" tIns="0" bIns="0" rtlCol="0">
            <a:spAutoFit/>
          </a:bodyPr>
          <a:lstStyle/>
          <a:p>
            <a:r>
              <a:rPr lang="en-US" sz="1200" dirty="0">
                <a:solidFill>
                  <a:srgbClr val="FFFFFF"/>
                </a:solidFill>
              </a:rPr>
              <a:t>27.1</a:t>
            </a:r>
          </a:p>
        </p:txBody>
      </p:sp>
      <p:sp>
        <p:nvSpPr>
          <p:cNvPr id="16" name="TextBox 15">
            <a:extLst>
              <a:ext uri="{FF2B5EF4-FFF2-40B4-BE49-F238E27FC236}">
                <a16:creationId xmlns:a16="http://schemas.microsoft.com/office/drawing/2014/main" id="{870D9EB0-A3A5-8B42-B093-F19A64C472E1}"/>
              </a:ext>
            </a:extLst>
          </p:cNvPr>
          <p:cNvSpPr txBox="1"/>
          <p:nvPr/>
        </p:nvSpPr>
        <p:spPr>
          <a:xfrm>
            <a:off x="4487604" y="1188828"/>
            <a:ext cx="397866" cy="137160"/>
          </a:xfrm>
          <a:prstGeom prst="rect">
            <a:avLst/>
          </a:prstGeom>
          <a:solidFill>
            <a:srgbClr val="65A2D6"/>
          </a:solidFill>
        </p:spPr>
        <p:txBody>
          <a:bodyPr wrap="none" tIns="0" bIns="0" rtlCol="0">
            <a:spAutoFit/>
          </a:bodyPr>
          <a:lstStyle/>
          <a:p>
            <a:r>
              <a:rPr lang="en-US" sz="1200" dirty="0"/>
              <a:t>5.1</a:t>
            </a:r>
          </a:p>
        </p:txBody>
      </p:sp>
      <p:sp>
        <p:nvSpPr>
          <p:cNvPr id="21" name="TextBox 20">
            <a:extLst>
              <a:ext uri="{FF2B5EF4-FFF2-40B4-BE49-F238E27FC236}">
                <a16:creationId xmlns:a16="http://schemas.microsoft.com/office/drawing/2014/main" id="{4084DB99-2D7D-A74C-83A0-979EF14B748C}"/>
              </a:ext>
            </a:extLst>
          </p:cNvPr>
          <p:cNvSpPr txBox="1"/>
          <p:nvPr/>
        </p:nvSpPr>
        <p:spPr>
          <a:xfrm>
            <a:off x="3022997" y="2290265"/>
            <a:ext cx="1143000" cy="276999"/>
          </a:xfrm>
          <a:prstGeom prst="rect">
            <a:avLst/>
          </a:prstGeom>
          <a:noFill/>
        </p:spPr>
        <p:txBody>
          <a:bodyPr>
            <a:spAutoFit/>
          </a:bodyPr>
          <a:lstStyle/>
          <a:p>
            <a:pPr algn="ctr">
              <a:defRPr/>
            </a:pPr>
            <a:r>
              <a:rPr lang="en-US" sz="1200" i="1" dirty="0"/>
              <a:t>p </a:t>
            </a:r>
            <a:r>
              <a:rPr lang="en-US" sz="1200" dirty="0"/>
              <a:t>&lt; .0001</a:t>
            </a:r>
            <a:endParaRPr lang="en-US" sz="1200" baseline="30000" dirty="0"/>
          </a:p>
        </p:txBody>
      </p:sp>
      <p:sp>
        <p:nvSpPr>
          <p:cNvPr id="22" name="TextBox 1">
            <a:extLst>
              <a:ext uri="{FF2B5EF4-FFF2-40B4-BE49-F238E27FC236}">
                <a16:creationId xmlns:a16="http://schemas.microsoft.com/office/drawing/2014/main" id="{332DA91D-0833-154C-8591-E62B23DD9407}"/>
              </a:ext>
            </a:extLst>
          </p:cNvPr>
          <p:cNvSpPr txBox="1">
            <a:spLocks noChangeArrowheads="1"/>
          </p:cNvSpPr>
          <p:nvPr/>
        </p:nvSpPr>
        <p:spPr bwMode="auto">
          <a:xfrm>
            <a:off x="3058866" y="3735599"/>
            <a:ext cx="733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1200" dirty="0">
                <a:solidFill>
                  <a:srgbClr val="000000"/>
                </a:solidFill>
                <a:ea typeface="ＭＳ Ｐゴシック" panose="020B0600070205080204" pitchFamily="34" charset="-128"/>
              </a:rPr>
              <a:t>21.4%</a:t>
            </a:r>
          </a:p>
        </p:txBody>
      </p:sp>
      <p:sp>
        <p:nvSpPr>
          <p:cNvPr id="23" name="TextBox 22">
            <a:extLst>
              <a:ext uri="{FF2B5EF4-FFF2-40B4-BE49-F238E27FC236}">
                <a16:creationId xmlns:a16="http://schemas.microsoft.com/office/drawing/2014/main" id="{973DF550-9AAD-0846-B6A9-81312F2D2E67}"/>
              </a:ext>
            </a:extLst>
          </p:cNvPr>
          <p:cNvSpPr txBox="1"/>
          <p:nvPr/>
        </p:nvSpPr>
        <p:spPr>
          <a:xfrm>
            <a:off x="1947862" y="4169003"/>
            <a:ext cx="1051891" cy="276999"/>
          </a:xfrm>
          <a:prstGeom prst="rect">
            <a:avLst/>
          </a:prstGeom>
          <a:solidFill>
            <a:srgbClr val="FFFFFF"/>
          </a:solidFill>
        </p:spPr>
        <p:txBody>
          <a:bodyPr wrap="none" rtlCol="0">
            <a:spAutoFit/>
          </a:bodyPr>
          <a:lstStyle/>
          <a:p>
            <a:r>
              <a:rPr lang="en-US" sz="1200" dirty="0">
                <a:solidFill>
                  <a:srgbClr val="000000"/>
                </a:solidFill>
              </a:rPr>
              <a:t>LXB (n = 56)</a:t>
            </a:r>
          </a:p>
        </p:txBody>
      </p:sp>
      <p:sp>
        <p:nvSpPr>
          <p:cNvPr id="24" name="TextBox 23">
            <a:extLst>
              <a:ext uri="{FF2B5EF4-FFF2-40B4-BE49-F238E27FC236}">
                <a16:creationId xmlns:a16="http://schemas.microsoft.com/office/drawing/2014/main" id="{4A7E2A16-DCD5-A94E-AEC4-5DCD95159E26}"/>
              </a:ext>
            </a:extLst>
          </p:cNvPr>
          <p:cNvSpPr txBox="1"/>
          <p:nvPr/>
        </p:nvSpPr>
        <p:spPr>
          <a:xfrm>
            <a:off x="4029145" y="4169002"/>
            <a:ext cx="1314784" cy="276999"/>
          </a:xfrm>
          <a:prstGeom prst="rect">
            <a:avLst/>
          </a:prstGeom>
          <a:solidFill>
            <a:srgbClr val="FFFFFF"/>
          </a:solidFill>
        </p:spPr>
        <p:txBody>
          <a:bodyPr wrap="none" rtlCol="0">
            <a:spAutoFit/>
          </a:bodyPr>
          <a:lstStyle/>
          <a:p>
            <a:r>
              <a:rPr lang="en-US" sz="1200" dirty="0">
                <a:solidFill>
                  <a:srgbClr val="000000"/>
                </a:solidFill>
              </a:rPr>
              <a:t>Placebo (n = 59)</a:t>
            </a:r>
          </a:p>
        </p:txBody>
      </p:sp>
      <p:sp>
        <p:nvSpPr>
          <p:cNvPr id="25" name="TextBox 24">
            <a:extLst>
              <a:ext uri="{FF2B5EF4-FFF2-40B4-BE49-F238E27FC236}">
                <a16:creationId xmlns:a16="http://schemas.microsoft.com/office/drawing/2014/main" id="{8008F139-FFC4-5F4C-BA9E-CEF2F131BD5D}"/>
              </a:ext>
            </a:extLst>
          </p:cNvPr>
          <p:cNvSpPr txBox="1"/>
          <p:nvPr/>
        </p:nvSpPr>
        <p:spPr>
          <a:xfrm>
            <a:off x="1447932" y="3542996"/>
            <a:ext cx="397866" cy="184666"/>
          </a:xfrm>
          <a:prstGeom prst="rect">
            <a:avLst/>
          </a:prstGeom>
          <a:solidFill>
            <a:srgbClr val="FFFFFF"/>
          </a:solidFill>
        </p:spPr>
        <p:txBody>
          <a:bodyPr wrap="none" tIns="0" bIns="0" rtlCol="0">
            <a:spAutoFit/>
          </a:bodyPr>
          <a:lstStyle/>
          <a:p>
            <a:r>
              <a:rPr lang="en-US" sz="1200" dirty="0">
                <a:solidFill>
                  <a:srgbClr val="000000"/>
                </a:solidFill>
              </a:rPr>
              <a:t>3.6</a:t>
            </a:r>
          </a:p>
        </p:txBody>
      </p:sp>
      <p:sp>
        <p:nvSpPr>
          <p:cNvPr id="26" name="TextBox 25">
            <a:extLst>
              <a:ext uri="{FF2B5EF4-FFF2-40B4-BE49-F238E27FC236}">
                <a16:creationId xmlns:a16="http://schemas.microsoft.com/office/drawing/2014/main" id="{3E9DB8DF-18A4-614F-8C69-44C76179AD4C}"/>
              </a:ext>
            </a:extLst>
          </p:cNvPr>
          <p:cNvSpPr txBox="1"/>
          <p:nvPr/>
        </p:nvSpPr>
        <p:spPr>
          <a:xfrm>
            <a:off x="1442075" y="3883558"/>
            <a:ext cx="397866" cy="184666"/>
          </a:xfrm>
          <a:prstGeom prst="rect">
            <a:avLst/>
          </a:prstGeom>
          <a:solidFill>
            <a:srgbClr val="FFFFFF"/>
          </a:solidFill>
        </p:spPr>
        <p:txBody>
          <a:bodyPr wrap="none" tIns="0" bIns="0" rtlCol="0">
            <a:spAutoFit/>
          </a:bodyPr>
          <a:lstStyle/>
          <a:p>
            <a:r>
              <a:rPr lang="en-US" sz="1200" dirty="0">
                <a:solidFill>
                  <a:srgbClr val="000000"/>
                </a:solidFill>
              </a:rPr>
              <a:t>1.8</a:t>
            </a:r>
          </a:p>
        </p:txBody>
      </p:sp>
      <p:sp>
        <p:nvSpPr>
          <p:cNvPr id="27" name="Right Brace 26">
            <a:extLst>
              <a:ext uri="{FF2B5EF4-FFF2-40B4-BE49-F238E27FC236}">
                <a16:creationId xmlns:a16="http://schemas.microsoft.com/office/drawing/2014/main" id="{30EF5BE4-6F29-9D42-96A5-85E0D7D495F1}"/>
              </a:ext>
            </a:extLst>
          </p:cNvPr>
          <p:cNvSpPr/>
          <p:nvPr/>
        </p:nvSpPr>
        <p:spPr>
          <a:xfrm>
            <a:off x="2993910" y="3608470"/>
            <a:ext cx="88106" cy="556022"/>
          </a:xfrm>
          <a:prstGeom prst="rightBrace">
            <a:avLst>
              <a:gd name="adj1" fmla="val 82479"/>
              <a:gd name="adj2" fmla="val 50000"/>
            </a:avLst>
          </a:prstGeom>
          <a:noFill/>
          <a:ln w="19050" cap="flat" cmpd="sng" algn="ctr">
            <a:solidFill>
              <a:schemeClr val="tx1"/>
            </a:solidFill>
            <a:prstDash val="solid"/>
          </a:ln>
          <a:effectLst/>
        </p:spPr>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4378">
              <a:defRPr/>
            </a:pPr>
            <a:endParaRPr lang="en-US" kern="0" dirty="0">
              <a:solidFill>
                <a:srgbClr val="351E35"/>
              </a:solidFill>
              <a:latin typeface="Arial Narrow"/>
              <a:ea typeface="ＭＳ Ｐゴシック"/>
            </a:endParaRPr>
          </a:p>
        </p:txBody>
      </p:sp>
      <p:sp>
        <p:nvSpPr>
          <p:cNvPr id="28" name="Right Brace 27">
            <a:extLst>
              <a:ext uri="{FF2B5EF4-FFF2-40B4-BE49-F238E27FC236}">
                <a16:creationId xmlns:a16="http://schemas.microsoft.com/office/drawing/2014/main" id="{C03DCD66-830C-4946-909C-A0E4B75E346B}"/>
              </a:ext>
            </a:extLst>
          </p:cNvPr>
          <p:cNvSpPr/>
          <p:nvPr/>
        </p:nvSpPr>
        <p:spPr>
          <a:xfrm>
            <a:off x="5153070" y="1527002"/>
            <a:ext cx="278172" cy="2628594"/>
          </a:xfrm>
          <a:prstGeom prst="rightBrace">
            <a:avLst>
              <a:gd name="adj1" fmla="val 82479"/>
              <a:gd name="adj2" fmla="val 50000"/>
            </a:avLst>
          </a:prstGeom>
          <a:noFill/>
          <a:ln w="19050" cap="flat" cmpd="sng" algn="ctr">
            <a:solidFill>
              <a:schemeClr val="tx1"/>
            </a:solidFill>
            <a:prstDash val="solid"/>
          </a:ln>
          <a:effectLst/>
        </p:spPr>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4378">
              <a:defRPr/>
            </a:pPr>
            <a:endParaRPr lang="en-US" kern="0" dirty="0">
              <a:solidFill>
                <a:srgbClr val="351E35"/>
              </a:solidFill>
              <a:latin typeface="Arial Narrow"/>
              <a:ea typeface="ＭＳ Ｐゴシック"/>
            </a:endParaRPr>
          </a:p>
        </p:txBody>
      </p:sp>
      <p:sp>
        <p:nvSpPr>
          <p:cNvPr id="29" name="TextBox 1">
            <a:extLst>
              <a:ext uri="{FF2B5EF4-FFF2-40B4-BE49-F238E27FC236}">
                <a16:creationId xmlns:a16="http://schemas.microsoft.com/office/drawing/2014/main" id="{4156FCF9-4349-EF4F-8557-6DCA2A41D76C}"/>
              </a:ext>
            </a:extLst>
          </p:cNvPr>
          <p:cNvSpPr txBox="1">
            <a:spLocks noChangeArrowheads="1"/>
          </p:cNvSpPr>
          <p:nvPr/>
        </p:nvSpPr>
        <p:spPr bwMode="auto">
          <a:xfrm>
            <a:off x="5403705" y="2692306"/>
            <a:ext cx="698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FR" sz="1200" dirty="0">
                <a:ea typeface="ＭＳ Ｐゴシック" panose="020B0600070205080204" pitchFamily="34" charset="-128"/>
              </a:rPr>
              <a:t>88.1%</a:t>
            </a:r>
          </a:p>
        </p:txBody>
      </p:sp>
      <p:cxnSp>
        <p:nvCxnSpPr>
          <p:cNvPr id="30" name="Straight Connector 29">
            <a:extLst>
              <a:ext uri="{FF2B5EF4-FFF2-40B4-BE49-F238E27FC236}">
                <a16:creationId xmlns:a16="http://schemas.microsoft.com/office/drawing/2014/main" id="{FBCCB48A-0A73-AC4A-8AE5-A14A77032EB4}"/>
              </a:ext>
            </a:extLst>
          </p:cNvPr>
          <p:cNvCxnSpPr>
            <a:cxnSpLocks/>
          </p:cNvCxnSpPr>
          <p:nvPr/>
        </p:nvCxnSpPr>
        <p:spPr>
          <a:xfrm>
            <a:off x="1393200" y="1166601"/>
            <a:ext cx="0" cy="300526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75B7083-29A9-CF43-8616-205CAE0840BD}"/>
              </a:ext>
            </a:extLst>
          </p:cNvPr>
          <p:cNvCxnSpPr>
            <a:cxnSpLocks/>
          </p:cNvCxnSpPr>
          <p:nvPr/>
        </p:nvCxnSpPr>
        <p:spPr>
          <a:xfrm>
            <a:off x="1284344" y="4164606"/>
            <a:ext cx="425268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CB550F1-F663-9A4E-BD25-02E4FBD9A494}"/>
              </a:ext>
            </a:extLst>
          </p:cNvPr>
          <p:cNvCxnSpPr>
            <a:cxnSpLocks/>
          </p:cNvCxnSpPr>
          <p:nvPr/>
        </p:nvCxnSpPr>
        <p:spPr>
          <a:xfrm>
            <a:off x="1284344" y="3870362"/>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FA75171-2F84-2B4D-8B79-CDF2C55AB726}"/>
              </a:ext>
            </a:extLst>
          </p:cNvPr>
          <p:cNvCxnSpPr>
            <a:cxnSpLocks/>
          </p:cNvCxnSpPr>
          <p:nvPr/>
        </p:nvCxnSpPr>
        <p:spPr>
          <a:xfrm>
            <a:off x="1291604" y="3572819"/>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56A85F1-B8DE-9B4F-827A-32C03D86C8E7}"/>
              </a:ext>
            </a:extLst>
          </p:cNvPr>
          <p:cNvCxnSpPr>
            <a:cxnSpLocks/>
          </p:cNvCxnSpPr>
          <p:nvPr/>
        </p:nvCxnSpPr>
        <p:spPr>
          <a:xfrm>
            <a:off x="1284350" y="3268019"/>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6BB6B08-02B7-204E-AB5F-EE66C15CEC79}"/>
              </a:ext>
            </a:extLst>
          </p:cNvPr>
          <p:cNvCxnSpPr>
            <a:cxnSpLocks/>
          </p:cNvCxnSpPr>
          <p:nvPr/>
        </p:nvCxnSpPr>
        <p:spPr>
          <a:xfrm>
            <a:off x="1284353" y="2970477"/>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11E6E16-2C6F-484C-A2B9-CA9EB85CFC96}"/>
              </a:ext>
            </a:extLst>
          </p:cNvPr>
          <p:cNvCxnSpPr>
            <a:cxnSpLocks/>
          </p:cNvCxnSpPr>
          <p:nvPr/>
        </p:nvCxnSpPr>
        <p:spPr>
          <a:xfrm>
            <a:off x="1284356" y="2672936"/>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FA178C3-1B8F-014E-9B52-5E9A5E6CC4DC}"/>
              </a:ext>
            </a:extLst>
          </p:cNvPr>
          <p:cNvCxnSpPr>
            <a:cxnSpLocks/>
          </p:cNvCxnSpPr>
          <p:nvPr/>
        </p:nvCxnSpPr>
        <p:spPr>
          <a:xfrm>
            <a:off x="1284359" y="2375392"/>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36C8B02-223B-0A43-93EA-FB2DD9B74C15}"/>
              </a:ext>
            </a:extLst>
          </p:cNvPr>
          <p:cNvCxnSpPr>
            <a:cxnSpLocks/>
          </p:cNvCxnSpPr>
          <p:nvPr/>
        </p:nvCxnSpPr>
        <p:spPr>
          <a:xfrm>
            <a:off x="1284362" y="2070593"/>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2A07DFB-19BC-0F44-8AC8-4E17B76B88B2}"/>
              </a:ext>
            </a:extLst>
          </p:cNvPr>
          <p:cNvCxnSpPr>
            <a:cxnSpLocks/>
          </p:cNvCxnSpPr>
          <p:nvPr/>
        </p:nvCxnSpPr>
        <p:spPr>
          <a:xfrm>
            <a:off x="1284365" y="1773055"/>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D21CFD0-97C7-E941-A660-155B4B010955}"/>
              </a:ext>
            </a:extLst>
          </p:cNvPr>
          <p:cNvCxnSpPr>
            <a:cxnSpLocks/>
          </p:cNvCxnSpPr>
          <p:nvPr/>
        </p:nvCxnSpPr>
        <p:spPr>
          <a:xfrm>
            <a:off x="1284368" y="1482771"/>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F42456B-8FA1-F64F-8AE7-873D02219D46}"/>
              </a:ext>
            </a:extLst>
          </p:cNvPr>
          <p:cNvCxnSpPr>
            <a:cxnSpLocks/>
          </p:cNvCxnSpPr>
          <p:nvPr/>
        </p:nvCxnSpPr>
        <p:spPr>
          <a:xfrm>
            <a:off x="1284371" y="1170829"/>
            <a:ext cx="10885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F5476D4-B2E6-694F-91CA-B4D88978E102}"/>
              </a:ext>
            </a:extLst>
          </p:cNvPr>
          <p:cNvSpPr txBox="1"/>
          <p:nvPr/>
        </p:nvSpPr>
        <p:spPr>
          <a:xfrm>
            <a:off x="894400" y="1042043"/>
            <a:ext cx="439544" cy="276999"/>
          </a:xfrm>
          <a:prstGeom prst="rect">
            <a:avLst/>
          </a:prstGeom>
          <a:noFill/>
        </p:spPr>
        <p:txBody>
          <a:bodyPr wrap="none" rtlCol="0">
            <a:spAutoFit/>
          </a:bodyPr>
          <a:lstStyle/>
          <a:p>
            <a:r>
              <a:rPr lang="en-US" sz="1200" dirty="0"/>
              <a:t>100</a:t>
            </a:r>
          </a:p>
        </p:txBody>
      </p:sp>
      <p:sp>
        <p:nvSpPr>
          <p:cNvPr id="43" name="TextBox 42">
            <a:extLst>
              <a:ext uri="{FF2B5EF4-FFF2-40B4-BE49-F238E27FC236}">
                <a16:creationId xmlns:a16="http://schemas.microsoft.com/office/drawing/2014/main" id="{8A705DEB-7B0C-F64D-A17F-64790B32324D}"/>
              </a:ext>
            </a:extLst>
          </p:cNvPr>
          <p:cNvSpPr txBox="1"/>
          <p:nvPr/>
        </p:nvSpPr>
        <p:spPr>
          <a:xfrm>
            <a:off x="959046" y="1618721"/>
            <a:ext cx="354584" cy="276999"/>
          </a:xfrm>
          <a:prstGeom prst="rect">
            <a:avLst/>
          </a:prstGeom>
          <a:noFill/>
        </p:spPr>
        <p:txBody>
          <a:bodyPr wrap="none" rtlCol="0">
            <a:spAutoFit/>
          </a:bodyPr>
          <a:lstStyle/>
          <a:p>
            <a:r>
              <a:rPr lang="en-US" sz="1200" dirty="0"/>
              <a:t>80</a:t>
            </a:r>
          </a:p>
        </p:txBody>
      </p:sp>
      <p:sp>
        <p:nvSpPr>
          <p:cNvPr id="44" name="TextBox 43">
            <a:extLst>
              <a:ext uri="{FF2B5EF4-FFF2-40B4-BE49-F238E27FC236}">
                <a16:creationId xmlns:a16="http://schemas.microsoft.com/office/drawing/2014/main" id="{4104FC99-A9BC-434E-AB6F-27D9FAD3F507}"/>
              </a:ext>
            </a:extLst>
          </p:cNvPr>
          <p:cNvSpPr txBox="1"/>
          <p:nvPr/>
        </p:nvSpPr>
        <p:spPr>
          <a:xfrm>
            <a:off x="956217" y="2239940"/>
            <a:ext cx="354584" cy="276999"/>
          </a:xfrm>
          <a:prstGeom prst="rect">
            <a:avLst/>
          </a:prstGeom>
          <a:noFill/>
        </p:spPr>
        <p:txBody>
          <a:bodyPr wrap="none" rtlCol="0">
            <a:spAutoFit/>
          </a:bodyPr>
          <a:lstStyle/>
          <a:p>
            <a:r>
              <a:rPr lang="en-US" sz="1200" dirty="0"/>
              <a:t>60</a:t>
            </a:r>
          </a:p>
        </p:txBody>
      </p:sp>
      <p:sp>
        <p:nvSpPr>
          <p:cNvPr id="45" name="TextBox 44">
            <a:extLst>
              <a:ext uri="{FF2B5EF4-FFF2-40B4-BE49-F238E27FC236}">
                <a16:creationId xmlns:a16="http://schemas.microsoft.com/office/drawing/2014/main" id="{0329FFEA-72FE-3043-8C82-BC4E36E76C56}"/>
              </a:ext>
            </a:extLst>
          </p:cNvPr>
          <p:cNvSpPr txBox="1"/>
          <p:nvPr/>
        </p:nvSpPr>
        <p:spPr>
          <a:xfrm>
            <a:off x="963256" y="2827759"/>
            <a:ext cx="354584" cy="276999"/>
          </a:xfrm>
          <a:prstGeom prst="rect">
            <a:avLst/>
          </a:prstGeom>
          <a:noFill/>
        </p:spPr>
        <p:txBody>
          <a:bodyPr wrap="none" rtlCol="0">
            <a:spAutoFit/>
          </a:bodyPr>
          <a:lstStyle/>
          <a:p>
            <a:r>
              <a:rPr lang="en-US" sz="1200" dirty="0"/>
              <a:t>40</a:t>
            </a:r>
          </a:p>
        </p:txBody>
      </p:sp>
      <p:sp>
        <p:nvSpPr>
          <p:cNvPr id="46" name="TextBox 45">
            <a:extLst>
              <a:ext uri="{FF2B5EF4-FFF2-40B4-BE49-F238E27FC236}">
                <a16:creationId xmlns:a16="http://schemas.microsoft.com/office/drawing/2014/main" id="{B3ED3386-C10A-7A4C-9E78-0578AF29D704}"/>
              </a:ext>
            </a:extLst>
          </p:cNvPr>
          <p:cNvSpPr txBox="1"/>
          <p:nvPr/>
        </p:nvSpPr>
        <p:spPr>
          <a:xfrm>
            <a:off x="961935" y="3419855"/>
            <a:ext cx="354584" cy="276999"/>
          </a:xfrm>
          <a:prstGeom prst="rect">
            <a:avLst/>
          </a:prstGeom>
          <a:noFill/>
        </p:spPr>
        <p:txBody>
          <a:bodyPr wrap="none" rtlCol="0">
            <a:spAutoFit/>
          </a:bodyPr>
          <a:lstStyle/>
          <a:p>
            <a:r>
              <a:rPr lang="en-US" sz="1200" dirty="0"/>
              <a:t>20</a:t>
            </a:r>
          </a:p>
        </p:txBody>
      </p:sp>
      <p:sp>
        <p:nvSpPr>
          <p:cNvPr id="47" name="TextBox 46">
            <a:extLst>
              <a:ext uri="{FF2B5EF4-FFF2-40B4-BE49-F238E27FC236}">
                <a16:creationId xmlns:a16="http://schemas.microsoft.com/office/drawing/2014/main" id="{A189EDD1-5E9E-7945-885C-BAEF625B41B9}"/>
              </a:ext>
            </a:extLst>
          </p:cNvPr>
          <p:cNvSpPr txBox="1"/>
          <p:nvPr/>
        </p:nvSpPr>
        <p:spPr>
          <a:xfrm>
            <a:off x="1029003" y="4034248"/>
            <a:ext cx="269626" cy="276999"/>
          </a:xfrm>
          <a:prstGeom prst="rect">
            <a:avLst/>
          </a:prstGeom>
          <a:noFill/>
        </p:spPr>
        <p:txBody>
          <a:bodyPr wrap="none" rtlCol="0">
            <a:spAutoFit/>
          </a:bodyPr>
          <a:lstStyle/>
          <a:p>
            <a:r>
              <a:rPr lang="en-US" sz="1200" dirty="0"/>
              <a:t>0</a:t>
            </a:r>
          </a:p>
        </p:txBody>
      </p:sp>
      <p:sp>
        <p:nvSpPr>
          <p:cNvPr id="48" name="TextBox 47">
            <a:extLst>
              <a:ext uri="{FF2B5EF4-FFF2-40B4-BE49-F238E27FC236}">
                <a16:creationId xmlns:a16="http://schemas.microsoft.com/office/drawing/2014/main" id="{141D057F-141B-B74E-90E0-BF739C993170}"/>
              </a:ext>
            </a:extLst>
          </p:cNvPr>
          <p:cNvSpPr txBox="1"/>
          <p:nvPr/>
        </p:nvSpPr>
        <p:spPr>
          <a:xfrm rot="16200000">
            <a:off x="-325167" y="2554901"/>
            <a:ext cx="2284600" cy="307777"/>
          </a:xfrm>
          <a:prstGeom prst="rect">
            <a:avLst/>
          </a:prstGeom>
          <a:noFill/>
        </p:spPr>
        <p:txBody>
          <a:bodyPr wrap="none" rtlCol="0">
            <a:spAutoFit/>
          </a:bodyPr>
          <a:lstStyle/>
          <a:p>
            <a:r>
              <a:rPr lang="en-US" sz="1400" dirty="0"/>
              <a:t>Percentage of Participants</a:t>
            </a:r>
          </a:p>
        </p:txBody>
      </p:sp>
      <p:sp>
        <p:nvSpPr>
          <p:cNvPr id="49" name="TextBox 48">
            <a:extLst>
              <a:ext uri="{FF2B5EF4-FFF2-40B4-BE49-F238E27FC236}">
                <a16:creationId xmlns:a16="http://schemas.microsoft.com/office/drawing/2014/main" id="{E828EF91-C93F-3949-9D33-A0563C50A333}"/>
              </a:ext>
            </a:extLst>
          </p:cNvPr>
          <p:cNvSpPr txBox="1"/>
          <p:nvPr/>
        </p:nvSpPr>
        <p:spPr>
          <a:xfrm>
            <a:off x="3560562" y="1374408"/>
            <a:ext cx="397866" cy="184666"/>
          </a:xfrm>
          <a:prstGeom prst="rect">
            <a:avLst/>
          </a:prstGeom>
          <a:solidFill>
            <a:srgbClr val="FFFFFF"/>
          </a:solidFill>
        </p:spPr>
        <p:txBody>
          <a:bodyPr wrap="none" tIns="0" bIns="0" rtlCol="0">
            <a:spAutoFit/>
          </a:bodyPr>
          <a:lstStyle/>
          <a:p>
            <a:r>
              <a:rPr lang="en-US" sz="1200" dirty="0">
                <a:solidFill>
                  <a:srgbClr val="000000"/>
                </a:solidFill>
              </a:rPr>
              <a:t>1.7</a:t>
            </a:r>
          </a:p>
        </p:txBody>
      </p:sp>
      <p:pic>
        <p:nvPicPr>
          <p:cNvPr id="50" name="Picture 49" descr="A screenshot of a computer&#10;&#10;Description automatically generated with medium confidence">
            <a:extLst>
              <a:ext uri="{FF2B5EF4-FFF2-40B4-BE49-F238E27FC236}">
                <a16:creationId xmlns:a16="http://schemas.microsoft.com/office/drawing/2014/main" id="{BC68903B-571F-0B4C-89E6-FB75F3AA00C7}"/>
              </a:ext>
            </a:extLst>
          </p:cNvPr>
          <p:cNvPicPr>
            <a:picLocks noChangeAspect="1"/>
          </p:cNvPicPr>
          <p:nvPr/>
        </p:nvPicPr>
        <p:blipFill rotWithShape="1">
          <a:blip r:embed="rId4"/>
          <a:srcRect l="76768" r="18072"/>
          <a:stretch/>
        </p:blipFill>
        <p:spPr>
          <a:xfrm>
            <a:off x="6743349" y="938032"/>
            <a:ext cx="422031" cy="3302000"/>
          </a:xfrm>
          <a:prstGeom prst="rect">
            <a:avLst/>
          </a:prstGeom>
        </p:spPr>
      </p:pic>
      <p:sp>
        <p:nvSpPr>
          <p:cNvPr id="51" name="TextBox 50">
            <a:extLst>
              <a:ext uri="{FF2B5EF4-FFF2-40B4-BE49-F238E27FC236}">
                <a16:creationId xmlns:a16="http://schemas.microsoft.com/office/drawing/2014/main" id="{63AFBF00-8404-5742-BB34-6ECFB1E89BAD}"/>
              </a:ext>
            </a:extLst>
          </p:cNvPr>
          <p:cNvSpPr txBox="1"/>
          <p:nvPr/>
        </p:nvSpPr>
        <p:spPr>
          <a:xfrm>
            <a:off x="7091256" y="1319297"/>
            <a:ext cx="1583639" cy="276999"/>
          </a:xfrm>
          <a:prstGeom prst="rect">
            <a:avLst/>
          </a:prstGeom>
          <a:noFill/>
        </p:spPr>
        <p:txBody>
          <a:bodyPr wrap="none" rtlCol="0">
            <a:spAutoFit/>
          </a:bodyPr>
          <a:lstStyle/>
          <a:p>
            <a:r>
              <a:rPr lang="en-US" sz="1200" dirty="0"/>
              <a:t>Very much improved</a:t>
            </a:r>
          </a:p>
        </p:txBody>
      </p:sp>
      <p:sp>
        <p:nvSpPr>
          <p:cNvPr id="52" name="TextBox 51">
            <a:extLst>
              <a:ext uri="{FF2B5EF4-FFF2-40B4-BE49-F238E27FC236}">
                <a16:creationId xmlns:a16="http://schemas.microsoft.com/office/drawing/2014/main" id="{67734F69-4471-D24B-90B1-B5EBCF73FBD6}"/>
              </a:ext>
            </a:extLst>
          </p:cNvPr>
          <p:cNvSpPr txBox="1"/>
          <p:nvPr/>
        </p:nvSpPr>
        <p:spPr>
          <a:xfrm>
            <a:off x="7111517" y="1628202"/>
            <a:ext cx="1233030" cy="276999"/>
          </a:xfrm>
          <a:prstGeom prst="rect">
            <a:avLst/>
          </a:prstGeom>
          <a:noFill/>
        </p:spPr>
        <p:txBody>
          <a:bodyPr wrap="none" rtlCol="0">
            <a:spAutoFit/>
          </a:bodyPr>
          <a:lstStyle/>
          <a:p>
            <a:r>
              <a:rPr lang="en-US" sz="1200" dirty="0"/>
              <a:t>Much improved</a:t>
            </a:r>
          </a:p>
        </p:txBody>
      </p:sp>
      <p:sp>
        <p:nvSpPr>
          <p:cNvPr id="53" name="TextBox 52">
            <a:extLst>
              <a:ext uri="{FF2B5EF4-FFF2-40B4-BE49-F238E27FC236}">
                <a16:creationId xmlns:a16="http://schemas.microsoft.com/office/drawing/2014/main" id="{763340E4-790E-9142-93D9-3479E40D6EF5}"/>
              </a:ext>
            </a:extLst>
          </p:cNvPr>
          <p:cNvSpPr txBox="1"/>
          <p:nvPr/>
        </p:nvSpPr>
        <p:spPr>
          <a:xfrm>
            <a:off x="7110371" y="1948624"/>
            <a:ext cx="1495922" cy="276999"/>
          </a:xfrm>
          <a:prstGeom prst="rect">
            <a:avLst/>
          </a:prstGeom>
          <a:noFill/>
        </p:spPr>
        <p:txBody>
          <a:bodyPr wrap="none" rtlCol="0">
            <a:spAutoFit/>
          </a:bodyPr>
          <a:lstStyle/>
          <a:p>
            <a:r>
              <a:rPr lang="en-US" sz="1200" dirty="0"/>
              <a:t>Minimally improved</a:t>
            </a:r>
          </a:p>
        </p:txBody>
      </p:sp>
      <p:sp>
        <p:nvSpPr>
          <p:cNvPr id="54" name="TextBox 53">
            <a:extLst>
              <a:ext uri="{FF2B5EF4-FFF2-40B4-BE49-F238E27FC236}">
                <a16:creationId xmlns:a16="http://schemas.microsoft.com/office/drawing/2014/main" id="{7AC21859-B7A5-544C-8DF3-40A6103E477B}"/>
              </a:ext>
            </a:extLst>
          </p:cNvPr>
          <p:cNvSpPr txBox="1"/>
          <p:nvPr/>
        </p:nvSpPr>
        <p:spPr>
          <a:xfrm>
            <a:off x="7113442" y="2280621"/>
            <a:ext cx="925253" cy="276999"/>
          </a:xfrm>
          <a:prstGeom prst="rect">
            <a:avLst/>
          </a:prstGeom>
          <a:noFill/>
        </p:spPr>
        <p:txBody>
          <a:bodyPr wrap="none" rtlCol="0">
            <a:spAutoFit/>
          </a:bodyPr>
          <a:lstStyle/>
          <a:p>
            <a:r>
              <a:rPr lang="en-US" sz="1200" dirty="0"/>
              <a:t>No change</a:t>
            </a:r>
          </a:p>
        </p:txBody>
      </p:sp>
      <p:sp>
        <p:nvSpPr>
          <p:cNvPr id="55" name="TextBox 54">
            <a:extLst>
              <a:ext uri="{FF2B5EF4-FFF2-40B4-BE49-F238E27FC236}">
                <a16:creationId xmlns:a16="http://schemas.microsoft.com/office/drawing/2014/main" id="{2675781D-5F4E-2B4E-97EC-9A4A30455D20}"/>
              </a:ext>
            </a:extLst>
          </p:cNvPr>
          <p:cNvSpPr txBox="1"/>
          <p:nvPr/>
        </p:nvSpPr>
        <p:spPr>
          <a:xfrm>
            <a:off x="7108162" y="2587478"/>
            <a:ext cx="1274708" cy="276999"/>
          </a:xfrm>
          <a:prstGeom prst="rect">
            <a:avLst/>
          </a:prstGeom>
          <a:noFill/>
        </p:spPr>
        <p:txBody>
          <a:bodyPr wrap="none" rtlCol="0">
            <a:spAutoFit/>
          </a:bodyPr>
          <a:lstStyle/>
          <a:p>
            <a:r>
              <a:rPr lang="en-US" sz="1200" dirty="0"/>
              <a:t>Minimally worse</a:t>
            </a:r>
          </a:p>
        </p:txBody>
      </p:sp>
      <p:sp>
        <p:nvSpPr>
          <p:cNvPr id="56" name="TextBox 55">
            <a:extLst>
              <a:ext uri="{FF2B5EF4-FFF2-40B4-BE49-F238E27FC236}">
                <a16:creationId xmlns:a16="http://schemas.microsoft.com/office/drawing/2014/main" id="{FBF50EB1-589A-9549-AC5A-6C9ECDF92FA8}"/>
              </a:ext>
            </a:extLst>
          </p:cNvPr>
          <p:cNvSpPr txBox="1"/>
          <p:nvPr/>
        </p:nvSpPr>
        <p:spPr>
          <a:xfrm>
            <a:off x="7108162" y="2913111"/>
            <a:ext cx="1011815" cy="276999"/>
          </a:xfrm>
          <a:prstGeom prst="rect">
            <a:avLst/>
          </a:prstGeom>
          <a:noFill/>
        </p:spPr>
        <p:txBody>
          <a:bodyPr wrap="none" rtlCol="0">
            <a:spAutoFit/>
          </a:bodyPr>
          <a:lstStyle/>
          <a:p>
            <a:r>
              <a:rPr lang="en-US" sz="1200" dirty="0"/>
              <a:t>Much worse</a:t>
            </a:r>
          </a:p>
        </p:txBody>
      </p:sp>
      <p:sp>
        <p:nvSpPr>
          <p:cNvPr id="57" name="TextBox 56">
            <a:extLst>
              <a:ext uri="{FF2B5EF4-FFF2-40B4-BE49-F238E27FC236}">
                <a16:creationId xmlns:a16="http://schemas.microsoft.com/office/drawing/2014/main" id="{8DC7B198-1E69-BF4B-B0CA-7FB3B6853E52}"/>
              </a:ext>
            </a:extLst>
          </p:cNvPr>
          <p:cNvSpPr txBox="1"/>
          <p:nvPr/>
        </p:nvSpPr>
        <p:spPr>
          <a:xfrm>
            <a:off x="7108162" y="3214842"/>
            <a:ext cx="1362424" cy="276999"/>
          </a:xfrm>
          <a:prstGeom prst="rect">
            <a:avLst/>
          </a:prstGeom>
          <a:noFill/>
        </p:spPr>
        <p:txBody>
          <a:bodyPr wrap="none" rtlCol="0">
            <a:spAutoFit/>
          </a:bodyPr>
          <a:lstStyle/>
          <a:p>
            <a:r>
              <a:rPr lang="en-US" sz="1200" dirty="0"/>
              <a:t>Very much worse</a:t>
            </a:r>
          </a:p>
        </p:txBody>
      </p:sp>
      <p:sp>
        <p:nvSpPr>
          <p:cNvPr id="58" name="TextBox 1">
            <a:extLst>
              <a:ext uri="{FF2B5EF4-FFF2-40B4-BE49-F238E27FC236}">
                <a16:creationId xmlns:a16="http://schemas.microsoft.com/office/drawing/2014/main" id="{AA97858B-D78A-0842-9BAF-2AFF964A1630}"/>
              </a:ext>
            </a:extLst>
          </p:cNvPr>
          <p:cNvSpPr txBox="1">
            <a:spLocks noChangeArrowheads="1"/>
          </p:cNvSpPr>
          <p:nvPr/>
        </p:nvSpPr>
        <p:spPr bwMode="auto">
          <a:xfrm>
            <a:off x="5781675" y="3421370"/>
            <a:ext cx="9513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1200" dirty="0">
                <a:solidFill>
                  <a:srgbClr val="000000"/>
                </a:solidFill>
                <a:ea typeface="ＭＳ Ｐゴシック" panose="020B0600070205080204" pitchFamily="34" charset="-128"/>
              </a:rPr>
              <a:t>Worsened</a:t>
            </a:r>
          </a:p>
        </p:txBody>
      </p:sp>
      <p:sp>
        <p:nvSpPr>
          <p:cNvPr id="59" name="TextBox 1">
            <a:extLst>
              <a:ext uri="{FF2B5EF4-FFF2-40B4-BE49-F238E27FC236}">
                <a16:creationId xmlns:a16="http://schemas.microsoft.com/office/drawing/2014/main" id="{6F8F0217-C5CD-5B47-8EDD-8915645FCA3F}"/>
              </a:ext>
            </a:extLst>
          </p:cNvPr>
          <p:cNvSpPr txBox="1">
            <a:spLocks noChangeArrowheads="1"/>
          </p:cNvSpPr>
          <p:nvPr/>
        </p:nvSpPr>
        <p:spPr bwMode="auto">
          <a:xfrm>
            <a:off x="5799535" y="1177042"/>
            <a:ext cx="9155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1200" dirty="0">
                <a:solidFill>
                  <a:srgbClr val="000000"/>
                </a:solidFill>
                <a:ea typeface="ＭＳ Ｐゴシック" panose="020B0600070205080204" pitchFamily="34" charset="-128"/>
              </a:rPr>
              <a:t>Improved</a:t>
            </a:r>
          </a:p>
        </p:txBody>
      </p:sp>
      <p:sp>
        <p:nvSpPr>
          <p:cNvPr id="60" name="Arrow: Up-Down 15">
            <a:extLst>
              <a:ext uri="{FF2B5EF4-FFF2-40B4-BE49-F238E27FC236}">
                <a16:creationId xmlns:a16="http://schemas.microsoft.com/office/drawing/2014/main" id="{69BA06E0-BAAC-F041-B044-91A882C19909}"/>
              </a:ext>
            </a:extLst>
          </p:cNvPr>
          <p:cNvSpPr/>
          <p:nvPr/>
        </p:nvSpPr>
        <p:spPr>
          <a:xfrm>
            <a:off x="6125766" y="1483032"/>
            <a:ext cx="263128" cy="1906191"/>
          </a:xfrm>
          <a:prstGeom prst="upDownArrow">
            <a:avLst/>
          </a:prstGeom>
          <a:gradFill flip="none" rotWithShape="1">
            <a:gsLst>
              <a:gs pos="0">
                <a:srgbClr val="540054"/>
              </a:gs>
              <a:gs pos="50000">
                <a:srgbClr val="C0C0C0"/>
              </a:gs>
              <a:gs pos="100000">
                <a:srgbClr val="0995C1"/>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1" name="TextBox 60">
            <a:extLst>
              <a:ext uri="{FF2B5EF4-FFF2-40B4-BE49-F238E27FC236}">
                <a16:creationId xmlns:a16="http://schemas.microsoft.com/office/drawing/2014/main" id="{5C2F5B08-A309-6C48-8DE3-2C5AF7FEDB84}"/>
              </a:ext>
            </a:extLst>
          </p:cNvPr>
          <p:cNvSpPr txBox="1"/>
          <p:nvPr/>
        </p:nvSpPr>
        <p:spPr>
          <a:xfrm>
            <a:off x="2241176" y="930269"/>
            <a:ext cx="3302000" cy="276999"/>
          </a:xfrm>
          <a:prstGeom prst="rect">
            <a:avLst/>
          </a:prstGeom>
          <a:noFill/>
        </p:spPr>
        <p:txBody>
          <a:bodyPr wrap="square" rtlCol="0">
            <a:spAutoFit/>
          </a:bodyPr>
          <a:lstStyle/>
          <a:p>
            <a:r>
              <a:rPr lang="en-US" sz="1200" dirty="0"/>
              <a:t>From End of SDP to End of DBRWP</a:t>
            </a:r>
          </a:p>
        </p:txBody>
      </p:sp>
      <p:sp>
        <p:nvSpPr>
          <p:cNvPr id="62" name="Content Placeholder 2">
            <a:extLst>
              <a:ext uri="{FF2B5EF4-FFF2-40B4-BE49-F238E27FC236}">
                <a16:creationId xmlns:a16="http://schemas.microsoft.com/office/drawing/2014/main" id="{FFDA4890-26F5-7742-8209-1BF3B7B9FF18}"/>
              </a:ext>
            </a:extLst>
          </p:cNvPr>
          <p:cNvSpPr>
            <a:spLocks noGrp="1"/>
          </p:cNvSpPr>
          <p:nvPr>
            <p:ph idx="1"/>
          </p:nvPr>
        </p:nvSpPr>
        <p:spPr>
          <a:xfrm>
            <a:off x="417095" y="4366644"/>
            <a:ext cx="8309810" cy="640175"/>
          </a:xfrm>
        </p:spPr>
        <p:txBody>
          <a:bodyPr/>
          <a:lstStyle/>
          <a:p>
            <a:r>
              <a:rPr lang="en-US" sz="1200" dirty="0"/>
              <a:t>At the end of DBRWP, statistically significant worsening in PGI-C ratings was observed in participants randomized to placebo vs. LXB (88.1% vs. 21.4% rated minimally/much/very much worse); </a:t>
            </a:r>
            <a:r>
              <a:rPr lang="en-US" sz="1200" i="1" dirty="0"/>
              <a:t>p</a:t>
            </a:r>
            <a:r>
              <a:rPr lang="en-US" sz="1200" dirty="0"/>
              <a:t> &lt; 0.0001</a:t>
            </a:r>
          </a:p>
          <a:p>
            <a:endParaRPr lang="en-US" sz="1200" dirty="0"/>
          </a:p>
        </p:txBody>
      </p:sp>
      <p:cxnSp>
        <p:nvCxnSpPr>
          <p:cNvPr id="63" name="Straight Connector 62">
            <a:extLst>
              <a:ext uri="{FF2B5EF4-FFF2-40B4-BE49-F238E27FC236}">
                <a16:creationId xmlns:a16="http://schemas.microsoft.com/office/drawing/2014/main" id="{7A7EEF7B-0BF8-7946-8AEA-FA1CB8FAA451}"/>
              </a:ext>
            </a:extLst>
          </p:cNvPr>
          <p:cNvCxnSpPr>
            <a:cxnSpLocks/>
          </p:cNvCxnSpPr>
          <p:nvPr/>
        </p:nvCxnSpPr>
        <p:spPr>
          <a:xfrm flipH="1">
            <a:off x="3893295" y="1350737"/>
            <a:ext cx="382454" cy="11201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068EE68-F07C-774B-BAC4-825FECA91B4D}"/>
              </a:ext>
            </a:extLst>
          </p:cNvPr>
          <p:cNvCxnSpPr>
            <a:cxnSpLocks/>
          </p:cNvCxnSpPr>
          <p:nvPr/>
        </p:nvCxnSpPr>
        <p:spPr>
          <a:xfrm flipH="1" flipV="1">
            <a:off x="1780171" y="3647443"/>
            <a:ext cx="301596" cy="42869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B6165EC-735A-D147-9C6E-78D7686CADDC}"/>
              </a:ext>
            </a:extLst>
          </p:cNvPr>
          <p:cNvCxnSpPr>
            <a:cxnSpLocks/>
          </p:cNvCxnSpPr>
          <p:nvPr/>
        </p:nvCxnSpPr>
        <p:spPr>
          <a:xfrm flipH="1" flipV="1">
            <a:off x="1764705" y="3968179"/>
            <a:ext cx="295986" cy="18064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23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MEO_HD">
  <a:themeElements>
    <a:clrScheme name="Custom 98">
      <a:dk1>
        <a:srgbClr val="000000"/>
      </a:dk1>
      <a:lt1>
        <a:srgbClr val="FFFFFF"/>
      </a:lt1>
      <a:dk2>
        <a:srgbClr val="000000"/>
      </a:dk2>
      <a:lt2>
        <a:srgbClr val="FFFFFF"/>
      </a:lt2>
      <a:accent1>
        <a:srgbClr val="0B273E"/>
      </a:accent1>
      <a:accent2>
        <a:srgbClr val="5C6B72"/>
      </a:accent2>
      <a:accent3>
        <a:srgbClr val="629E3A"/>
      </a:accent3>
      <a:accent4>
        <a:srgbClr val="B93A1E"/>
      </a:accent4>
      <a:accent5>
        <a:srgbClr val="3F193A"/>
      </a:accent5>
      <a:accent6>
        <a:srgbClr val="77CFF5"/>
      </a:accent6>
      <a:hlink>
        <a:srgbClr val="0B273E"/>
      </a:hlink>
      <a:folHlink>
        <a:srgbClr val="5C6B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EO New_HD" id="{E321E0B0-04D8-0141-957E-1006703DA162}" vid="{BCFCC35E-F291-DA40-8969-6B71F1208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CMEO_HD</Template>
  <TotalTime>8588</TotalTime>
  <Words>4386</Words>
  <Application>Microsoft Macintosh PowerPoint</Application>
  <PresentationFormat>On-screen Show (16:9)</PresentationFormat>
  <Paragraphs>411</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Avenir Book</vt:lpstr>
      <vt:lpstr>Calibri</vt:lpstr>
      <vt:lpstr>CMEO_HD</vt:lpstr>
      <vt:lpstr>PowerPoint Presentation</vt:lpstr>
      <vt:lpstr>Richard K. Bogan, MD, FCCP, FAASM</vt:lpstr>
      <vt:lpstr>Yves Dauvilliers, MD, PhD</vt:lpstr>
      <vt:lpstr>Learning  Objective </vt:lpstr>
      <vt:lpstr>How to Treat IH</vt:lpstr>
      <vt:lpstr>LXB:* Efficacy in IH Study Design</vt:lpstr>
      <vt:lpstr>LXB:* Efficacy in IH – Epworth Sleepiness Scale (ESS)</vt:lpstr>
      <vt:lpstr>LXB: Efficacy in IH – Idiopathic Hypersomnia Severity Scale (IHSS)</vt:lpstr>
      <vt:lpstr>LXB*: Efficacy in IH – Patient Global Impression of Change (PGI-C)</vt:lpstr>
      <vt:lpstr>LXB*: Efficacy in IH – Clinical Global Impression of Change (CGI-C)</vt:lpstr>
      <vt:lpstr>LXB: Efficacy in IH – Visual Analog Scale for Sleep Inertia (VAS-SI)</vt:lpstr>
      <vt:lpstr>LXB: Safety in IH</vt:lpstr>
      <vt:lpstr>LXB: Safety in IH (cont.)</vt:lpstr>
      <vt:lpstr>Conclusions</vt:lpstr>
      <vt:lpstr>SMART Goals</vt:lpstr>
      <vt:lpstr>Visit the  Sleep Disorders Hub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Jan Perez</dc:creator>
  <cp:lastModifiedBy>Zarina Elahi</cp:lastModifiedBy>
  <cp:revision>139</cp:revision>
  <dcterms:created xsi:type="dcterms:W3CDTF">2021-04-03T14:18:37Z</dcterms:created>
  <dcterms:modified xsi:type="dcterms:W3CDTF">2021-10-26T14:36:16Z</dcterms:modified>
</cp:coreProperties>
</file>