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4" r:id="rId1"/>
  </p:sldMasterIdLst>
  <p:notesMasterIdLst>
    <p:notesMasterId r:id="rId23"/>
  </p:notesMasterIdLst>
  <p:handoutMasterIdLst>
    <p:handoutMasterId r:id="rId24"/>
  </p:handoutMasterIdLst>
  <p:sldIdLst>
    <p:sldId id="2688" r:id="rId2"/>
    <p:sldId id="4502" r:id="rId3"/>
    <p:sldId id="4288" r:id="rId4"/>
    <p:sldId id="4503" r:id="rId5"/>
    <p:sldId id="4453" r:id="rId6"/>
    <p:sldId id="4515" r:id="rId7"/>
    <p:sldId id="4532" r:id="rId8"/>
    <p:sldId id="4533" r:id="rId9"/>
    <p:sldId id="4544" r:id="rId10"/>
    <p:sldId id="4536" r:id="rId11"/>
    <p:sldId id="4537" r:id="rId12"/>
    <p:sldId id="4534" r:id="rId13"/>
    <p:sldId id="4535" r:id="rId14"/>
    <p:sldId id="4545" r:id="rId15"/>
    <p:sldId id="4539" r:id="rId16"/>
    <p:sldId id="4540" r:id="rId17"/>
    <p:sldId id="4541" r:id="rId18"/>
    <p:sldId id="4510" r:id="rId19"/>
    <p:sldId id="4512" r:id="rId20"/>
    <p:sldId id="4542" r:id="rId21"/>
    <p:sldId id="4378" r:id="rId2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shemi Rorie" initials="KR" lastIdx="15" clrIdx="0">
    <p:extLst>
      <p:ext uri="{19B8F6BF-5375-455C-9EA6-DF929625EA0E}">
        <p15:presenceInfo xmlns:p15="http://schemas.microsoft.com/office/powerpoint/2012/main" userId="S::roriek@knowfully.com::52eb6af8-ba72-444c-8dd8-04f91bb2ab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9CCB"/>
    <a:srgbClr val="3790B8"/>
    <a:srgbClr val="4F2C4E"/>
    <a:srgbClr val="AB74AA"/>
    <a:srgbClr val="D6B9D4"/>
    <a:srgbClr val="BFBFBF"/>
    <a:srgbClr val="CBDFEF"/>
    <a:srgbClr val="CADEEF"/>
    <a:srgbClr val="CCCDCE"/>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81"/>
    <p:restoredTop sz="79728" autoAdjust="0"/>
  </p:normalViewPr>
  <p:slideViewPr>
    <p:cSldViewPr snapToGrid="0" snapToObjects="1">
      <p:cViewPr varScale="1">
        <p:scale>
          <a:sx n="128" d="100"/>
          <a:sy n="128" d="100"/>
        </p:scale>
        <p:origin x="1840" y="176"/>
      </p:cViewPr>
      <p:guideLst>
        <p:guide orient="horz" pos="1620"/>
        <p:guide pos="2880"/>
      </p:guideLst>
    </p:cSldViewPr>
  </p:slideViewPr>
  <p:notesTextViewPr>
    <p:cViewPr>
      <p:scale>
        <a:sx n="100" d="100"/>
        <a:sy n="100" d="100"/>
      </p:scale>
      <p:origin x="0" y="0"/>
    </p:cViewPr>
  </p:notesTextViewPr>
  <p:sorterViewPr>
    <p:cViewPr varScale="1">
      <p:scale>
        <a:sx n="100" d="100"/>
        <a:sy n="100" d="100"/>
      </p:scale>
      <p:origin x="0" y="-203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Very much worse</c:v>
                </c:pt>
              </c:strCache>
            </c:strRef>
          </c:tx>
          <c:spPr>
            <a:solidFill>
              <a:srgbClr val="4F2C4E"/>
            </a:solidFill>
            <a:ln>
              <a:noFill/>
            </a:ln>
            <a:effectLst/>
          </c:spPr>
          <c:invertIfNegative val="0"/>
          <c:dLbls>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838-314A-AD47-12F562C2755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13)</c:v>
                </c:pt>
                <c:pt idx="1">
                  <c:v>Placebo (n = 11)</c:v>
                </c:pt>
              </c:strCache>
            </c:strRef>
          </c:cat>
          <c:val>
            <c:numRef>
              <c:f>Sheet1!$B$2:$B$3</c:f>
              <c:numCache>
                <c:formatCode>General</c:formatCode>
                <c:ptCount val="2"/>
                <c:pt idx="1">
                  <c:v>54.5</c:v>
                </c:pt>
              </c:numCache>
            </c:numRef>
          </c:val>
          <c:extLst>
            <c:ext xmlns:c16="http://schemas.microsoft.com/office/drawing/2014/chart" uri="{C3380CC4-5D6E-409C-BE32-E72D297353CC}">
              <c16:uniqueId val="{00000001-6838-314A-AD47-12F562C2755A}"/>
            </c:ext>
          </c:extLst>
        </c:ser>
        <c:ser>
          <c:idx val="1"/>
          <c:order val="1"/>
          <c:tx>
            <c:strRef>
              <c:f>Sheet1!$C$1</c:f>
              <c:strCache>
                <c:ptCount val="1"/>
                <c:pt idx="0">
                  <c:v>Much worse</c:v>
                </c:pt>
              </c:strCache>
            </c:strRef>
          </c:tx>
          <c:spPr>
            <a:solidFill>
              <a:srgbClr val="AB74A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13)</c:v>
                </c:pt>
                <c:pt idx="1">
                  <c:v>Placebo (n = 11)</c:v>
                </c:pt>
              </c:strCache>
            </c:strRef>
          </c:cat>
          <c:val>
            <c:numRef>
              <c:f>Sheet1!$C$2:$C$3</c:f>
              <c:numCache>
                <c:formatCode>General</c:formatCode>
                <c:ptCount val="2"/>
                <c:pt idx="1">
                  <c:v>27.3</c:v>
                </c:pt>
              </c:numCache>
            </c:numRef>
          </c:val>
          <c:extLst>
            <c:ext xmlns:c16="http://schemas.microsoft.com/office/drawing/2014/chart" uri="{C3380CC4-5D6E-409C-BE32-E72D297353CC}">
              <c16:uniqueId val="{00000002-6838-314A-AD47-12F562C2755A}"/>
            </c:ext>
          </c:extLst>
        </c:ser>
        <c:ser>
          <c:idx val="2"/>
          <c:order val="2"/>
          <c:tx>
            <c:strRef>
              <c:f>Sheet1!$D$1</c:f>
              <c:strCache>
                <c:ptCount val="1"/>
                <c:pt idx="0">
                  <c:v>Minimally worse</c:v>
                </c:pt>
              </c:strCache>
            </c:strRef>
          </c:tx>
          <c:spPr>
            <a:solidFill>
              <a:srgbClr val="D6B9D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13)</c:v>
                </c:pt>
                <c:pt idx="1">
                  <c:v>Placebo (n = 11)</c:v>
                </c:pt>
              </c:strCache>
            </c:strRef>
          </c:cat>
          <c:val>
            <c:numRef>
              <c:f>Sheet1!$D$2:$D$3</c:f>
              <c:numCache>
                <c:formatCode>General</c:formatCode>
                <c:ptCount val="2"/>
                <c:pt idx="0">
                  <c:v>23.1</c:v>
                </c:pt>
                <c:pt idx="1">
                  <c:v>18.2</c:v>
                </c:pt>
              </c:numCache>
            </c:numRef>
          </c:val>
          <c:extLst>
            <c:ext xmlns:c16="http://schemas.microsoft.com/office/drawing/2014/chart" uri="{C3380CC4-5D6E-409C-BE32-E72D297353CC}">
              <c16:uniqueId val="{00000003-6838-314A-AD47-12F562C2755A}"/>
            </c:ext>
          </c:extLst>
        </c:ser>
        <c:ser>
          <c:idx val="3"/>
          <c:order val="3"/>
          <c:tx>
            <c:strRef>
              <c:f>Sheet1!$E$1</c:f>
              <c:strCache>
                <c:ptCount val="1"/>
                <c:pt idx="0">
                  <c:v>No change</c:v>
                </c:pt>
              </c:strCache>
            </c:strRef>
          </c:tx>
          <c:spPr>
            <a:solidFill>
              <a:srgbClr val="BFBF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13)</c:v>
                </c:pt>
                <c:pt idx="1">
                  <c:v>Placebo (n = 11)</c:v>
                </c:pt>
              </c:strCache>
            </c:strRef>
          </c:cat>
          <c:val>
            <c:numRef>
              <c:f>Sheet1!$E$2:$E$3</c:f>
              <c:numCache>
                <c:formatCode>General</c:formatCode>
                <c:ptCount val="2"/>
                <c:pt idx="0">
                  <c:v>38.5</c:v>
                </c:pt>
              </c:numCache>
            </c:numRef>
          </c:val>
          <c:extLst>
            <c:ext xmlns:c16="http://schemas.microsoft.com/office/drawing/2014/chart" uri="{C3380CC4-5D6E-409C-BE32-E72D297353CC}">
              <c16:uniqueId val="{00000004-6838-314A-AD47-12F562C2755A}"/>
            </c:ext>
          </c:extLst>
        </c:ser>
        <c:ser>
          <c:idx val="4"/>
          <c:order val="4"/>
          <c:tx>
            <c:strRef>
              <c:f>Sheet1!$F$1</c:f>
              <c:strCache>
                <c:ptCount val="1"/>
                <c:pt idx="0">
                  <c:v>Minimally improved</c:v>
                </c:pt>
              </c:strCache>
            </c:strRef>
          </c:tx>
          <c:spPr>
            <a:solidFill>
              <a:srgbClr val="CBDFE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13)</c:v>
                </c:pt>
                <c:pt idx="1">
                  <c:v>Placebo (n = 11)</c:v>
                </c:pt>
              </c:strCache>
            </c:strRef>
          </c:cat>
          <c:val>
            <c:numRef>
              <c:f>Sheet1!$F$2:$F$3</c:f>
              <c:numCache>
                <c:formatCode>General</c:formatCode>
                <c:ptCount val="2"/>
                <c:pt idx="0">
                  <c:v>7.7</c:v>
                </c:pt>
              </c:numCache>
            </c:numRef>
          </c:val>
          <c:extLst>
            <c:ext xmlns:c16="http://schemas.microsoft.com/office/drawing/2014/chart" uri="{C3380CC4-5D6E-409C-BE32-E72D297353CC}">
              <c16:uniqueId val="{00000005-6838-314A-AD47-12F562C2755A}"/>
            </c:ext>
          </c:extLst>
        </c:ser>
        <c:ser>
          <c:idx val="5"/>
          <c:order val="5"/>
          <c:tx>
            <c:strRef>
              <c:f>Sheet1!$G$1</c:f>
              <c:strCache>
                <c:ptCount val="1"/>
                <c:pt idx="0">
                  <c:v>Much improved</c:v>
                </c:pt>
              </c:strCache>
            </c:strRef>
          </c:tx>
          <c:spPr>
            <a:solidFill>
              <a:schemeClr val="accent6"/>
            </a:solidFill>
            <a:ln>
              <a:noFill/>
            </a:ln>
            <a:effectLst/>
          </c:spPr>
          <c:invertIfNegative val="0"/>
          <c:dPt>
            <c:idx val="0"/>
            <c:invertIfNegative val="0"/>
            <c:bubble3D val="0"/>
            <c:spPr>
              <a:solidFill>
                <a:srgbClr val="649CCB"/>
              </a:solidFill>
              <a:ln>
                <a:noFill/>
              </a:ln>
              <a:effectLst/>
            </c:spPr>
            <c:extLst>
              <c:ext xmlns:c16="http://schemas.microsoft.com/office/drawing/2014/chart" uri="{C3380CC4-5D6E-409C-BE32-E72D297353CC}">
                <c16:uniqueId val="{00000007-6838-314A-AD47-12F562C2755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13)</c:v>
                </c:pt>
                <c:pt idx="1">
                  <c:v>Placebo (n = 11)</c:v>
                </c:pt>
              </c:strCache>
            </c:strRef>
          </c:cat>
          <c:val>
            <c:numRef>
              <c:f>Sheet1!$G$2:$G$3</c:f>
              <c:numCache>
                <c:formatCode>General</c:formatCode>
                <c:ptCount val="2"/>
                <c:pt idx="0">
                  <c:v>30.8</c:v>
                </c:pt>
              </c:numCache>
            </c:numRef>
          </c:val>
          <c:extLst>
            <c:ext xmlns:c16="http://schemas.microsoft.com/office/drawing/2014/chart" uri="{C3380CC4-5D6E-409C-BE32-E72D297353CC}">
              <c16:uniqueId val="{00000008-6838-314A-AD47-12F562C2755A}"/>
            </c:ext>
          </c:extLst>
        </c:ser>
        <c:ser>
          <c:idx val="6"/>
          <c:order val="6"/>
          <c:tx>
            <c:strRef>
              <c:f>Sheet1!$H$1</c:f>
              <c:strCache>
                <c:ptCount val="1"/>
                <c:pt idx="0">
                  <c:v>Very much improved</c:v>
                </c:pt>
              </c:strCache>
            </c:strRef>
          </c:tx>
          <c:spPr>
            <a:solidFill>
              <a:schemeClr val="accent1">
                <a:lumMod val="60000"/>
              </a:schemeClr>
            </a:solidFill>
            <a:ln>
              <a:noFill/>
            </a:ln>
            <a:effectLst/>
          </c:spPr>
          <c:invertIfNegative val="0"/>
          <c:cat>
            <c:strRef>
              <c:f>Sheet1!$A$2:$A$3</c:f>
              <c:strCache>
                <c:ptCount val="2"/>
                <c:pt idx="0">
                  <c:v>LXB (n = 13)</c:v>
                </c:pt>
                <c:pt idx="1">
                  <c:v>Placebo (n = 11)</c:v>
                </c:pt>
              </c:strCache>
            </c:strRef>
          </c:cat>
          <c:val>
            <c:numRef>
              <c:f>Sheet1!$H$2:$H$3</c:f>
              <c:numCache>
                <c:formatCode>General</c:formatCode>
                <c:ptCount val="2"/>
              </c:numCache>
            </c:numRef>
          </c:val>
          <c:extLst>
            <c:ext xmlns:c16="http://schemas.microsoft.com/office/drawing/2014/chart" uri="{C3380CC4-5D6E-409C-BE32-E72D297353CC}">
              <c16:uniqueId val="{00000009-6838-314A-AD47-12F562C2755A}"/>
            </c:ext>
          </c:extLst>
        </c:ser>
        <c:dLbls>
          <c:showLegendKey val="0"/>
          <c:showVal val="0"/>
          <c:showCatName val="0"/>
          <c:showSerName val="0"/>
          <c:showPercent val="0"/>
          <c:showBubbleSize val="0"/>
        </c:dLbls>
        <c:gapWidth val="150"/>
        <c:overlap val="100"/>
        <c:axId val="386809616"/>
        <c:axId val="386811264"/>
      </c:barChart>
      <c:catAx>
        <c:axId val="386809616"/>
        <c:scaling>
          <c:orientation val="minMax"/>
        </c:scaling>
        <c:delete val="0"/>
        <c:axPos val="b"/>
        <c:numFmt formatCode="General" sourceLinked="1"/>
        <c:majorTickMark val="out"/>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86811264"/>
        <c:crosses val="autoZero"/>
        <c:auto val="1"/>
        <c:lblAlgn val="ctr"/>
        <c:lblOffset val="100"/>
        <c:noMultiLvlLbl val="0"/>
      </c:catAx>
      <c:valAx>
        <c:axId val="386811264"/>
        <c:scaling>
          <c:orientation val="minMax"/>
        </c:scaling>
        <c:delete val="0"/>
        <c:axPos val="l"/>
        <c:numFmt formatCode="0%" sourceLinked="0"/>
        <c:majorTickMark val="out"/>
        <c:minorTickMark val="none"/>
        <c:tickLblPos val="nextTo"/>
        <c:spPr>
          <a:noFill/>
          <a:ln w="19050">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868096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Very much worse</c:v>
                </c:pt>
              </c:strCache>
            </c:strRef>
          </c:tx>
          <c:spPr>
            <a:solidFill>
              <a:srgbClr val="4F2C4E"/>
            </a:solidFill>
            <a:ln>
              <a:noFill/>
            </a:ln>
            <a:effectLst/>
          </c:spPr>
          <c:invertIfNegative val="0"/>
          <c:dLbls>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A50-AA4C-989D-AE7854C3685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43)</c:v>
                </c:pt>
                <c:pt idx="1">
                  <c:v>Placebo (n = 48)</c:v>
                </c:pt>
              </c:strCache>
            </c:strRef>
          </c:cat>
          <c:val>
            <c:numRef>
              <c:f>Sheet1!$B$2:$B$3</c:f>
              <c:numCache>
                <c:formatCode>General</c:formatCode>
                <c:ptCount val="2"/>
                <c:pt idx="0">
                  <c:v>2.2999999999999998</c:v>
                </c:pt>
                <c:pt idx="1">
                  <c:v>20.8</c:v>
                </c:pt>
              </c:numCache>
            </c:numRef>
          </c:val>
          <c:extLst>
            <c:ext xmlns:c16="http://schemas.microsoft.com/office/drawing/2014/chart" uri="{C3380CC4-5D6E-409C-BE32-E72D297353CC}">
              <c16:uniqueId val="{00000001-2A50-AA4C-989D-AE7854C36856}"/>
            </c:ext>
          </c:extLst>
        </c:ser>
        <c:ser>
          <c:idx val="1"/>
          <c:order val="1"/>
          <c:tx>
            <c:strRef>
              <c:f>Sheet1!$C$1</c:f>
              <c:strCache>
                <c:ptCount val="1"/>
                <c:pt idx="0">
                  <c:v>Much worse</c:v>
                </c:pt>
              </c:strCache>
            </c:strRef>
          </c:tx>
          <c:spPr>
            <a:solidFill>
              <a:srgbClr val="AB74AA"/>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2-2A50-AA4C-989D-AE7854C3685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43)</c:v>
                </c:pt>
                <c:pt idx="1">
                  <c:v>Placebo (n = 48)</c:v>
                </c:pt>
              </c:strCache>
            </c:strRef>
          </c:cat>
          <c:val>
            <c:numRef>
              <c:f>Sheet1!$C$2:$C$3</c:f>
              <c:numCache>
                <c:formatCode>General</c:formatCode>
                <c:ptCount val="2"/>
                <c:pt idx="0">
                  <c:v>4.7</c:v>
                </c:pt>
                <c:pt idx="1">
                  <c:v>39.6</c:v>
                </c:pt>
              </c:numCache>
            </c:numRef>
          </c:val>
          <c:extLst>
            <c:ext xmlns:c16="http://schemas.microsoft.com/office/drawing/2014/chart" uri="{C3380CC4-5D6E-409C-BE32-E72D297353CC}">
              <c16:uniqueId val="{00000003-2A50-AA4C-989D-AE7854C36856}"/>
            </c:ext>
          </c:extLst>
        </c:ser>
        <c:ser>
          <c:idx val="2"/>
          <c:order val="2"/>
          <c:tx>
            <c:strRef>
              <c:f>Sheet1!$D$1</c:f>
              <c:strCache>
                <c:ptCount val="1"/>
                <c:pt idx="0">
                  <c:v>Minimally worse</c:v>
                </c:pt>
              </c:strCache>
            </c:strRef>
          </c:tx>
          <c:spPr>
            <a:solidFill>
              <a:srgbClr val="D6B9D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43)</c:v>
                </c:pt>
                <c:pt idx="1">
                  <c:v>Placebo (n = 48)</c:v>
                </c:pt>
              </c:strCache>
            </c:strRef>
          </c:cat>
          <c:val>
            <c:numRef>
              <c:f>Sheet1!$D$2:$D$3</c:f>
              <c:numCache>
                <c:formatCode>General</c:formatCode>
                <c:ptCount val="2"/>
                <c:pt idx="0">
                  <c:v>14</c:v>
                </c:pt>
                <c:pt idx="1">
                  <c:v>25</c:v>
                </c:pt>
              </c:numCache>
            </c:numRef>
          </c:val>
          <c:extLst>
            <c:ext xmlns:c16="http://schemas.microsoft.com/office/drawing/2014/chart" uri="{C3380CC4-5D6E-409C-BE32-E72D297353CC}">
              <c16:uniqueId val="{00000004-2A50-AA4C-989D-AE7854C36856}"/>
            </c:ext>
          </c:extLst>
        </c:ser>
        <c:ser>
          <c:idx val="3"/>
          <c:order val="3"/>
          <c:tx>
            <c:strRef>
              <c:f>Sheet1!$E$1</c:f>
              <c:strCache>
                <c:ptCount val="1"/>
                <c:pt idx="0">
                  <c:v>No change</c:v>
                </c:pt>
              </c:strCache>
            </c:strRef>
          </c:tx>
          <c:spPr>
            <a:solidFill>
              <a:srgbClr val="BFBF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43)</c:v>
                </c:pt>
                <c:pt idx="1">
                  <c:v>Placebo (n = 48)</c:v>
                </c:pt>
              </c:strCache>
            </c:strRef>
          </c:cat>
          <c:val>
            <c:numRef>
              <c:f>Sheet1!$E$2:$E$3</c:f>
              <c:numCache>
                <c:formatCode>General</c:formatCode>
                <c:ptCount val="2"/>
                <c:pt idx="0">
                  <c:v>41.9</c:v>
                </c:pt>
              </c:numCache>
            </c:numRef>
          </c:val>
          <c:extLst>
            <c:ext xmlns:c16="http://schemas.microsoft.com/office/drawing/2014/chart" uri="{C3380CC4-5D6E-409C-BE32-E72D297353CC}">
              <c16:uniqueId val="{00000005-2A50-AA4C-989D-AE7854C36856}"/>
            </c:ext>
          </c:extLst>
        </c:ser>
        <c:ser>
          <c:idx val="4"/>
          <c:order val="4"/>
          <c:tx>
            <c:strRef>
              <c:f>Sheet1!$F$1</c:f>
              <c:strCache>
                <c:ptCount val="1"/>
                <c:pt idx="0">
                  <c:v>Minimally improved</c:v>
                </c:pt>
              </c:strCache>
            </c:strRef>
          </c:tx>
          <c:spPr>
            <a:solidFill>
              <a:srgbClr val="CBDFEF"/>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6-2A50-AA4C-989D-AE7854C36856}"/>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43)</c:v>
                </c:pt>
                <c:pt idx="1">
                  <c:v>Placebo (n = 48)</c:v>
                </c:pt>
              </c:strCache>
            </c:strRef>
          </c:cat>
          <c:val>
            <c:numRef>
              <c:f>Sheet1!$F$2:$F$3</c:f>
              <c:numCache>
                <c:formatCode>General</c:formatCode>
                <c:ptCount val="2"/>
                <c:pt idx="0">
                  <c:v>4.7</c:v>
                </c:pt>
                <c:pt idx="1">
                  <c:v>2.1</c:v>
                </c:pt>
              </c:numCache>
            </c:numRef>
          </c:val>
          <c:extLst>
            <c:ext xmlns:c16="http://schemas.microsoft.com/office/drawing/2014/chart" uri="{C3380CC4-5D6E-409C-BE32-E72D297353CC}">
              <c16:uniqueId val="{00000007-2A50-AA4C-989D-AE7854C36856}"/>
            </c:ext>
          </c:extLst>
        </c:ser>
        <c:ser>
          <c:idx val="5"/>
          <c:order val="5"/>
          <c:tx>
            <c:strRef>
              <c:f>Sheet1!$G$1</c:f>
              <c:strCache>
                <c:ptCount val="1"/>
                <c:pt idx="0">
                  <c:v>Much improved</c:v>
                </c:pt>
              </c:strCache>
            </c:strRef>
          </c:tx>
          <c:spPr>
            <a:solidFill>
              <a:srgbClr val="649CCB"/>
            </a:solidFill>
            <a:ln>
              <a:noFill/>
            </a:ln>
            <a:effectLst/>
          </c:spPr>
          <c:invertIfNegative val="0"/>
          <c:dPt>
            <c:idx val="0"/>
            <c:invertIfNegative val="0"/>
            <c:bubble3D val="0"/>
            <c:spPr>
              <a:solidFill>
                <a:srgbClr val="649CCB"/>
              </a:solidFill>
              <a:ln>
                <a:noFill/>
              </a:ln>
              <a:effectLst/>
            </c:spPr>
            <c:extLst>
              <c:ext xmlns:c16="http://schemas.microsoft.com/office/drawing/2014/chart" uri="{C3380CC4-5D6E-409C-BE32-E72D297353CC}">
                <c16:uniqueId val="{00000009-2A50-AA4C-989D-AE7854C36856}"/>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43)</c:v>
                </c:pt>
                <c:pt idx="1">
                  <c:v>Placebo (n = 48)</c:v>
                </c:pt>
              </c:strCache>
            </c:strRef>
          </c:cat>
          <c:val>
            <c:numRef>
              <c:f>Sheet1!$G$2:$G$3</c:f>
              <c:numCache>
                <c:formatCode>General</c:formatCode>
                <c:ptCount val="2"/>
                <c:pt idx="0">
                  <c:v>20.9</c:v>
                </c:pt>
                <c:pt idx="1">
                  <c:v>6.3</c:v>
                </c:pt>
              </c:numCache>
            </c:numRef>
          </c:val>
          <c:extLst>
            <c:ext xmlns:c16="http://schemas.microsoft.com/office/drawing/2014/chart" uri="{C3380CC4-5D6E-409C-BE32-E72D297353CC}">
              <c16:uniqueId val="{0000000A-2A50-AA4C-989D-AE7854C36856}"/>
            </c:ext>
          </c:extLst>
        </c:ser>
        <c:ser>
          <c:idx val="6"/>
          <c:order val="6"/>
          <c:tx>
            <c:strRef>
              <c:f>Sheet1!$H$1</c:f>
              <c:strCache>
                <c:ptCount val="1"/>
                <c:pt idx="0">
                  <c:v>Very much improved</c:v>
                </c:pt>
              </c:strCache>
            </c:strRef>
          </c:tx>
          <c:spPr>
            <a:solidFill>
              <a:srgbClr val="3790B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43)</c:v>
                </c:pt>
                <c:pt idx="1">
                  <c:v>Placebo (n = 48)</c:v>
                </c:pt>
              </c:strCache>
            </c:strRef>
          </c:cat>
          <c:val>
            <c:numRef>
              <c:f>Sheet1!$H$2:$H$3</c:f>
              <c:numCache>
                <c:formatCode>General</c:formatCode>
                <c:ptCount val="2"/>
                <c:pt idx="0">
                  <c:v>11.6</c:v>
                </c:pt>
              </c:numCache>
            </c:numRef>
          </c:val>
          <c:extLst>
            <c:ext xmlns:c16="http://schemas.microsoft.com/office/drawing/2014/chart" uri="{C3380CC4-5D6E-409C-BE32-E72D297353CC}">
              <c16:uniqueId val="{0000000B-2A50-AA4C-989D-AE7854C36856}"/>
            </c:ext>
          </c:extLst>
        </c:ser>
        <c:dLbls>
          <c:showLegendKey val="0"/>
          <c:showVal val="0"/>
          <c:showCatName val="0"/>
          <c:showSerName val="0"/>
          <c:showPercent val="0"/>
          <c:showBubbleSize val="0"/>
        </c:dLbls>
        <c:gapWidth val="150"/>
        <c:overlap val="100"/>
        <c:axId val="386809616"/>
        <c:axId val="386811264"/>
      </c:barChart>
      <c:catAx>
        <c:axId val="386809616"/>
        <c:scaling>
          <c:orientation val="minMax"/>
        </c:scaling>
        <c:delete val="0"/>
        <c:axPos val="b"/>
        <c:numFmt formatCode="General" sourceLinked="1"/>
        <c:majorTickMark val="out"/>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86811264"/>
        <c:crosses val="autoZero"/>
        <c:auto val="1"/>
        <c:lblAlgn val="ctr"/>
        <c:lblOffset val="100"/>
        <c:noMultiLvlLbl val="0"/>
      </c:catAx>
      <c:valAx>
        <c:axId val="386811264"/>
        <c:scaling>
          <c:orientation val="minMax"/>
        </c:scaling>
        <c:delete val="0"/>
        <c:axPos val="l"/>
        <c:numFmt formatCode="0%" sourceLinked="0"/>
        <c:majorTickMark val="out"/>
        <c:minorTickMark val="none"/>
        <c:tickLblPos val="nextTo"/>
        <c:spPr>
          <a:noFill/>
          <a:ln w="19050">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86809616"/>
        <c:crosses val="autoZero"/>
        <c:crossBetween val="between"/>
      </c:valAx>
      <c:spPr>
        <a:noFill/>
        <a:ln w="25400">
          <a:noFill/>
        </a:ln>
        <a:effectLst/>
      </c:spPr>
    </c:plotArea>
    <c:legend>
      <c:legendPos val="r"/>
      <c:layout>
        <c:manualLayout>
          <c:xMode val="edge"/>
          <c:yMode val="edge"/>
          <c:x val="0.68716642393545668"/>
          <c:y val="4.9927522716052657E-2"/>
          <c:w val="0.21170214803669654"/>
          <c:h val="0.88195873613183673"/>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Very much worse</c:v>
                </c:pt>
              </c:strCache>
            </c:strRef>
          </c:tx>
          <c:spPr>
            <a:solidFill>
              <a:srgbClr val="4F2C4E"/>
            </a:solidFill>
            <a:ln>
              <a:noFill/>
            </a:ln>
            <a:effectLst/>
          </c:spPr>
          <c:invertIfNegative val="0"/>
          <c:dLbls>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43F-2842-A79C-9CDF8B9A7BA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15)</c:v>
                </c:pt>
                <c:pt idx="1">
                  <c:v>Placebo (n = 11)</c:v>
                </c:pt>
              </c:strCache>
            </c:strRef>
          </c:cat>
          <c:val>
            <c:numRef>
              <c:f>Sheet1!$B$2:$B$3</c:f>
              <c:numCache>
                <c:formatCode>General</c:formatCode>
                <c:ptCount val="2"/>
              </c:numCache>
            </c:numRef>
          </c:val>
          <c:extLst>
            <c:ext xmlns:c16="http://schemas.microsoft.com/office/drawing/2014/chart" uri="{C3380CC4-5D6E-409C-BE32-E72D297353CC}">
              <c16:uniqueId val="{00000001-043F-2842-A79C-9CDF8B9A7BA2}"/>
            </c:ext>
          </c:extLst>
        </c:ser>
        <c:ser>
          <c:idx val="1"/>
          <c:order val="1"/>
          <c:tx>
            <c:strRef>
              <c:f>Sheet1!$C$1</c:f>
              <c:strCache>
                <c:ptCount val="1"/>
                <c:pt idx="0">
                  <c:v>Much worse</c:v>
                </c:pt>
              </c:strCache>
            </c:strRef>
          </c:tx>
          <c:spPr>
            <a:solidFill>
              <a:srgbClr val="AB74A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15)</c:v>
                </c:pt>
                <c:pt idx="1">
                  <c:v>Placebo (n = 11)</c:v>
                </c:pt>
              </c:strCache>
            </c:strRef>
          </c:cat>
          <c:val>
            <c:numRef>
              <c:f>Sheet1!$C$2:$C$3</c:f>
              <c:numCache>
                <c:formatCode>General</c:formatCode>
                <c:ptCount val="2"/>
                <c:pt idx="0">
                  <c:v>6.7</c:v>
                </c:pt>
                <c:pt idx="1">
                  <c:v>45.5</c:v>
                </c:pt>
              </c:numCache>
            </c:numRef>
          </c:val>
          <c:extLst>
            <c:ext xmlns:c16="http://schemas.microsoft.com/office/drawing/2014/chart" uri="{C3380CC4-5D6E-409C-BE32-E72D297353CC}">
              <c16:uniqueId val="{00000002-043F-2842-A79C-9CDF8B9A7BA2}"/>
            </c:ext>
          </c:extLst>
        </c:ser>
        <c:ser>
          <c:idx val="2"/>
          <c:order val="2"/>
          <c:tx>
            <c:strRef>
              <c:f>Sheet1!$D$1</c:f>
              <c:strCache>
                <c:ptCount val="1"/>
                <c:pt idx="0">
                  <c:v>Minimally worse</c:v>
                </c:pt>
              </c:strCache>
            </c:strRef>
          </c:tx>
          <c:spPr>
            <a:solidFill>
              <a:srgbClr val="D6B9D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15)</c:v>
                </c:pt>
                <c:pt idx="1">
                  <c:v>Placebo (n = 11)</c:v>
                </c:pt>
              </c:strCache>
            </c:strRef>
          </c:cat>
          <c:val>
            <c:numRef>
              <c:f>Sheet1!$D$2:$D$3</c:f>
              <c:numCache>
                <c:formatCode>General</c:formatCode>
                <c:ptCount val="2"/>
                <c:pt idx="0">
                  <c:v>20</c:v>
                </c:pt>
                <c:pt idx="1">
                  <c:v>36.4</c:v>
                </c:pt>
              </c:numCache>
            </c:numRef>
          </c:val>
          <c:extLst>
            <c:ext xmlns:c16="http://schemas.microsoft.com/office/drawing/2014/chart" uri="{C3380CC4-5D6E-409C-BE32-E72D297353CC}">
              <c16:uniqueId val="{00000003-043F-2842-A79C-9CDF8B9A7BA2}"/>
            </c:ext>
          </c:extLst>
        </c:ser>
        <c:ser>
          <c:idx val="3"/>
          <c:order val="3"/>
          <c:tx>
            <c:strRef>
              <c:f>Sheet1!$E$1</c:f>
              <c:strCache>
                <c:ptCount val="1"/>
                <c:pt idx="0">
                  <c:v>No change</c:v>
                </c:pt>
              </c:strCache>
            </c:strRef>
          </c:tx>
          <c:spPr>
            <a:solidFill>
              <a:srgbClr val="BFBF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15)</c:v>
                </c:pt>
                <c:pt idx="1">
                  <c:v>Placebo (n = 11)</c:v>
                </c:pt>
              </c:strCache>
            </c:strRef>
          </c:cat>
          <c:val>
            <c:numRef>
              <c:f>Sheet1!$E$2:$E$3</c:f>
              <c:numCache>
                <c:formatCode>General</c:formatCode>
                <c:ptCount val="2"/>
                <c:pt idx="0">
                  <c:v>46.7</c:v>
                </c:pt>
                <c:pt idx="1">
                  <c:v>9.1</c:v>
                </c:pt>
              </c:numCache>
            </c:numRef>
          </c:val>
          <c:extLst>
            <c:ext xmlns:c16="http://schemas.microsoft.com/office/drawing/2014/chart" uri="{C3380CC4-5D6E-409C-BE32-E72D297353CC}">
              <c16:uniqueId val="{00000004-043F-2842-A79C-9CDF8B9A7BA2}"/>
            </c:ext>
          </c:extLst>
        </c:ser>
        <c:ser>
          <c:idx val="4"/>
          <c:order val="4"/>
          <c:tx>
            <c:strRef>
              <c:f>Sheet1!$F$1</c:f>
              <c:strCache>
                <c:ptCount val="1"/>
                <c:pt idx="0">
                  <c:v>Minimally improved</c:v>
                </c:pt>
              </c:strCache>
            </c:strRef>
          </c:tx>
          <c:spPr>
            <a:solidFill>
              <a:srgbClr val="CBDFE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15)</c:v>
                </c:pt>
                <c:pt idx="1">
                  <c:v>Placebo (n = 11)</c:v>
                </c:pt>
              </c:strCache>
            </c:strRef>
          </c:cat>
          <c:val>
            <c:numRef>
              <c:f>Sheet1!$F$2:$F$3</c:f>
              <c:numCache>
                <c:formatCode>General</c:formatCode>
                <c:ptCount val="2"/>
                <c:pt idx="0">
                  <c:v>6.7</c:v>
                </c:pt>
              </c:numCache>
            </c:numRef>
          </c:val>
          <c:extLst>
            <c:ext xmlns:c16="http://schemas.microsoft.com/office/drawing/2014/chart" uri="{C3380CC4-5D6E-409C-BE32-E72D297353CC}">
              <c16:uniqueId val="{00000005-043F-2842-A79C-9CDF8B9A7BA2}"/>
            </c:ext>
          </c:extLst>
        </c:ser>
        <c:ser>
          <c:idx val="5"/>
          <c:order val="5"/>
          <c:tx>
            <c:strRef>
              <c:f>Sheet1!$G$1</c:f>
              <c:strCache>
                <c:ptCount val="1"/>
                <c:pt idx="0">
                  <c:v>Much improved</c:v>
                </c:pt>
              </c:strCache>
            </c:strRef>
          </c:tx>
          <c:spPr>
            <a:solidFill>
              <a:schemeClr val="accent6"/>
            </a:solidFill>
            <a:ln>
              <a:noFill/>
            </a:ln>
            <a:effectLst/>
          </c:spPr>
          <c:invertIfNegative val="0"/>
          <c:dPt>
            <c:idx val="0"/>
            <c:invertIfNegative val="0"/>
            <c:bubble3D val="0"/>
            <c:spPr>
              <a:solidFill>
                <a:srgbClr val="649CCB"/>
              </a:solidFill>
              <a:ln>
                <a:noFill/>
              </a:ln>
              <a:effectLst/>
            </c:spPr>
            <c:extLst>
              <c:ext xmlns:c16="http://schemas.microsoft.com/office/drawing/2014/chart" uri="{C3380CC4-5D6E-409C-BE32-E72D297353CC}">
                <c16:uniqueId val="{00000007-043F-2842-A79C-9CDF8B9A7BA2}"/>
              </c:ext>
            </c:extLst>
          </c:dPt>
          <c:dPt>
            <c:idx val="1"/>
            <c:invertIfNegative val="0"/>
            <c:bubble3D val="0"/>
            <c:spPr>
              <a:solidFill>
                <a:srgbClr val="649CCB"/>
              </a:solidFill>
              <a:ln>
                <a:noFill/>
              </a:ln>
              <a:effectLst/>
            </c:spPr>
            <c:extLst>
              <c:ext xmlns:c16="http://schemas.microsoft.com/office/drawing/2014/chart" uri="{C3380CC4-5D6E-409C-BE32-E72D297353CC}">
                <c16:uniqueId val="{00000009-043F-2842-A79C-9CDF8B9A7BA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15)</c:v>
                </c:pt>
                <c:pt idx="1">
                  <c:v>Placebo (n = 11)</c:v>
                </c:pt>
              </c:strCache>
            </c:strRef>
          </c:cat>
          <c:val>
            <c:numRef>
              <c:f>Sheet1!$G$2:$G$3</c:f>
              <c:numCache>
                <c:formatCode>General</c:formatCode>
                <c:ptCount val="2"/>
                <c:pt idx="0">
                  <c:v>20</c:v>
                </c:pt>
                <c:pt idx="1">
                  <c:v>9.1</c:v>
                </c:pt>
              </c:numCache>
            </c:numRef>
          </c:val>
          <c:extLst>
            <c:ext xmlns:c16="http://schemas.microsoft.com/office/drawing/2014/chart" uri="{C3380CC4-5D6E-409C-BE32-E72D297353CC}">
              <c16:uniqueId val="{0000000A-043F-2842-A79C-9CDF8B9A7BA2}"/>
            </c:ext>
          </c:extLst>
        </c:ser>
        <c:ser>
          <c:idx val="6"/>
          <c:order val="6"/>
          <c:tx>
            <c:strRef>
              <c:f>Sheet1!$H$1</c:f>
              <c:strCache>
                <c:ptCount val="1"/>
                <c:pt idx="0">
                  <c:v>Very much improved</c:v>
                </c:pt>
              </c:strCache>
            </c:strRef>
          </c:tx>
          <c:spPr>
            <a:solidFill>
              <a:schemeClr val="accent1">
                <a:lumMod val="60000"/>
              </a:schemeClr>
            </a:solidFill>
            <a:ln>
              <a:noFill/>
            </a:ln>
            <a:effectLst/>
          </c:spPr>
          <c:invertIfNegative val="0"/>
          <c:cat>
            <c:strRef>
              <c:f>Sheet1!$A$2:$A$3</c:f>
              <c:strCache>
                <c:ptCount val="2"/>
                <c:pt idx="0">
                  <c:v>LXB (n = 15)</c:v>
                </c:pt>
                <c:pt idx="1">
                  <c:v>Placebo (n = 11)</c:v>
                </c:pt>
              </c:strCache>
            </c:strRef>
          </c:cat>
          <c:val>
            <c:numRef>
              <c:f>Sheet1!$H$2:$H$3</c:f>
              <c:numCache>
                <c:formatCode>General</c:formatCode>
                <c:ptCount val="2"/>
              </c:numCache>
            </c:numRef>
          </c:val>
          <c:extLst>
            <c:ext xmlns:c16="http://schemas.microsoft.com/office/drawing/2014/chart" uri="{C3380CC4-5D6E-409C-BE32-E72D297353CC}">
              <c16:uniqueId val="{0000000B-043F-2842-A79C-9CDF8B9A7BA2}"/>
            </c:ext>
          </c:extLst>
        </c:ser>
        <c:dLbls>
          <c:showLegendKey val="0"/>
          <c:showVal val="0"/>
          <c:showCatName val="0"/>
          <c:showSerName val="0"/>
          <c:showPercent val="0"/>
          <c:showBubbleSize val="0"/>
        </c:dLbls>
        <c:gapWidth val="150"/>
        <c:overlap val="100"/>
        <c:axId val="386809616"/>
        <c:axId val="386811264"/>
      </c:barChart>
      <c:catAx>
        <c:axId val="386809616"/>
        <c:scaling>
          <c:orientation val="minMax"/>
        </c:scaling>
        <c:delete val="0"/>
        <c:axPos val="b"/>
        <c:numFmt formatCode="General" sourceLinked="1"/>
        <c:majorTickMark val="out"/>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86811264"/>
        <c:crosses val="autoZero"/>
        <c:auto val="1"/>
        <c:lblAlgn val="ctr"/>
        <c:lblOffset val="100"/>
        <c:noMultiLvlLbl val="0"/>
      </c:catAx>
      <c:valAx>
        <c:axId val="386811264"/>
        <c:scaling>
          <c:orientation val="minMax"/>
        </c:scaling>
        <c:delete val="0"/>
        <c:axPos val="l"/>
        <c:numFmt formatCode="0%" sourceLinked="0"/>
        <c:majorTickMark val="out"/>
        <c:minorTickMark val="none"/>
        <c:tickLblPos val="nextTo"/>
        <c:spPr>
          <a:noFill/>
          <a:ln w="19050">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868096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Very much worse</c:v>
                </c:pt>
              </c:strCache>
            </c:strRef>
          </c:tx>
          <c:spPr>
            <a:solidFill>
              <a:srgbClr val="4F2C4E"/>
            </a:solidFill>
            <a:ln>
              <a:noFill/>
            </a:ln>
            <a:effectLst/>
          </c:spPr>
          <c:invertIfNegative val="0"/>
          <c:dLbls>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902-6B40-B191-90991113307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41)</c:v>
                </c:pt>
                <c:pt idx="1">
                  <c:v>Placebo (n = 47)</c:v>
                </c:pt>
              </c:strCache>
            </c:strRef>
          </c:cat>
          <c:val>
            <c:numRef>
              <c:f>Sheet1!$B$2:$B$3</c:f>
              <c:numCache>
                <c:formatCode>General</c:formatCode>
                <c:ptCount val="2"/>
                <c:pt idx="0">
                  <c:v>2.4</c:v>
                </c:pt>
                <c:pt idx="1">
                  <c:v>31.9</c:v>
                </c:pt>
              </c:numCache>
            </c:numRef>
          </c:val>
          <c:extLst>
            <c:ext xmlns:c16="http://schemas.microsoft.com/office/drawing/2014/chart" uri="{C3380CC4-5D6E-409C-BE32-E72D297353CC}">
              <c16:uniqueId val="{00000001-3902-6B40-B191-909911133070}"/>
            </c:ext>
          </c:extLst>
        </c:ser>
        <c:ser>
          <c:idx val="1"/>
          <c:order val="1"/>
          <c:tx>
            <c:strRef>
              <c:f>Sheet1!$C$1</c:f>
              <c:strCache>
                <c:ptCount val="1"/>
                <c:pt idx="0">
                  <c:v>Much worse</c:v>
                </c:pt>
              </c:strCache>
            </c:strRef>
          </c:tx>
          <c:spPr>
            <a:solidFill>
              <a:srgbClr val="AB74AA"/>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2-3902-6B40-B191-90991113307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41)</c:v>
                </c:pt>
                <c:pt idx="1">
                  <c:v>Placebo (n = 47)</c:v>
                </c:pt>
              </c:strCache>
            </c:strRef>
          </c:cat>
          <c:val>
            <c:numRef>
              <c:f>Sheet1!$C$2:$C$3</c:f>
              <c:numCache>
                <c:formatCode>General</c:formatCode>
                <c:ptCount val="2"/>
                <c:pt idx="0">
                  <c:v>2.4</c:v>
                </c:pt>
                <c:pt idx="1">
                  <c:v>36.200000000000003</c:v>
                </c:pt>
              </c:numCache>
            </c:numRef>
          </c:val>
          <c:extLst>
            <c:ext xmlns:c16="http://schemas.microsoft.com/office/drawing/2014/chart" uri="{C3380CC4-5D6E-409C-BE32-E72D297353CC}">
              <c16:uniqueId val="{00000003-3902-6B40-B191-909911133070}"/>
            </c:ext>
          </c:extLst>
        </c:ser>
        <c:ser>
          <c:idx val="2"/>
          <c:order val="2"/>
          <c:tx>
            <c:strRef>
              <c:f>Sheet1!$D$1</c:f>
              <c:strCache>
                <c:ptCount val="1"/>
                <c:pt idx="0">
                  <c:v>Minimally worse</c:v>
                </c:pt>
              </c:strCache>
            </c:strRef>
          </c:tx>
          <c:spPr>
            <a:solidFill>
              <a:srgbClr val="D6B9D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41)</c:v>
                </c:pt>
                <c:pt idx="1">
                  <c:v>Placebo (n = 47)</c:v>
                </c:pt>
              </c:strCache>
            </c:strRef>
          </c:cat>
          <c:val>
            <c:numRef>
              <c:f>Sheet1!$D$2:$D$3</c:f>
              <c:numCache>
                <c:formatCode>General</c:formatCode>
                <c:ptCount val="2"/>
                <c:pt idx="0">
                  <c:v>14.6</c:v>
                </c:pt>
                <c:pt idx="1">
                  <c:v>21.3</c:v>
                </c:pt>
              </c:numCache>
            </c:numRef>
          </c:val>
          <c:extLst>
            <c:ext xmlns:c16="http://schemas.microsoft.com/office/drawing/2014/chart" uri="{C3380CC4-5D6E-409C-BE32-E72D297353CC}">
              <c16:uniqueId val="{00000004-3902-6B40-B191-909911133070}"/>
            </c:ext>
          </c:extLst>
        </c:ser>
        <c:ser>
          <c:idx val="3"/>
          <c:order val="3"/>
          <c:tx>
            <c:strRef>
              <c:f>Sheet1!$E$1</c:f>
              <c:strCache>
                <c:ptCount val="1"/>
                <c:pt idx="0">
                  <c:v>No change</c:v>
                </c:pt>
              </c:strCache>
            </c:strRef>
          </c:tx>
          <c:spPr>
            <a:solidFill>
              <a:srgbClr val="BFBF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41)</c:v>
                </c:pt>
                <c:pt idx="1">
                  <c:v>Placebo (n = 47)</c:v>
                </c:pt>
              </c:strCache>
            </c:strRef>
          </c:cat>
          <c:val>
            <c:numRef>
              <c:f>Sheet1!$E$2:$E$3</c:f>
              <c:numCache>
                <c:formatCode>General</c:formatCode>
                <c:ptCount val="2"/>
                <c:pt idx="0">
                  <c:v>39</c:v>
                </c:pt>
                <c:pt idx="1">
                  <c:v>4.3</c:v>
                </c:pt>
              </c:numCache>
            </c:numRef>
          </c:val>
          <c:extLst>
            <c:ext xmlns:c16="http://schemas.microsoft.com/office/drawing/2014/chart" uri="{C3380CC4-5D6E-409C-BE32-E72D297353CC}">
              <c16:uniqueId val="{00000005-3902-6B40-B191-909911133070}"/>
            </c:ext>
          </c:extLst>
        </c:ser>
        <c:ser>
          <c:idx val="4"/>
          <c:order val="4"/>
          <c:tx>
            <c:strRef>
              <c:f>Sheet1!$F$1</c:f>
              <c:strCache>
                <c:ptCount val="1"/>
                <c:pt idx="0">
                  <c:v>Minimally improved</c:v>
                </c:pt>
              </c:strCache>
            </c:strRef>
          </c:tx>
          <c:spPr>
            <a:solidFill>
              <a:srgbClr val="CBDFEF"/>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6-3902-6B40-B191-90991113307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41)</c:v>
                </c:pt>
                <c:pt idx="1">
                  <c:v>Placebo (n = 47)</c:v>
                </c:pt>
              </c:strCache>
            </c:strRef>
          </c:cat>
          <c:val>
            <c:numRef>
              <c:f>Sheet1!$F$2:$F$3</c:f>
              <c:numCache>
                <c:formatCode>General</c:formatCode>
                <c:ptCount val="2"/>
                <c:pt idx="0">
                  <c:v>4.9000000000000004</c:v>
                </c:pt>
                <c:pt idx="1">
                  <c:v>2.1</c:v>
                </c:pt>
              </c:numCache>
            </c:numRef>
          </c:val>
          <c:extLst>
            <c:ext xmlns:c16="http://schemas.microsoft.com/office/drawing/2014/chart" uri="{C3380CC4-5D6E-409C-BE32-E72D297353CC}">
              <c16:uniqueId val="{00000007-3902-6B40-B191-909911133070}"/>
            </c:ext>
          </c:extLst>
        </c:ser>
        <c:ser>
          <c:idx val="5"/>
          <c:order val="5"/>
          <c:tx>
            <c:strRef>
              <c:f>Sheet1!$G$1</c:f>
              <c:strCache>
                <c:ptCount val="1"/>
                <c:pt idx="0">
                  <c:v>Much improved</c:v>
                </c:pt>
              </c:strCache>
            </c:strRef>
          </c:tx>
          <c:spPr>
            <a:solidFill>
              <a:srgbClr val="649CCB"/>
            </a:solidFill>
            <a:ln>
              <a:noFill/>
            </a:ln>
            <a:effectLst/>
          </c:spPr>
          <c:invertIfNegative val="0"/>
          <c:dPt>
            <c:idx val="0"/>
            <c:invertIfNegative val="0"/>
            <c:bubble3D val="0"/>
            <c:spPr>
              <a:solidFill>
                <a:srgbClr val="649CCB"/>
              </a:solidFill>
              <a:ln>
                <a:noFill/>
              </a:ln>
              <a:effectLst/>
            </c:spPr>
            <c:extLst>
              <c:ext xmlns:c16="http://schemas.microsoft.com/office/drawing/2014/chart" uri="{C3380CC4-5D6E-409C-BE32-E72D297353CC}">
                <c16:uniqueId val="{00000009-3902-6B40-B191-909911133070}"/>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41)</c:v>
                </c:pt>
                <c:pt idx="1">
                  <c:v>Placebo (n = 47)</c:v>
                </c:pt>
              </c:strCache>
            </c:strRef>
          </c:cat>
          <c:val>
            <c:numRef>
              <c:f>Sheet1!$G$2:$G$3</c:f>
              <c:numCache>
                <c:formatCode>General</c:formatCode>
                <c:ptCount val="2"/>
                <c:pt idx="0">
                  <c:v>24.4</c:v>
                </c:pt>
                <c:pt idx="1">
                  <c:v>4.3</c:v>
                </c:pt>
              </c:numCache>
            </c:numRef>
          </c:val>
          <c:extLst>
            <c:ext xmlns:c16="http://schemas.microsoft.com/office/drawing/2014/chart" uri="{C3380CC4-5D6E-409C-BE32-E72D297353CC}">
              <c16:uniqueId val="{0000000A-3902-6B40-B191-909911133070}"/>
            </c:ext>
          </c:extLst>
        </c:ser>
        <c:ser>
          <c:idx val="6"/>
          <c:order val="6"/>
          <c:tx>
            <c:strRef>
              <c:f>Sheet1!$H$1</c:f>
              <c:strCache>
                <c:ptCount val="1"/>
                <c:pt idx="0">
                  <c:v>Very much improved</c:v>
                </c:pt>
              </c:strCache>
            </c:strRef>
          </c:tx>
          <c:spPr>
            <a:solidFill>
              <a:srgbClr val="3790B8"/>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3902-6B40-B191-90991113307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LXB (n = 41)</c:v>
                </c:pt>
                <c:pt idx="1">
                  <c:v>Placebo (n = 47)</c:v>
                </c:pt>
              </c:strCache>
            </c:strRef>
          </c:cat>
          <c:val>
            <c:numRef>
              <c:f>Sheet1!$H$2:$H$3</c:f>
              <c:numCache>
                <c:formatCode>General</c:formatCode>
                <c:ptCount val="2"/>
                <c:pt idx="0">
                  <c:v>12.2</c:v>
                </c:pt>
              </c:numCache>
            </c:numRef>
          </c:val>
          <c:extLst>
            <c:ext xmlns:c16="http://schemas.microsoft.com/office/drawing/2014/chart" uri="{C3380CC4-5D6E-409C-BE32-E72D297353CC}">
              <c16:uniqueId val="{0000000C-3902-6B40-B191-909911133070}"/>
            </c:ext>
          </c:extLst>
        </c:ser>
        <c:dLbls>
          <c:showLegendKey val="0"/>
          <c:showVal val="0"/>
          <c:showCatName val="0"/>
          <c:showSerName val="0"/>
          <c:showPercent val="0"/>
          <c:showBubbleSize val="0"/>
        </c:dLbls>
        <c:gapWidth val="150"/>
        <c:overlap val="100"/>
        <c:axId val="386809616"/>
        <c:axId val="386811264"/>
      </c:barChart>
      <c:catAx>
        <c:axId val="386809616"/>
        <c:scaling>
          <c:orientation val="minMax"/>
        </c:scaling>
        <c:delete val="0"/>
        <c:axPos val="b"/>
        <c:numFmt formatCode="General" sourceLinked="1"/>
        <c:majorTickMark val="out"/>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86811264"/>
        <c:crosses val="autoZero"/>
        <c:auto val="1"/>
        <c:lblAlgn val="ctr"/>
        <c:lblOffset val="100"/>
        <c:noMultiLvlLbl val="0"/>
      </c:catAx>
      <c:valAx>
        <c:axId val="386811264"/>
        <c:scaling>
          <c:orientation val="minMax"/>
        </c:scaling>
        <c:delete val="0"/>
        <c:axPos val="l"/>
        <c:numFmt formatCode="0%" sourceLinked="0"/>
        <c:majorTickMark val="out"/>
        <c:minorTickMark val="none"/>
        <c:tickLblPos val="nextTo"/>
        <c:spPr>
          <a:noFill/>
          <a:ln w="19050">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86809616"/>
        <c:crosses val="autoZero"/>
        <c:crossBetween val="between"/>
      </c:valAx>
      <c:spPr>
        <a:noFill/>
        <a:ln>
          <a:noFill/>
        </a:ln>
        <a:effectLst/>
      </c:spPr>
    </c:plotArea>
    <c:legend>
      <c:legendPos val="r"/>
      <c:layout>
        <c:manualLayout>
          <c:xMode val="edge"/>
          <c:yMode val="edge"/>
          <c:x val="0.68989970577404713"/>
          <c:y val="4.1917145459228429E-2"/>
          <c:w val="0.1789027659736111"/>
          <c:h val="0.88195873613183673"/>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D3904F2-2E54-6D4F-9145-FF70E65C41AE}" type="datetimeFigureOut">
              <a:rPr lang="en-US" smtClean="0"/>
              <a:pPr/>
              <a:t>8/13/21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0C47599-E2E1-5B48-9E7A-469EF857F5A3}" type="slidenum">
              <a:rPr lang="en-US" smtClean="0"/>
              <a:pPr/>
              <a:t>‹#›</a:t>
            </a:fld>
            <a:endParaRPr lang="en-US"/>
          </a:p>
        </p:txBody>
      </p:sp>
    </p:spTree>
    <p:extLst>
      <p:ext uri="{BB962C8B-B14F-4D97-AF65-F5344CB8AC3E}">
        <p14:creationId xmlns:p14="http://schemas.microsoft.com/office/powerpoint/2010/main" val="30532892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0021D8-40CD-BC42-85F5-94A06F6FE532}" type="datetimeFigureOut">
              <a:rPr lang="en-US" smtClean="0"/>
              <a:pPr/>
              <a:t>8/13/21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46E1A8-6D11-D944-BA46-3CE3E43A53DE}" type="slidenum">
              <a:rPr lang="en-US" smtClean="0"/>
              <a:pPr/>
              <a:t>‹#›</a:t>
            </a:fld>
            <a:endParaRPr lang="en-US"/>
          </a:p>
        </p:txBody>
      </p:sp>
    </p:spTree>
    <p:extLst>
      <p:ext uri="{BB962C8B-B14F-4D97-AF65-F5344CB8AC3E}">
        <p14:creationId xmlns:p14="http://schemas.microsoft.com/office/powerpoint/2010/main" val="371142523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t>
            </a:r>
          </a:p>
        </p:txBody>
      </p:sp>
      <p:sp>
        <p:nvSpPr>
          <p:cNvPr id="4" name="Slide Number Placeholder 3"/>
          <p:cNvSpPr>
            <a:spLocks noGrp="1"/>
          </p:cNvSpPr>
          <p:nvPr>
            <p:ph type="sldNum" sz="quarter" idx="5"/>
          </p:nvPr>
        </p:nvSpPr>
        <p:spPr/>
        <p:txBody>
          <a:bodyPr/>
          <a:lstStyle/>
          <a:p>
            <a:fld id="{9446E1A8-6D11-D944-BA46-3CE3E43A53DE}" type="slidenum">
              <a:rPr lang="en-US" smtClean="0"/>
              <a:pPr/>
              <a:t>1</a:t>
            </a:fld>
            <a:endParaRPr lang="en-US" dirty="0"/>
          </a:p>
        </p:txBody>
      </p:sp>
    </p:spTree>
    <p:extLst>
      <p:ext uri="{BB962C8B-B14F-4D97-AF65-F5344CB8AC3E}">
        <p14:creationId xmlns:p14="http://schemas.microsoft.com/office/powerpoint/2010/main" val="289015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i="1" kern="1200" dirty="0">
                <a:solidFill>
                  <a:schemeClr val="tx1"/>
                </a:solidFill>
                <a:effectLst/>
                <a:latin typeface="+mn-lt"/>
                <a:ea typeface="+mn-ea"/>
                <a:cs typeface="+mn-cs"/>
              </a:rPr>
              <a:t>Efficacy and Safety of Once- and Twice-Nightly Dosing of Lower-Sodium </a:t>
            </a:r>
            <a:r>
              <a:rPr lang="en-US" sz="1200" i="1" kern="1200" dirty="0" err="1">
                <a:solidFill>
                  <a:schemeClr val="tx1"/>
                </a:solidFill>
                <a:effectLst/>
                <a:latin typeface="+mn-lt"/>
                <a:ea typeface="+mn-ea"/>
                <a:cs typeface="+mn-cs"/>
              </a:rPr>
              <a:t>Oxybate</a:t>
            </a:r>
            <a:r>
              <a:rPr lang="en-US" sz="1200" i="1" kern="1200" dirty="0">
                <a:solidFill>
                  <a:schemeClr val="tx1"/>
                </a:solidFill>
                <a:effectLst/>
                <a:latin typeface="+mn-lt"/>
                <a:ea typeface="+mn-ea"/>
                <a:cs typeface="+mn-cs"/>
              </a:rPr>
              <a:t> in Adults with Idiopathic Hypersomnia.</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Introduction: </a:t>
            </a:r>
            <a:r>
              <a:rPr lang="en-US" sz="1200" kern="1200" dirty="0">
                <a:solidFill>
                  <a:schemeClr val="tx1"/>
                </a:solidFill>
                <a:effectLst/>
                <a:latin typeface="+mn-lt"/>
                <a:ea typeface="+mn-ea"/>
                <a:cs typeface="+mn-cs"/>
              </a:rPr>
              <a:t>Idiopathic hypersomnia (IH) is a rare central hypersomnolence disorder. In a randomized, controlled study of lower-sodium </a:t>
            </a:r>
            <a:r>
              <a:rPr lang="en-US" sz="1200" kern="1200" dirty="0" err="1">
                <a:solidFill>
                  <a:schemeClr val="tx1"/>
                </a:solidFill>
                <a:effectLst/>
                <a:latin typeface="+mn-lt"/>
                <a:ea typeface="+mn-ea"/>
                <a:cs typeface="+mn-cs"/>
              </a:rPr>
              <a:t>oxybate</a:t>
            </a:r>
            <a:r>
              <a:rPr lang="en-US" sz="1200" kern="1200" dirty="0">
                <a:solidFill>
                  <a:schemeClr val="tx1"/>
                </a:solidFill>
                <a:effectLst/>
                <a:latin typeface="+mn-lt"/>
                <a:ea typeface="+mn-ea"/>
                <a:cs typeface="+mn-cs"/>
              </a:rPr>
              <a:t> (LXB; </a:t>
            </a:r>
            <a:r>
              <a:rPr lang="en-US" sz="1200" kern="1200" dirty="0" err="1">
                <a:solidFill>
                  <a:schemeClr val="tx1"/>
                </a:solidFill>
                <a:effectLst/>
                <a:latin typeface="+mn-lt"/>
                <a:ea typeface="+mn-ea"/>
                <a:cs typeface="+mn-cs"/>
              </a:rPr>
              <a:t>Xywav</a:t>
            </a:r>
            <a:r>
              <a:rPr lang="en-US" sz="1200" kern="1200" dirty="0">
                <a:solidFill>
                  <a:schemeClr val="tx1"/>
                </a:solidFill>
                <a:effectLst/>
                <a:latin typeface="+mn-lt"/>
                <a:ea typeface="+mn-ea"/>
                <a:cs typeface="+mn-cs"/>
              </a:rPr>
              <a:t>™) in adults with IH (NCT03533114), significant differences for LXB compared with placebo were observed in Epworth Sleepiness Scale (ESS; primary efficacy endpoint), self-reported Patient Global Impression of Change (</a:t>
            </a:r>
            <a:r>
              <a:rPr lang="en-US" sz="1200" kern="1200" dirty="0" err="1">
                <a:solidFill>
                  <a:schemeClr val="tx1"/>
                </a:solidFill>
                <a:effectLst/>
                <a:latin typeface="+mn-lt"/>
                <a:ea typeface="+mn-ea"/>
                <a:cs typeface="+mn-cs"/>
              </a:rPr>
              <a:t>PGIc</a:t>
            </a:r>
            <a:r>
              <a:rPr lang="en-US" sz="1200" kern="1200" dirty="0">
                <a:solidFill>
                  <a:schemeClr val="tx1"/>
                </a:solidFill>
                <a:effectLst/>
                <a:latin typeface="+mn-lt"/>
                <a:ea typeface="+mn-ea"/>
                <a:cs typeface="+mn-cs"/>
              </a:rPr>
              <a:t>), and IH Severity Scale (IHSS; key secondary endpoints). In this clinical study, investigators were permitted to initiate LXB dosing on a once-nightly or twice-nightly regimen.</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Methods: </a:t>
            </a:r>
            <a:r>
              <a:rPr lang="en-US" sz="1200" kern="1200" dirty="0">
                <a:solidFill>
                  <a:schemeClr val="tx1"/>
                </a:solidFill>
                <a:effectLst/>
                <a:latin typeface="+mn-lt"/>
                <a:ea typeface="+mn-ea"/>
                <a:cs typeface="+mn-cs"/>
              </a:rPr>
              <a:t>Eligible participants aged 18-75 years began LXB treatment, administered once or twice nightly during an open-label treatment/titration and optimization period (OLTTOP; 10-14 weeks); dose amount/regimen could be adjusted during this period. Participants next entered a 2-week, open-label, stable-dose period (SDP), then were randomized to placebo or to continue LXB treatment during a 2-week, double-blind, randomized withdrawal period (DBRWP).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 values are nominal for this exploratory analysis.</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Results: </a:t>
            </a:r>
            <a:r>
              <a:rPr lang="en-US" sz="1200" kern="1200" dirty="0">
                <a:solidFill>
                  <a:schemeClr val="tx1"/>
                </a:solidFill>
                <a:effectLst/>
                <a:latin typeface="+mn-lt"/>
                <a:ea typeface="+mn-ea"/>
                <a:cs typeface="+mn-cs"/>
              </a:rPr>
              <a:t>Of 154 enrolled participants, 40 (26%) initiated LXB treatment on a once-nightly regimen. In the efficacy population (n=115), 27 participants were on a once-nightly regimen during SDP (48.1% of whom initiated treatment once nightly during OLTTOP) and 88 participants were on a twice-nightly regimen during SDP (86.4% of whom initiated treatment twice nightly during OLTTOP). During SDP, median (min, max) LXB total dose was 4.5 (2.5, 6) g/night (once-nightly group) and 7.5 (4.5, 9) g/night (twice-nightly group). ESS scores worsened in participants randomized to placebo vs those continuing LXB in the once-nightly group (n=11 and n=15, respectively; LS mean difference [95% CI]: −4.93 [−7.41, −2.46];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=0.0004) and twice-nightly group (n=47 and n=41, respectively; LS mean difference [95% CI]: −7.44 [−9.15, −5.72];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Worsening was also observed in </a:t>
            </a:r>
            <a:r>
              <a:rPr lang="en-US" sz="1200" kern="1200" dirty="0" err="1">
                <a:solidFill>
                  <a:schemeClr val="tx1"/>
                </a:solidFill>
                <a:effectLst/>
                <a:latin typeface="+mn-lt"/>
                <a:ea typeface="+mn-ea"/>
                <a:cs typeface="+mn-cs"/>
              </a:rPr>
              <a:t>PGIc</a:t>
            </a:r>
            <a:r>
              <a:rPr lang="en-US" sz="1200" kern="1200" dirty="0">
                <a:solidFill>
                  <a:schemeClr val="tx1"/>
                </a:solidFill>
                <a:effectLst/>
                <a:latin typeface="+mn-lt"/>
                <a:ea typeface="+mn-ea"/>
                <a:cs typeface="+mn-cs"/>
              </a:rPr>
              <a:t> (once-nightly: 81.8% [placebo] vs 26.7% [LXB];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=0.0077; twice-nightly: 89.4% [placebo] vs 19.5% [LXB];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and IHSS score (estimated median difference [95% CI], once-nightly: −9.00 [−16.0, −3.0];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=0.0028; twice-nightly: −12.00 [−15.0, −8.0];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Common adverse events included nausea (21.4%), headache (16.2%), anxiety (14.9%), dizziness (11.7%), insomnia (11.7%), and vomiting (10.4%).</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Conclusion: </a:t>
            </a:r>
            <a:r>
              <a:rPr lang="en-US" sz="1200" kern="1200" dirty="0">
                <a:solidFill>
                  <a:schemeClr val="tx1"/>
                </a:solidFill>
                <a:effectLst/>
                <a:latin typeface="+mn-lt"/>
                <a:ea typeface="+mn-ea"/>
                <a:cs typeface="+mn-cs"/>
              </a:rPr>
              <a:t>The efficacy and safety of LXB in IH were demonstrated for both once-nightly and twice-nightly regimens. The majority of participants initiated and remained on a twice-nightly regimen.</a:t>
            </a:r>
          </a:p>
          <a:p>
            <a:endParaRPr lang="en-US" dirty="0"/>
          </a:p>
        </p:txBody>
      </p:sp>
      <p:sp>
        <p:nvSpPr>
          <p:cNvPr id="4" name="Slide Number Placeholder 3"/>
          <p:cNvSpPr>
            <a:spLocks noGrp="1"/>
          </p:cNvSpPr>
          <p:nvPr>
            <p:ph type="sldNum" sz="quarter" idx="5"/>
          </p:nvPr>
        </p:nvSpPr>
        <p:spPr/>
        <p:txBody>
          <a:bodyPr/>
          <a:lstStyle/>
          <a:p>
            <a:fld id="{9446E1A8-6D11-D944-BA46-3CE3E43A53DE}" type="slidenum">
              <a:rPr lang="en-US" smtClean="0"/>
              <a:pPr/>
              <a:t>15</a:t>
            </a:fld>
            <a:endParaRPr lang="en-US"/>
          </a:p>
        </p:txBody>
      </p:sp>
    </p:spTree>
    <p:extLst>
      <p:ext uri="{BB962C8B-B14F-4D97-AF65-F5344CB8AC3E}">
        <p14:creationId xmlns:p14="http://schemas.microsoft.com/office/powerpoint/2010/main" val="9320676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i="1" kern="1200" dirty="0">
                <a:solidFill>
                  <a:schemeClr val="tx1"/>
                </a:solidFill>
                <a:effectLst/>
                <a:latin typeface="+mn-lt"/>
                <a:ea typeface="+mn-ea"/>
                <a:cs typeface="+mn-cs"/>
              </a:rPr>
              <a:t>Efficacy and Safety of Once- and Twice-Nightly Dosing of Lower-Sodium </a:t>
            </a:r>
            <a:r>
              <a:rPr lang="en-US" sz="1200" i="1" kern="1200" dirty="0" err="1">
                <a:solidFill>
                  <a:schemeClr val="tx1"/>
                </a:solidFill>
                <a:effectLst/>
                <a:latin typeface="+mn-lt"/>
                <a:ea typeface="+mn-ea"/>
                <a:cs typeface="+mn-cs"/>
              </a:rPr>
              <a:t>Oxybate</a:t>
            </a:r>
            <a:r>
              <a:rPr lang="en-US" sz="1200" i="1" kern="1200" dirty="0">
                <a:solidFill>
                  <a:schemeClr val="tx1"/>
                </a:solidFill>
                <a:effectLst/>
                <a:latin typeface="+mn-lt"/>
                <a:ea typeface="+mn-ea"/>
                <a:cs typeface="+mn-cs"/>
              </a:rPr>
              <a:t> in Adults with Idiopathic Hypersomnia.</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Introduction: </a:t>
            </a:r>
            <a:r>
              <a:rPr lang="en-US" sz="1200" kern="1200" dirty="0">
                <a:solidFill>
                  <a:schemeClr val="tx1"/>
                </a:solidFill>
                <a:effectLst/>
                <a:latin typeface="+mn-lt"/>
                <a:ea typeface="+mn-ea"/>
                <a:cs typeface="+mn-cs"/>
              </a:rPr>
              <a:t>Idiopathic hypersomnia (IH) is a rare central hypersomnolence disorder. In a randomized, controlled study of lower-sodium </a:t>
            </a:r>
            <a:r>
              <a:rPr lang="en-US" sz="1200" kern="1200" dirty="0" err="1">
                <a:solidFill>
                  <a:schemeClr val="tx1"/>
                </a:solidFill>
                <a:effectLst/>
                <a:latin typeface="+mn-lt"/>
                <a:ea typeface="+mn-ea"/>
                <a:cs typeface="+mn-cs"/>
              </a:rPr>
              <a:t>oxybate</a:t>
            </a:r>
            <a:r>
              <a:rPr lang="en-US" sz="1200" kern="1200" dirty="0">
                <a:solidFill>
                  <a:schemeClr val="tx1"/>
                </a:solidFill>
                <a:effectLst/>
                <a:latin typeface="+mn-lt"/>
                <a:ea typeface="+mn-ea"/>
                <a:cs typeface="+mn-cs"/>
              </a:rPr>
              <a:t> (LXB; </a:t>
            </a:r>
            <a:r>
              <a:rPr lang="en-US" sz="1200" kern="1200" dirty="0" err="1">
                <a:solidFill>
                  <a:schemeClr val="tx1"/>
                </a:solidFill>
                <a:effectLst/>
                <a:latin typeface="+mn-lt"/>
                <a:ea typeface="+mn-ea"/>
                <a:cs typeface="+mn-cs"/>
              </a:rPr>
              <a:t>Xywav</a:t>
            </a:r>
            <a:r>
              <a:rPr lang="en-US" sz="1200" kern="1200" dirty="0">
                <a:solidFill>
                  <a:schemeClr val="tx1"/>
                </a:solidFill>
                <a:effectLst/>
                <a:latin typeface="+mn-lt"/>
                <a:ea typeface="+mn-ea"/>
                <a:cs typeface="+mn-cs"/>
              </a:rPr>
              <a:t>™) in adults with IH (NCT03533114), significant differences for LXB compared with placebo were observed in Epworth Sleepiness Scale (ESS; primary efficacy endpoint), self-reported Patient Global Impression of Change (</a:t>
            </a:r>
            <a:r>
              <a:rPr lang="en-US" sz="1200" kern="1200" dirty="0" err="1">
                <a:solidFill>
                  <a:schemeClr val="tx1"/>
                </a:solidFill>
                <a:effectLst/>
                <a:latin typeface="+mn-lt"/>
                <a:ea typeface="+mn-ea"/>
                <a:cs typeface="+mn-cs"/>
              </a:rPr>
              <a:t>PGIc</a:t>
            </a:r>
            <a:r>
              <a:rPr lang="en-US" sz="1200" kern="1200" dirty="0">
                <a:solidFill>
                  <a:schemeClr val="tx1"/>
                </a:solidFill>
                <a:effectLst/>
                <a:latin typeface="+mn-lt"/>
                <a:ea typeface="+mn-ea"/>
                <a:cs typeface="+mn-cs"/>
              </a:rPr>
              <a:t>), and IH Severity Scale (IHSS; key secondary endpoints). In this clinical study, investigators were permitted to initiate LXB dosing on a once-nightly or twice-nightly regimen.</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Methods: </a:t>
            </a:r>
            <a:r>
              <a:rPr lang="en-US" sz="1200" kern="1200" dirty="0">
                <a:solidFill>
                  <a:schemeClr val="tx1"/>
                </a:solidFill>
                <a:effectLst/>
                <a:latin typeface="+mn-lt"/>
                <a:ea typeface="+mn-ea"/>
                <a:cs typeface="+mn-cs"/>
              </a:rPr>
              <a:t>Eligible participants aged 18-75 years began LXB treatment, administered once or twice nightly during an open-label treatment/titration and optimization period (OLTTOP; 10-14 weeks); dose amount/regimen could be adjusted during this period. Participants next entered a 2-week, open-label, stable-dose period (SDP), then were randomized to placebo or to continue LXB treatment during a 2-week, double-blind, randomized withdrawal period (DBRWP).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 values are nominal for this exploratory analysis.</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Results: </a:t>
            </a:r>
            <a:r>
              <a:rPr lang="en-US" sz="1200" kern="1200" dirty="0">
                <a:solidFill>
                  <a:schemeClr val="tx1"/>
                </a:solidFill>
                <a:effectLst/>
                <a:latin typeface="+mn-lt"/>
                <a:ea typeface="+mn-ea"/>
                <a:cs typeface="+mn-cs"/>
              </a:rPr>
              <a:t>Of 154 enrolled participants, 40 (26%) initiated LXB treatment on a once-nightly regimen. In the efficacy population (n=115), 27 participants were on a once-nightly regimen during SDP (48.1% of whom initiated treatment once nightly during OLTTOP) and 88 participants were on a twice-nightly regimen during SDP (86.4% of whom initiated treatment twice nightly during OLTTOP). During SDP, median (min, max) LXB total dose was 4.5 (2.5, 6) g/night (once-nightly group) and 7.5 (4.5, 9) g/night (twice-nightly group). ESS scores worsened in participants randomized to placebo vs those continuing LXB in the once-nightly group (n=11 and n=15, respectively; LS mean difference [95% CI]: −4.93 [−7.41, −2.46];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=0.0004) and twice-nightly group (n=47 and n=41, respectively; LS mean difference [95% CI]: −7.44 [−9.15, −5.72];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Worsening was also observed in </a:t>
            </a:r>
            <a:r>
              <a:rPr lang="en-US" sz="1200" kern="1200" dirty="0" err="1">
                <a:solidFill>
                  <a:schemeClr val="tx1"/>
                </a:solidFill>
                <a:effectLst/>
                <a:latin typeface="+mn-lt"/>
                <a:ea typeface="+mn-ea"/>
                <a:cs typeface="+mn-cs"/>
              </a:rPr>
              <a:t>PGIc</a:t>
            </a:r>
            <a:r>
              <a:rPr lang="en-US" sz="1200" kern="1200" dirty="0">
                <a:solidFill>
                  <a:schemeClr val="tx1"/>
                </a:solidFill>
                <a:effectLst/>
                <a:latin typeface="+mn-lt"/>
                <a:ea typeface="+mn-ea"/>
                <a:cs typeface="+mn-cs"/>
              </a:rPr>
              <a:t> (once-nightly: 81.8% [placebo] vs 26.7% [LXB];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=0.0077; twice-nightly: 89.4% [placebo] vs 19.5% [LXB];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and IHSS score (estimated median difference [95% CI], once-nightly: −9.00 [−16.0, −3.0];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=0.0028; twice-nightly: −12.00 [−15.0, −8.0];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Common adverse events included nausea (21.4%), headache (16.2%), anxiety (14.9%), dizziness (11.7%), insomnia (11.7%), and vomiting (10.4%).</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Conclusion: </a:t>
            </a:r>
            <a:r>
              <a:rPr lang="en-US" sz="1200" kern="1200" dirty="0">
                <a:solidFill>
                  <a:schemeClr val="tx1"/>
                </a:solidFill>
                <a:effectLst/>
                <a:latin typeface="+mn-lt"/>
                <a:ea typeface="+mn-ea"/>
                <a:cs typeface="+mn-cs"/>
              </a:rPr>
              <a:t>The efficacy and safety of LXB in IH were demonstrated for both once-nightly and twice-nightly regimens. The majority of participants initiated and remained on a twice-nightly regimen.</a:t>
            </a:r>
          </a:p>
          <a:p>
            <a:endParaRPr lang="en-US" dirty="0"/>
          </a:p>
        </p:txBody>
      </p:sp>
      <p:sp>
        <p:nvSpPr>
          <p:cNvPr id="4" name="Slide Number Placeholder 3"/>
          <p:cNvSpPr>
            <a:spLocks noGrp="1"/>
          </p:cNvSpPr>
          <p:nvPr>
            <p:ph type="sldNum" sz="quarter" idx="5"/>
          </p:nvPr>
        </p:nvSpPr>
        <p:spPr/>
        <p:txBody>
          <a:bodyPr/>
          <a:lstStyle/>
          <a:p>
            <a:fld id="{9446E1A8-6D11-D944-BA46-3CE3E43A53DE}" type="slidenum">
              <a:rPr lang="en-US" smtClean="0"/>
              <a:pPr/>
              <a:t>16</a:t>
            </a:fld>
            <a:endParaRPr lang="en-US"/>
          </a:p>
        </p:txBody>
      </p:sp>
    </p:spTree>
    <p:extLst>
      <p:ext uri="{BB962C8B-B14F-4D97-AF65-F5344CB8AC3E}">
        <p14:creationId xmlns:p14="http://schemas.microsoft.com/office/powerpoint/2010/main" val="38008299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and the last slide (23) should go up during the Q&amp;A </a:t>
            </a:r>
          </a:p>
          <a:p>
            <a:endParaRPr lang="en-US" dirty="0"/>
          </a:p>
        </p:txBody>
      </p:sp>
      <p:sp>
        <p:nvSpPr>
          <p:cNvPr id="4" name="Slide Number Placeholder 3"/>
          <p:cNvSpPr>
            <a:spLocks noGrp="1"/>
          </p:cNvSpPr>
          <p:nvPr>
            <p:ph type="sldNum" sz="quarter" idx="5"/>
          </p:nvPr>
        </p:nvSpPr>
        <p:spPr/>
        <p:txBody>
          <a:bodyPr/>
          <a:lstStyle/>
          <a:p>
            <a:fld id="{9446E1A8-6D11-D944-BA46-3CE3E43A53DE}" type="slidenum">
              <a:rPr lang="en-US" smtClean="0"/>
              <a:pPr/>
              <a:t>21</a:t>
            </a:fld>
            <a:endParaRPr lang="en-US" dirty="0"/>
          </a:p>
        </p:txBody>
      </p:sp>
    </p:spTree>
    <p:extLst>
      <p:ext uri="{BB962C8B-B14F-4D97-AF65-F5344CB8AC3E}">
        <p14:creationId xmlns:p14="http://schemas.microsoft.com/office/powerpoint/2010/main" val="752379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200" b="1" kern="1200" dirty="0">
                <a:solidFill>
                  <a:schemeClr val="tx1"/>
                </a:solidFill>
                <a:effectLst/>
                <a:latin typeface="+mn-lt"/>
                <a:ea typeface="+mn-ea"/>
                <a:cs typeface="+mn-cs"/>
              </a:rPr>
              <a:t>Treatment of Central Disorders of Hypersomnolence: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 American Academy of Sleep Medicine Clinical Practice Guideline </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Introduction: </a:t>
            </a:r>
            <a:r>
              <a:rPr lang="en-US" sz="1200" kern="1200" dirty="0">
                <a:solidFill>
                  <a:schemeClr val="tx1"/>
                </a:solidFill>
                <a:effectLst/>
                <a:latin typeface="+mn-lt"/>
                <a:ea typeface="+mn-ea"/>
                <a:cs typeface="+mn-cs"/>
              </a:rPr>
              <a:t>This guideline establishes clinical practice recommendations for the treatment of central disorders of hypersomnolence in adults and children. </a:t>
            </a:r>
          </a:p>
          <a:p>
            <a:r>
              <a:rPr lang="en-US" sz="1200" b="1" kern="1200" dirty="0">
                <a:solidFill>
                  <a:schemeClr val="tx1"/>
                </a:solidFill>
                <a:effectLst/>
                <a:latin typeface="+mn-lt"/>
                <a:ea typeface="+mn-ea"/>
                <a:cs typeface="+mn-cs"/>
              </a:rPr>
              <a:t>Methods: </a:t>
            </a:r>
            <a:r>
              <a:rPr lang="en-US" sz="1200" kern="1200" dirty="0">
                <a:solidFill>
                  <a:schemeClr val="tx1"/>
                </a:solidFill>
                <a:effectLst/>
                <a:latin typeface="+mn-lt"/>
                <a:ea typeface="+mn-ea"/>
                <a:cs typeface="+mn-cs"/>
              </a:rPr>
              <a:t>The American Academy of Sleep Medicine (AASM) commissioned a task force of experts in sleep medicine to develop recommendations and assign strengths of treatment based on a systematic review of the literature and an assessment of the evidence using the GRADE process. The task force provided a summary of the relevant literature and the quality of evidence, the balance of benefits and harms, patient values and preferences, and resource use considerations that support the recommendations. The AASM Board of Directors approved the final recommendations. </a:t>
            </a:r>
          </a:p>
          <a:p>
            <a:r>
              <a:rPr lang="en-US" sz="1200" b="1" kern="1200" dirty="0">
                <a:solidFill>
                  <a:schemeClr val="tx1"/>
                </a:solidFill>
                <a:effectLst/>
                <a:latin typeface="+mn-lt"/>
                <a:ea typeface="+mn-ea"/>
                <a:cs typeface="+mn-cs"/>
              </a:rPr>
              <a:t>Recommendations: </a:t>
            </a:r>
            <a:r>
              <a:rPr lang="en-US" sz="1200" kern="1200" dirty="0">
                <a:solidFill>
                  <a:schemeClr val="tx1"/>
                </a:solidFill>
                <a:effectLst/>
                <a:latin typeface="+mn-lt"/>
                <a:ea typeface="+mn-ea"/>
                <a:cs typeface="+mn-cs"/>
              </a:rPr>
              <a:t>The following recommendations are intended as a guide for clinicians in choosing a specific treatment for central disorders of hypersomnolence in adults and children. Each recommendation statement is assigned a strength (“Strong” or “Conditional”). A “Strong” recommendation (i.e., “We recommend…”) is one that clinicians should follow under most circumstances. A “Conditional” recommendation (i.e. “We suggest…”) is one that requires that the clinician use clinical knowledge and experience, and strongly considers the individual patient’s values and preferences to determine the best course of action. </a:t>
            </a:r>
          </a:p>
          <a:p>
            <a:r>
              <a:rPr lang="en-US" sz="1200" i="1" kern="1200" dirty="0">
                <a:solidFill>
                  <a:schemeClr val="tx1"/>
                </a:solidFill>
                <a:effectLst/>
                <a:latin typeface="+mn-lt"/>
                <a:ea typeface="+mn-ea"/>
                <a:cs typeface="+mn-cs"/>
              </a:rPr>
              <a:t>Adult patients with narcolepsy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1. We recommend that clinicians use modafinil for the treatment of narcolepsy in adults. (Strong) </a:t>
            </a:r>
          </a:p>
          <a:p>
            <a:r>
              <a:rPr lang="en-US" sz="1200" kern="1200" dirty="0">
                <a:solidFill>
                  <a:schemeClr val="tx1"/>
                </a:solidFill>
                <a:effectLst/>
                <a:latin typeface="+mn-lt"/>
                <a:ea typeface="+mn-ea"/>
                <a:cs typeface="+mn-cs"/>
              </a:rPr>
              <a:t>2. We recommend that clinicians use </a:t>
            </a:r>
            <a:r>
              <a:rPr lang="en-US" sz="1200" kern="1200" dirty="0" err="1">
                <a:solidFill>
                  <a:schemeClr val="tx1"/>
                </a:solidFill>
                <a:effectLst/>
                <a:latin typeface="+mn-lt"/>
                <a:ea typeface="+mn-ea"/>
                <a:cs typeface="+mn-cs"/>
              </a:rPr>
              <a:t>pitolisant</a:t>
            </a:r>
            <a:r>
              <a:rPr lang="en-US" sz="1200" kern="1200" dirty="0">
                <a:solidFill>
                  <a:schemeClr val="tx1"/>
                </a:solidFill>
                <a:effectLst/>
                <a:latin typeface="+mn-lt"/>
                <a:ea typeface="+mn-ea"/>
                <a:cs typeface="+mn-cs"/>
              </a:rPr>
              <a:t> for the treatment of narcolepsy in adults. (Strong) </a:t>
            </a:r>
          </a:p>
          <a:p>
            <a:r>
              <a:rPr lang="en-US" sz="1200" kern="1200" dirty="0">
                <a:solidFill>
                  <a:schemeClr val="tx1"/>
                </a:solidFill>
                <a:effectLst/>
                <a:latin typeface="+mn-lt"/>
                <a:ea typeface="+mn-ea"/>
                <a:cs typeface="+mn-cs"/>
              </a:rPr>
              <a:t>3. We recommend that clinicians use sodium </a:t>
            </a:r>
            <a:r>
              <a:rPr lang="en-US" sz="1200" kern="1200" dirty="0" err="1">
                <a:solidFill>
                  <a:schemeClr val="tx1"/>
                </a:solidFill>
                <a:effectLst/>
                <a:latin typeface="+mn-lt"/>
                <a:ea typeface="+mn-ea"/>
                <a:cs typeface="+mn-cs"/>
              </a:rPr>
              <a:t>oxybate</a:t>
            </a:r>
            <a:r>
              <a:rPr lang="en-US" sz="1200" kern="1200" dirty="0">
                <a:solidFill>
                  <a:schemeClr val="tx1"/>
                </a:solidFill>
                <a:effectLst/>
                <a:latin typeface="+mn-lt"/>
                <a:ea typeface="+mn-ea"/>
                <a:cs typeface="+mn-cs"/>
              </a:rPr>
              <a:t> for the treatment of narcolepsy in adults. (Strong) </a:t>
            </a:r>
          </a:p>
          <a:p>
            <a:r>
              <a:rPr lang="en-US" sz="1200" kern="1200" dirty="0">
                <a:solidFill>
                  <a:schemeClr val="tx1"/>
                </a:solidFill>
                <a:effectLst/>
                <a:latin typeface="+mn-lt"/>
                <a:ea typeface="+mn-ea"/>
                <a:cs typeface="+mn-cs"/>
              </a:rPr>
              <a:t>4. We recommend that clinicians use </a:t>
            </a:r>
            <a:r>
              <a:rPr lang="en-US" sz="1200" kern="1200" dirty="0" err="1">
                <a:solidFill>
                  <a:schemeClr val="tx1"/>
                </a:solidFill>
                <a:effectLst/>
                <a:latin typeface="+mn-lt"/>
                <a:ea typeface="+mn-ea"/>
                <a:cs typeface="+mn-cs"/>
              </a:rPr>
              <a:t>solriamfetol</a:t>
            </a:r>
            <a:r>
              <a:rPr lang="en-US" sz="1200" kern="1200" dirty="0">
                <a:solidFill>
                  <a:schemeClr val="tx1"/>
                </a:solidFill>
                <a:effectLst/>
                <a:latin typeface="+mn-lt"/>
                <a:ea typeface="+mn-ea"/>
                <a:cs typeface="+mn-cs"/>
              </a:rPr>
              <a:t> for the treatment of narcolepsy in adults. (Strong) </a:t>
            </a:r>
          </a:p>
          <a:p>
            <a:r>
              <a:rPr lang="en-US" sz="1200" kern="1200" dirty="0">
                <a:solidFill>
                  <a:schemeClr val="tx1"/>
                </a:solidFill>
                <a:effectLst/>
                <a:latin typeface="+mn-lt"/>
                <a:ea typeface="+mn-ea"/>
                <a:cs typeface="+mn-cs"/>
              </a:rPr>
              <a:t>5. We suggest that clinicians use armodafinil for the treatment of narcolepsy in adults. (Conditional) </a:t>
            </a:r>
          </a:p>
          <a:p>
            <a:r>
              <a:rPr lang="en-US" sz="1200" kern="1200" dirty="0">
                <a:solidFill>
                  <a:schemeClr val="tx1"/>
                </a:solidFill>
                <a:effectLst/>
                <a:latin typeface="+mn-lt"/>
                <a:ea typeface="+mn-ea"/>
                <a:cs typeface="+mn-cs"/>
              </a:rPr>
              <a:t>6. We suggest that clinicians use dextroamphetamine for the treatment of narcolepsy in adults. (Conditional) </a:t>
            </a:r>
          </a:p>
          <a:p>
            <a:r>
              <a:rPr lang="en-US" sz="1200" kern="1200" dirty="0">
                <a:solidFill>
                  <a:schemeClr val="tx1"/>
                </a:solidFill>
                <a:effectLst/>
                <a:latin typeface="+mn-lt"/>
                <a:ea typeface="+mn-ea"/>
                <a:cs typeface="+mn-cs"/>
              </a:rPr>
              <a:t>7. We suggest that clinicians use methylphenidate for the treatment of narcolepsy in adults. (Conditional) </a:t>
            </a:r>
          </a:p>
          <a:p>
            <a:r>
              <a:rPr lang="en-US" sz="1200" kern="1200" dirty="0">
                <a:solidFill>
                  <a:schemeClr val="tx1"/>
                </a:solidFill>
                <a:effectLst/>
                <a:latin typeface="+mn-lt"/>
                <a:ea typeface="+mn-ea"/>
                <a:cs typeface="+mn-cs"/>
              </a:rPr>
              <a:t>8. We suggest that clinicians </a:t>
            </a:r>
            <a:r>
              <a:rPr lang="en-US" sz="1200" i="1" kern="1200" dirty="0">
                <a:solidFill>
                  <a:schemeClr val="tx1"/>
                </a:solidFill>
                <a:effectLst/>
                <a:latin typeface="+mn-lt"/>
                <a:ea typeface="+mn-ea"/>
                <a:cs typeface="+mn-cs"/>
              </a:rPr>
              <a:t>not </a:t>
            </a:r>
            <a:r>
              <a:rPr lang="en-US" sz="1200" kern="1200" dirty="0">
                <a:solidFill>
                  <a:schemeClr val="tx1"/>
                </a:solidFill>
                <a:effectLst/>
                <a:latin typeface="+mn-lt"/>
                <a:ea typeface="+mn-ea"/>
                <a:cs typeface="+mn-cs"/>
              </a:rPr>
              <a:t>use clomipramine for the treatment of narcolepsy in adults. (Conditional) </a:t>
            </a:r>
          </a:p>
          <a:p>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Adult patients with idiopathic hypersomnia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9. We recommend that clinicians use modafinil for the treatment of idiopathic hypersomnia in adults. (Strong) </a:t>
            </a:r>
          </a:p>
          <a:p>
            <a:r>
              <a:rPr lang="en-US" sz="1200" kern="1200" dirty="0">
                <a:solidFill>
                  <a:schemeClr val="tx1"/>
                </a:solidFill>
                <a:effectLst/>
                <a:latin typeface="+mn-lt"/>
                <a:ea typeface="+mn-ea"/>
                <a:cs typeface="+mn-cs"/>
              </a:rPr>
              <a:t>10. We suggest that clinicians use clarithromycin for the treatment of idiopathic hypersomnia in adults. (Conditional) </a:t>
            </a:r>
          </a:p>
          <a:p>
            <a:r>
              <a:rPr lang="en-US" sz="1200" kern="1200" dirty="0">
                <a:solidFill>
                  <a:schemeClr val="tx1"/>
                </a:solidFill>
                <a:effectLst/>
                <a:latin typeface="+mn-lt"/>
                <a:ea typeface="+mn-ea"/>
                <a:cs typeface="+mn-cs"/>
              </a:rPr>
              <a:t>11. We suggest that clinicians use methylphenidate for the treatment of idiopathic hypersomnia in adults. (Conditional) </a:t>
            </a:r>
          </a:p>
          <a:p>
            <a:r>
              <a:rPr lang="en-US" sz="1200" kern="1200" dirty="0">
                <a:solidFill>
                  <a:schemeClr val="tx1"/>
                </a:solidFill>
                <a:effectLst/>
                <a:latin typeface="+mn-lt"/>
                <a:ea typeface="+mn-ea"/>
                <a:cs typeface="+mn-cs"/>
              </a:rPr>
              <a:t>12. We suggest that clinicians use </a:t>
            </a:r>
            <a:r>
              <a:rPr lang="en-US" sz="1200" kern="1200" dirty="0" err="1">
                <a:solidFill>
                  <a:schemeClr val="tx1"/>
                </a:solidFill>
                <a:effectLst/>
                <a:latin typeface="+mn-lt"/>
                <a:ea typeface="+mn-ea"/>
                <a:cs typeface="+mn-cs"/>
              </a:rPr>
              <a:t>pitolisant</a:t>
            </a:r>
            <a:r>
              <a:rPr lang="en-US" sz="1200" kern="1200" dirty="0">
                <a:solidFill>
                  <a:schemeClr val="tx1"/>
                </a:solidFill>
                <a:effectLst/>
                <a:latin typeface="+mn-lt"/>
                <a:ea typeface="+mn-ea"/>
                <a:cs typeface="+mn-cs"/>
              </a:rPr>
              <a:t> for the treatment of idiopathic hypersomnia in adults. (Conditional) </a:t>
            </a:r>
          </a:p>
          <a:p>
            <a:r>
              <a:rPr lang="en-US" sz="1200" kern="1200" dirty="0">
                <a:solidFill>
                  <a:schemeClr val="tx1"/>
                </a:solidFill>
                <a:effectLst/>
                <a:latin typeface="+mn-lt"/>
                <a:ea typeface="+mn-ea"/>
                <a:cs typeface="+mn-cs"/>
              </a:rPr>
              <a:t>13. We suggest that clinicians use sodium </a:t>
            </a:r>
            <a:r>
              <a:rPr lang="en-US" sz="1200" kern="1200" dirty="0" err="1">
                <a:solidFill>
                  <a:schemeClr val="tx1"/>
                </a:solidFill>
                <a:effectLst/>
                <a:latin typeface="+mn-lt"/>
                <a:ea typeface="+mn-ea"/>
                <a:cs typeface="+mn-cs"/>
              </a:rPr>
              <a:t>oxybate</a:t>
            </a:r>
            <a:r>
              <a:rPr lang="en-US" sz="1200" kern="1200" dirty="0">
                <a:solidFill>
                  <a:schemeClr val="tx1"/>
                </a:solidFill>
                <a:effectLst/>
                <a:latin typeface="+mn-lt"/>
                <a:ea typeface="+mn-ea"/>
                <a:cs typeface="+mn-cs"/>
              </a:rPr>
              <a:t> for the treatment of idiopathic hypersomnia in adults. (Conditional) </a:t>
            </a:r>
          </a:p>
          <a:p>
            <a:endParaRPr lang="en-US" dirty="0"/>
          </a:p>
        </p:txBody>
      </p:sp>
      <p:sp>
        <p:nvSpPr>
          <p:cNvPr id="4" name="Slide Number Placeholder 3"/>
          <p:cNvSpPr>
            <a:spLocks noGrp="1"/>
          </p:cNvSpPr>
          <p:nvPr>
            <p:ph type="sldNum" sz="quarter" idx="5"/>
          </p:nvPr>
        </p:nvSpPr>
        <p:spPr/>
        <p:txBody>
          <a:bodyPr/>
          <a:lstStyle/>
          <a:p>
            <a:fld id="{9446E1A8-6D11-D944-BA46-3CE3E43A53DE}" type="slidenum">
              <a:rPr lang="en-US" smtClean="0"/>
              <a:pPr/>
              <a:t>5</a:t>
            </a:fld>
            <a:endParaRPr lang="en-US"/>
          </a:p>
        </p:txBody>
      </p:sp>
    </p:spTree>
    <p:extLst>
      <p:ext uri="{BB962C8B-B14F-4D97-AF65-F5344CB8AC3E}">
        <p14:creationId xmlns:p14="http://schemas.microsoft.com/office/powerpoint/2010/main" val="1940075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i="1" kern="1200" dirty="0">
                <a:solidFill>
                  <a:schemeClr val="tx1"/>
                </a:solidFill>
                <a:effectLst/>
                <a:latin typeface="+mn-lt"/>
                <a:ea typeface="+mn-ea"/>
                <a:cs typeface="+mn-cs"/>
              </a:rPr>
              <a:t>Efficacy and Safety of Lower-Sodium </a:t>
            </a:r>
            <a:r>
              <a:rPr lang="en-US" sz="1200" i="1" kern="1200" dirty="0" err="1">
                <a:solidFill>
                  <a:schemeClr val="tx1"/>
                </a:solidFill>
                <a:effectLst/>
                <a:latin typeface="+mn-lt"/>
                <a:ea typeface="+mn-ea"/>
                <a:cs typeface="+mn-cs"/>
              </a:rPr>
              <a:t>Oxybate</a:t>
            </a:r>
            <a:r>
              <a:rPr lang="en-US" sz="1200" i="1" kern="1200" dirty="0">
                <a:solidFill>
                  <a:schemeClr val="tx1"/>
                </a:solidFill>
                <a:effectLst/>
                <a:latin typeface="+mn-lt"/>
                <a:ea typeface="+mn-ea"/>
                <a:cs typeface="+mn-cs"/>
              </a:rPr>
              <a:t> in Adults with Idiopathic Hypersomnia, with and without Long Sleep Time</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Introduction: </a:t>
            </a:r>
            <a:r>
              <a:rPr lang="en-US" sz="1200" kern="1200" dirty="0">
                <a:solidFill>
                  <a:schemeClr val="tx1"/>
                </a:solidFill>
                <a:effectLst/>
                <a:latin typeface="+mn-lt"/>
                <a:ea typeface="+mn-ea"/>
                <a:cs typeface="+mn-cs"/>
              </a:rPr>
              <a:t>Long sleep time (LST; ≥10h) is common in idiopathic hypersomnia (IH), a central hypersomnolence disorder currently without approved pharmacotherapy. Lower-sodium </a:t>
            </a:r>
            <a:r>
              <a:rPr lang="en-US" sz="1200" kern="1200" dirty="0" err="1">
                <a:solidFill>
                  <a:schemeClr val="tx1"/>
                </a:solidFill>
                <a:effectLst/>
                <a:latin typeface="+mn-lt"/>
                <a:ea typeface="+mn-ea"/>
                <a:cs typeface="+mn-cs"/>
              </a:rPr>
              <a:t>oxybate</a:t>
            </a:r>
            <a:r>
              <a:rPr lang="en-US" sz="1200" kern="1200" dirty="0">
                <a:solidFill>
                  <a:schemeClr val="tx1"/>
                </a:solidFill>
                <a:effectLst/>
                <a:latin typeface="+mn-lt"/>
                <a:ea typeface="+mn-ea"/>
                <a:cs typeface="+mn-cs"/>
              </a:rPr>
              <a:t> (LXB; </a:t>
            </a:r>
            <a:r>
              <a:rPr lang="en-US" sz="1200" kern="1200" dirty="0" err="1">
                <a:solidFill>
                  <a:schemeClr val="tx1"/>
                </a:solidFill>
                <a:effectLst/>
                <a:latin typeface="+mn-lt"/>
                <a:ea typeface="+mn-ea"/>
                <a:cs typeface="+mn-cs"/>
              </a:rPr>
              <a:t>Xywav</a:t>
            </a:r>
            <a:r>
              <a:rPr lang="en-US" sz="1200" kern="1200" dirty="0">
                <a:solidFill>
                  <a:schemeClr val="tx1"/>
                </a:solidFill>
                <a:effectLst/>
                <a:latin typeface="+mn-lt"/>
                <a:ea typeface="+mn-ea"/>
                <a:cs typeface="+mn-cs"/>
              </a:rPr>
              <a:t>™) was evaluated in a phase 3 study in IH (NCT03533114); this subgroup analysis evaluated efficacy based on clinician-reported LST.</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Methods: </a:t>
            </a:r>
            <a:r>
              <a:rPr lang="en-US" sz="1200" kern="1200" dirty="0">
                <a:solidFill>
                  <a:schemeClr val="tx1"/>
                </a:solidFill>
                <a:effectLst/>
                <a:latin typeface="+mn-lt"/>
                <a:ea typeface="+mn-ea"/>
                <a:cs typeface="+mn-cs"/>
              </a:rPr>
              <a:t>Eligible participants (18-75y) began LXB in an open-label titration/optimization period (10-14 weeks), followed by a 2-week, open-label, stable-dose period (SDP), and were then randomized to placebo or to continue LXB during a 2-week, double-blind, randomized-withdrawal period (DBRWP). Primary efficacy endpoint was change in Epworth Sleepiness Scale (ESS); key secondary endpoints were proportion reporting worsening (minimally/much/very much worse) on the Patient Global Impression of Change (</a:t>
            </a:r>
            <a:r>
              <a:rPr lang="en-US" sz="1200" kern="1200" dirty="0" err="1">
                <a:solidFill>
                  <a:schemeClr val="tx1"/>
                </a:solidFill>
                <a:effectLst/>
                <a:latin typeface="+mn-lt"/>
                <a:ea typeface="+mn-ea"/>
                <a:cs typeface="+mn-cs"/>
              </a:rPr>
              <a:t>PGIc</a:t>
            </a:r>
            <a:r>
              <a:rPr lang="en-US" sz="1200" kern="1200" dirty="0">
                <a:solidFill>
                  <a:schemeClr val="tx1"/>
                </a:solidFill>
                <a:effectLst/>
                <a:latin typeface="+mn-lt"/>
                <a:ea typeface="+mn-ea"/>
                <a:cs typeface="+mn-cs"/>
              </a:rPr>
              <a:t>) and change in Idiopathic Hypersomnia Severity Scale (IHSS), all from end of SDP to end of DBRWP. This analysis was outside of the statistical hierarchy; reported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-values are nominal.</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Results: </a:t>
            </a:r>
            <a:r>
              <a:rPr lang="en-US" sz="1200" kern="1200" dirty="0">
                <a:solidFill>
                  <a:schemeClr val="tx1"/>
                </a:solidFill>
                <a:effectLst/>
                <a:latin typeface="+mn-lt"/>
                <a:ea typeface="+mn-ea"/>
                <a:cs typeface="+mn-cs"/>
              </a:rPr>
              <a:t>The DBRWP safety-analysis population (n=116) included 25 participants with LST (</a:t>
            </a:r>
            <a:r>
              <a:rPr lang="en-US" sz="1200" kern="1200" dirty="0" err="1">
                <a:solidFill>
                  <a:schemeClr val="tx1"/>
                </a:solidFill>
                <a:effectLst/>
                <a:latin typeface="+mn-lt"/>
                <a:ea typeface="+mn-ea"/>
                <a:cs typeface="+mn-cs"/>
              </a:rPr>
              <a:t>mean±SD</a:t>
            </a:r>
            <a:r>
              <a:rPr lang="en-US" sz="1200" kern="1200" dirty="0">
                <a:solidFill>
                  <a:schemeClr val="tx1"/>
                </a:solidFill>
                <a:effectLst/>
                <a:latin typeface="+mn-lt"/>
                <a:ea typeface="+mn-ea"/>
                <a:cs typeface="+mn-cs"/>
              </a:rPr>
              <a:t> age, 40±16.2; 68% female; </a:t>
            </a:r>
            <a:r>
              <a:rPr lang="en-US" sz="1200" kern="1200" dirty="0" err="1">
                <a:solidFill>
                  <a:schemeClr val="tx1"/>
                </a:solidFill>
                <a:effectLst/>
                <a:latin typeface="+mn-lt"/>
                <a:ea typeface="+mn-ea"/>
                <a:cs typeface="+mn-cs"/>
              </a:rPr>
              <a:t>mean±SD</a:t>
            </a:r>
            <a:r>
              <a:rPr lang="en-US" sz="1200" kern="1200" dirty="0">
                <a:solidFill>
                  <a:schemeClr val="tx1"/>
                </a:solidFill>
                <a:effectLst/>
                <a:latin typeface="+mn-lt"/>
                <a:ea typeface="+mn-ea"/>
                <a:cs typeface="+mn-cs"/>
              </a:rPr>
              <a:t> baseline ESS, 16.2±4.4) and 91 participants without LST (</a:t>
            </a:r>
            <a:r>
              <a:rPr lang="en-US" sz="1200" kern="1200" dirty="0" err="1">
                <a:solidFill>
                  <a:schemeClr val="tx1"/>
                </a:solidFill>
                <a:effectLst/>
                <a:latin typeface="+mn-lt"/>
                <a:ea typeface="+mn-ea"/>
                <a:cs typeface="+mn-cs"/>
              </a:rPr>
              <a:t>mean±SD</a:t>
            </a:r>
            <a:r>
              <a:rPr lang="en-US" sz="1200" kern="1200" dirty="0">
                <a:solidFill>
                  <a:schemeClr val="tx1"/>
                </a:solidFill>
                <a:effectLst/>
                <a:latin typeface="+mn-lt"/>
                <a:ea typeface="+mn-ea"/>
                <a:cs typeface="+mn-cs"/>
              </a:rPr>
              <a:t> age, 41.3±13.3; 73% female; </a:t>
            </a:r>
            <a:r>
              <a:rPr lang="en-US" sz="1200" kern="1200" dirty="0" err="1">
                <a:solidFill>
                  <a:schemeClr val="tx1"/>
                </a:solidFill>
                <a:effectLst/>
                <a:latin typeface="+mn-lt"/>
                <a:ea typeface="+mn-ea"/>
                <a:cs typeface="+mn-cs"/>
              </a:rPr>
              <a:t>mean±SD</a:t>
            </a:r>
            <a:r>
              <a:rPr lang="en-US" sz="1200" kern="1200" dirty="0">
                <a:solidFill>
                  <a:schemeClr val="tx1"/>
                </a:solidFill>
                <a:effectLst/>
                <a:latin typeface="+mn-lt"/>
                <a:ea typeface="+mn-ea"/>
                <a:cs typeface="+mn-cs"/>
              </a:rPr>
              <a:t> baseline ESS, 15.7±3.6). ESS scores worsened with placebo but not with continuing LXB in both participants with LST (modified intent-to-treat population; placebo, n=11; LXB, n=13; LS mean difference [95%CI]: −7.79 [−11.42,−4.15];</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=0.0002) and without LST (placebo, n=48; LXB, n=43; LS mean difference [95%CI]: −6.24 [−7.84,−4.64];</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P=0.0003; without LST: 85.4% [placebo] vs 20.9% [LXB];</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Common treatment-emergent adverse events (≥10%) were nausea, headache, dizziness, anxiety, and vomiting.</a:t>
            </a:r>
            <a:br>
              <a:rPr lang="en-US" sz="1200" kern="1200" dirty="0">
                <a:solidFill>
                  <a:schemeClr val="tx1"/>
                </a:solidFill>
                <a:effectLst/>
                <a:latin typeface="+mn-lt"/>
                <a:ea typeface="+mn-ea"/>
                <a:cs typeface="+mn-cs"/>
              </a:rPr>
            </a:br>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Conclusion: </a:t>
            </a:r>
            <a:r>
              <a:rPr lang="en-US" sz="1200" kern="1200" dirty="0">
                <a:solidFill>
                  <a:schemeClr val="tx1"/>
                </a:solidFill>
                <a:effectLst/>
                <a:latin typeface="+mn-lt"/>
                <a:ea typeface="+mn-ea"/>
                <a:cs typeface="+mn-cs"/>
              </a:rPr>
              <a:t>In participants with and without LST, LXB demonstrated clinically important treatment effects of similar magnitude.</a:t>
            </a:r>
          </a:p>
          <a:p>
            <a:endParaRPr lang="en-US" dirty="0"/>
          </a:p>
        </p:txBody>
      </p:sp>
      <p:sp>
        <p:nvSpPr>
          <p:cNvPr id="4" name="Slide Number Placeholder 3"/>
          <p:cNvSpPr>
            <a:spLocks noGrp="1"/>
          </p:cNvSpPr>
          <p:nvPr>
            <p:ph type="sldNum" sz="quarter" idx="5"/>
          </p:nvPr>
        </p:nvSpPr>
        <p:spPr/>
        <p:txBody>
          <a:bodyPr/>
          <a:lstStyle/>
          <a:p>
            <a:fld id="{9446E1A8-6D11-D944-BA46-3CE3E43A53DE}" type="slidenum">
              <a:rPr lang="en-US" smtClean="0"/>
              <a:pPr/>
              <a:t>7</a:t>
            </a:fld>
            <a:endParaRPr lang="en-US"/>
          </a:p>
        </p:txBody>
      </p:sp>
    </p:spTree>
    <p:extLst>
      <p:ext uri="{BB962C8B-B14F-4D97-AF65-F5344CB8AC3E}">
        <p14:creationId xmlns:p14="http://schemas.microsoft.com/office/powerpoint/2010/main" val="18408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i="1" kern="1200" dirty="0">
                <a:solidFill>
                  <a:schemeClr val="tx1"/>
                </a:solidFill>
                <a:effectLst/>
                <a:latin typeface="+mn-lt"/>
                <a:ea typeface="+mn-ea"/>
                <a:cs typeface="+mn-cs"/>
              </a:rPr>
              <a:t>Efficacy and Safety of Lower-Sodium </a:t>
            </a:r>
            <a:r>
              <a:rPr lang="en-US" sz="1200" i="1" kern="1200" dirty="0" err="1">
                <a:solidFill>
                  <a:schemeClr val="tx1"/>
                </a:solidFill>
                <a:effectLst/>
                <a:latin typeface="+mn-lt"/>
                <a:ea typeface="+mn-ea"/>
                <a:cs typeface="+mn-cs"/>
              </a:rPr>
              <a:t>Oxybate</a:t>
            </a:r>
            <a:r>
              <a:rPr lang="en-US" sz="1200" i="1" kern="1200" dirty="0">
                <a:solidFill>
                  <a:schemeClr val="tx1"/>
                </a:solidFill>
                <a:effectLst/>
                <a:latin typeface="+mn-lt"/>
                <a:ea typeface="+mn-ea"/>
                <a:cs typeface="+mn-cs"/>
              </a:rPr>
              <a:t> in Adults with Idiopathic Hypersomnia, with and without Long Sleep Time</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Introduction: </a:t>
            </a:r>
            <a:r>
              <a:rPr lang="en-US" sz="1200" kern="1200" dirty="0">
                <a:solidFill>
                  <a:schemeClr val="tx1"/>
                </a:solidFill>
                <a:effectLst/>
                <a:latin typeface="+mn-lt"/>
                <a:ea typeface="+mn-ea"/>
                <a:cs typeface="+mn-cs"/>
              </a:rPr>
              <a:t>Long sleep time (LST; ≥10h) is common in idiopathic hypersomnia (IH), a central hypersomnolence disorder currently without approved pharmacotherapy. Lower-sodium </a:t>
            </a:r>
            <a:r>
              <a:rPr lang="en-US" sz="1200" kern="1200" dirty="0" err="1">
                <a:solidFill>
                  <a:schemeClr val="tx1"/>
                </a:solidFill>
                <a:effectLst/>
                <a:latin typeface="+mn-lt"/>
                <a:ea typeface="+mn-ea"/>
                <a:cs typeface="+mn-cs"/>
              </a:rPr>
              <a:t>oxybate</a:t>
            </a:r>
            <a:r>
              <a:rPr lang="en-US" sz="1200" kern="1200" dirty="0">
                <a:solidFill>
                  <a:schemeClr val="tx1"/>
                </a:solidFill>
                <a:effectLst/>
                <a:latin typeface="+mn-lt"/>
                <a:ea typeface="+mn-ea"/>
                <a:cs typeface="+mn-cs"/>
              </a:rPr>
              <a:t> (LXB; </a:t>
            </a:r>
            <a:r>
              <a:rPr lang="en-US" sz="1200" kern="1200" dirty="0" err="1">
                <a:solidFill>
                  <a:schemeClr val="tx1"/>
                </a:solidFill>
                <a:effectLst/>
                <a:latin typeface="+mn-lt"/>
                <a:ea typeface="+mn-ea"/>
                <a:cs typeface="+mn-cs"/>
              </a:rPr>
              <a:t>Xywav</a:t>
            </a:r>
            <a:r>
              <a:rPr lang="en-US" sz="1200" kern="1200" dirty="0">
                <a:solidFill>
                  <a:schemeClr val="tx1"/>
                </a:solidFill>
                <a:effectLst/>
                <a:latin typeface="+mn-lt"/>
                <a:ea typeface="+mn-ea"/>
                <a:cs typeface="+mn-cs"/>
              </a:rPr>
              <a:t>™) was evaluated in a phase 3 study in IH (NCT03533114); this subgroup analysis evaluated efficacy based on clinician-reported LST.</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Methods: </a:t>
            </a:r>
            <a:r>
              <a:rPr lang="en-US" sz="1200" kern="1200" dirty="0">
                <a:solidFill>
                  <a:schemeClr val="tx1"/>
                </a:solidFill>
                <a:effectLst/>
                <a:latin typeface="+mn-lt"/>
                <a:ea typeface="+mn-ea"/>
                <a:cs typeface="+mn-cs"/>
              </a:rPr>
              <a:t>Eligible participants (18-75y) began LXB in an open-label titration/optimization period (10-14 weeks), followed by a 2-week, open-label, stable-dose period (SDP), and were then randomized to placebo or to continue LXB during a 2-week, double-blind, randomized-withdrawal period (DBRWP). Primary efficacy endpoint was change in Epworth Sleepiness Scale (ESS); key secondary endpoints were proportion reporting worsening (minimally/much/very much worse) on the Patient Global Impression of Change (</a:t>
            </a:r>
            <a:r>
              <a:rPr lang="en-US" sz="1200" kern="1200" dirty="0" err="1">
                <a:solidFill>
                  <a:schemeClr val="tx1"/>
                </a:solidFill>
                <a:effectLst/>
                <a:latin typeface="+mn-lt"/>
                <a:ea typeface="+mn-ea"/>
                <a:cs typeface="+mn-cs"/>
              </a:rPr>
              <a:t>PGIc</a:t>
            </a:r>
            <a:r>
              <a:rPr lang="en-US" sz="1200" kern="1200" dirty="0">
                <a:solidFill>
                  <a:schemeClr val="tx1"/>
                </a:solidFill>
                <a:effectLst/>
                <a:latin typeface="+mn-lt"/>
                <a:ea typeface="+mn-ea"/>
                <a:cs typeface="+mn-cs"/>
              </a:rPr>
              <a:t>) and change in Idiopathic Hypersomnia Severity Scale (IHSS), all from end of SDP to end of DBRWP. This analysis was outside of the statistical hierarchy; reported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-values are nominal.</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Results: </a:t>
            </a:r>
            <a:r>
              <a:rPr lang="en-US" sz="1200" kern="1200" dirty="0">
                <a:solidFill>
                  <a:schemeClr val="tx1"/>
                </a:solidFill>
                <a:effectLst/>
                <a:latin typeface="+mn-lt"/>
                <a:ea typeface="+mn-ea"/>
                <a:cs typeface="+mn-cs"/>
              </a:rPr>
              <a:t>The DBRWP safety-analysis population (n=116) included 25 participants with LST (</a:t>
            </a:r>
            <a:r>
              <a:rPr lang="en-US" sz="1200" kern="1200" dirty="0" err="1">
                <a:solidFill>
                  <a:schemeClr val="tx1"/>
                </a:solidFill>
                <a:effectLst/>
                <a:latin typeface="+mn-lt"/>
                <a:ea typeface="+mn-ea"/>
                <a:cs typeface="+mn-cs"/>
              </a:rPr>
              <a:t>mean±SD</a:t>
            </a:r>
            <a:r>
              <a:rPr lang="en-US" sz="1200" kern="1200" dirty="0">
                <a:solidFill>
                  <a:schemeClr val="tx1"/>
                </a:solidFill>
                <a:effectLst/>
                <a:latin typeface="+mn-lt"/>
                <a:ea typeface="+mn-ea"/>
                <a:cs typeface="+mn-cs"/>
              </a:rPr>
              <a:t> age, 40±16.2; 68% female; </a:t>
            </a:r>
            <a:r>
              <a:rPr lang="en-US" sz="1200" kern="1200" dirty="0" err="1">
                <a:solidFill>
                  <a:schemeClr val="tx1"/>
                </a:solidFill>
                <a:effectLst/>
                <a:latin typeface="+mn-lt"/>
                <a:ea typeface="+mn-ea"/>
                <a:cs typeface="+mn-cs"/>
              </a:rPr>
              <a:t>mean±SD</a:t>
            </a:r>
            <a:r>
              <a:rPr lang="en-US" sz="1200" kern="1200" dirty="0">
                <a:solidFill>
                  <a:schemeClr val="tx1"/>
                </a:solidFill>
                <a:effectLst/>
                <a:latin typeface="+mn-lt"/>
                <a:ea typeface="+mn-ea"/>
                <a:cs typeface="+mn-cs"/>
              </a:rPr>
              <a:t> baseline ESS, 16.2±4.4) and 91 participants without LST (</a:t>
            </a:r>
            <a:r>
              <a:rPr lang="en-US" sz="1200" kern="1200" dirty="0" err="1">
                <a:solidFill>
                  <a:schemeClr val="tx1"/>
                </a:solidFill>
                <a:effectLst/>
                <a:latin typeface="+mn-lt"/>
                <a:ea typeface="+mn-ea"/>
                <a:cs typeface="+mn-cs"/>
              </a:rPr>
              <a:t>mean±SD</a:t>
            </a:r>
            <a:r>
              <a:rPr lang="en-US" sz="1200" kern="1200" dirty="0">
                <a:solidFill>
                  <a:schemeClr val="tx1"/>
                </a:solidFill>
                <a:effectLst/>
                <a:latin typeface="+mn-lt"/>
                <a:ea typeface="+mn-ea"/>
                <a:cs typeface="+mn-cs"/>
              </a:rPr>
              <a:t> age, 41.3±13.3; 73% female; </a:t>
            </a:r>
            <a:r>
              <a:rPr lang="en-US" sz="1200" kern="1200" dirty="0" err="1">
                <a:solidFill>
                  <a:schemeClr val="tx1"/>
                </a:solidFill>
                <a:effectLst/>
                <a:latin typeface="+mn-lt"/>
                <a:ea typeface="+mn-ea"/>
                <a:cs typeface="+mn-cs"/>
              </a:rPr>
              <a:t>mean±SD</a:t>
            </a:r>
            <a:r>
              <a:rPr lang="en-US" sz="1200" kern="1200" dirty="0">
                <a:solidFill>
                  <a:schemeClr val="tx1"/>
                </a:solidFill>
                <a:effectLst/>
                <a:latin typeface="+mn-lt"/>
                <a:ea typeface="+mn-ea"/>
                <a:cs typeface="+mn-cs"/>
              </a:rPr>
              <a:t> baseline ESS, 15.7±3.6). ESS scores worsened with placebo but not with continuing LXB in both participants with LST (modified intent-to-treat population; placebo, n=11; LXB, n=13; LS mean difference [95%CI]: −7.79 [−11.42,−4.15];</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=0.0002) and without LST (placebo, n=48; LXB, n=43; LS mean difference [95%CI]: −6.24 [−7.84,−4.64];</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P=0.0003; without LST: 85.4% [placebo] vs 20.9% [LXB];</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Common treatment-emergent adverse events (≥10%) were nausea, headache, dizziness, anxiety, and vomiting.</a:t>
            </a:r>
            <a:br>
              <a:rPr lang="en-US" sz="1200" kern="1200" dirty="0">
                <a:solidFill>
                  <a:schemeClr val="tx1"/>
                </a:solidFill>
                <a:effectLst/>
                <a:latin typeface="+mn-lt"/>
                <a:ea typeface="+mn-ea"/>
                <a:cs typeface="+mn-cs"/>
              </a:rPr>
            </a:br>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Conclusion: </a:t>
            </a:r>
            <a:r>
              <a:rPr lang="en-US" sz="1200" kern="1200" dirty="0">
                <a:solidFill>
                  <a:schemeClr val="tx1"/>
                </a:solidFill>
                <a:effectLst/>
                <a:latin typeface="+mn-lt"/>
                <a:ea typeface="+mn-ea"/>
                <a:cs typeface="+mn-cs"/>
              </a:rPr>
              <a:t>In participants with and without LST, LXB demonstrated clinically important treatment effects of similar magnitude.</a:t>
            </a:r>
          </a:p>
          <a:p>
            <a:endParaRPr lang="en-US" dirty="0"/>
          </a:p>
        </p:txBody>
      </p:sp>
      <p:sp>
        <p:nvSpPr>
          <p:cNvPr id="4" name="Slide Number Placeholder 3"/>
          <p:cNvSpPr>
            <a:spLocks noGrp="1"/>
          </p:cNvSpPr>
          <p:nvPr>
            <p:ph type="sldNum" sz="quarter" idx="5"/>
          </p:nvPr>
        </p:nvSpPr>
        <p:spPr/>
        <p:txBody>
          <a:bodyPr/>
          <a:lstStyle/>
          <a:p>
            <a:fld id="{9446E1A8-6D11-D944-BA46-3CE3E43A53DE}" type="slidenum">
              <a:rPr lang="en-US" smtClean="0"/>
              <a:pPr/>
              <a:t>9</a:t>
            </a:fld>
            <a:endParaRPr lang="en-US"/>
          </a:p>
        </p:txBody>
      </p:sp>
    </p:spTree>
    <p:extLst>
      <p:ext uri="{BB962C8B-B14F-4D97-AF65-F5344CB8AC3E}">
        <p14:creationId xmlns:p14="http://schemas.microsoft.com/office/powerpoint/2010/main" val="1859730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i="1" kern="1200" dirty="0">
                <a:solidFill>
                  <a:schemeClr val="tx1"/>
                </a:solidFill>
                <a:effectLst/>
                <a:latin typeface="+mn-lt"/>
                <a:ea typeface="+mn-ea"/>
                <a:cs typeface="+mn-cs"/>
              </a:rPr>
              <a:t>Efficacy and Safety of Lower-Sodium </a:t>
            </a:r>
            <a:r>
              <a:rPr lang="en-US" sz="1200" i="1" kern="1200" dirty="0" err="1">
                <a:solidFill>
                  <a:schemeClr val="tx1"/>
                </a:solidFill>
                <a:effectLst/>
                <a:latin typeface="+mn-lt"/>
                <a:ea typeface="+mn-ea"/>
                <a:cs typeface="+mn-cs"/>
              </a:rPr>
              <a:t>Oxybate</a:t>
            </a:r>
            <a:r>
              <a:rPr lang="en-US" sz="1200" i="1" kern="1200" dirty="0">
                <a:solidFill>
                  <a:schemeClr val="tx1"/>
                </a:solidFill>
                <a:effectLst/>
                <a:latin typeface="+mn-lt"/>
                <a:ea typeface="+mn-ea"/>
                <a:cs typeface="+mn-cs"/>
              </a:rPr>
              <a:t> in Adults with Idiopathic Hypersomnia, with and without Long Sleep Time</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Introduction: </a:t>
            </a:r>
            <a:r>
              <a:rPr lang="en-US" sz="1200" kern="1200" dirty="0">
                <a:solidFill>
                  <a:schemeClr val="tx1"/>
                </a:solidFill>
                <a:effectLst/>
                <a:latin typeface="+mn-lt"/>
                <a:ea typeface="+mn-ea"/>
                <a:cs typeface="+mn-cs"/>
              </a:rPr>
              <a:t>Long sleep time (LST; ≥10h) is common in idiopathic hypersomnia (IH), a central hypersomnolence disorder currently without approved pharmacotherapy. Lower-sodium </a:t>
            </a:r>
            <a:r>
              <a:rPr lang="en-US" sz="1200" kern="1200" dirty="0" err="1">
                <a:solidFill>
                  <a:schemeClr val="tx1"/>
                </a:solidFill>
                <a:effectLst/>
                <a:latin typeface="+mn-lt"/>
                <a:ea typeface="+mn-ea"/>
                <a:cs typeface="+mn-cs"/>
              </a:rPr>
              <a:t>oxybate</a:t>
            </a:r>
            <a:r>
              <a:rPr lang="en-US" sz="1200" kern="1200" dirty="0">
                <a:solidFill>
                  <a:schemeClr val="tx1"/>
                </a:solidFill>
                <a:effectLst/>
                <a:latin typeface="+mn-lt"/>
                <a:ea typeface="+mn-ea"/>
                <a:cs typeface="+mn-cs"/>
              </a:rPr>
              <a:t> (LXB; </a:t>
            </a:r>
            <a:r>
              <a:rPr lang="en-US" sz="1200" kern="1200" dirty="0" err="1">
                <a:solidFill>
                  <a:schemeClr val="tx1"/>
                </a:solidFill>
                <a:effectLst/>
                <a:latin typeface="+mn-lt"/>
                <a:ea typeface="+mn-ea"/>
                <a:cs typeface="+mn-cs"/>
              </a:rPr>
              <a:t>Xywav</a:t>
            </a:r>
            <a:r>
              <a:rPr lang="en-US" sz="1200" kern="1200" dirty="0">
                <a:solidFill>
                  <a:schemeClr val="tx1"/>
                </a:solidFill>
                <a:effectLst/>
                <a:latin typeface="+mn-lt"/>
                <a:ea typeface="+mn-ea"/>
                <a:cs typeface="+mn-cs"/>
              </a:rPr>
              <a:t>™) was evaluated in a phase 3 study in IH (NCT03533114); this subgroup analysis evaluated efficacy based on clinician-reported LST.</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Methods: </a:t>
            </a:r>
            <a:r>
              <a:rPr lang="en-US" sz="1200" kern="1200" dirty="0">
                <a:solidFill>
                  <a:schemeClr val="tx1"/>
                </a:solidFill>
                <a:effectLst/>
                <a:latin typeface="+mn-lt"/>
                <a:ea typeface="+mn-ea"/>
                <a:cs typeface="+mn-cs"/>
              </a:rPr>
              <a:t>Eligible participants (18-75y) began LXB in an open-label titration/optimization period (10-14 weeks), followed by a 2-week, open-label, stable-dose period (SDP), and were then randomized to placebo or to continue LXB during a 2-week, double-blind, randomized-withdrawal period (DBRWP). Primary efficacy endpoint was change in Epworth Sleepiness Scale (ESS); key secondary endpoints were proportion reporting worsening (minimally/much/very much worse) on the Patient Global Impression of Change (</a:t>
            </a:r>
            <a:r>
              <a:rPr lang="en-US" sz="1200" kern="1200" dirty="0" err="1">
                <a:solidFill>
                  <a:schemeClr val="tx1"/>
                </a:solidFill>
                <a:effectLst/>
                <a:latin typeface="+mn-lt"/>
                <a:ea typeface="+mn-ea"/>
                <a:cs typeface="+mn-cs"/>
              </a:rPr>
              <a:t>PGIc</a:t>
            </a:r>
            <a:r>
              <a:rPr lang="en-US" sz="1200" kern="1200" dirty="0">
                <a:solidFill>
                  <a:schemeClr val="tx1"/>
                </a:solidFill>
                <a:effectLst/>
                <a:latin typeface="+mn-lt"/>
                <a:ea typeface="+mn-ea"/>
                <a:cs typeface="+mn-cs"/>
              </a:rPr>
              <a:t>) and change in Idiopathic Hypersomnia Severity Scale (IHSS), all from end of SDP to end of DBRWP. This analysis was outside of the statistical hierarchy; reported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-values are nominal.</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Results: </a:t>
            </a:r>
            <a:r>
              <a:rPr lang="en-US" sz="1200" kern="1200" dirty="0">
                <a:solidFill>
                  <a:schemeClr val="tx1"/>
                </a:solidFill>
                <a:effectLst/>
                <a:latin typeface="+mn-lt"/>
                <a:ea typeface="+mn-ea"/>
                <a:cs typeface="+mn-cs"/>
              </a:rPr>
              <a:t>The DBRWP safety-analysis population (n=116) included 25 participants with LST (</a:t>
            </a:r>
            <a:r>
              <a:rPr lang="en-US" sz="1200" kern="1200" dirty="0" err="1">
                <a:solidFill>
                  <a:schemeClr val="tx1"/>
                </a:solidFill>
                <a:effectLst/>
                <a:latin typeface="+mn-lt"/>
                <a:ea typeface="+mn-ea"/>
                <a:cs typeface="+mn-cs"/>
              </a:rPr>
              <a:t>mean±SD</a:t>
            </a:r>
            <a:r>
              <a:rPr lang="en-US" sz="1200" kern="1200" dirty="0">
                <a:solidFill>
                  <a:schemeClr val="tx1"/>
                </a:solidFill>
                <a:effectLst/>
                <a:latin typeface="+mn-lt"/>
                <a:ea typeface="+mn-ea"/>
                <a:cs typeface="+mn-cs"/>
              </a:rPr>
              <a:t> age, 40±16.2; 68% female; </a:t>
            </a:r>
            <a:r>
              <a:rPr lang="en-US" sz="1200" kern="1200" dirty="0" err="1">
                <a:solidFill>
                  <a:schemeClr val="tx1"/>
                </a:solidFill>
                <a:effectLst/>
                <a:latin typeface="+mn-lt"/>
                <a:ea typeface="+mn-ea"/>
                <a:cs typeface="+mn-cs"/>
              </a:rPr>
              <a:t>mean±SD</a:t>
            </a:r>
            <a:r>
              <a:rPr lang="en-US" sz="1200" kern="1200" dirty="0">
                <a:solidFill>
                  <a:schemeClr val="tx1"/>
                </a:solidFill>
                <a:effectLst/>
                <a:latin typeface="+mn-lt"/>
                <a:ea typeface="+mn-ea"/>
                <a:cs typeface="+mn-cs"/>
              </a:rPr>
              <a:t> baseline ESS, 16.2±4.4) and 91 participants without LST (</a:t>
            </a:r>
            <a:r>
              <a:rPr lang="en-US" sz="1200" kern="1200" dirty="0" err="1">
                <a:solidFill>
                  <a:schemeClr val="tx1"/>
                </a:solidFill>
                <a:effectLst/>
                <a:latin typeface="+mn-lt"/>
                <a:ea typeface="+mn-ea"/>
                <a:cs typeface="+mn-cs"/>
              </a:rPr>
              <a:t>mean±SD</a:t>
            </a:r>
            <a:r>
              <a:rPr lang="en-US" sz="1200" kern="1200" dirty="0">
                <a:solidFill>
                  <a:schemeClr val="tx1"/>
                </a:solidFill>
                <a:effectLst/>
                <a:latin typeface="+mn-lt"/>
                <a:ea typeface="+mn-ea"/>
                <a:cs typeface="+mn-cs"/>
              </a:rPr>
              <a:t> age, 41.3±13.3; 73% female; </a:t>
            </a:r>
            <a:r>
              <a:rPr lang="en-US" sz="1200" kern="1200" dirty="0" err="1">
                <a:solidFill>
                  <a:schemeClr val="tx1"/>
                </a:solidFill>
                <a:effectLst/>
                <a:latin typeface="+mn-lt"/>
                <a:ea typeface="+mn-ea"/>
                <a:cs typeface="+mn-cs"/>
              </a:rPr>
              <a:t>mean±SD</a:t>
            </a:r>
            <a:r>
              <a:rPr lang="en-US" sz="1200" kern="1200" dirty="0">
                <a:solidFill>
                  <a:schemeClr val="tx1"/>
                </a:solidFill>
                <a:effectLst/>
                <a:latin typeface="+mn-lt"/>
                <a:ea typeface="+mn-ea"/>
                <a:cs typeface="+mn-cs"/>
              </a:rPr>
              <a:t> baseline ESS, 15.7±3.6). ESS scores worsened with placebo but not with continuing LXB in both participants with LST (modified intent-to-treat population; placebo, n=11; LXB, n=13; LS mean difference [95%CI]: −7.79 [−11.42,−4.15];</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=0.0002) and without LST (placebo, n=48; LXB, n=43; LS mean difference [95%CI]: −6.24 [−7.84,−4.64];</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P=0.0003; without LST: 85.4% [placebo] vs 20.9% [LXB];</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Common treatment-emergent adverse events (≥10%) were nausea, headache, dizziness, anxiety, and vomiting.</a:t>
            </a:r>
            <a:br>
              <a:rPr lang="en-US" sz="1200" kern="1200" dirty="0">
                <a:solidFill>
                  <a:schemeClr val="tx1"/>
                </a:solidFill>
                <a:effectLst/>
                <a:latin typeface="+mn-lt"/>
                <a:ea typeface="+mn-ea"/>
                <a:cs typeface="+mn-cs"/>
              </a:rPr>
            </a:br>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Conclusion: </a:t>
            </a:r>
            <a:r>
              <a:rPr lang="en-US" sz="1200" kern="1200" dirty="0">
                <a:solidFill>
                  <a:schemeClr val="tx1"/>
                </a:solidFill>
                <a:effectLst/>
                <a:latin typeface="+mn-lt"/>
                <a:ea typeface="+mn-ea"/>
                <a:cs typeface="+mn-cs"/>
              </a:rPr>
              <a:t>In participants with and without LST, LXB demonstrated clinically important treatment effects of similar magnitude.</a:t>
            </a:r>
          </a:p>
          <a:p>
            <a:endParaRPr lang="en-US" dirty="0"/>
          </a:p>
        </p:txBody>
      </p:sp>
      <p:sp>
        <p:nvSpPr>
          <p:cNvPr id="4" name="Slide Number Placeholder 3"/>
          <p:cNvSpPr>
            <a:spLocks noGrp="1"/>
          </p:cNvSpPr>
          <p:nvPr>
            <p:ph type="sldNum" sz="quarter" idx="5"/>
          </p:nvPr>
        </p:nvSpPr>
        <p:spPr/>
        <p:txBody>
          <a:bodyPr/>
          <a:lstStyle/>
          <a:p>
            <a:fld id="{9446E1A8-6D11-D944-BA46-3CE3E43A53DE}" type="slidenum">
              <a:rPr lang="en-US" smtClean="0"/>
              <a:pPr/>
              <a:t>10</a:t>
            </a:fld>
            <a:endParaRPr lang="en-US"/>
          </a:p>
        </p:txBody>
      </p:sp>
    </p:spTree>
    <p:extLst>
      <p:ext uri="{BB962C8B-B14F-4D97-AF65-F5344CB8AC3E}">
        <p14:creationId xmlns:p14="http://schemas.microsoft.com/office/powerpoint/2010/main" val="4015398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i="1" kern="1200" dirty="0">
                <a:solidFill>
                  <a:schemeClr val="tx1"/>
                </a:solidFill>
                <a:effectLst/>
                <a:latin typeface="+mn-lt"/>
                <a:ea typeface="+mn-ea"/>
                <a:cs typeface="+mn-cs"/>
              </a:rPr>
              <a:t>Efficacy and Safety of Lower-Sodium </a:t>
            </a:r>
            <a:r>
              <a:rPr lang="en-US" sz="1200" i="1" kern="1200" dirty="0" err="1">
                <a:solidFill>
                  <a:schemeClr val="tx1"/>
                </a:solidFill>
                <a:effectLst/>
                <a:latin typeface="+mn-lt"/>
                <a:ea typeface="+mn-ea"/>
                <a:cs typeface="+mn-cs"/>
              </a:rPr>
              <a:t>Oxybate</a:t>
            </a:r>
            <a:r>
              <a:rPr lang="en-US" sz="1200" i="1" kern="1200" dirty="0">
                <a:solidFill>
                  <a:schemeClr val="tx1"/>
                </a:solidFill>
                <a:effectLst/>
                <a:latin typeface="+mn-lt"/>
                <a:ea typeface="+mn-ea"/>
                <a:cs typeface="+mn-cs"/>
              </a:rPr>
              <a:t> in Adults with Idiopathic Hypersomnia, with and without Long Sleep Time</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Introduction: </a:t>
            </a:r>
            <a:r>
              <a:rPr lang="en-US" sz="1200" kern="1200" dirty="0">
                <a:solidFill>
                  <a:schemeClr val="tx1"/>
                </a:solidFill>
                <a:effectLst/>
                <a:latin typeface="+mn-lt"/>
                <a:ea typeface="+mn-ea"/>
                <a:cs typeface="+mn-cs"/>
              </a:rPr>
              <a:t>Long sleep time (LST; ≥10h) is common in idiopathic hypersomnia (IH), a central hypersomnolence disorder currently without approved pharmacotherapy. Lower-sodium </a:t>
            </a:r>
            <a:r>
              <a:rPr lang="en-US" sz="1200" kern="1200" dirty="0" err="1">
                <a:solidFill>
                  <a:schemeClr val="tx1"/>
                </a:solidFill>
                <a:effectLst/>
                <a:latin typeface="+mn-lt"/>
                <a:ea typeface="+mn-ea"/>
                <a:cs typeface="+mn-cs"/>
              </a:rPr>
              <a:t>oxybate</a:t>
            </a:r>
            <a:r>
              <a:rPr lang="en-US" sz="1200" kern="1200" dirty="0">
                <a:solidFill>
                  <a:schemeClr val="tx1"/>
                </a:solidFill>
                <a:effectLst/>
                <a:latin typeface="+mn-lt"/>
                <a:ea typeface="+mn-ea"/>
                <a:cs typeface="+mn-cs"/>
              </a:rPr>
              <a:t> (LXB; </a:t>
            </a:r>
            <a:r>
              <a:rPr lang="en-US" sz="1200" kern="1200" dirty="0" err="1">
                <a:solidFill>
                  <a:schemeClr val="tx1"/>
                </a:solidFill>
                <a:effectLst/>
                <a:latin typeface="+mn-lt"/>
                <a:ea typeface="+mn-ea"/>
                <a:cs typeface="+mn-cs"/>
              </a:rPr>
              <a:t>Xywav</a:t>
            </a:r>
            <a:r>
              <a:rPr lang="en-US" sz="1200" kern="1200" dirty="0">
                <a:solidFill>
                  <a:schemeClr val="tx1"/>
                </a:solidFill>
                <a:effectLst/>
                <a:latin typeface="+mn-lt"/>
                <a:ea typeface="+mn-ea"/>
                <a:cs typeface="+mn-cs"/>
              </a:rPr>
              <a:t>™) was evaluated in a phase 3 study in IH (NCT03533114); this subgroup analysis evaluated efficacy based on clinician-reported LST.</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Methods: </a:t>
            </a:r>
            <a:r>
              <a:rPr lang="en-US" sz="1200" kern="1200" dirty="0">
                <a:solidFill>
                  <a:schemeClr val="tx1"/>
                </a:solidFill>
                <a:effectLst/>
                <a:latin typeface="+mn-lt"/>
                <a:ea typeface="+mn-ea"/>
                <a:cs typeface="+mn-cs"/>
              </a:rPr>
              <a:t>Eligible participants (18-75y) began LXB in an open-label titration/optimization period (10-14 weeks), followed by a 2-week, open-label, stable-dose period (SDP), and were then randomized to placebo or to continue LXB during a 2-week, double-blind, randomized-withdrawal period (DBRWP). Primary efficacy endpoint was change in Epworth Sleepiness Scale (ESS); key secondary endpoints were proportion reporting worsening (minimally/much/very much worse) on the Patient Global Impression of Change (</a:t>
            </a:r>
            <a:r>
              <a:rPr lang="en-US" sz="1200" kern="1200" dirty="0" err="1">
                <a:solidFill>
                  <a:schemeClr val="tx1"/>
                </a:solidFill>
                <a:effectLst/>
                <a:latin typeface="+mn-lt"/>
                <a:ea typeface="+mn-ea"/>
                <a:cs typeface="+mn-cs"/>
              </a:rPr>
              <a:t>PGIc</a:t>
            </a:r>
            <a:r>
              <a:rPr lang="en-US" sz="1200" kern="1200" dirty="0">
                <a:solidFill>
                  <a:schemeClr val="tx1"/>
                </a:solidFill>
                <a:effectLst/>
                <a:latin typeface="+mn-lt"/>
                <a:ea typeface="+mn-ea"/>
                <a:cs typeface="+mn-cs"/>
              </a:rPr>
              <a:t>) and change in Idiopathic Hypersomnia Severity Scale (IHSS), all from end of SDP to end of DBRWP. This analysis was outside of the statistical hierarchy; reported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-values are nominal.</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Results: </a:t>
            </a:r>
            <a:r>
              <a:rPr lang="en-US" sz="1200" kern="1200" dirty="0">
                <a:solidFill>
                  <a:schemeClr val="tx1"/>
                </a:solidFill>
                <a:effectLst/>
                <a:latin typeface="+mn-lt"/>
                <a:ea typeface="+mn-ea"/>
                <a:cs typeface="+mn-cs"/>
              </a:rPr>
              <a:t>The DBRWP safety-analysis population (n=116) included 25 participants with LST (</a:t>
            </a:r>
            <a:r>
              <a:rPr lang="en-US" sz="1200" kern="1200" dirty="0" err="1">
                <a:solidFill>
                  <a:schemeClr val="tx1"/>
                </a:solidFill>
                <a:effectLst/>
                <a:latin typeface="+mn-lt"/>
                <a:ea typeface="+mn-ea"/>
                <a:cs typeface="+mn-cs"/>
              </a:rPr>
              <a:t>mean±SD</a:t>
            </a:r>
            <a:r>
              <a:rPr lang="en-US" sz="1200" kern="1200" dirty="0">
                <a:solidFill>
                  <a:schemeClr val="tx1"/>
                </a:solidFill>
                <a:effectLst/>
                <a:latin typeface="+mn-lt"/>
                <a:ea typeface="+mn-ea"/>
                <a:cs typeface="+mn-cs"/>
              </a:rPr>
              <a:t> age, 40±16.2; 68% female; </a:t>
            </a:r>
            <a:r>
              <a:rPr lang="en-US" sz="1200" kern="1200" dirty="0" err="1">
                <a:solidFill>
                  <a:schemeClr val="tx1"/>
                </a:solidFill>
                <a:effectLst/>
                <a:latin typeface="+mn-lt"/>
                <a:ea typeface="+mn-ea"/>
                <a:cs typeface="+mn-cs"/>
              </a:rPr>
              <a:t>mean±SD</a:t>
            </a:r>
            <a:r>
              <a:rPr lang="en-US" sz="1200" kern="1200" dirty="0">
                <a:solidFill>
                  <a:schemeClr val="tx1"/>
                </a:solidFill>
                <a:effectLst/>
                <a:latin typeface="+mn-lt"/>
                <a:ea typeface="+mn-ea"/>
                <a:cs typeface="+mn-cs"/>
              </a:rPr>
              <a:t> baseline ESS, 16.2±4.4) and 91 participants without LST (</a:t>
            </a:r>
            <a:r>
              <a:rPr lang="en-US" sz="1200" kern="1200" dirty="0" err="1">
                <a:solidFill>
                  <a:schemeClr val="tx1"/>
                </a:solidFill>
                <a:effectLst/>
                <a:latin typeface="+mn-lt"/>
                <a:ea typeface="+mn-ea"/>
                <a:cs typeface="+mn-cs"/>
              </a:rPr>
              <a:t>mean±SD</a:t>
            </a:r>
            <a:r>
              <a:rPr lang="en-US" sz="1200" kern="1200" dirty="0">
                <a:solidFill>
                  <a:schemeClr val="tx1"/>
                </a:solidFill>
                <a:effectLst/>
                <a:latin typeface="+mn-lt"/>
                <a:ea typeface="+mn-ea"/>
                <a:cs typeface="+mn-cs"/>
              </a:rPr>
              <a:t> age, 41.3±13.3; 73% female; </a:t>
            </a:r>
            <a:r>
              <a:rPr lang="en-US" sz="1200" kern="1200" dirty="0" err="1">
                <a:solidFill>
                  <a:schemeClr val="tx1"/>
                </a:solidFill>
                <a:effectLst/>
                <a:latin typeface="+mn-lt"/>
                <a:ea typeface="+mn-ea"/>
                <a:cs typeface="+mn-cs"/>
              </a:rPr>
              <a:t>mean±SD</a:t>
            </a:r>
            <a:r>
              <a:rPr lang="en-US" sz="1200" kern="1200" dirty="0">
                <a:solidFill>
                  <a:schemeClr val="tx1"/>
                </a:solidFill>
                <a:effectLst/>
                <a:latin typeface="+mn-lt"/>
                <a:ea typeface="+mn-ea"/>
                <a:cs typeface="+mn-cs"/>
              </a:rPr>
              <a:t> baseline ESS, 15.7±3.6). ESS scores worsened with placebo but not with continuing LXB in both participants with LST (modified intent-to-treat population; placebo, n=11; LXB, n=13; LS mean difference [95%CI]: −7.79 [−11.42,−4.15];</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=0.0002) and without LST (placebo, n=48; LXB, n=43; LS mean difference [95%CI]: −6.24 [−7.84,−4.64];</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P=0.0003; without LST: 85.4% [placebo] vs 20.9% [LXB];</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Common treatment-emergent adverse events (≥10%) were nausea, headache, dizziness, anxiety, and vomiting.</a:t>
            </a:r>
            <a:br>
              <a:rPr lang="en-US" sz="1200" kern="1200" dirty="0">
                <a:solidFill>
                  <a:schemeClr val="tx1"/>
                </a:solidFill>
                <a:effectLst/>
                <a:latin typeface="+mn-lt"/>
                <a:ea typeface="+mn-ea"/>
                <a:cs typeface="+mn-cs"/>
              </a:rPr>
            </a:br>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Conclusion: </a:t>
            </a:r>
            <a:r>
              <a:rPr lang="en-US" sz="1200" kern="1200" dirty="0">
                <a:solidFill>
                  <a:schemeClr val="tx1"/>
                </a:solidFill>
                <a:effectLst/>
                <a:latin typeface="+mn-lt"/>
                <a:ea typeface="+mn-ea"/>
                <a:cs typeface="+mn-cs"/>
              </a:rPr>
              <a:t>In participants with and without LST, LXB demonstrated clinically important treatment effects of similar magnitude.</a:t>
            </a:r>
          </a:p>
          <a:p>
            <a:endParaRPr lang="en-US" dirty="0"/>
          </a:p>
        </p:txBody>
      </p:sp>
      <p:sp>
        <p:nvSpPr>
          <p:cNvPr id="4" name="Slide Number Placeholder 3"/>
          <p:cNvSpPr>
            <a:spLocks noGrp="1"/>
          </p:cNvSpPr>
          <p:nvPr>
            <p:ph type="sldNum" sz="quarter" idx="5"/>
          </p:nvPr>
        </p:nvSpPr>
        <p:spPr/>
        <p:txBody>
          <a:bodyPr/>
          <a:lstStyle/>
          <a:p>
            <a:fld id="{9446E1A8-6D11-D944-BA46-3CE3E43A53DE}" type="slidenum">
              <a:rPr lang="en-US" smtClean="0"/>
              <a:pPr/>
              <a:t>11</a:t>
            </a:fld>
            <a:endParaRPr lang="en-US"/>
          </a:p>
        </p:txBody>
      </p:sp>
    </p:spTree>
    <p:extLst>
      <p:ext uri="{BB962C8B-B14F-4D97-AF65-F5344CB8AC3E}">
        <p14:creationId xmlns:p14="http://schemas.microsoft.com/office/powerpoint/2010/main" val="871679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i="1" kern="1200" dirty="0">
                <a:solidFill>
                  <a:schemeClr val="tx1"/>
                </a:solidFill>
                <a:effectLst/>
                <a:latin typeface="+mn-lt"/>
                <a:ea typeface="+mn-ea"/>
                <a:cs typeface="+mn-cs"/>
              </a:rPr>
              <a:t>Efficacy and Safety of Once- and Twice-Nightly Dosing of Lower-Sodium </a:t>
            </a:r>
            <a:r>
              <a:rPr lang="en-US" sz="1200" i="1" kern="1200" dirty="0" err="1">
                <a:solidFill>
                  <a:schemeClr val="tx1"/>
                </a:solidFill>
                <a:effectLst/>
                <a:latin typeface="+mn-lt"/>
                <a:ea typeface="+mn-ea"/>
                <a:cs typeface="+mn-cs"/>
              </a:rPr>
              <a:t>Oxybate</a:t>
            </a:r>
            <a:r>
              <a:rPr lang="en-US" sz="1200" i="1" kern="1200" dirty="0">
                <a:solidFill>
                  <a:schemeClr val="tx1"/>
                </a:solidFill>
                <a:effectLst/>
                <a:latin typeface="+mn-lt"/>
                <a:ea typeface="+mn-ea"/>
                <a:cs typeface="+mn-cs"/>
              </a:rPr>
              <a:t> in Adults with Idiopathic Hypersomnia.</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Introduction: </a:t>
            </a:r>
            <a:r>
              <a:rPr lang="en-US" sz="1200" kern="1200" dirty="0">
                <a:solidFill>
                  <a:schemeClr val="tx1"/>
                </a:solidFill>
                <a:effectLst/>
                <a:latin typeface="+mn-lt"/>
                <a:ea typeface="+mn-ea"/>
                <a:cs typeface="+mn-cs"/>
              </a:rPr>
              <a:t>Idiopathic hypersomnia (IH) is a rare central hypersomnolence disorder. In a randomized, controlled study of lower-sodium </a:t>
            </a:r>
            <a:r>
              <a:rPr lang="en-US" sz="1200" kern="1200" dirty="0" err="1">
                <a:solidFill>
                  <a:schemeClr val="tx1"/>
                </a:solidFill>
                <a:effectLst/>
                <a:latin typeface="+mn-lt"/>
                <a:ea typeface="+mn-ea"/>
                <a:cs typeface="+mn-cs"/>
              </a:rPr>
              <a:t>oxybate</a:t>
            </a:r>
            <a:r>
              <a:rPr lang="en-US" sz="1200" kern="1200" dirty="0">
                <a:solidFill>
                  <a:schemeClr val="tx1"/>
                </a:solidFill>
                <a:effectLst/>
                <a:latin typeface="+mn-lt"/>
                <a:ea typeface="+mn-ea"/>
                <a:cs typeface="+mn-cs"/>
              </a:rPr>
              <a:t> (LXB; </a:t>
            </a:r>
            <a:r>
              <a:rPr lang="en-US" sz="1200" kern="1200" dirty="0" err="1">
                <a:solidFill>
                  <a:schemeClr val="tx1"/>
                </a:solidFill>
                <a:effectLst/>
                <a:latin typeface="+mn-lt"/>
                <a:ea typeface="+mn-ea"/>
                <a:cs typeface="+mn-cs"/>
              </a:rPr>
              <a:t>Xywav</a:t>
            </a:r>
            <a:r>
              <a:rPr lang="en-US" sz="1200" kern="1200" dirty="0">
                <a:solidFill>
                  <a:schemeClr val="tx1"/>
                </a:solidFill>
                <a:effectLst/>
                <a:latin typeface="+mn-lt"/>
                <a:ea typeface="+mn-ea"/>
                <a:cs typeface="+mn-cs"/>
              </a:rPr>
              <a:t>™) in adults with IH (NCT03533114), significant differences for LXB compared with placebo were observed in Epworth Sleepiness Scale (ESS; primary efficacy endpoint), self-reported Patient Global Impression of Change (</a:t>
            </a:r>
            <a:r>
              <a:rPr lang="en-US" sz="1200" kern="1200" dirty="0" err="1">
                <a:solidFill>
                  <a:schemeClr val="tx1"/>
                </a:solidFill>
                <a:effectLst/>
                <a:latin typeface="+mn-lt"/>
                <a:ea typeface="+mn-ea"/>
                <a:cs typeface="+mn-cs"/>
              </a:rPr>
              <a:t>PGIc</a:t>
            </a:r>
            <a:r>
              <a:rPr lang="en-US" sz="1200" kern="1200" dirty="0">
                <a:solidFill>
                  <a:schemeClr val="tx1"/>
                </a:solidFill>
                <a:effectLst/>
                <a:latin typeface="+mn-lt"/>
                <a:ea typeface="+mn-ea"/>
                <a:cs typeface="+mn-cs"/>
              </a:rPr>
              <a:t>), and IH Severity Scale (IHSS; key secondary endpoints). In this clinical study, investigators were permitted to initiate LXB dosing on a once-nightly or twice-nightly regimen.</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Methods: </a:t>
            </a:r>
            <a:r>
              <a:rPr lang="en-US" sz="1200" kern="1200" dirty="0">
                <a:solidFill>
                  <a:schemeClr val="tx1"/>
                </a:solidFill>
                <a:effectLst/>
                <a:latin typeface="+mn-lt"/>
                <a:ea typeface="+mn-ea"/>
                <a:cs typeface="+mn-cs"/>
              </a:rPr>
              <a:t>Eligible participants aged 18-75 years began LXB treatment, administered once or twice nightly during an open-label treatment/titration and optimization period (OLTTOP; 10-14 weeks); dose amount/regimen could be adjusted during this period. Participants next entered a 2-week, open-label, stable-dose period (SDP), then were randomized to placebo or to continue LXB treatment during a 2-week, double-blind, randomized withdrawal period (DBRWP).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 values are nominal for this exploratory analysis.</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Results: </a:t>
            </a:r>
            <a:r>
              <a:rPr lang="en-US" sz="1200" kern="1200" dirty="0">
                <a:solidFill>
                  <a:schemeClr val="tx1"/>
                </a:solidFill>
                <a:effectLst/>
                <a:latin typeface="+mn-lt"/>
                <a:ea typeface="+mn-ea"/>
                <a:cs typeface="+mn-cs"/>
              </a:rPr>
              <a:t>Of 154 enrolled participants, 40 (26%) initiated LXB treatment on a once-nightly regimen. In the efficacy population (n=115), 27 participants were on a once-nightly regimen during SDP (48.1% of whom initiated treatment once nightly during OLTTOP) and 88 participants were on a twice-nightly regimen during SDP (86.4% of whom initiated treatment twice nightly during OLTTOP). During SDP, median (min, max) LXB total dose was 4.5 (2.5, 6) g/night (once-nightly group) and 7.5 (4.5, 9) g/night (twice-nightly group). ESS scores worsened in participants randomized to placebo vs those continuing LXB in the once-nightly group (n=11 and n=15, respectively; LS mean difference [95% CI]: −4.93 [−7.41, −2.46];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=0.0004) and twice-nightly group (n=47 and n=41, respectively; LS mean difference [95% CI]: −7.44 [−9.15, −5.72];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Worsening was also observed in </a:t>
            </a:r>
            <a:r>
              <a:rPr lang="en-US" sz="1200" kern="1200" dirty="0" err="1">
                <a:solidFill>
                  <a:schemeClr val="tx1"/>
                </a:solidFill>
                <a:effectLst/>
                <a:latin typeface="+mn-lt"/>
                <a:ea typeface="+mn-ea"/>
                <a:cs typeface="+mn-cs"/>
              </a:rPr>
              <a:t>PGIc</a:t>
            </a:r>
            <a:r>
              <a:rPr lang="en-US" sz="1200" kern="1200" dirty="0">
                <a:solidFill>
                  <a:schemeClr val="tx1"/>
                </a:solidFill>
                <a:effectLst/>
                <a:latin typeface="+mn-lt"/>
                <a:ea typeface="+mn-ea"/>
                <a:cs typeface="+mn-cs"/>
              </a:rPr>
              <a:t> (once-nightly: 81.8% [placebo] vs 26.7% [LXB];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=0.0077; twice-nightly: 89.4% [placebo] vs 19.5% [LXB];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and IHSS score (estimated median difference [95% CI], once-nightly: −9.00 [−16.0, −3.0];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=0.0028; twice-nightly: −12.00 [−15.0, −8.0];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Common adverse events included nausea (21.4%), headache (16.2%), anxiety (14.9%), dizziness (11.7%), insomnia (11.7%), and vomiting (10.4%).</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Conclusion: </a:t>
            </a:r>
            <a:r>
              <a:rPr lang="en-US" sz="1200" kern="1200" dirty="0">
                <a:solidFill>
                  <a:schemeClr val="tx1"/>
                </a:solidFill>
                <a:effectLst/>
                <a:latin typeface="+mn-lt"/>
                <a:ea typeface="+mn-ea"/>
                <a:cs typeface="+mn-cs"/>
              </a:rPr>
              <a:t>The efficacy and safety of LXB in IH were demonstrated for both once-nightly and twice-nightly regimens. The majority of participants initiated and remained on a twice-nightly regimen.</a:t>
            </a:r>
          </a:p>
          <a:p>
            <a:endParaRPr lang="en-US" dirty="0"/>
          </a:p>
        </p:txBody>
      </p:sp>
      <p:sp>
        <p:nvSpPr>
          <p:cNvPr id="4" name="Slide Number Placeholder 3"/>
          <p:cNvSpPr>
            <a:spLocks noGrp="1"/>
          </p:cNvSpPr>
          <p:nvPr>
            <p:ph type="sldNum" sz="quarter" idx="5"/>
          </p:nvPr>
        </p:nvSpPr>
        <p:spPr/>
        <p:txBody>
          <a:bodyPr/>
          <a:lstStyle/>
          <a:p>
            <a:fld id="{9446E1A8-6D11-D944-BA46-3CE3E43A53DE}" type="slidenum">
              <a:rPr lang="en-US" smtClean="0"/>
              <a:pPr/>
              <a:t>12</a:t>
            </a:fld>
            <a:endParaRPr lang="en-US"/>
          </a:p>
        </p:txBody>
      </p:sp>
    </p:spTree>
    <p:extLst>
      <p:ext uri="{BB962C8B-B14F-4D97-AF65-F5344CB8AC3E}">
        <p14:creationId xmlns:p14="http://schemas.microsoft.com/office/powerpoint/2010/main" val="37927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i="1" kern="1200" dirty="0">
                <a:solidFill>
                  <a:schemeClr val="tx1"/>
                </a:solidFill>
                <a:effectLst/>
                <a:latin typeface="+mn-lt"/>
                <a:ea typeface="+mn-ea"/>
                <a:cs typeface="+mn-cs"/>
              </a:rPr>
              <a:t>Efficacy and Safety of Once- and Twice-Nightly Dosing of Lower-Sodium </a:t>
            </a:r>
            <a:r>
              <a:rPr lang="en-US" sz="1200" i="1" kern="1200" dirty="0" err="1">
                <a:solidFill>
                  <a:schemeClr val="tx1"/>
                </a:solidFill>
                <a:effectLst/>
                <a:latin typeface="+mn-lt"/>
                <a:ea typeface="+mn-ea"/>
                <a:cs typeface="+mn-cs"/>
              </a:rPr>
              <a:t>Oxybate</a:t>
            </a:r>
            <a:r>
              <a:rPr lang="en-US" sz="1200" i="1" kern="1200" dirty="0">
                <a:solidFill>
                  <a:schemeClr val="tx1"/>
                </a:solidFill>
                <a:effectLst/>
                <a:latin typeface="+mn-lt"/>
                <a:ea typeface="+mn-ea"/>
                <a:cs typeface="+mn-cs"/>
              </a:rPr>
              <a:t> in Adults with Idiopathic Hypersomnia.</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Introduction: </a:t>
            </a:r>
            <a:r>
              <a:rPr lang="en-US" sz="1200" kern="1200" dirty="0">
                <a:solidFill>
                  <a:schemeClr val="tx1"/>
                </a:solidFill>
                <a:effectLst/>
                <a:latin typeface="+mn-lt"/>
                <a:ea typeface="+mn-ea"/>
                <a:cs typeface="+mn-cs"/>
              </a:rPr>
              <a:t>Idiopathic hypersomnia (IH) is a rare central hypersomnolence disorder. In a randomized, controlled study of lower-sodium </a:t>
            </a:r>
            <a:r>
              <a:rPr lang="en-US" sz="1200" kern="1200" dirty="0" err="1">
                <a:solidFill>
                  <a:schemeClr val="tx1"/>
                </a:solidFill>
                <a:effectLst/>
                <a:latin typeface="+mn-lt"/>
                <a:ea typeface="+mn-ea"/>
                <a:cs typeface="+mn-cs"/>
              </a:rPr>
              <a:t>oxybate</a:t>
            </a:r>
            <a:r>
              <a:rPr lang="en-US" sz="1200" kern="1200" dirty="0">
                <a:solidFill>
                  <a:schemeClr val="tx1"/>
                </a:solidFill>
                <a:effectLst/>
                <a:latin typeface="+mn-lt"/>
                <a:ea typeface="+mn-ea"/>
                <a:cs typeface="+mn-cs"/>
              </a:rPr>
              <a:t> (LXB; </a:t>
            </a:r>
            <a:r>
              <a:rPr lang="en-US" sz="1200" kern="1200" dirty="0" err="1">
                <a:solidFill>
                  <a:schemeClr val="tx1"/>
                </a:solidFill>
                <a:effectLst/>
                <a:latin typeface="+mn-lt"/>
                <a:ea typeface="+mn-ea"/>
                <a:cs typeface="+mn-cs"/>
              </a:rPr>
              <a:t>Xywav</a:t>
            </a:r>
            <a:r>
              <a:rPr lang="en-US" sz="1200" kern="1200" dirty="0">
                <a:solidFill>
                  <a:schemeClr val="tx1"/>
                </a:solidFill>
                <a:effectLst/>
                <a:latin typeface="+mn-lt"/>
                <a:ea typeface="+mn-ea"/>
                <a:cs typeface="+mn-cs"/>
              </a:rPr>
              <a:t>™) in adults with IH (NCT03533114), significant differences for LXB compared with placebo were observed in Epworth Sleepiness Scale (ESS; primary efficacy endpoint), self-reported Patient Global Impression of Change (</a:t>
            </a:r>
            <a:r>
              <a:rPr lang="en-US" sz="1200" kern="1200" dirty="0" err="1">
                <a:solidFill>
                  <a:schemeClr val="tx1"/>
                </a:solidFill>
                <a:effectLst/>
                <a:latin typeface="+mn-lt"/>
                <a:ea typeface="+mn-ea"/>
                <a:cs typeface="+mn-cs"/>
              </a:rPr>
              <a:t>PGIc</a:t>
            </a:r>
            <a:r>
              <a:rPr lang="en-US" sz="1200" kern="1200" dirty="0">
                <a:solidFill>
                  <a:schemeClr val="tx1"/>
                </a:solidFill>
                <a:effectLst/>
                <a:latin typeface="+mn-lt"/>
                <a:ea typeface="+mn-ea"/>
                <a:cs typeface="+mn-cs"/>
              </a:rPr>
              <a:t>), and IH Severity Scale (IHSS; key secondary endpoints). In this clinical study, investigators were permitted to initiate LXB dosing on a once-nightly or twice-nightly regimen.</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Methods: </a:t>
            </a:r>
            <a:r>
              <a:rPr lang="en-US" sz="1200" kern="1200" dirty="0">
                <a:solidFill>
                  <a:schemeClr val="tx1"/>
                </a:solidFill>
                <a:effectLst/>
                <a:latin typeface="+mn-lt"/>
                <a:ea typeface="+mn-ea"/>
                <a:cs typeface="+mn-cs"/>
              </a:rPr>
              <a:t>Eligible participants aged 18-75 years began LXB treatment, administered once or twice nightly during an open-label treatment/titration and optimization period (OLTTOP; 10-14 weeks); dose amount/regimen could be adjusted during this period. Participants next entered a 2-week, open-label, stable-dose period (SDP), then were randomized to placebo or to continue LXB treatment during a 2-week, double-blind, randomized withdrawal period (DBRWP).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 values are nominal for this exploratory analysis.</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Results: </a:t>
            </a:r>
            <a:r>
              <a:rPr lang="en-US" sz="1200" kern="1200" dirty="0">
                <a:solidFill>
                  <a:schemeClr val="tx1"/>
                </a:solidFill>
                <a:effectLst/>
                <a:latin typeface="+mn-lt"/>
                <a:ea typeface="+mn-ea"/>
                <a:cs typeface="+mn-cs"/>
              </a:rPr>
              <a:t>Of 154 enrolled participants, 40 (26%) initiated LXB treatment on a once-nightly regimen. In the efficacy population (n=115), 27 participants were on a once-nightly regimen during SDP (48.1% of whom initiated treatment once nightly during OLTTOP) and 88 participants were on a twice-nightly regimen during SDP (86.4% of whom initiated treatment twice nightly during OLTTOP). During SDP, median (min, max) LXB total dose was 4.5 (2.5, 6) g/night (once-nightly group) and 7.5 (4.5, 9) g/night (twice-nightly group). ESS scores worsened in participants randomized to placebo vs those continuing LXB in the once-nightly group (n=11 and n=15, respectively; LS mean difference [95% CI]: −4.93 [−7.41, −2.46];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=0.0004) and twice-nightly group (n=47 and n=41, respectively; LS mean difference [95% CI]: −7.44 [−9.15, −5.72];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Worsening was also observed in </a:t>
            </a:r>
            <a:r>
              <a:rPr lang="en-US" sz="1200" kern="1200" dirty="0" err="1">
                <a:solidFill>
                  <a:schemeClr val="tx1"/>
                </a:solidFill>
                <a:effectLst/>
                <a:latin typeface="+mn-lt"/>
                <a:ea typeface="+mn-ea"/>
                <a:cs typeface="+mn-cs"/>
              </a:rPr>
              <a:t>PGIc</a:t>
            </a:r>
            <a:r>
              <a:rPr lang="en-US" sz="1200" kern="1200" dirty="0">
                <a:solidFill>
                  <a:schemeClr val="tx1"/>
                </a:solidFill>
                <a:effectLst/>
                <a:latin typeface="+mn-lt"/>
                <a:ea typeface="+mn-ea"/>
                <a:cs typeface="+mn-cs"/>
              </a:rPr>
              <a:t> (once-nightly: 81.8% [placebo] vs 26.7% [LXB];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=0.0077; twice-nightly: 89.4% [placebo] vs 19.5% [LXB];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and IHSS score (estimated median difference [95% CI], once-nightly: −9.00 [−16.0, −3.0];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=0.0028; twice-nightly: −12.00 [−15.0, −8.0];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Common adverse events included nausea (21.4%), headache (16.2%), anxiety (14.9%), dizziness (11.7%), insomnia (11.7%), and vomiting (10.4%).</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Conclusion: </a:t>
            </a:r>
            <a:r>
              <a:rPr lang="en-US" sz="1200" kern="1200" dirty="0">
                <a:solidFill>
                  <a:schemeClr val="tx1"/>
                </a:solidFill>
                <a:effectLst/>
                <a:latin typeface="+mn-lt"/>
                <a:ea typeface="+mn-ea"/>
                <a:cs typeface="+mn-cs"/>
              </a:rPr>
              <a:t>The efficacy and safety of LXB in IH were demonstrated for both once-nightly and twice-nightly regimens. The majority of participants initiated and remained on a twice-nightly regimen.</a:t>
            </a:r>
          </a:p>
          <a:p>
            <a:endParaRPr lang="en-US" dirty="0"/>
          </a:p>
        </p:txBody>
      </p:sp>
      <p:sp>
        <p:nvSpPr>
          <p:cNvPr id="4" name="Slide Number Placeholder 3"/>
          <p:cNvSpPr>
            <a:spLocks noGrp="1"/>
          </p:cNvSpPr>
          <p:nvPr>
            <p:ph type="sldNum" sz="quarter" idx="5"/>
          </p:nvPr>
        </p:nvSpPr>
        <p:spPr/>
        <p:txBody>
          <a:bodyPr/>
          <a:lstStyle/>
          <a:p>
            <a:fld id="{9446E1A8-6D11-D944-BA46-3CE3E43A53DE}" type="slidenum">
              <a:rPr lang="en-US" smtClean="0"/>
              <a:pPr/>
              <a:t>13</a:t>
            </a:fld>
            <a:endParaRPr lang="en-US"/>
          </a:p>
        </p:txBody>
      </p:sp>
    </p:spTree>
    <p:extLst>
      <p:ext uri="{BB962C8B-B14F-4D97-AF65-F5344CB8AC3E}">
        <p14:creationId xmlns:p14="http://schemas.microsoft.com/office/powerpoint/2010/main" val="2197128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i="1" kern="1200" dirty="0">
                <a:solidFill>
                  <a:schemeClr val="tx1"/>
                </a:solidFill>
                <a:effectLst/>
                <a:latin typeface="+mn-lt"/>
                <a:ea typeface="+mn-ea"/>
                <a:cs typeface="+mn-cs"/>
              </a:rPr>
              <a:t>Efficacy and Safety of Once- and Twice-Nightly Dosing of Lower-Sodium </a:t>
            </a:r>
            <a:r>
              <a:rPr lang="en-US" sz="1200" i="1" kern="1200" dirty="0" err="1">
                <a:solidFill>
                  <a:schemeClr val="tx1"/>
                </a:solidFill>
                <a:effectLst/>
                <a:latin typeface="+mn-lt"/>
                <a:ea typeface="+mn-ea"/>
                <a:cs typeface="+mn-cs"/>
              </a:rPr>
              <a:t>Oxybate</a:t>
            </a:r>
            <a:r>
              <a:rPr lang="en-US" sz="1200" i="1" kern="1200" dirty="0">
                <a:solidFill>
                  <a:schemeClr val="tx1"/>
                </a:solidFill>
                <a:effectLst/>
                <a:latin typeface="+mn-lt"/>
                <a:ea typeface="+mn-ea"/>
                <a:cs typeface="+mn-cs"/>
              </a:rPr>
              <a:t> in Adults with Idiopathic Hypersomnia.</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Introduction: </a:t>
            </a:r>
            <a:r>
              <a:rPr lang="en-US" sz="1200" kern="1200" dirty="0">
                <a:solidFill>
                  <a:schemeClr val="tx1"/>
                </a:solidFill>
                <a:effectLst/>
                <a:latin typeface="+mn-lt"/>
                <a:ea typeface="+mn-ea"/>
                <a:cs typeface="+mn-cs"/>
              </a:rPr>
              <a:t>Idiopathic hypersomnia (IH) is a rare central hypersomnolence disorder. In a randomized, controlled study of lower-sodium </a:t>
            </a:r>
            <a:r>
              <a:rPr lang="en-US" sz="1200" kern="1200" dirty="0" err="1">
                <a:solidFill>
                  <a:schemeClr val="tx1"/>
                </a:solidFill>
                <a:effectLst/>
                <a:latin typeface="+mn-lt"/>
                <a:ea typeface="+mn-ea"/>
                <a:cs typeface="+mn-cs"/>
              </a:rPr>
              <a:t>oxybate</a:t>
            </a:r>
            <a:r>
              <a:rPr lang="en-US" sz="1200" kern="1200" dirty="0">
                <a:solidFill>
                  <a:schemeClr val="tx1"/>
                </a:solidFill>
                <a:effectLst/>
                <a:latin typeface="+mn-lt"/>
                <a:ea typeface="+mn-ea"/>
                <a:cs typeface="+mn-cs"/>
              </a:rPr>
              <a:t> (LXB; </a:t>
            </a:r>
            <a:r>
              <a:rPr lang="en-US" sz="1200" kern="1200" dirty="0" err="1">
                <a:solidFill>
                  <a:schemeClr val="tx1"/>
                </a:solidFill>
                <a:effectLst/>
                <a:latin typeface="+mn-lt"/>
                <a:ea typeface="+mn-ea"/>
                <a:cs typeface="+mn-cs"/>
              </a:rPr>
              <a:t>Xywav</a:t>
            </a:r>
            <a:r>
              <a:rPr lang="en-US" sz="1200" kern="1200" dirty="0">
                <a:solidFill>
                  <a:schemeClr val="tx1"/>
                </a:solidFill>
                <a:effectLst/>
                <a:latin typeface="+mn-lt"/>
                <a:ea typeface="+mn-ea"/>
                <a:cs typeface="+mn-cs"/>
              </a:rPr>
              <a:t>™) in adults with IH (NCT03533114), significant differences for LXB compared with placebo were observed in Epworth Sleepiness Scale (ESS; primary efficacy endpoint), self-reported Patient Global Impression of Change (</a:t>
            </a:r>
            <a:r>
              <a:rPr lang="en-US" sz="1200" kern="1200" dirty="0" err="1">
                <a:solidFill>
                  <a:schemeClr val="tx1"/>
                </a:solidFill>
                <a:effectLst/>
                <a:latin typeface="+mn-lt"/>
                <a:ea typeface="+mn-ea"/>
                <a:cs typeface="+mn-cs"/>
              </a:rPr>
              <a:t>PGIc</a:t>
            </a:r>
            <a:r>
              <a:rPr lang="en-US" sz="1200" kern="1200" dirty="0">
                <a:solidFill>
                  <a:schemeClr val="tx1"/>
                </a:solidFill>
                <a:effectLst/>
                <a:latin typeface="+mn-lt"/>
                <a:ea typeface="+mn-ea"/>
                <a:cs typeface="+mn-cs"/>
              </a:rPr>
              <a:t>), and IH Severity Scale (IHSS; key secondary endpoints). In this clinical study, investigators were permitted to initiate LXB dosing on a once-nightly or twice-nightly regimen.</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Methods: </a:t>
            </a:r>
            <a:r>
              <a:rPr lang="en-US" sz="1200" kern="1200" dirty="0">
                <a:solidFill>
                  <a:schemeClr val="tx1"/>
                </a:solidFill>
                <a:effectLst/>
                <a:latin typeface="+mn-lt"/>
                <a:ea typeface="+mn-ea"/>
                <a:cs typeface="+mn-cs"/>
              </a:rPr>
              <a:t>Eligible participants aged 18-75 years began LXB treatment, administered once or twice nightly during an open-label treatment/titration and optimization period (OLTTOP; 10-14 weeks); dose amount/regimen could be adjusted during this period. Participants next entered a 2-week, open-label, stable-dose period (SDP), then were randomized to placebo or to continue LXB treatment during a 2-week, double-blind, randomized withdrawal period (DBRWP).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 values are nominal for this exploratory analysis.</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Results: </a:t>
            </a:r>
            <a:r>
              <a:rPr lang="en-US" sz="1200" kern="1200" dirty="0">
                <a:solidFill>
                  <a:schemeClr val="tx1"/>
                </a:solidFill>
                <a:effectLst/>
                <a:latin typeface="+mn-lt"/>
                <a:ea typeface="+mn-ea"/>
                <a:cs typeface="+mn-cs"/>
              </a:rPr>
              <a:t>Of 154 enrolled participants, 40 (26%) initiated LXB treatment on a once-nightly regimen. In the efficacy population (n=115), 27 participants were on a once-nightly regimen during SDP (48.1% of whom initiated treatment once nightly during OLTTOP) and 88 participants were on a twice-nightly regimen during SDP (86.4% of whom initiated treatment twice nightly during OLTTOP). During SDP, median (min, max) LXB total dose was 4.5 (2.5, 6) g/night (once-nightly group) and 7.5 (4.5, 9) g/night (twice-nightly group). ESS scores worsened in participants randomized to placebo vs those continuing LXB in the once-nightly group (n=11 and n=15, respectively; LS mean difference [95% CI]: −4.93 [−7.41, −2.46];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=0.0004) and twice-nightly group (n=47 and n=41, respectively; LS mean difference [95% CI]: −7.44 [−9.15, −5.72];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Worsening was also observed in </a:t>
            </a:r>
            <a:r>
              <a:rPr lang="en-US" sz="1200" kern="1200" dirty="0" err="1">
                <a:solidFill>
                  <a:schemeClr val="tx1"/>
                </a:solidFill>
                <a:effectLst/>
                <a:latin typeface="+mn-lt"/>
                <a:ea typeface="+mn-ea"/>
                <a:cs typeface="+mn-cs"/>
              </a:rPr>
              <a:t>PGIc</a:t>
            </a:r>
            <a:r>
              <a:rPr lang="en-US" sz="1200" kern="1200" dirty="0">
                <a:solidFill>
                  <a:schemeClr val="tx1"/>
                </a:solidFill>
                <a:effectLst/>
                <a:latin typeface="+mn-lt"/>
                <a:ea typeface="+mn-ea"/>
                <a:cs typeface="+mn-cs"/>
              </a:rPr>
              <a:t> (once-nightly: 81.8% [placebo] vs 26.7% [LXB];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=0.0077; twice-nightly: 89.4% [placebo] vs 19.5% [LXB];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and IHSS score (estimated median difference [95% CI], once-nightly: −9.00 [−16.0, −3.0];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=0.0028; twice-nightly: −12.00 [−15.0, −8.0]; </a:t>
            </a:r>
            <a:r>
              <a:rPr lang="en-US" sz="1200" i="1" kern="1200" dirty="0">
                <a:solidFill>
                  <a:schemeClr val="tx1"/>
                </a:solidFill>
                <a:effectLst/>
                <a:latin typeface="+mn-lt"/>
                <a:ea typeface="+mn-ea"/>
                <a:cs typeface="+mn-cs"/>
              </a:rPr>
              <a:t>P</a:t>
            </a:r>
            <a:r>
              <a:rPr lang="en-US" sz="1200" kern="1200" dirty="0">
                <a:solidFill>
                  <a:schemeClr val="tx1"/>
                </a:solidFill>
                <a:effectLst/>
                <a:latin typeface="+mn-lt"/>
                <a:ea typeface="+mn-ea"/>
                <a:cs typeface="+mn-cs"/>
              </a:rPr>
              <a:t>&lt;0.0001). Common adverse events included nausea (21.4%), headache (16.2%), anxiety (14.9%), dizziness (11.7%), insomnia (11.7%), and vomiting (10.4%).</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Conclusion: </a:t>
            </a:r>
            <a:r>
              <a:rPr lang="en-US" sz="1200" kern="1200" dirty="0">
                <a:solidFill>
                  <a:schemeClr val="tx1"/>
                </a:solidFill>
                <a:effectLst/>
                <a:latin typeface="+mn-lt"/>
                <a:ea typeface="+mn-ea"/>
                <a:cs typeface="+mn-cs"/>
              </a:rPr>
              <a:t>The efficacy and safety of LXB in IH were demonstrated for both once-nightly and twice-nightly regimens. The majority of participants initiated and remained on a twice-nightly regimen.</a:t>
            </a:r>
          </a:p>
          <a:p>
            <a:endParaRPr lang="en-US" dirty="0"/>
          </a:p>
        </p:txBody>
      </p:sp>
      <p:sp>
        <p:nvSpPr>
          <p:cNvPr id="4" name="Slide Number Placeholder 3"/>
          <p:cNvSpPr>
            <a:spLocks noGrp="1"/>
          </p:cNvSpPr>
          <p:nvPr>
            <p:ph type="sldNum" sz="quarter" idx="5"/>
          </p:nvPr>
        </p:nvSpPr>
        <p:spPr/>
        <p:txBody>
          <a:bodyPr/>
          <a:lstStyle/>
          <a:p>
            <a:fld id="{9446E1A8-6D11-D944-BA46-3CE3E43A53DE}" type="slidenum">
              <a:rPr lang="en-US" smtClean="0"/>
              <a:pPr/>
              <a:t>14</a:t>
            </a:fld>
            <a:endParaRPr lang="en-US"/>
          </a:p>
        </p:txBody>
      </p:sp>
    </p:spTree>
    <p:extLst>
      <p:ext uri="{BB962C8B-B14F-4D97-AF65-F5344CB8AC3E}">
        <p14:creationId xmlns:p14="http://schemas.microsoft.com/office/powerpoint/2010/main" val="13499953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5F70242-DC17-CC40-8CC6-9AC28A517F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549274" y="2004912"/>
            <a:ext cx="5387976" cy="1138773"/>
          </a:xfrm>
        </p:spPr>
        <p:txBody>
          <a:bodyPr anchor="b"/>
          <a:lstStyle>
            <a:lvl1pPr algn="l">
              <a:defRPr b="0">
                <a:solidFill>
                  <a:srgbClr val="FFFFFF"/>
                </a:solidFill>
              </a:defRPr>
            </a:lvl1pPr>
          </a:lstStyle>
          <a:p>
            <a:r>
              <a:rPr lang="en-US"/>
              <a:t>Click to edit Master title style</a:t>
            </a:r>
            <a:endParaRPr lang="en-US" dirty="0"/>
          </a:p>
        </p:txBody>
      </p:sp>
      <p:sp>
        <p:nvSpPr>
          <p:cNvPr id="6" name="Text Placeholder 5"/>
          <p:cNvSpPr>
            <a:spLocks noGrp="1"/>
          </p:cNvSpPr>
          <p:nvPr>
            <p:ph type="body" sz="quarter" idx="10"/>
          </p:nvPr>
        </p:nvSpPr>
        <p:spPr>
          <a:xfrm>
            <a:off x="549276" y="3277801"/>
            <a:ext cx="5387975" cy="1154906"/>
          </a:xfrm>
        </p:spPr>
        <p:txBody>
          <a:bodyPr/>
          <a:lstStyle>
            <a:lvl1pPr marL="0" indent="0">
              <a:buNone/>
              <a:defRPr>
                <a:solidFill>
                  <a:schemeClr val="accent6"/>
                </a:solidFill>
              </a:defRPr>
            </a:lvl1pPr>
            <a:lvl2pPr marL="342900" indent="0">
              <a:buNone/>
              <a:defRPr/>
            </a:lvl2pPr>
            <a:lvl3pPr marL="596646" indent="0">
              <a:buNone/>
              <a:defRPr/>
            </a:lvl3pPr>
            <a:lvl4pPr marL="898398" indent="0">
              <a:buNone/>
              <a:defRPr/>
            </a:lvl4pPr>
            <a:lvl5pPr marL="1200150" indent="0">
              <a:buNone/>
              <a:defRPr/>
            </a:lvl5pPr>
          </a:lstStyle>
          <a:p>
            <a:pPr lvl="0"/>
            <a:r>
              <a:rPr lang="en-US"/>
              <a:t>Click to edit Master text styles</a:t>
            </a:r>
          </a:p>
        </p:txBody>
      </p:sp>
      <p:pic>
        <p:nvPicPr>
          <p:cNvPr id="10" name="Picture 9" descr="A picture containing text, clipart&#10;&#10;Description automatically generated">
            <a:extLst>
              <a:ext uri="{FF2B5EF4-FFF2-40B4-BE49-F238E27FC236}">
                <a16:creationId xmlns:a16="http://schemas.microsoft.com/office/drawing/2014/main" id="{4CC5DBE6-3A37-8445-A714-723C83A6D641}"/>
              </a:ext>
            </a:extLst>
          </p:cNvPr>
          <p:cNvPicPr>
            <a:picLocks noChangeAspect="1"/>
          </p:cNvPicPr>
          <p:nvPr userDrawn="1"/>
        </p:nvPicPr>
        <p:blipFill>
          <a:blip r:embed="rId3"/>
          <a:stretch>
            <a:fillRect/>
          </a:stretch>
        </p:blipFill>
        <p:spPr>
          <a:xfrm>
            <a:off x="549274" y="439793"/>
            <a:ext cx="3965192" cy="1289115"/>
          </a:xfrm>
          <a:prstGeom prst="rect">
            <a:avLst/>
          </a:prstGeom>
        </p:spPr>
      </p:pic>
    </p:spTree>
    <p:extLst>
      <p:ext uri="{BB962C8B-B14F-4D97-AF65-F5344CB8AC3E}">
        <p14:creationId xmlns:p14="http://schemas.microsoft.com/office/powerpoint/2010/main" val="3510124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Heavy Content">
    <p:bg>
      <p:bgPr>
        <a:solidFill>
          <a:srgbClr val="FFFFFF"/>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551C78B9-496E-554E-AFD0-B255960E2525}"/>
              </a:ext>
            </a:extLst>
          </p:cNvPr>
          <p:cNvPicPr>
            <a:picLocks noChangeAspect="1"/>
          </p:cNvPicPr>
          <p:nvPr userDrawn="1"/>
        </p:nvPicPr>
        <p:blipFill>
          <a:blip r:embed="rId2"/>
          <a:srcRect t="43350" b="43350"/>
          <a:stretch/>
        </p:blipFill>
        <p:spPr>
          <a:xfrm>
            <a:off x="0" y="0"/>
            <a:ext cx="9143517" cy="685277"/>
          </a:xfrm>
          <a:prstGeom prst="rect">
            <a:avLst/>
          </a:prstGeom>
        </p:spPr>
      </p:pic>
      <p:sp>
        <p:nvSpPr>
          <p:cNvPr id="9" name="Text Placeholder 6"/>
          <p:cNvSpPr>
            <a:spLocks noGrp="1"/>
          </p:cNvSpPr>
          <p:nvPr>
            <p:ph type="body" sz="quarter" idx="10"/>
          </p:nvPr>
        </p:nvSpPr>
        <p:spPr>
          <a:xfrm>
            <a:off x="0" y="4821489"/>
            <a:ext cx="9144000" cy="322011"/>
          </a:xfrm>
        </p:spPr>
        <p:txBody>
          <a:bodyPr vert="horz" wrap="square" lIns="228600" tIns="0" rIns="0" bIns="182880" rtlCol="0" anchor="b" anchorCtr="0">
            <a:spAutoFit/>
          </a:bodyPr>
          <a:lstStyle>
            <a:lvl1pPr>
              <a:buNone/>
              <a:defRPr kumimoji="0" lang="en-US" sz="1000" b="0" i="0" u="none" strike="noStrike" kern="1200" cap="none" spc="0" normalizeH="0" baseline="0" noProof="0" dirty="0" smtClean="0">
                <a:ln>
                  <a:noFill/>
                </a:ln>
                <a:solidFill>
                  <a:schemeClr val="accent4">
                    <a:lumMod val="50000"/>
                  </a:schemeClr>
                </a:solidFill>
                <a:effectLst/>
                <a:uLnTx/>
                <a:uFillTx/>
                <a:latin typeface="Arial"/>
                <a:ea typeface="+mn-ea"/>
                <a:cs typeface="Arial"/>
              </a:defRPr>
            </a:lvl1pPr>
          </a:lstStyle>
          <a:p>
            <a:pPr marL="0" marR="0" lvl="0" indent="0" algn="l" defTabSz="914400" rtl="0" eaLnBrk="1" fontAlgn="auto" latinLnBrk="0" hangingPunct="1">
              <a:lnSpc>
                <a:spcPct val="85000"/>
              </a:lnSpc>
              <a:spcBef>
                <a:spcPts val="500"/>
              </a:spcBef>
              <a:spcAft>
                <a:spcPts val="0"/>
              </a:spcAft>
              <a:buClr>
                <a:schemeClr val="accent1"/>
              </a:buClr>
              <a:buSzPct val="65000"/>
              <a:tabLst/>
              <a:defRPr/>
            </a:pPr>
            <a:r>
              <a:rPr lang="en-US"/>
              <a:t>Click to edit Master text styles</a:t>
            </a:r>
          </a:p>
        </p:txBody>
      </p:sp>
      <p:sp>
        <p:nvSpPr>
          <p:cNvPr id="7" name="Content Placeholder 3">
            <a:extLst>
              <a:ext uri="{FF2B5EF4-FFF2-40B4-BE49-F238E27FC236}">
                <a16:creationId xmlns:a16="http://schemas.microsoft.com/office/drawing/2014/main" id="{D750011A-F418-9E40-BB0F-E54DE1FBCEE3}"/>
              </a:ext>
            </a:extLst>
          </p:cNvPr>
          <p:cNvSpPr>
            <a:spLocks noGrp="1"/>
          </p:cNvSpPr>
          <p:nvPr>
            <p:ph sz="quarter" idx="11"/>
          </p:nvPr>
        </p:nvSpPr>
        <p:spPr>
          <a:xfrm>
            <a:off x="312738" y="737720"/>
            <a:ext cx="8529637" cy="4083770"/>
          </a:xfrm>
        </p:spPr>
        <p:txBody>
          <a:bodyPr/>
          <a:lstStyle>
            <a:lvl1pPr>
              <a:defRPr sz="2300">
                <a:solidFill>
                  <a:srgbClr val="000000"/>
                </a:solidFill>
              </a:defRPr>
            </a:lvl1pPr>
            <a:lvl2pPr>
              <a:defRPr sz="2200">
                <a:solidFill>
                  <a:srgbClr val="000000"/>
                </a:solidFill>
              </a:defRPr>
            </a:lvl2pPr>
            <a:lvl3pPr>
              <a:defRPr sz="2000">
                <a:solidFill>
                  <a:srgbClr val="000000"/>
                </a:solidFill>
              </a:defRPr>
            </a:lvl3pPr>
            <a:lvl4pPr>
              <a:defRPr sz="2000">
                <a:solidFill>
                  <a:srgbClr val="000000"/>
                </a:solidFill>
              </a:defRPr>
            </a:lvl4pPr>
            <a:lvl5pPr>
              <a:defRPr sz="2000">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1">
            <a:extLst>
              <a:ext uri="{FF2B5EF4-FFF2-40B4-BE49-F238E27FC236}">
                <a16:creationId xmlns:a16="http://schemas.microsoft.com/office/drawing/2014/main" id="{521BCE3D-A62C-BB47-A131-0F7C060D84AD}"/>
              </a:ext>
            </a:extLst>
          </p:cNvPr>
          <p:cNvSpPr>
            <a:spLocks noGrp="1"/>
          </p:cNvSpPr>
          <p:nvPr>
            <p:ph type="title" hasCustomPrompt="1"/>
          </p:nvPr>
        </p:nvSpPr>
        <p:spPr>
          <a:xfrm>
            <a:off x="312234" y="113405"/>
            <a:ext cx="8530684" cy="510909"/>
          </a:xfrm>
          <a:effectLst/>
        </p:spPr>
        <p:txBody>
          <a:bodyPr>
            <a:spAutoFit/>
          </a:bodyPr>
          <a:lstStyle>
            <a:lvl1pPr>
              <a:defRPr sz="3200" spc="50" baseline="0">
                <a:solidFill>
                  <a:srgbClr val="FFFFFF"/>
                </a:solidFill>
                <a:effectLst/>
              </a:defRPr>
            </a:lvl1pPr>
          </a:lstStyle>
          <a:p>
            <a:r>
              <a:rPr lang="en-US" dirty="0"/>
              <a:t>Click to edit master title style</a:t>
            </a:r>
          </a:p>
        </p:txBody>
      </p:sp>
      <p:pic>
        <p:nvPicPr>
          <p:cNvPr id="6" name="Picture 5">
            <a:extLst>
              <a:ext uri="{FF2B5EF4-FFF2-40B4-BE49-F238E27FC236}">
                <a16:creationId xmlns:a16="http://schemas.microsoft.com/office/drawing/2014/main" id="{49953B96-3735-6848-87ED-4D44C4013536}"/>
              </a:ext>
            </a:extLst>
          </p:cNvPr>
          <p:cNvPicPr>
            <a:picLocks noChangeAspect="1"/>
          </p:cNvPicPr>
          <p:nvPr userDrawn="1"/>
        </p:nvPicPr>
        <p:blipFill>
          <a:blip r:embed="rId3"/>
          <a:stretch>
            <a:fillRect/>
          </a:stretch>
        </p:blipFill>
        <p:spPr>
          <a:xfrm>
            <a:off x="8337177" y="4822159"/>
            <a:ext cx="741152" cy="240476"/>
          </a:xfrm>
          <a:prstGeom prst="rect">
            <a:avLst/>
          </a:prstGeom>
        </p:spPr>
      </p:pic>
    </p:spTree>
    <p:extLst>
      <p:ext uri="{BB962C8B-B14F-4D97-AF65-F5344CB8AC3E}">
        <p14:creationId xmlns:p14="http://schemas.microsoft.com/office/powerpoint/2010/main" val="3422064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Two Content">
    <p:bg>
      <p:bgPr>
        <a:solidFill>
          <a:srgbClr val="FFFFFF"/>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73985D4-DE60-D941-8AD8-2A3D9F3C338C}"/>
              </a:ext>
            </a:extLst>
          </p:cNvPr>
          <p:cNvPicPr>
            <a:picLocks noChangeAspect="1"/>
          </p:cNvPicPr>
          <p:nvPr userDrawn="1"/>
        </p:nvPicPr>
        <p:blipFill>
          <a:blip r:embed="rId2"/>
          <a:srcRect t="42606" b="42606"/>
          <a:stretch/>
        </p:blipFill>
        <p:spPr>
          <a:xfrm>
            <a:off x="0" y="0"/>
            <a:ext cx="9143517" cy="762000"/>
          </a:xfrm>
          <a:prstGeom prst="rect">
            <a:avLst/>
          </a:prstGeom>
        </p:spPr>
      </p:pic>
      <p:sp>
        <p:nvSpPr>
          <p:cNvPr id="5" name="Text Placeholder 6"/>
          <p:cNvSpPr>
            <a:spLocks noGrp="1"/>
          </p:cNvSpPr>
          <p:nvPr>
            <p:ph type="body" sz="quarter" idx="10"/>
          </p:nvPr>
        </p:nvSpPr>
        <p:spPr>
          <a:xfrm>
            <a:off x="0" y="4821489"/>
            <a:ext cx="9144000" cy="322011"/>
          </a:xfrm>
        </p:spPr>
        <p:txBody>
          <a:bodyPr vert="horz" wrap="square" lIns="228600" tIns="0" rIns="0" bIns="182880" rtlCol="0" anchor="b" anchorCtr="0">
            <a:spAutoFit/>
          </a:bodyPr>
          <a:lstStyle>
            <a:lvl1pPr>
              <a:buNone/>
              <a:defRPr kumimoji="0" lang="en-US" sz="1000" b="0" i="0" u="none" strike="noStrike" kern="1200" cap="none" spc="0" normalizeH="0" baseline="0" noProof="0" dirty="0" smtClean="0">
                <a:ln>
                  <a:noFill/>
                </a:ln>
                <a:solidFill>
                  <a:schemeClr val="accent4">
                    <a:lumMod val="50000"/>
                  </a:schemeClr>
                </a:solidFill>
                <a:effectLst/>
                <a:uLnTx/>
                <a:uFillTx/>
                <a:latin typeface="Arial"/>
                <a:ea typeface="+mn-ea"/>
                <a:cs typeface="Arial"/>
              </a:defRPr>
            </a:lvl1pPr>
          </a:lstStyle>
          <a:p>
            <a:pPr marL="0" marR="0" lvl="0" indent="0" algn="l" defTabSz="914400" rtl="0" eaLnBrk="1" fontAlgn="auto" latinLnBrk="0" hangingPunct="1">
              <a:lnSpc>
                <a:spcPct val="85000"/>
              </a:lnSpc>
              <a:spcBef>
                <a:spcPts val="500"/>
              </a:spcBef>
              <a:spcAft>
                <a:spcPts val="0"/>
              </a:spcAft>
              <a:buClr>
                <a:schemeClr val="accent1"/>
              </a:buClr>
              <a:buSzPct val="65000"/>
              <a:tabLst/>
              <a:defRPr/>
            </a:pPr>
            <a:r>
              <a:rPr lang="en-US"/>
              <a:t>Click to edit Master text styles</a:t>
            </a:r>
          </a:p>
        </p:txBody>
      </p:sp>
      <p:sp>
        <p:nvSpPr>
          <p:cNvPr id="7" name="Content Placeholder 3">
            <a:extLst>
              <a:ext uri="{FF2B5EF4-FFF2-40B4-BE49-F238E27FC236}">
                <a16:creationId xmlns:a16="http://schemas.microsoft.com/office/drawing/2014/main" id="{BB60EF9E-7DCA-F043-A504-506AA5559D1D}"/>
              </a:ext>
            </a:extLst>
          </p:cNvPr>
          <p:cNvSpPr>
            <a:spLocks noGrp="1"/>
          </p:cNvSpPr>
          <p:nvPr>
            <p:ph sz="quarter" idx="11"/>
          </p:nvPr>
        </p:nvSpPr>
        <p:spPr>
          <a:xfrm>
            <a:off x="312738" y="978832"/>
            <a:ext cx="4001723" cy="384265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3">
            <a:extLst>
              <a:ext uri="{FF2B5EF4-FFF2-40B4-BE49-F238E27FC236}">
                <a16:creationId xmlns:a16="http://schemas.microsoft.com/office/drawing/2014/main" id="{06F4DE3E-F288-A542-9BC0-3DB62746D843}"/>
              </a:ext>
            </a:extLst>
          </p:cNvPr>
          <p:cNvSpPr>
            <a:spLocks noGrp="1"/>
          </p:cNvSpPr>
          <p:nvPr>
            <p:ph sz="quarter" idx="12"/>
          </p:nvPr>
        </p:nvSpPr>
        <p:spPr>
          <a:xfrm>
            <a:off x="4841195" y="978832"/>
            <a:ext cx="4001723" cy="384265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a:extLst>
              <a:ext uri="{FF2B5EF4-FFF2-40B4-BE49-F238E27FC236}">
                <a16:creationId xmlns:a16="http://schemas.microsoft.com/office/drawing/2014/main" id="{5ECB4AAA-9BF8-F347-9A70-AC040817A4CA}"/>
              </a:ext>
            </a:extLst>
          </p:cNvPr>
          <p:cNvPicPr>
            <a:picLocks noChangeAspect="1"/>
          </p:cNvPicPr>
          <p:nvPr userDrawn="1"/>
        </p:nvPicPr>
        <p:blipFill>
          <a:blip r:embed="rId3"/>
          <a:stretch>
            <a:fillRect/>
          </a:stretch>
        </p:blipFill>
        <p:spPr>
          <a:xfrm>
            <a:off x="8344861" y="4832190"/>
            <a:ext cx="741152" cy="240476"/>
          </a:xfrm>
          <a:prstGeom prst="rect">
            <a:avLst/>
          </a:prstGeom>
        </p:spPr>
      </p:pic>
      <p:sp>
        <p:nvSpPr>
          <p:cNvPr id="13" name="Title 1">
            <a:extLst>
              <a:ext uri="{FF2B5EF4-FFF2-40B4-BE49-F238E27FC236}">
                <a16:creationId xmlns:a16="http://schemas.microsoft.com/office/drawing/2014/main" id="{28D687CE-99F2-2F4B-A746-1782FF7FA38B}"/>
              </a:ext>
            </a:extLst>
          </p:cNvPr>
          <p:cNvSpPr>
            <a:spLocks noGrp="1"/>
          </p:cNvSpPr>
          <p:nvPr>
            <p:ph type="title" hasCustomPrompt="1"/>
          </p:nvPr>
        </p:nvSpPr>
        <p:spPr>
          <a:xfrm>
            <a:off x="310896" y="161289"/>
            <a:ext cx="8530684" cy="537070"/>
          </a:xfrm>
          <a:effectLst/>
        </p:spPr>
        <p:txBody>
          <a:bodyPr>
            <a:spAutoFit/>
          </a:bodyPr>
          <a:lstStyle>
            <a:lvl1pPr>
              <a:defRPr sz="3400" b="1" spc="50" baseline="0">
                <a:solidFill>
                  <a:srgbClr val="FFFFFF"/>
                </a:solidFill>
                <a:effectLst/>
              </a:defRPr>
            </a:lvl1pPr>
          </a:lstStyle>
          <a:p>
            <a:r>
              <a:rPr lang="en-US" dirty="0"/>
              <a:t>Click to edit master title style</a:t>
            </a:r>
          </a:p>
        </p:txBody>
      </p:sp>
    </p:spTree>
    <p:extLst>
      <p:ext uri="{BB962C8B-B14F-4D97-AF65-F5344CB8AC3E}">
        <p14:creationId xmlns:p14="http://schemas.microsoft.com/office/powerpoint/2010/main" val="3934275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and Content">
    <p:bg>
      <p:bgPr>
        <a:solidFill>
          <a:srgbClr val="FFFFFF"/>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9DC2863-5CCB-E442-B5FB-40BC75742810}"/>
              </a:ext>
            </a:extLst>
          </p:cNvPr>
          <p:cNvPicPr>
            <a:picLocks noChangeAspect="1"/>
          </p:cNvPicPr>
          <p:nvPr userDrawn="1"/>
        </p:nvPicPr>
        <p:blipFill>
          <a:blip r:embed="rId2"/>
          <a:srcRect t="42606" b="42606"/>
          <a:stretch/>
        </p:blipFill>
        <p:spPr>
          <a:xfrm>
            <a:off x="0" y="0"/>
            <a:ext cx="9143517" cy="762000"/>
          </a:xfrm>
          <a:prstGeom prst="rect">
            <a:avLst/>
          </a:prstGeom>
        </p:spPr>
      </p:pic>
      <p:sp>
        <p:nvSpPr>
          <p:cNvPr id="2" name="Title 1"/>
          <p:cNvSpPr>
            <a:spLocks noGrp="1"/>
          </p:cNvSpPr>
          <p:nvPr>
            <p:ph type="title" hasCustomPrompt="1"/>
          </p:nvPr>
        </p:nvSpPr>
        <p:spPr>
          <a:xfrm>
            <a:off x="310896" y="161289"/>
            <a:ext cx="8530684" cy="537070"/>
          </a:xfrm>
          <a:effectLst/>
        </p:spPr>
        <p:txBody>
          <a:bodyPr>
            <a:spAutoFit/>
          </a:bodyPr>
          <a:lstStyle>
            <a:lvl1pPr>
              <a:defRPr sz="3400" b="1" spc="50" baseline="0">
                <a:solidFill>
                  <a:srgbClr val="FFFFFF"/>
                </a:solidFill>
                <a:effectLst/>
              </a:defRPr>
            </a:lvl1pPr>
          </a:lstStyle>
          <a:p>
            <a:r>
              <a:rPr lang="en-US" dirty="0"/>
              <a:t>Click to edit master title style</a:t>
            </a:r>
          </a:p>
        </p:txBody>
      </p:sp>
      <p:sp>
        <p:nvSpPr>
          <p:cNvPr id="9" name="Text Placeholder 6"/>
          <p:cNvSpPr>
            <a:spLocks noGrp="1"/>
          </p:cNvSpPr>
          <p:nvPr>
            <p:ph type="body" sz="quarter" idx="10"/>
          </p:nvPr>
        </p:nvSpPr>
        <p:spPr>
          <a:xfrm>
            <a:off x="0" y="4821489"/>
            <a:ext cx="9144000" cy="322011"/>
          </a:xfrm>
        </p:spPr>
        <p:txBody>
          <a:bodyPr vert="horz" wrap="square" lIns="228600" tIns="0" rIns="0" bIns="182880" rtlCol="0" anchor="b" anchorCtr="0">
            <a:spAutoFit/>
          </a:bodyPr>
          <a:lstStyle>
            <a:lvl1pPr>
              <a:buNone/>
              <a:defRPr kumimoji="0" lang="en-US" sz="1000" b="0" i="0" u="none" strike="noStrike" kern="1200" cap="none" spc="0" normalizeH="0" baseline="0" noProof="0" dirty="0" smtClean="0">
                <a:ln>
                  <a:noFill/>
                </a:ln>
                <a:solidFill>
                  <a:schemeClr val="accent3"/>
                </a:solidFill>
                <a:effectLst/>
                <a:uLnTx/>
                <a:uFillTx/>
                <a:latin typeface="Arial"/>
                <a:ea typeface="+mn-ea"/>
                <a:cs typeface="Arial"/>
              </a:defRPr>
            </a:lvl1pPr>
          </a:lstStyle>
          <a:p>
            <a:pPr marL="0" marR="0" lvl="0" indent="0" algn="l" defTabSz="914400" rtl="0" eaLnBrk="1" fontAlgn="auto" latinLnBrk="0" hangingPunct="1">
              <a:lnSpc>
                <a:spcPct val="85000"/>
              </a:lnSpc>
              <a:spcBef>
                <a:spcPts val="500"/>
              </a:spcBef>
              <a:spcAft>
                <a:spcPts val="0"/>
              </a:spcAft>
              <a:buClr>
                <a:schemeClr val="accent1"/>
              </a:buClr>
              <a:buSzPct val="65000"/>
              <a:tabLst/>
              <a:defRPr/>
            </a:pPr>
            <a:r>
              <a:rPr lang="en-US"/>
              <a:t>Click to edit Master text styles</a:t>
            </a:r>
          </a:p>
        </p:txBody>
      </p:sp>
      <p:sp>
        <p:nvSpPr>
          <p:cNvPr id="4" name="Content Placeholder 3">
            <a:extLst>
              <a:ext uri="{FF2B5EF4-FFF2-40B4-BE49-F238E27FC236}">
                <a16:creationId xmlns:a16="http://schemas.microsoft.com/office/drawing/2014/main" id="{878ABEF9-8BD0-CF45-A80B-459A51B1F8FA}"/>
              </a:ext>
            </a:extLst>
          </p:cNvPr>
          <p:cNvSpPr>
            <a:spLocks noGrp="1"/>
          </p:cNvSpPr>
          <p:nvPr>
            <p:ph sz="quarter" idx="11"/>
          </p:nvPr>
        </p:nvSpPr>
        <p:spPr>
          <a:xfrm>
            <a:off x="310896" y="841248"/>
            <a:ext cx="8529637" cy="3842657"/>
          </a:xfrm>
        </p:spPr>
        <p:txBody>
          <a:bodyPr/>
          <a:lstStyle>
            <a:lvl1pPr>
              <a:lnSpc>
                <a:spcPct val="90000"/>
              </a:lnSpc>
              <a:defRPr>
                <a:solidFill>
                  <a:srgbClr val="000000"/>
                </a:solidFill>
              </a:defRPr>
            </a:lvl1pPr>
            <a:lvl2pPr>
              <a:lnSpc>
                <a:spcPct val="90000"/>
              </a:lnSpc>
              <a:defRPr>
                <a:solidFill>
                  <a:srgbClr val="000000"/>
                </a:solidFill>
              </a:defRPr>
            </a:lvl2pPr>
            <a:lvl3pPr>
              <a:lnSpc>
                <a:spcPct val="90000"/>
              </a:lnSpc>
              <a:defRPr>
                <a:solidFill>
                  <a:srgbClr val="000000"/>
                </a:solidFill>
              </a:defRPr>
            </a:lvl3pPr>
            <a:lvl4pPr>
              <a:lnSpc>
                <a:spcPct val="90000"/>
              </a:lnSpc>
              <a:defRPr>
                <a:solidFill>
                  <a:srgbClr val="000000"/>
                </a:solidFill>
              </a:defRPr>
            </a:lvl4pPr>
            <a:lvl5pPr>
              <a:lnSpc>
                <a:spcPct val="90000"/>
              </a:lnSpc>
              <a:defRPr>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6" name="Picture 5">
            <a:extLst>
              <a:ext uri="{FF2B5EF4-FFF2-40B4-BE49-F238E27FC236}">
                <a16:creationId xmlns:a16="http://schemas.microsoft.com/office/drawing/2014/main" id="{94C7865D-A601-A84D-951A-2072FBEC9446}"/>
              </a:ext>
            </a:extLst>
          </p:cNvPr>
          <p:cNvPicPr>
            <a:picLocks noChangeAspect="1"/>
          </p:cNvPicPr>
          <p:nvPr userDrawn="1"/>
        </p:nvPicPr>
        <p:blipFill>
          <a:blip r:embed="rId3"/>
          <a:stretch>
            <a:fillRect/>
          </a:stretch>
        </p:blipFill>
        <p:spPr>
          <a:xfrm>
            <a:off x="8329492" y="4836857"/>
            <a:ext cx="741152" cy="240476"/>
          </a:xfrm>
          <a:prstGeom prst="rect">
            <a:avLst/>
          </a:prstGeom>
        </p:spPr>
      </p:pic>
    </p:spTree>
    <p:extLst>
      <p:ext uri="{BB962C8B-B14F-4D97-AF65-F5344CB8AC3E}">
        <p14:creationId xmlns:p14="http://schemas.microsoft.com/office/powerpoint/2010/main" val="2099045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illboard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29734D3-B174-7B4B-A9B6-13CEBC67FB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5" name="Text Placeholder 4"/>
          <p:cNvSpPr>
            <a:spLocks noGrp="1"/>
          </p:cNvSpPr>
          <p:nvPr>
            <p:ph type="body" sz="quarter" idx="10"/>
          </p:nvPr>
        </p:nvSpPr>
        <p:spPr>
          <a:xfrm>
            <a:off x="549275" y="448866"/>
            <a:ext cx="8001000" cy="4242197"/>
          </a:xfrm>
        </p:spPr>
        <p:txBody>
          <a:bodyPr anchor="ctr"/>
          <a:lstStyle>
            <a:lvl1pPr marL="0" indent="0" algn="ctr">
              <a:buNone/>
              <a:defRPr sz="4000">
                <a:solidFill>
                  <a:schemeClr val="bg2"/>
                </a:solidFill>
              </a:defRPr>
            </a:lvl1pPr>
            <a:lvl2pPr marL="342900" indent="0" algn="ctr">
              <a:buNone/>
              <a:defRPr>
                <a:solidFill>
                  <a:schemeClr val="bg2"/>
                </a:solidFill>
              </a:defRPr>
            </a:lvl2pPr>
            <a:lvl3pPr marL="596646" indent="0" algn="ctr">
              <a:buNone/>
              <a:defRPr>
                <a:solidFill>
                  <a:schemeClr val="bg2"/>
                </a:solidFill>
              </a:defRPr>
            </a:lvl3pPr>
            <a:lvl4pPr marL="898398" indent="0" algn="ctr">
              <a:buNone/>
              <a:defRPr>
                <a:solidFill>
                  <a:schemeClr val="bg2"/>
                </a:solidFill>
              </a:defRPr>
            </a:lvl4pPr>
            <a:lvl5pPr marL="1200150" indent="0" algn="ctr">
              <a:buNone/>
              <a:defRPr>
                <a:solidFill>
                  <a:schemeClr val="bg2"/>
                </a:solidFill>
              </a:defRPr>
            </a:lvl5pPr>
          </a:lstStyle>
          <a:p>
            <a:pPr lvl="0"/>
            <a:r>
              <a:rPr lang="en-US"/>
              <a:t>Click to edit Master text styles</a:t>
            </a:r>
          </a:p>
        </p:txBody>
      </p:sp>
    </p:spTree>
    <p:extLst>
      <p:ext uri="{BB962C8B-B14F-4D97-AF65-F5344CB8AC3E}">
        <p14:creationId xmlns:p14="http://schemas.microsoft.com/office/powerpoint/2010/main" val="1653354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095" y="233387"/>
            <a:ext cx="8309810" cy="563231"/>
          </a:xfrm>
        </p:spPr>
        <p:txBody>
          <a:bodyPr wrap="square">
            <a:spAutoFit/>
          </a:bodyPr>
          <a:lstStyle>
            <a:lvl1pPr>
              <a:defRPr sz="3600" baseline="0"/>
            </a:lvl1pPr>
          </a:lstStyle>
          <a:p>
            <a:r>
              <a:rPr lang="en-US" dirty="0"/>
              <a:t>Click to edit Master Title Style</a:t>
            </a:r>
          </a:p>
        </p:txBody>
      </p:sp>
      <p:sp>
        <p:nvSpPr>
          <p:cNvPr id="3" name="Content Placeholder 2"/>
          <p:cNvSpPr>
            <a:spLocks noGrp="1"/>
          </p:cNvSpPr>
          <p:nvPr>
            <p:ph idx="1"/>
          </p:nvPr>
        </p:nvSpPr>
        <p:spPr>
          <a:xfrm>
            <a:off x="417095" y="1142178"/>
            <a:ext cx="8309810" cy="1975926"/>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9" name="Text Placeholder 6"/>
          <p:cNvSpPr>
            <a:spLocks noGrp="1"/>
          </p:cNvSpPr>
          <p:nvPr>
            <p:ph type="body" sz="quarter" idx="10"/>
          </p:nvPr>
        </p:nvSpPr>
        <p:spPr>
          <a:xfrm>
            <a:off x="0" y="4892662"/>
            <a:ext cx="9144000" cy="250838"/>
          </a:xfrm>
        </p:spPr>
        <p:txBody>
          <a:bodyPr vert="horz" wrap="square" lIns="228600" tIns="0" rIns="0" bIns="118872" rtlCol="0" anchor="b" anchorCtr="0">
            <a:spAutoFit/>
          </a:bodyPr>
          <a:lstStyle>
            <a:lvl1pPr>
              <a:buNone/>
              <a:defRPr kumimoji="0" lang="en-US" sz="1000" b="0" i="0" u="none" strike="noStrike" kern="1200" cap="none" spc="0" normalizeH="0" baseline="0" noProof="0" dirty="0" smtClean="0">
                <a:ln>
                  <a:noFill/>
                </a:ln>
                <a:solidFill>
                  <a:schemeClr val="accent2"/>
                </a:solidFill>
                <a:effectLst/>
                <a:uLnTx/>
                <a:uFillTx/>
                <a:latin typeface="Arial"/>
                <a:ea typeface="+mn-ea"/>
                <a:cs typeface="Arial"/>
              </a:defRPr>
            </a:lvl1pPr>
          </a:lstStyle>
          <a:p>
            <a:pPr marL="0" marR="0" lvl="0" indent="0" algn="l" defTabSz="685800" rtl="0" eaLnBrk="1" fontAlgn="auto" latinLnBrk="0" hangingPunct="1">
              <a:lnSpc>
                <a:spcPct val="85000"/>
              </a:lnSpc>
              <a:spcBef>
                <a:spcPts val="375"/>
              </a:spcBef>
              <a:spcAft>
                <a:spcPts val="0"/>
              </a:spcAft>
              <a:buClr>
                <a:schemeClr val="accent1"/>
              </a:buClr>
              <a:buSzPct val="65000"/>
              <a:tabLst/>
              <a:defRPr/>
            </a:pPr>
            <a:r>
              <a:rPr lang="en-US"/>
              <a:t>Click to edit Master text styles</a:t>
            </a:r>
          </a:p>
        </p:txBody>
      </p:sp>
    </p:spTree>
    <p:extLst>
      <p:ext uri="{BB962C8B-B14F-4D97-AF65-F5344CB8AC3E}">
        <p14:creationId xmlns:p14="http://schemas.microsoft.com/office/powerpoint/2010/main" val="1722424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095" y="88467"/>
            <a:ext cx="8309810" cy="510909"/>
          </a:xfrm>
        </p:spPr>
        <p:txBody>
          <a:bodyPr wrap="square" anchor="b" anchorCtr="0">
            <a:spAutoFit/>
          </a:bodyPr>
          <a:lstStyle>
            <a:lvl1pPr>
              <a:defRPr sz="3200" baseline="0">
                <a:solidFill>
                  <a:schemeClr val="bg2"/>
                </a:solidFill>
              </a:defRPr>
            </a:lvl1pPr>
          </a:lstStyle>
          <a:p>
            <a:r>
              <a:rPr lang="en-US" dirty="0"/>
              <a:t>Click to edit Master Title Style</a:t>
            </a:r>
          </a:p>
        </p:txBody>
      </p:sp>
      <p:sp>
        <p:nvSpPr>
          <p:cNvPr id="3" name="Content Placeholder 2"/>
          <p:cNvSpPr>
            <a:spLocks noGrp="1"/>
          </p:cNvSpPr>
          <p:nvPr>
            <p:ph idx="1"/>
          </p:nvPr>
        </p:nvSpPr>
        <p:spPr>
          <a:xfrm>
            <a:off x="417095" y="1142178"/>
            <a:ext cx="8309810" cy="1975926"/>
          </a:xfrm>
        </p:spPr>
        <p:txBody>
          <a:bodyPr wrap="square" lIns="0" rIns="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0" name="Text Placeholder 3"/>
          <p:cNvSpPr>
            <a:spLocks noGrp="1"/>
          </p:cNvSpPr>
          <p:nvPr>
            <p:ph type="body" sz="half" idx="2"/>
          </p:nvPr>
        </p:nvSpPr>
        <p:spPr>
          <a:xfrm>
            <a:off x="417095" y="469298"/>
            <a:ext cx="8309810" cy="461665"/>
          </a:xfrm>
        </p:spPr>
        <p:txBody>
          <a:bodyPr vert="horz" wrap="square" lIns="91440" tIns="45720" rIns="91440" bIns="45720" rtlCol="0" anchor="b" anchorCtr="0">
            <a:spAutoFit/>
          </a:bodyPr>
          <a:lstStyle>
            <a:lvl1pPr marL="0" indent="0">
              <a:buNone/>
              <a:defRPr kumimoji="0" sz="2400" b="0" i="0" u="none" strike="noStrike" kern="1200" cap="none" spc="0" normalizeH="0" baseline="0">
                <a:ln>
                  <a:noFill/>
                </a:ln>
                <a:solidFill>
                  <a:schemeClr val="accent6"/>
                </a:solidFill>
                <a:effectLst/>
                <a:uLnTx/>
                <a:uFillTx/>
                <a:latin typeface="+mj-lt"/>
                <a:ea typeface="+mj-ea"/>
                <a:cs typeface="+mj-cs"/>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marL="0" marR="0" lvl="0" indent="0" algn="l" defTabSz="685800" rtl="0" eaLnBrk="1" fontAlgn="auto" latinLnBrk="0" hangingPunct="1">
              <a:lnSpc>
                <a:spcPct val="100000"/>
              </a:lnSpc>
              <a:spcBef>
                <a:spcPct val="0"/>
              </a:spcBef>
              <a:spcAft>
                <a:spcPts val="0"/>
              </a:spcAft>
              <a:buClrTx/>
              <a:buSzTx/>
              <a:buFontTx/>
              <a:buNone/>
              <a:tabLst/>
              <a:defRPr/>
            </a:pPr>
            <a:r>
              <a:rPr lang="en-US"/>
              <a:t>Click to edit Master text styles</a:t>
            </a:r>
          </a:p>
        </p:txBody>
      </p:sp>
      <p:sp>
        <p:nvSpPr>
          <p:cNvPr id="5" name="Text Placeholder 6"/>
          <p:cNvSpPr>
            <a:spLocks noGrp="1"/>
          </p:cNvSpPr>
          <p:nvPr>
            <p:ph type="body" sz="quarter" idx="10"/>
          </p:nvPr>
        </p:nvSpPr>
        <p:spPr>
          <a:xfrm>
            <a:off x="-1" y="4892662"/>
            <a:ext cx="8726905" cy="250838"/>
          </a:xfrm>
        </p:spPr>
        <p:txBody>
          <a:bodyPr vert="horz" wrap="square" lIns="228600" tIns="0" rIns="0" bIns="118872" rtlCol="0" anchor="b" anchorCtr="0">
            <a:spAutoFit/>
          </a:bodyPr>
          <a:lstStyle>
            <a:lvl1pPr>
              <a:buNone/>
              <a:defRPr kumimoji="0" lang="en-US" sz="1000" b="0" i="0" u="none" strike="noStrike" kern="1200" cap="none" spc="0" normalizeH="0" baseline="0" noProof="0" dirty="0" smtClean="0">
                <a:ln>
                  <a:noFill/>
                </a:ln>
                <a:solidFill>
                  <a:srgbClr val="5C6B72"/>
                </a:solidFill>
                <a:effectLst/>
                <a:uLnTx/>
                <a:uFillTx/>
                <a:latin typeface="Arial"/>
                <a:ea typeface="+mn-ea"/>
                <a:cs typeface="Arial"/>
              </a:defRPr>
            </a:lvl1pPr>
          </a:lstStyle>
          <a:p>
            <a:pPr marL="0" marR="0" lvl="0" indent="0" algn="l" defTabSz="685800" rtl="0" eaLnBrk="1" fontAlgn="auto" latinLnBrk="0" hangingPunct="1">
              <a:lnSpc>
                <a:spcPct val="85000"/>
              </a:lnSpc>
              <a:spcBef>
                <a:spcPts val="375"/>
              </a:spcBef>
              <a:spcAft>
                <a:spcPts val="0"/>
              </a:spcAft>
              <a:buClr>
                <a:schemeClr val="accent1"/>
              </a:buClr>
              <a:buSzPct val="65000"/>
              <a:tabLst/>
              <a:defRPr/>
            </a:pPr>
            <a:r>
              <a:rPr lang="en-US"/>
              <a:t>Click to edit Master text styles</a:t>
            </a:r>
          </a:p>
        </p:txBody>
      </p:sp>
    </p:spTree>
    <p:extLst>
      <p:ext uri="{BB962C8B-B14F-4D97-AF65-F5344CB8AC3E}">
        <p14:creationId xmlns:p14="http://schemas.microsoft.com/office/powerpoint/2010/main" val="2131934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ARS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095" y="155519"/>
            <a:ext cx="8309810" cy="615553"/>
          </a:xfrm>
        </p:spPr>
        <p:txBody>
          <a:bodyPr/>
          <a:lstStyle>
            <a:lvl1pPr>
              <a:defRPr baseline="0">
                <a:solidFill>
                  <a:srgbClr val="77CFF5"/>
                </a:solidFill>
              </a:defRPr>
            </a:lvl1pPr>
          </a:lstStyle>
          <a:p>
            <a:r>
              <a:rPr lang="en-US" dirty="0"/>
              <a:t>Audience Response</a:t>
            </a:r>
          </a:p>
        </p:txBody>
      </p:sp>
      <p:sp>
        <p:nvSpPr>
          <p:cNvPr id="4" name="Content Placeholder 2"/>
          <p:cNvSpPr>
            <a:spLocks noGrp="1"/>
          </p:cNvSpPr>
          <p:nvPr>
            <p:ph idx="1"/>
          </p:nvPr>
        </p:nvSpPr>
        <p:spPr>
          <a:xfrm>
            <a:off x="417095" y="2035035"/>
            <a:ext cx="8309810" cy="510909"/>
          </a:xfrm>
        </p:spPr>
        <p:txBody>
          <a:bodyPr wrap="square">
            <a:spAutoFit/>
          </a:bodyPr>
          <a:lstStyle>
            <a:lvl1pPr marL="0" indent="0">
              <a:buSzPct val="100000"/>
              <a:buFont typeface="+mj-lt"/>
              <a:buNone/>
              <a:defRPr sz="3200" b="1"/>
            </a:lvl1pPr>
          </a:lstStyle>
          <a:p>
            <a:pPr lvl="0"/>
            <a:r>
              <a:rPr lang="en-US"/>
              <a:t>Click to edit Master text styles</a:t>
            </a:r>
          </a:p>
        </p:txBody>
      </p:sp>
      <p:sp>
        <p:nvSpPr>
          <p:cNvPr id="5" name="Content Placeholder 2"/>
          <p:cNvSpPr>
            <a:spLocks noGrp="1"/>
          </p:cNvSpPr>
          <p:nvPr>
            <p:ph idx="10"/>
          </p:nvPr>
        </p:nvSpPr>
        <p:spPr>
          <a:xfrm>
            <a:off x="417095" y="2871345"/>
            <a:ext cx="8309810" cy="458587"/>
          </a:xfrm>
        </p:spPr>
        <p:txBody>
          <a:bodyPr wrap="square">
            <a:spAutoFit/>
          </a:bodyPr>
          <a:lstStyle>
            <a:lvl1pPr marL="385763" indent="-385763">
              <a:buClr>
                <a:schemeClr val="accent2"/>
              </a:buClr>
              <a:buSzPct val="100000"/>
              <a:buFont typeface="+mj-lt"/>
              <a:buAutoNum type="alphaUcPeriod"/>
              <a:defRPr sz="2800"/>
            </a:lvl1pPr>
          </a:lstStyle>
          <a:p>
            <a:pPr lvl="0"/>
            <a:r>
              <a:rPr lang="en-US"/>
              <a:t>Click to edit Master text styles</a:t>
            </a:r>
          </a:p>
        </p:txBody>
      </p:sp>
    </p:spTree>
    <p:extLst>
      <p:ext uri="{BB962C8B-B14F-4D97-AF65-F5344CB8AC3E}">
        <p14:creationId xmlns:p14="http://schemas.microsoft.com/office/powerpoint/2010/main" val="576930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095" y="259548"/>
            <a:ext cx="8309810" cy="563231"/>
          </a:xfrm>
        </p:spPr>
        <p:txBody>
          <a:bodyPr wrap="square">
            <a:spAutoFit/>
          </a:bodyPr>
          <a:lstStyle>
            <a:lvl1pPr>
              <a:defRPr sz="3600" baseline="0"/>
            </a:lvl1pPr>
          </a:lstStyle>
          <a:p>
            <a:r>
              <a:rPr lang="en-US" dirty="0"/>
              <a:t>Click to edit Master Title Style</a:t>
            </a:r>
          </a:p>
        </p:txBody>
      </p:sp>
      <p:sp>
        <p:nvSpPr>
          <p:cNvPr id="3" name="Content Placeholder 2"/>
          <p:cNvSpPr>
            <a:spLocks noGrp="1"/>
          </p:cNvSpPr>
          <p:nvPr>
            <p:ph sz="half" idx="1" hasCustomPrompt="1"/>
          </p:nvPr>
        </p:nvSpPr>
        <p:spPr>
          <a:xfrm>
            <a:off x="417095" y="1155031"/>
            <a:ext cx="4018379" cy="2826378"/>
          </a:xfrm>
        </p:spPr>
        <p:txBody>
          <a:bodyPr wrap="square">
            <a:noAutofit/>
          </a:bodyPr>
          <a:lstStyle>
            <a:lvl1pPr marL="260747" indent="-260747">
              <a:defRPr sz="2800"/>
            </a:lvl1pPr>
            <a:lvl2pPr>
              <a:defRPr sz="2400"/>
            </a:lvl2pPr>
            <a:lvl3pPr>
              <a:defRPr sz="2400"/>
            </a:lvl3pPr>
            <a:lvl4pPr>
              <a:defRPr sz="2400"/>
            </a:lvl4pPr>
            <a:lvl5pPr>
              <a:defRPr sz="2400"/>
            </a:lvl5pPr>
            <a:lvl6pPr>
              <a:defRPr sz="1350"/>
            </a:lvl6pPr>
            <a:lvl7pPr>
              <a:defRPr sz="1350"/>
            </a:lvl7pPr>
            <a:lvl8pPr>
              <a:defRPr sz="1350"/>
            </a:lvl8pPr>
            <a:lvl9pPr>
              <a:defRPr sz="1350"/>
            </a:lvl9pPr>
          </a:lstStyle>
          <a:p>
            <a:pPr lvl="0"/>
            <a:r>
              <a:rPr lang="en-US" dirty="0"/>
              <a:t>Click to edit Master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Content Placeholder 3"/>
          <p:cNvSpPr>
            <a:spLocks noGrp="1"/>
          </p:cNvSpPr>
          <p:nvPr>
            <p:ph sz="half" idx="2" hasCustomPrompt="1"/>
          </p:nvPr>
        </p:nvSpPr>
        <p:spPr>
          <a:xfrm>
            <a:off x="4664073" y="1155031"/>
            <a:ext cx="4062831" cy="2826378"/>
          </a:xfrm>
        </p:spPr>
        <p:txBody>
          <a:bodyPr wrap="square">
            <a:noAutofit/>
          </a:bodyPr>
          <a:lstStyle>
            <a:lvl1pPr marL="260747" indent="-260747">
              <a:defRPr sz="2800"/>
            </a:lvl1pPr>
            <a:lvl2pPr>
              <a:defRPr sz="2400"/>
            </a:lvl2pPr>
            <a:lvl3pPr>
              <a:defRPr sz="2400"/>
            </a:lvl3pPr>
            <a:lvl4pPr>
              <a:defRPr sz="2400"/>
            </a:lvl4pPr>
            <a:lvl5pPr>
              <a:defRPr sz="2400"/>
            </a:lvl5pPr>
            <a:lvl6pPr>
              <a:defRPr sz="1350"/>
            </a:lvl6pPr>
            <a:lvl7pPr>
              <a:defRPr sz="1350"/>
            </a:lvl7pPr>
            <a:lvl8pPr>
              <a:defRPr sz="1350"/>
            </a:lvl8pPr>
            <a:lvl9pPr>
              <a:defRPr sz="1350"/>
            </a:lvl9pPr>
          </a:lstStyle>
          <a:p>
            <a:pPr lvl="0"/>
            <a:r>
              <a:rPr lang="en-US" dirty="0"/>
              <a:t>Click to edit Master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5" name="Text Placeholder 6"/>
          <p:cNvSpPr>
            <a:spLocks noGrp="1"/>
          </p:cNvSpPr>
          <p:nvPr>
            <p:ph type="body" sz="quarter" idx="10"/>
          </p:nvPr>
        </p:nvSpPr>
        <p:spPr>
          <a:xfrm>
            <a:off x="0" y="4892662"/>
            <a:ext cx="9144000" cy="250838"/>
          </a:xfrm>
        </p:spPr>
        <p:txBody>
          <a:bodyPr vert="horz" wrap="square" lIns="228600" tIns="0" rIns="0" bIns="118872" rtlCol="0" anchor="b" anchorCtr="0">
            <a:spAutoFit/>
          </a:bodyPr>
          <a:lstStyle>
            <a:lvl1pPr>
              <a:buNone/>
              <a:defRPr kumimoji="0" lang="en-US" sz="1000" b="0" i="0" u="none" strike="noStrike" kern="1200" cap="none" spc="0" normalizeH="0" baseline="0" noProof="0" dirty="0" smtClean="0">
                <a:ln>
                  <a:noFill/>
                </a:ln>
                <a:solidFill>
                  <a:srgbClr val="5C6B72"/>
                </a:solidFill>
                <a:effectLst/>
                <a:uLnTx/>
                <a:uFillTx/>
                <a:latin typeface="Arial"/>
                <a:ea typeface="+mn-ea"/>
                <a:cs typeface="Arial"/>
              </a:defRPr>
            </a:lvl1pPr>
          </a:lstStyle>
          <a:p>
            <a:pPr marL="0" marR="0" lvl="0" indent="0" algn="l" defTabSz="685800" rtl="0" eaLnBrk="1" fontAlgn="auto" latinLnBrk="0" hangingPunct="1">
              <a:lnSpc>
                <a:spcPct val="85000"/>
              </a:lnSpc>
              <a:spcBef>
                <a:spcPts val="375"/>
              </a:spcBef>
              <a:spcAft>
                <a:spcPts val="0"/>
              </a:spcAft>
              <a:buClr>
                <a:schemeClr val="accent1"/>
              </a:buClr>
              <a:buSzPct val="65000"/>
              <a:tabLst/>
              <a:defRPr/>
            </a:pPr>
            <a:r>
              <a:rPr lang="en-US"/>
              <a:t>Click to edit Master text styles</a:t>
            </a:r>
          </a:p>
        </p:txBody>
      </p:sp>
    </p:spTree>
    <p:extLst>
      <p:ext uri="{BB962C8B-B14F-4D97-AF65-F5344CB8AC3E}">
        <p14:creationId xmlns:p14="http://schemas.microsoft.com/office/powerpoint/2010/main" val="1331243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095" y="259548"/>
            <a:ext cx="8309810" cy="563231"/>
          </a:xfrm>
        </p:spPr>
        <p:txBody>
          <a:bodyPr wrap="square">
            <a:spAutoFit/>
          </a:bodyPr>
          <a:lstStyle>
            <a:lvl1pPr>
              <a:defRPr sz="3600" baseline="0"/>
            </a:lvl1pPr>
          </a:lstStyle>
          <a:p>
            <a:r>
              <a:rPr lang="en-US" dirty="0"/>
              <a:t>Click to edit Master Title Style</a:t>
            </a:r>
          </a:p>
        </p:txBody>
      </p:sp>
      <p:sp>
        <p:nvSpPr>
          <p:cNvPr id="3" name="Text Placeholder 6"/>
          <p:cNvSpPr>
            <a:spLocks noGrp="1"/>
          </p:cNvSpPr>
          <p:nvPr>
            <p:ph type="body" sz="quarter" idx="10"/>
          </p:nvPr>
        </p:nvSpPr>
        <p:spPr>
          <a:xfrm>
            <a:off x="0" y="4892662"/>
            <a:ext cx="9144000" cy="250838"/>
          </a:xfrm>
        </p:spPr>
        <p:txBody>
          <a:bodyPr vert="horz" wrap="square" lIns="228600" tIns="0" rIns="0" bIns="118872" rtlCol="0" anchor="b" anchorCtr="0">
            <a:spAutoFit/>
          </a:bodyPr>
          <a:lstStyle>
            <a:lvl1pPr>
              <a:buNone/>
              <a:defRPr kumimoji="0" lang="en-US" sz="1000" b="0" i="0" u="none" strike="noStrike" kern="1200" cap="none" spc="0" normalizeH="0" baseline="0" noProof="0" dirty="0" smtClean="0">
                <a:ln>
                  <a:noFill/>
                </a:ln>
                <a:solidFill>
                  <a:srgbClr val="5C6B72"/>
                </a:solidFill>
                <a:effectLst/>
                <a:uLnTx/>
                <a:uFillTx/>
                <a:latin typeface="Arial"/>
                <a:ea typeface="+mn-ea"/>
                <a:cs typeface="Arial"/>
              </a:defRPr>
            </a:lvl1pPr>
          </a:lstStyle>
          <a:p>
            <a:pPr marL="0" marR="0" lvl="0" indent="0" algn="l" defTabSz="685800" rtl="0" eaLnBrk="1" fontAlgn="auto" latinLnBrk="0" hangingPunct="1">
              <a:lnSpc>
                <a:spcPct val="85000"/>
              </a:lnSpc>
              <a:spcBef>
                <a:spcPts val="375"/>
              </a:spcBef>
              <a:spcAft>
                <a:spcPts val="0"/>
              </a:spcAft>
              <a:buClr>
                <a:schemeClr val="accent1"/>
              </a:buClr>
              <a:buSzPct val="65000"/>
              <a:tabLst/>
              <a:defRPr/>
            </a:pPr>
            <a:r>
              <a:rPr lang="en-US"/>
              <a:t>Click to edit Master text styles</a:t>
            </a:r>
          </a:p>
        </p:txBody>
      </p:sp>
    </p:spTree>
    <p:extLst>
      <p:ext uri="{BB962C8B-B14F-4D97-AF65-F5344CB8AC3E}">
        <p14:creationId xmlns:p14="http://schemas.microsoft.com/office/powerpoint/2010/main" val="687302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Text Placeholder 6"/>
          <p:cNvSpPr>
            <a:spLocks noGrp="1"/>
          </p:cNvSpPr>
          <p:nvPr>
            <p:ph type="body" sz="quarter" idx="10"/>
          </p:nvPr>
        </p:nvSpPr>
        <p:spPr>
          <a:xfrm>
            <a:off x="-1" y="4892662"/>
            <a:ext cx="9144001" cy="250838"/>
          </a:xfrm>
        </p:spPr>
        <p:txBody>
          <a:bodyPr vert="horz" wrap="square" lIns="228600" tIns="0" rIns="0" bIns="118872" rtlCol="0" anchor="b" anchorCtr="0">
            <a:spAutoFit/>
          </a:bodyPr>
          <a:lstStyle>
            <a:lvl1pPr>
              <a:buFont typeface="Arial"/>
              <a:buNone/>
              <a:defRPr kumimoji="0" lang="en-US" sz="1000" b="0" i="0" u="none" strike="noStrike" kern="1200" cap="none" spc="0" normalizeH="0" baseline="0" noProof="0" dirty="0" smtClean="0">
                <a:ln>
                  <a:noFill/>
                </a:ln>
                <a:solidFill>
                  <a:srgbClr val="5C6B72"/>
                </a:solidFill>
                <a:effectLst/>
                <a:uLnTx/>
                <a:uFillTx/>
                <a:latin typeface="Arial"/>
                <a:ea typeface="+mn-ea"/>
                <a:cs typeface="Arial"/>
              </a:defRPr>
            </a:lvl1pPr>
          </a:lstStyle>
          <a:p>
            <a:pPr marL="0" marR="0" lvl="0" indent="0" algn="l" defTabSz="685800" rtl="0" eaLnBrk="1" fontAlgn="auto" latinLnBrk="0" hangingPunct="1">
              <a:lnSpc>
                <a:spcPct val="85000"/>
              </a:lnSpc>
              <a:spcBef>
                <a:spcPts val="375"/>
              </a:spcBef>
              <a:spcAft>
                <a:spcPts val="0"/>
              </a:spcAft>
              <a:buClr>
                <a:schemeClr val="accent1"/>
              </a:buClr>
              <a:buSzPct val="65000"/>
              <a:tabLst/>
              <a:defRPr/>
            </a:pPr>
            <a:r>
              <a:rPr lang="en-US"/>
              <a:t>Click to edit Master text styles</a:t>
            </a:r>
          </a:p>
        </p:txBody>
      </p:sp>
    </p:spTree>
    <p:extLst>
      <p:ext uri="{BB962C8B-B14F-4D97-AF65-F5344CB8AC3E}">
        <p14:creationId xmlns:p14="http://schemas.microsoft.com/office/powerpoint/2010/main" val="206416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tally Blank">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593A72-1176-AC45-BBF4-B4F41D5C1E6B}"/>
              </a:ext>
            </a:extLst>
          </p:cNvPr>
          <p:cNvSpPr/>
          <p:nvPr userDrawn="1"/>
        </p:nvSpPr>
        <p:spPr>
          <a:xfrm>
            <a:off x="0" y="0"/>
            <a:ext cx="9144000" cy="5143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81680"/>
            <a:ext cx="9144000" cy="5143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17095" y="181680"/>
            <a:ext cx="8309810" cy="563231"/>
          </a:xfrm>
          <a:effectLst/>
        </p:spPr>
        <p:txBody>
          <a:bodyPr/>
          <a:lstStyle>
            <a:lvl1pPr>
              <a:defRPr sz="3600">
                <a:solidFill>
                  <a:schemeClr val="accent1"/>
                </a:solidFill>
              </a:defRPr>
            </a:lvl1pPr>
          </a:lstStyle>
          <a:p>
            <a:r>
              <a:rPr lang="en-US"/>
              <a:t>Click to edit Master title style</a:t>
            </a:r>
            <a:endParaRPr lang="en-US" dirty="0"/>
          </a:p>
        </p:txBody>
      </p:sp>
      <p:sp>
        <p:nvSpPr>
          <p:cNvPr id="7" name="Text Placeholder 6">
            <a:extLst>
              <a:ext uri="{FF2B5EF4-FFF2-40B4-BE49-F238E27FC236}">
                <a16:creationId xmlns:a16="http://schemas.microsoft.com/office/drawing/2014/main" id="{A683155A-85F1-0E44-9B1D-D1F158D5DAE1}"/>
              </a:ext>
            </a:extLst>
          </p:cNvPr>
          <p:cNvSpPr>
            <a:spLocks noGrp="1"/>
          </p:cNvSpPr>
          <p:nvPr>
            <p:ph type="body" sz="quarter" idx="10"/>
          </p:nvPr>
        </p:nvSpPr>
        <p:spPr>
          <a:xfrm>
            <a:off x="0" y="4994998"/>
            <a:ext cx="9144000" cy="297004"/>
          </a:xfrm>
        </p:spPr>
        <p:txBody>
          <a:bodyPr lIns="228600" bIns="118872" anchor="b" anchorCtr="0">
            <a:spAutoFit/>
          </a:bodyPr>
          <a:lstStyle>
            <a:lvl1pPr marL="0" indent="0">
              <a:buNone/>
              <a:defRPr sz="1000">
                <a:solidFill>
                  <a:schemeClr val="accent2"/>
                </a:solidFill>
              </a:defRPr>
            </a:lvl1pPr>
            <a:lvl2pPr marL="342900" indent="0">
              <a:buNone/>
              <a:defRPr/>
            </a:lvl2pPr>
            <a:lvl3pPr marL="596646" indent="0">
              <a:buNone/>
              <a:defRPr/>
            </a:lvl3pPr>
            <a:lvl4pPr marL="898398" indent="0">
              <a:buNone/>
              <a:defRPr/>
            </a:lvl4pPr>
            <a:lvl5pPr marL="1200150" indent="0">
              <a:buNone/>
              <a:defRPr/>
            </a:lvl5pPr>
          </a:lstStyle>
          <a:p>
            <a:pPr lvl="0"/>
            <a:r>
              <a:rPr lang="en-US"/>
              <a:t>Click to edit Master text styles</a:t>
            </a:r>
          </a:p>
        </p:txBody>
      </p:sp>
      <p:pic>
        <p:nvPicPr>
          <p:cNvPr id="6" name="Picture 5" descr="Logo&#10;&#10;Description automatically generated">
            <a:extLst>
              <a:ext uri="{FF2B5EF4-FFF2-40B4-BE49-F238E27FC236}">
                <a16:creationId xmlns:a16="http://schemas.microsoft.com/office/drawing/2014/main" id="{12CDD063-EBCC-A84C-8D2E-F6168F0FC1B2}"/>
              </a:ext>
            </a:extLst>
          </p:cNvPr>
          <p:cNvPicPr>
            <a:picLocks noChangeAspect="1"/>
          </p:cNvPicPr>
          <p:nvPr userDrawn="1"/>
        </p:nvPicPr>
        <p:blipFill>
          <a:blip r:embed="rId2"/>
          <a:stretch>
            <a:fillRect/>
          </a:stretch>
        </p:blipFill>
        <p:spPr>
          <a:xfrm>
            <a:off x="8132299" y="4961820"/>
            <a:ext cx="928160" cy="301752"/>
          </a:xfrm>
          <a:prstGeom prst="rect">
            <a:avLst/>
          </a:prstGeom>
        </p:spPr>
      </p:pic>
    </p:spTree>
    <p:extLst>
      <p:ext uri="{BB962C8B-B14F-4D97-AF65-F5344CB8AC3E}">
        <p14:creationId xmlns:p14="http://schemas.microsoft.com/office/powerpoint/2010/main" val="2426530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72D3388-E5DC-0B4D-B871-495EA714B8CC}"/>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9144000" cy="926592"/>
          </a:xfrm>
          <a:prstGeom prst="rect">
            <a:avLst/>
          </a:prstGeom>
        </p:spPr>
      </p:pic>
      <p:pic>
        <p:nvPicPr>
          <p:cNvPr id="6" name="Picture 5"/>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9144000" cy="926592"/>
          </a:xfrm>
          <a:prstGeom prst="rect">
            <a:avLst/>
          </a:prstGeom>
        </p:spPr>
      </p:pic>
      <p:sp>
        <p:nvSpPr>
          <p:cNvPr id="8" name="Rectangle 7"/>
          <p:cNvSpPr/>
          <p:nvPr/>
        </p:nvSpPr>
        <p:spPr>
          <a:xfrm flipV="1">
            <a:off x="0" y="875380"/>
            <a:ext cx="9144000" cy="857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accent3"/>
              </a:solidFill>
            </a:endParaRPr>
          </a:p>
        </p:txBody>
      </p:sp>
      <p:sp>
        <p:nvSpPr>
          <p:cNvPr id="2" name="Title Placeholder 1"/>
          <p:cNvSpPr>
            <a:spLocks noGrp="1"/>
          </p:cNvSpPr>
          <p:nvPr>
            <p:ph type="title"/>
          </p:nvPr>
        </p:nvSpPr>
        <p:spPr>
          <a:xfrm>
            <a:off x="549274" y="155519"/>
            <a:ext cx="8001000" cy="615553"/>
          </a:xfrm>
          <a:prstGeom prst="rect">
            <a:avLst/>
          </a:prstGeom>
          <a:effectLst>
            <a:outerShdw blurRad="50800" dist="38100" dir="2700000" algn="tl" rotWithShape="0">
              <a:prstClr val="black">
                <a:alpha val="40000"/>
              </a:prstClr>
            </a:outerShdw>
          </a:effectLst>
        </p:spPr>
        <p:txBody>
          <a:bodyPr vert="horz" wrap="square" lIns="0" tIns="45720" rIns="0" bIns="45720" rtlCol="0" anchor="ctr"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549274" y="1082112"/>
            <a:ext cx="8001000" cy="3605550"/>
          </a:xfrm>
          <a:prstGeom prst="rect">
            <a:avLst/>
          </a:prstGeom>
        </p:spPr>
        <p:txBody>
          <a:bodyPr vert="horz" wrap="square" lIns="0" tIns="45720" rIns="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72456BB2-E53F-B749-873F-483CF623858D}"/>
              </a:ext>
            </a:extLst>
          </p:cNvPr>
          <p:cNvSpPr/>
          <p:nvPr userDrawn="1"/>
        </p:nvSpPr>
        <p:spPr>
          <a:xfrm flipV="1">
            <a:off x="0" y="875380"/>
            <a:ext cx="9144000" cy="857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accent3"/>
              </a:solidFill>
            </a:endParaRPr>
          </a:p>
        </p:txBody>
      </p:sp>
      <p:pic>
        <p:nvPicPr>
          <p:cNvPr id="10" name="Picture 9" descr="Logo&#10;&#10;Description automatically generated">
            <a:extLst>
              <a:ext uri="{FF2B5EF4-FFF2-40B4-BE49-F238E27FC236}">
                <a16:creationId xmlns:a16="http://schemas.microsoft.com/office/drawing/2014/main" id="{838B3285-4D6F-3D4D-9BAC-C9A6B95D91C5}"/>
              </a:ext>
            </a:extLst>
          </p:cNvPr>
          <p:cNvPicPr>
            <a:picLocks noChangeAspect="1"/>
          </p:cNvPicPr>
          <p:nvPr userDrawn="1"/>
        </p:nvPicPr>
        <p:blipFill>
          <a:blip r:embed="rId15"/>
          <a:stretch>
            <a:fillRect/>
          </a:stretch>
        </p:blipFill>
        <p:spPr>
          <a:xfrm>
            <a:off x="8086194" y="4750642"/>
            <a:ext cx="928160" cy="301752"/>
          </a:xfrm>
          <a:prstGeom prst="rect">
            <a:avLst/>
          </a:prstGeom>
        </p:spPr>
      </p:pic>
    </p:spTree>
    <p:extLst>
      <p:ext uri="{BB962C8B-B14F-4D97-AF65-F5344CB8AC3E}">
        <p14:creationId xmlns:p14="http://schemas.microsoft.com/office/powerpoint/2010/main" val="3458687767"/>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sldNum="0" hdr="0" dt="0"/>
  <p:txStyles>
    <p:titleStyle>
      <a:lvl1pPr algn="l" defTabSz="685800" rtl="0" eaLnBrk="1" latinLnBrk="0" hangingPunct="1">
        <a:lnSpc>
          <a:spcPct val="85000"/>
        </a:lnSpc>
        <a:spcBef>
          <a:spcPct val="0"/>
        </a:spcBef>
        <a:buNone/>
        <a:defRPr sz="4000" b="1" kern="1200" cap="none" baseline="0">
          <a:solidFill>
            <a:schemeClr val="bg2"/>
          </a:solidFill>
          <a:latin typeface="+mj-lt"/>
          <a:ea typeface="+mj-ea"/>
          <a:cs typeface="+mj-cs"/>
        </a:defRPr>
      </a:lvl1pPr>
    </p:titleStyle>
    <p:bodyStyle>
      <a:lvl1pPr marL="259556" indent="-259556" algn="l" defTabSz="685800" rtl="0" eaLnBrk="1" latinLnBrk="0" hangingPunct="1">
        <a:lnSpc>
          <a:spcPct val="85000"/>
        </a:lnSpc>
        <a:spcBef>
          <a:spcPts val="600"/>
        </a:spcBef>
        <a:buClr>
          <a:schemeClr val="accent1"/>
        </a:buClr>
        <a:buSzPct val="115000"/>
        <a:buFont typeface="Arial"/>
        <a:buChar char="●"/>
        <a:defRPr sz="3200" kern="1200">
          <a:solidFill>
            <a:schemeClr val="tx2"/>
          </a:solidFill>
          <a:latin typeface="Arial"/>
          <a:ea typeface="+mn-ea"/>
          <a:cs typeface="Arial"/>
        </a:defRPr>
      </a:lvl1pPr>
      <a:lvl2pPr marL="554831" indent="-211931"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2pPr>
      <a:lvl3pPr marL="809244" indent="-212598"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3pPr>
      <a:lvl4pPr marL="1110996" indent="-212598"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4pPr>
      <a:lvl5pPr marL="1412748" indent="-212598"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chart" Target="../charts/char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FB2181B-8BA2-3B41-91B3-CFBE1B1F633B}"/>
              </a:ext>
            </a:extLst>
          </p:cNvPr>
          <p:cNvSpPr txBox="1">
            <a:spLocks/>
          </p:cNvSpPr>
          <p:nvPr/>
        </p:nvSpPr>
        <p:spPr>
          <a:xfrm>
            <a:off x="500288" y="2053029"/>
            <a:ext cx="7384756" cy="1865512"/>
          </a:xfrm>
          <a:prstGeom prst="rect">
            <a:avLst/>
          </a:prstGeom>
        </p:spPr>
        <p:txBody>
          <a:bodyPr/>
          <a:lstStyle>
            <a:lvl1pPr algn="l" defTabSz="685800" rtl="0" eaLnBrk="1" latinLnBrk="0" hangingPunct="1">
              <a:lnSpc>
                <a:spcPct val="85000"/>
              </a:lnSpc>
              <a:spcBef>
                <a:spcPct val="0"/>
              </a:spcBef>
              <a:buNone/>
              <a:defRPr sz="4000" b="1" kern="1200" cap="none" baseline="0">
                <a:solidFill>
                  <a:schemeClr val="bg2"/>
                </a:solidFill>
                <a:latin typeface="+mj-lt"/>
                <a:ea typeface="+mj-ea"/>
                <a:cs typeface="+mj-cs"/>
              </a:defRPr>
            </a:lvl1pPr>
          </a:lstStyle>
          <a:p>
            <a:r>
              <a:rPr lang="en-US" sz="3200" dirty="0"/>
              <a:t>Putting Idiopathic Hypersomnia Treatment Challenges to Rest: The Latest Evidence on the Safety and Efficacy of Emerging Therapies</a:t>
            </a:r>
            <a:br>
              <a:rPr lang="en-US" sz="1400" b="0" i="1" dirty="0"/>
            </a:br>
            <a:endParaRPr lang="en-US" sz="1600" b="0" i="1" dirty="0"/>
          </a:p>
        </p:txBody>
      </p:sp>
      <p:sp>
        <p:nvSpPr>
          <p:cNvPr id="4" name="Text Placeholder 2">
            <a:extLst>
              <a:ext uri="{FF2B5EF4-FFF2-40B4-BE49-F238E27FC236}">
                <a16:creationId xmlns:a16="http://schemas.microsoft.com/office/drawing/2014/main" id="{988EC7C1-D452-E54E-9161-F9D562A4717F}"/>
              </a:ext>
            </a:extLst>
          </p:cNvPr>
          <p:cNvSpPr txBox="1">
            <a:spLocks/>
          </p:cNvSpPr>
          <p:nvPr/>
        </p:nvSpPr>
        <p:spPr>
          <a:xfrm>
            <a:off x="500288" y="3918541"/>
            <a:ext cx="6803761" cy="1154906"/>
          </a:xfrm>
          <a:prstGeom prst="rect">
            <a:avLst/>
          </a:prstGeom>
        </p:spPr>
        <p:txBody>
          <a:bodyPr vert="horz" wrap="square" lIns="91440" tIns="45720" rIns="91440" bIns="45720" rtlCol="0" anchor="ctr">
            <a:noAutofit/>
          </a:bodyPr>
          <a:lstStyle>
            <a:lvl1pPr marL="0" indent="0" algn="ctr" defTabSz="685800" rtl="0" eaLnBrk="1" latinLnBrk="0" hangingPunct="1">
              <a:lnSpc>
                <a:spcPct val="85000"/>
              </a:lnSpc>
              <a:spcBef>
                <a:spcPts val="600"/>
              </a:spcBef>
              <a:buClr>
                <a:schemeClr val="accent1"/>
              </a:buClr>
              <a:buSzPct val="115000"/>
              <a:buFont typeface="Arial"/>
              <a:buNone/>
              <a:defRPr sz="4000" kern="1200">
                <a:solidFill>
                  <a:schemeClr val="bg2"/>
                </a:solidFill>
                <a:latin typeface="Arial"/>
                <a:ea typeface="+mn-ea"/>
                <a:cs typeface="Arial"/>
              </a:defRPr>
            </a:lvl1pPr>
            <a:lvl2pPr marL="342900" indent="0" algn="ctr" defTabSz="685800" rtl="0" eaLnBrk="1" latinLnBrk="0" hangingPunct="1">
              <a:lnSpc>
                <a:spcPct val="85000"/>
              </a:lnSpc>
              <a:spcBef>
                <a:spcPts val="0"/>
              </a:spcBef>
              <a:buClr>
                <a:schemeClr val="accent2"/>
              </a:buClr>
              <a:buSzPct val="115000"/>
              <a:buFont typeface="Arial"/>
              <a:buNone/>
              <a:defRPr sz="2800" kern="1200">
                <a:solidFill>
                  <a:schemeClr val="bg2"/>
                </a:solidFill>
                <a:latin typeface="Arial"/>
                <a:ea typeface="+mn-ea"/>
                <a:cs typeface="Arial"/>
              </a:defRPr>
            </a:lvl2pPr>
            <a:lvl3pPr marL="596646" indent="0" algn="ctr" defTabSz="685800" rtl="0" eaLnBrk="1" latinLnBrk="0" hangingPunct="1">
              <a:lnSpc>
                <a:spcPct val="85000"/>
              </a:lnSpc>
              <a:spcBef>
                <a:spcPts val="0"/>
              </a:spcBef>
              <a:buClr>
                <a:schemeClr val="accent2"/>
              </a:buClr>
              <a:buSzPct val="115000"/>
              <a:buFont typeface="Arial"/>
              <a:buNone/>
              <a:defRPr sz="2800" kern="1200">
                <a:solidFill>
                  <a:schemeClr val="bg2"/>
                </a:solidFill>
                <a:latin typeface="Arial"/>
                <a:ea typeface="+mn-ea"/>
                <a:cs typeface="Arial"/>
              </a:defRPr>
            </a:lvl3pPr>
            <a:lvl4pPr marL="898398" indent="0" algn="ctr" defTabSz="685800" rtl="0" eaLnBrk="1" latinLnBrk="0" hangingPunct="1">
              <a:lnSpc>
                <a:spcPct val="85000"/>
              </a:lnSpc>
              <a:spcBef>
                <a:spcPts val="0"/>
              </a:spcBef>
              <a:buClr>
                <a:schemeClr val="accent2"/>
              </a:buClr>
              <a:buSzPct val="115000"/>
              <a:buFont typeface="Arial"/>
              <a:buNone/>
              <a:defRPr sz="2800" kern="1200">
                <a:solidFill>
                  <a:schemeClr val="bg2"/>
                </a:solidFill>
                <a:latin typeface="Arial"/>
                <a:ea typeface="+mn-ea"/>
                <a:cs typeface="Arial"/>
              </a:defRPr>
            </a:lvl4pPr>
            <a:lvl5pPr marL="1200150" indent="0" algn="ctr" defTabSz="685800" rtl="0" eaLnBrk="1" latinLnBrk="0" hangingPunct="1">
              <a:lnSpc>
                <a:spcPct val="85000"/>
              </a:lnSpc>
              <a:spcBef>
                <a:spcPts val="0"/>
              </a:spcBef>
              <a:buClr>
                <a:schemeClr val="accent2"/>
              </a:buClr>
              <a:buSzPct val="115000"/>
              <a:buFont typeface="Arial"/>
              <a:buNone/>
              <a:defRPr sz="2800" kern="1200">
                <a:solidFill>
                  <a:schemeClr val="bg2"/>
                </a:solidFill>
                <a:latin typeface="Arial"/>
                <a:ea typeface="+mn-ea"/>
                <a:cs typeface="Arial"/>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l"/>
            <a:r>
              <a:rPr lang="en-US" sz="2000" i="1" dirty="0">
                <a:solidFill>
                  <a:schemeClr val="accent6"/>
                </a:solidFill>
              </a:rPr>
              <a:t>Supported by an educational grant from Jazz Pharmaceuticals, Inc.</a:t>
            </a:r>
          </a:p>
        </p:txBody>
      </p:sp>
      <p:pic>
        <p:nvPicPr>
          <p:cNvPr id="7" name="Picture 6" descr="A picture containing text, clipart, vector graphics&#10;&#10;Description automatically generated">
            <a:extLst>
              <a:ext uri="{FF2B5EF4-FFF2-40B4-BE49-F238E27FC236}">
                <a16:creationId xmlns:a16="http://schemas.microsoft.com/office/drawing/2014/main" id="{3344582B-5090-C04D-94C6-80A034B8EFB1}"/>
              </a:ext>
            </a:extLst>
          </p:cNvPr>
          <p:cNvPicPr>
            <a:picLocks noChangeAspect="1"/>
          </p:cNvPicPr>
          <p:nvPr/>
        </p:nvPicPr>
        <p:blipFill>
          <a:blip r:embed="rId3"/>
          <a:stretch>
            <a:fillRect/>
          </a:stretch>
        </p:blipFill>
        <p:spPr>
          <a:xfrm>
            <a:off x="500285" y="658233"/>
            <a:ext cx="2590800" cy="1168400"/>
          </a:xfrm>
          <a:prstGeom prst="rect">
            <a:avLst/>
          </a:prstGeom>
        </p:spPr>
      </p:pic>
      <p:sp>
        <p:nvSpPr>
          <p:cNvPr id="10" name="TextBox 9">
            <a:extLst>
              <a:ext uri="{FF2B5EF4-FFF2-40B4-BE49-F238E27FC236}">
                <a16:creationId xmlns:a16="http://schemas.microsoft.com/office/drawing/2014/main" id="{2E1B50A4-596E-FE4B-A2BD-374262CD6DBB}"/>
              </a:ext>
            </a:extLst>
          </p:cNvPr>
          <p:cNvSpPr txBox="1"/>
          <p:nvPr/>
        </p:nvSpPr>
        <p:spPr>
          <a:xfrm>
            <a:off x="3306652" y="1298974"/>
            <a:ext cx="2746265" cy="707886"/>
          </a:xfrm>
          <a:prstGeom prst="rect">
            <a:avLst/>
          </a:prstGeom>
          <a:noFill/>
        </p:spPr>
        <p:txBody>
          <a:bodyPr wrap="none" rtlCol="0">
            <a:spAutoFit/>
          </a:bodyPr>
          <a:lstStyle/>
          <a:p>
            <a:r>
              <a:rPr lang="en-US" sz="4000" b="1" dirty="0">
                <a:solidFill>
                  <a:schemeClr val="bg2"/>
                </a:solidFill>
                <a:latin typeface="Avenir Book" panose="02000503020000020003" pitchFamily="2" charset="0"/>
              </a:rPr>
              <a:t>EPISODE 4</a:t>
            </a:r>
          </a:p>
        </p:txBody>
      </p:sp>
    </p:spTree>
    <p:extLst>
      <p:ext uri="{BB962C8B-B14F-4D97-AF65-F5344CB8AC3E}">
        <p14:creationId xmlns:p14="http://schemas.microsoft.com/office/powerpoint/2010/main" val="983160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35289-D793-7B49-9EAC-F2D72F801A84}"/>
              </a:ext>
            </a:extLst>
          </p:cNvPr>
          <p:cNvSpPr>
            <a:spLocks noGrp="1"/>
          </p:cNvSpPr>
          <p:nvPr>
            <p:ph type="title"/>
          </p:nvPr>
        </p:nvSpPr>
        <p:spPr>
          <a:xfrm>
            <a:off x="417095" y="102582"/>
            <a:ext cx="8309810" cy="824841"/>
          </a:xfrm>
        </p:spPr>
        <p:txBody>
          <a:bodyPr/>
          <a:lstStyle/>
          <a:p>
            <a:r>
              <a:rPr lang="en-US" altLang="fr-FR" sz="2800" dirty="0"/>
              <a:t>LXB: Safety Across All Study Periods in ≥ 5% of Safety Population</a:t>
            </a:r>
            <a:endParaRPr lang="en-US" sz="2800" dirty="0"/>
          </a:p>
        </p:txBody>
      </p:sp>
      <p:sp>
        <p:nvSpPr>
          <p:cNvPr id="3" name="Content Placeholder 2">
            <a:extLst>
              <a:ext uri="{FF2B5EF4-FFF2-40B4-BE49-F238E27FC236}">
                <a16:creationId xmlns:a16="http://schemas.microsoft.com/office/drawing/2014/main" id="{D32C8C2B-0A10-6C4F-95EF-9A0FA0A3C299}"/>
              </a:ext>
            </a:extLst>
          </p:cNvPr>
          <p:cNvSpPr>
            <a:spLocks noGrp="1"/>
          </p:cNvSpPr>
          <p:nvPr>
            <p:ph idx="1"/>
          </p:nvPr>
        </p:nvSpPr>
        <p:spPr>
          <a:xfrm>
            <a:off x="417095" y="4456878"/>
            <a:ext cx="8309810" cy="483209"/>
          </a:xfrm>
        </p:spPr>
        <p:txBody>
          <a:bodyPr/>
          <a:lstStyle/>
          <a:p>
            <a:r>
              <a:rPr lang="en-US" altLang="fr-FR" sz="1200" dirty="0"/>
              <a:t>Common TEAEs (≥ 10%) were nausea, headache, dizziness, anxiety, and vomiting</a:t>
            </a:r>
            <a:endParaRPr lang="en-US" sz="2400" dirty="0"/>
          </a:p>
          <a:p>
            <a:endParaRPr lang="en-US" sz="1200" dirty="0"/>
          </a:p>
        </p:txBody>
      </p:sp>
      <p:sp>
        <p:nvSpPr>
          <p:cNvPr id="4" name="Text Placeholder 3">
            <a:extLst>
              <a:ext uri="{FF2B5EF4-FFF2-40B4-BE49-F238E27FC236}">
                <a16:creationId xmlns:a16="http://schemas.microsoft.com/office/drawing/2014/main" id="{B54817EB-AAD4-4848-9A28-6FAB01A02B8E}"/>
              </a:ext>
            </a:extLst>
          </p:cNvPr>
          <p:cNvSpPr>
            <a:spLocks noGrp="1"/>
          </p:cNvSpPr>
          <p:nvPr>
            <p:ph type="body" sz="quarter" idx="10"/>
          </p:nvPr>
        </p:nvSpPr>
        <p:spPr>
          <a:xfrm>
            <a:off x="0" y="4761857"/>
            <a:ext cx="9144000" cy="381643"/>
          </a:xfrm>
        </p:spPr>
        <p:txBody>
          <a:bodyPr/>
          <a:lstStyle/>
          <a:p>
            <a:pPr marL="7938" indent="-7938"/>
            <a:br>
              <a:rPr lang="en-US" dirty="0"/>
            </a:br>
            <a:r>
              <a:rPr lang="en-US" dirty="0" err="1">
                <a:solidFill>
                  <a:srgbClr val="5A686F"/>
                </a:solidFill>
              </a:rPr>
              <a:t>Bogan</a:t>
            </a:r>
            <a:r>
              <a:rPr lang="en-US" dirty="0">
                <a:solidFill>
                  <a:srgbClr val="5A686F"/>
                </a:solidFill>
              </a:rPr>
              <a:t> RK, et al. SLEEP 2021 Annual Meeting. Abstract No. LBA070.</a:t>
            </a:r>
            <a:endParaRPr lang="en-US" dirty="0"/>
          </a:p>
        </p:txBody>
      </p:sp>
      <p:graphicFrame>
        <p:nvGraphicFramePr>
          <p:cNvPr id="5" name="Table 5">
            <a:extLst>
              <a:ext uri="{FF2B5EF4-FFF2-40B4-BE49-F238E27FC236}">
                <a16:creationId xmlns:a16="http://schemas.microsoft.com/office/drawing/2014/main" id="{A04BCBB0-6C8C-4A48-8CCC-D8C20060C1B5}"/>
              </a:ext>
            </a:extLst>
          </p:cNvPr>
          <p:cNvGraphicFramePr>
            <a:graphicFrameLocks noGrp="1"/>
          </p:cNvGraphicFramePr>
          <p:nvPr>
            <p:extLst>
              <p:ext uri="{D42A27DB-BD31-4B8C-83A1-F6EECF244321}">
                <p14:modId xmlns:p14="http://schemas.microsoft.com/office/powerpoint/2010/main" val="505294243"/>
              </p:ext>
            </p:extLst>
          </p:nvPr>
        </p:nvGraphicFramePr>
        <p:xfrm>
          <a:off x="1023937" y="1271039"/>
          <a:ext cx="7096125" cy="2989552"/>
        </p:xfrm>
        <a:graphic>
          <a:graphicData uri="http://schemas.openxmlformats.org/drawingml/2006/table">
            <a:tbl>
              <a:tblPr firstRow="1" bandRow="1">
                <a:tableStyleId>{5C22544A-7EE6-4342-B048-85BDC9FD1C3A}</a:tableStyleId>
              </a:tblPr>
              <a:tblGrid>
                <a:gridCol w="2802163">
                  <a:extLst>
                    <a:ext uri="{9D8B030D-6E8A-4147-A177-3AD203B41FA5}">
                      <a16:colId xmlns:a16="http://schemas.microsoft.com/office/drawing/2014/main" val="3343825087"/>
                    </a:ext>
                  </a:extLst>
                </a:gridCol>
                <a:gridCol w="1544390">
                  <a:extLst>
                    <a:ext uri="{9D8B030D-6E8A-4147-A177-3AD203B41FA5}">
                      <a16:colId xmlns:a16="http://schemas.microsoft.com/office/drawing/2014/main" val="705542038"/>
                    </a:ext>
                  </a:extLst>
                </a:gridCol>
                <a:gridCol w="1339873">
                  <a:extLst>
                    <a:ext uri="{9D8B030D-6E8A-4147-A177-3AD203B41FA5}">
                      <a16:colId xmlns:a16="http://schemas.microsoft.com/office/drawing/2014/main" val="1074707343"/>
                    </a:ext>
                  </a:extLst>
                </a:gridCol>
                <a:gridCol w="1409699">
                  <a:extLst>
                    <a:ext uri="{9D8B030D-6E8A-4147-A177-3AD203B41FA5}">
                      <a16:colId xmlns:a16="http://schemas.microsoft.com/office/drawing/2014/main" val="3503482539"/>
                    </a:ext>
                  </a:extLst>
                </a:gridCol>
              </a:tblGrid>
              <a:tr h="489874">
                <a:tc>
                  <a:txBody>
                    <a:bodyPr/>
                    <a:lstStyle/>
                    <a:p>
                      <a:r>
                        <a:rPr lang="en-US" sz="1100" dirty="0"/>
                        <a:t>Treatment-Emergent Adverse Event (TEAE), n (%)</a:t>
                      </a:r>
                    </a:p>
                  </a:txBody>
                  <a:tcPr anchor="ctr"/>
                </a:tc>
                <a:tc>
                  <a:txBody>
                    <a:bodyPr/>
                    <a:lstStyle/>
                    <a:p>
                      <a:pPr algn="ctr"/>
                      <a:r>
                        <a:rPr lang="en-US" sz="1100" dirty="0"/>
                        <a:t>Safety Population</a:t>
                      </a:r>
                      <a:br>
                        <a:rPr lang="en-US" sz="1100" dirty="0"/>
                      </a:br>
                      <a:r>
                        <a:rPr lang="en-US" sz="1100" dirty="0"/>
                        <a:t>(N = 154)</a:t>
                      </a:r>
                    </a:p>
                  </a:txBody>
                  <a:tcPr anchor="ctr"/>
                </a:tc>
                <a:tc>
                  <a:txBody>
                    <a:bodyPr/>
                    <a:lstStyle/>
                    <a:p>
                      <a:pPr algn="ctr"/>
                      <a:r>
                        <a:rPr lang="en-US" sz="1100" dirty="0"/>
                        <a:t>Baseline IH Medication</a:t>
                      </a:r>
                      <a:br>
                        <a:rPr lang="en-US" sz="1100" dirty="0"/>
                      </a:br>
                      <a:r>
                        <a:rPr lang="en-US" sz="1100" dirty="0"/>
                        <a:t>(n = 88)</a:t>
                      </a:r>
                    </a:p>
                  </a:txBody>
                  <a:tcPr anchor="ctr"/>
                </a:tc>
                <a:tc>
                  <a:txBody>
                    <a:bodyPr/>
                    <a:lstStyle/>
                    <a:p>
                      <a:pPr algn="ctr"/>
                      <a:r>
                        <a:rPr lang="en-US" sz="1100" dirty="0"/>
                        <a:t>Treatment Naïve</a:t>
                      </a:r>
                      <a:br>
                        <a:rPr lang="en-US" sz="1100" dirty="0"/>
                      </a:br>
                      <a:r>
                        <a:rPr lang="en-US" sz="1100" dirty="0"/>
                        <a:t>(n = 66)</a:t>
                      </a:r>
                    </a:p>
                  </a:txBody>
                  <a:tcPr anchor="ctr"/>
                </a:tc>
                <a:extLst>
                  <a:ext uri="{0D108BD9-81ED-4DB2-BD59-A6C34878D82A}">
                    <a16:rowId xmlns:a16="http://schemas.microsoft.com/office/drawing/2014/main" val="2755471341"/>
                  </a:ext>
                </a:extLst>
              </a:tr>
              <a:tr h="299399">
                <a:tc>
                  <a:txBody>
                    <a:bodyPr/>
                    <a:lstStyle/>
                    <a:p>
                      <a:r>
                        <a:rPr lang="en-US" sz="1100" dirty="0"/>
                        <a:t>Participants with ≥ 1 TEAE</a:t>
                      </a:r>
                    </a:p>
                  </a:txBody>
                  <a:tcPr/>
                </a:tc>
                <a:tc>
                  <a:txBody>
                    <a:bodyPr/>
                    <a:lstStyle/>
                    <a:p>
                      <a:pPr algn="ctr"/>
                      <a:r>
                        <a:rPr lang="en-US" sz="1100" dirty="0"/>
                        <a:t>123 (79.9)</a:t>
                      </a:r>
                    </a:p>
                  </a:txBody>
                  <a:tcPr/>
                </a:tc>
                <a:tc>
                  <a:txBody>
                    <a:bodyPr/>
                    <a:lstStyle/>
                    <a:p>
                      <a:pPr algn="ctr"/>
                      <a:r>
                        <a:rPr lang="en-US" sz="1100" dirty="0"/>
                        <a:t>73 (83.0)</a:t>
                      </a:r>
                    </a:p>
                  </a:txBody>
                  <a:tcPr/>
                </a:tc>
                <a:tc>
                  <a:txBody>
                    <a:bodyPr/>
                    <a:lstStyle/>
                    <a:p>
                      <a:pPr algn="ctr"/>
                      <a:r>
                        <a:rPr lang="en-US" sz="1100" dirty="0"/>
                        <a:t>50 (75.8)</a:t>
                      </a:r>
                    </a:p>
                  </a:txBody>
                  <a:tcPr/>
                </a:tc>
                <a:extLst>
                  <a:ext uri="{0D108BD9-81ED-4DB2-BD59-A6C34878D82A}">
                    <a16:rowId xmlns:a16="http://schemas.microsoft.com/office/drawing/2014/main" val="417237363"/>
                  </a:ext>
                </a:extLst>
              </a:tr>
              <a:tr h="299399">
                <a:tc>
                  <a:txBody>
                    <a:bodyPr/>
                    <a:lstStyle/>
                    <a:p>
                      <a:r>
                        <a:rPr lang="en-US" sz="1100" dirty="0"/>
                        <a:t>Nausea</a:t>
                      </a:r>
                    </a:p>
                  </a:txBody>
                  <a:tcPr/>
                </a:tc>
                <a:tc>
                  <a:txBody>
                    <a:bodyPr/>
                    <a:lstStyle/>
                    <a:p>
                      <a:pPr algn="ctr"/>
                      <a:r>
                        <a:rPr lang="en-US" sz="1100" dirty="0"/>
                        <a:t>33 (21.4)</a:t>
                      </a:r>
                    </a:p>
                  </a:txBody>
                  <a:tcPr/>
                </a:tc>
                <a:tc>
                  <a:txBody>
                    <a:bodyPr/>
                    <a:lstStyle/>
                    <a:p>
                      <a:pPr algn="ctr"/>
                      <a:r>
                        <a:rPr lang="en-US" sz="1100" dirty="0"/>
                        <a:t>20 (22.7)</a:t>
                      </a:r>
                    </a:p>
                  </a:txBody>
                  <a:tcPr/>
                </a:tc>
                <a:tc>
                  <a:txBody>
                    <a:bodyPr/>
                    <a:lstStyle/>
                    <a:p>
                      <a:pPr algn="ctr"/>
                      <a:r>
                        <a:rPr lang="en-US" sz="1100" dirty="0"/>
                        <a:t>13 (19.7)</a:t>
                      </a:r>
                    </a:p>
                  </a:txBody>
                  <a:tcPr/>
                </a:tc>
                <a:extLst>
                  <a:ext uri="{0D108BD9-81ED-4DB2-BD59-A6C34878D82A}">
                    <a16:rowId xmlns:a16="http://schemas.microsoft.com/office/drawing/2014/main" val="239091283"/>
                  </a:ext>
                </a:extLst>
              </a:tr>
              <a:tr h="299399">
                <a:tc>
                  <a:txBody>
                    <a:bodyPr/>
                    <a:lstStyle/>
                    <a:p>
                      <a:r>
                        <a:rPr lang="en-US" sz="1100" dirty="0"/>
                        <a:t>Headache</a:t>
                      </a:r>
                    </a:p>
                  </a:txBody>
                  <a:tcPr/>
                </a:tc>
                <a:tc>
                  <a:txBody>
                    <a:bodyPr/>
                    <a:lstStyle/>
                    <a:p>
                      <a:pPr algn="ctr"/>
                      <a:r>
                        <a:rPr lang="en-US" sz="1100" dirty="0"/>
                        <a:t>25 (16.2)</a:t>
                      </a:r>
                    </a:p>
                  </a:txBody>
                  <a:tcPr/>
                </a:tc>
                <a:tc>
                  <a:txBody>
                    <a:bodyPr/>
                    <a:lstStyle/>
                    <a:p>
                      <a:pPr algn="ctr"/>
                      <a:r>
                        <a:rPr lang="en-US" sz="1100" dirty="0"/>
                        <a:t>15 (17.0)</a:t>
                      </a:r>
                    </a:p>
                  </a:txBody>
                  <a:tcPr/>
                </a:tc>
                <a:tc>
                  <a:txBody>
                    <a:bodyPr/>
                    <a:lstStyle/>
                    <a:p>
                      <a:pPr algn="ctr"/>
                      <a:r>
                        <a:rPr lang="en-US" sz="1100" dirty="0"/>
                        <a:t>10 (15.2)</a:t>
                      </a:r>
                    </a:p>
                  </a:txBody>
                  <a:tcPr/>
                </a:tc>
                <a:extLst>
                  <a:ext uri="{0D108BD9-81ED-4DB2-BD59-A6C34878D82A}">
                    <a16:rowId xmlns:a16="http://schemas.microsoft.com/office/drawing/2014/main" val="3780850434"/>
                  </a:ext>
                </a:extLst>
              </a:tr>
              <a:tr h="299399">
                <a:tc>
                  <a:txBody>
                    <a:bodyPr/>
                    <a:lstStyle/>
                    <a:p>
                      <a:r>
                        <a:rPr lang="en-US" sz="1100" dirty="0"/>
                        <a:t>Dizziness</a:t>
                      </a:r>
                    </a:p>
                  </a:txBody>
                  <a:tcPr/>
                </a:tc>
                <a:tc>
                  <a:txBody>
                    <a:bodyPr/>
                    <a:lstStyle/>
                    <a:p>
                      <a:pPr algn="ctr"/>
                      <a:r>
                        <a:rPr lang="en-US" sz="1100" dirty="0"/>
                        <a:t>18 (11.7)</a:t>
                      </a:r>
                    </a:p>
                  </a:txBody>
                  <a:tcPr/>
                </a:tc>
                <a:tc>
                  <a:txBody>
                    <a:bodyPr/>
                    <a:lstStyle/>
                    <a:p>
                      <a:pPr algn="ctr"/>
                      <a:r>
                        <a:rPr lang="en-US" sz="1100" dirty="0"/>
                        <a:t>8 (9.1)</a:t>
                      </a:r>
                    </a:p>
                  </a:txBody>
                  <a:tcPr/>
                </a:tc>
                <a:tc>
                  <a:txBody>
                    <a:bodyPr/>
                    <a:lstStyle/>
                    <a:p>
                      <a:pPr algn="ctr"/>
                      <a:r>
                        <a:rPr lang="en-US" sz="1100" dirty="0"/>
                        <a:t>10 (15.2)</a:t>
                      </a:r>
                    </a:p>
                  </a:txBody>
                  <a:tcPr/>
                </a:tc>
                <a:extLst>
                  <a:ext uri="{0D108BD9-81ED-4DB2-BD59-A6C34878D82A}">
                    <a16:rowId xmlns:a16="http://schemas.microsoft.com/office/drawing/2014/main" val="205543448"/>
                  </a:ext>
                </a:extLst>
              </a:tr>
              <a:tr h="299399">
                <a:tc>
                  <a:txBody>
                    <a:bodyPr/>
                    <a:lstStyle/>
                    <a:p>
                      <a:r>
                        <a:rPr lang="en-US" sz="1100" dirty="0"/>
                        <a:t>Anxiety</a:t>
                      </a:r>
                    </a:p>
                  </a:txBody>
                  <a:tcPr/>
                </a:tc>
                <a:tc>
                  <a:txBody>
                    <a:bodyPr/>
                    <a:lstStyle/>
                    <a:p>
                      <a:pPr algn="ctr"/>
                      <a:r>
                        <a:rPr lang="en-US" sz="1100" dirty="0"/>
                        <a:t>16 (10.4)</a:t>
                      </a:r>
                    </a:p>
                  </a:txBody>
                  <a:tcPr/>
                </a:tc>
                <a:tc>
                  <a:txBody>
                    <a:bodyPr/>
                    <a:lstStyle/>
                    <a:p>
                      <a:pPr algn="ctr"/>
                      <a:r>
                        <a:rPr lang="en-US" sz="1100" dirty="0"/>
                        <a:t>9 (10.2)</a:t>
                      </a:r>
                    </a:p>
                  </a:txBody>
                  <a:tcPr/>
                </a:tc>
                <a:tc>
                  <a:txBody>
                    <a:bodyPr/>
                    <a:lstStyle/>
                    <a:p>
                      <a:pPr algn="ctr"/>
                      <a:r>
                        <a:rPr lang="en-US" sz="1100" dirty="0"/>
                        <a:t>7 (10.6)</a:t>
                      </a:r>
                    </a:p>
                  </a:txBody>
                  <a:tcPr/>
                </a:tc>
                <a:extLst>
                  <a:ext uri="{0D108BD9-81ED-4DB2-BD59-A6C34878D82A}">
                    <a16:rowId xmlns:a16="http://schemas.microsoft.com/office/drawing/2014/main" val="641416240"/>
                  </a:ext>
                </a:extLst>
              </a:tr>
              <a:tr h="299399">
                <a:tc>
                  <a:txBody>
                    <a:bodyPr/>
                    <a:lstStyle/>
                    <a:p>
                      <a:r>
                        <a:rPr lang="en-US" sz="1100" dirty="0"/>
                        <a:t>Vomiting </a:t>
                      </a:r>
                    </a:p>
                  </a:txBody>
                  <a:tcPr/>
                </a:tc>
                <a:tc>
                  <a:txBody>
                    <a:bodyPr/>
                    <a:lstStyle/>
                    <a:p>
                      <a:pPr algn="ctr"/>
                      <a:r>
                        <a:rPr lang="en-US" sz="1100" dirty="0"/>
                        <a:t>16 (10.4)</a:t>
                      </a:r>
                    </a:p>
                  </a:txBody>
                  <a:tcPr/>
                </a:tc>
                <a:tc>
                  <a:txBody>
                    <a:bodyPr/>
                    <a:lstStyle/>
                    <a:p>
                      <a:pPr algn="ctr"/>
                      <a:r>
                        <a:rPr lang="en-US" sz="1100" dirty="0"/>
                        <a:t>13 (14.8)</a:t>
                      </a:r>
                    </a:p>
                  </a:txBody>
                  <a:tcPr/>
                </a:tc>
                <a:tc>
                  <a:txBody>
                    <a:bodyPr/>
                    <a:lstStyle/>
                    <a:p>
                      <a:pPr algn="ctr"/>
                      <a:r>
                        <a:rPr lang="en-US" sz="1100" dirty="0"/>
                        <a:t>3 (4.5)</a:t>
                      </a:r>
                    </a:p>
                  </a:txBody>
                  <a:tcPr/>
                </a:tc>
                <a:extLst>
                  <a:ext uri="{0D108BD9-81ED-4DB2-BD59-A6C34878D82A}">
                    <a16:rowId xmlns:a16="http://schemas.microsoft.com/office/drawing/2014/main" val="1865311726"/>
                  </a:ext>
                </a:extLst>
              </a:tr>
              <a:tr h="299399">
                <a:tc>
                  <a:txBody>
                    <a:bodyPr/>
                    <a:lstStyle/>
                    <a:p>
                      <a:r>
                        <a:rPr lang="en-US" sz="1100" dirty="0"/>
                        <a:t>Decreased appetite</a:t>
                      </a:r>
                    </a:p>
                  </a:txBody>
                  <a:tcPr/>
                </a:tc>
                <a:tc>
                  <a:txBody>
                    <a:bodyPr/>
                    <a:lstStyle/>
                    <a:p>
                      <a:pPr algn="ctr"/>
                      <a:r>
                        <a:rPr lang="en-US" sz="1100" dirty="0"/>
                        <a:t>14 (9.1)</a:t>
                      </a:r>
                    </a:p>
                  </a:txBody>
                  <a:tcPr/>
                </a:tc>
                <a:tc>
                  <a:txBody>
                    <a:bodyPr/>
                    <a:lstStyle/>
                    <a:p>
                      <a:pPr algn="ctr"/>
                      <a:r>
                        <a:rPr lang="en-US" sz="1100" dirty="0"/>
                        <a:t>7 (8.0)</a:t>
                      </a:r>
                    </a:p>
                  </a:txBody>
                  <a:tcPr/>
                </a:tc>
                <a:tc>
                  <a:txBody>
                    <a:bodyPr/>
                    <a:lstStyle/>
                    <a:p>
                      <a:pPr algn="ctr"/>
                      <a:r>
                        <a:rPr lang="en-US" sz="1100" dirty="0"/>
                        <a:t>7 (10.6)</a:t>
                      </a:r>
                    </a:p>
                  </a:txBody>
                  <a:tcPr/>
                </a:tc>
                <a:extLst>
                  <a:ext uri="{0D108BD9-81ED-4DB2-BD59-A6C34878D82A}">
                    <a16:rowId xmlns:a16="http://schemas.microsoft.com/office/drawing/2014/main" val="1715401316"/>
                  </a:ext>
                </a:extLst>
              </a:tr>
              <a:tr h="299399">
                <a:tc>
                  <a:txBody>
                    <a:bodyPr/>
                    <a:lstStyle/>
                    <a:p>
                      <a:r>
                        <a:rPr lang="en-US" sz="1100" dirty="0"/>
                        <a:t>Diarrhea</a:t>
                      </a:r>
                    </a:p>
                  </a:txBody>
                  <a:tcPr/>
                </a:tc>
                <a:tc>
                  <a:txBody>
                    <a:bodyPr/>
                    <a:lstStyle/>
                    <a:p>
                      <a:pPr algn="ctr"/>
                      <a:r>
                        <a:rPr lang="en-US" sz="1100" dirty="0"/>
                        <a:t>12 (7.8)</a:t>
                      </a:r>
                    </a:p>
                  </a:txBody>
                  <a:tcPr/>
                </a:tc>
                <a:tc>
                  <a:txBody>
                    <a:bodyPr/>
                    <a:lstStyle/>
                    <a:p>
                      <a:pPr algn="ctr"/>
                      <a:r>
                        <a:rPr lang="en-US" sz="1100" dirty="0"/>
                        <a:t>9 (10.2)</a:t>
                      </a:r>
                    </a:p>
                  </a:txBody>
                  <a:tcPr/>
                </a:tc>
                <a:tc>
                  <a:txBody>
                    <a:bodyPr/>
                    <a:lstStyle/>
                    <a:p>
                      <a:pPr algn="ctr"/>
                      <a:r>
                        <a:rPr lang="en-US" sz="1100" dirty="0"/>
                        <a:t>3 (4.5)</a:t>
                      </a:r>
                    </a:p>
                  </a:txBody>
                  <a:tcPr/>
                </a:tc>
                <a:extLst>
                  <a:ext uri="{0D108BD9-81ED-4DB2-BD59-A6C34878D82A}">
                    <a16:rowId xmlns:a16="http://schemas.microsoft.com/office/drawing/2014/main" val="3092009838"/>
                  </a:ext>
                </a:extLst>
              </a:tr>
            </a:tbl>
          </a:graphicData>
        </a:graphic>
      </p:graphicFrame>
      <p:sp>
        <p:nvSpPr>
          <p:cNvPr id="6" name="TextBox 5">
            <a:extLst>
              <a:ext uri="{FF2B5EF4-FFF2-40B4-BE49-F238E27FC236}">
                <a16:creationId xmlns:a16="http://schemas.microsoft.com/office/drawing/2014/main" id="{E61D01D8-E0CD-0D45-9BB4-0BB4DC2C8144}"/>
              </a:ext>
            </a:extLst>
          </p:cNvPr>
          <p:cNvSpPr txBox="1"/>
          <p:nvPr/>
        </p:nvSpPr>
        <p:spPr>
          <a:xfrm>
            <a:off x="5791200" y="987395"/>
            <a:ext cx="2303579" cy="307777"/>
          </a:xfrm>
          <a:prstGeom prst="rect">
            <a:avLst/>
          </a:prstGeom>
          <a:noFill/>
        </p:spPr>
        <p:txBody>
          <a:bodyPr wrap="none" rtlCol="0">
            <a:spAutoFit/>
          </a:bodyPr>
          <a:lstStyle/>
          <a:p>
            <a:r>
              <a:rPr lang="en-US" sz="1400" b="1" dirty="0"/>
              <a:t>Treatment at Study Entry</a:t>
            </a:r>
          </a:p>
        </p:txBody>
      </p:sp>
    </p:spTree>
    <p:extLst>
      <p:ext uri="{BB962C8B-B14F-4D97-AF65-F5344CB8AC3E}">
        <p14:creationId xmlns:p14="http://schemas.microsoft.com/office/powerpoint/2010/main" val="3820070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35289-D793-7B49-9EAC-F2D72F801A84}"/>
              </a:ext>
            </a:extLst>
          </p:cNvPr>
          <p:cNvSpPr>
            <a:spLocks noGrp="1"/>
          </p:cNvSpPr>
          <p:nvPr>
            <p:ph type="title"/>
          </p:nvPr>
        </p:nvSpPr>
        <p:spPr>
          <a:xfrm>
            <a:off x="417095" y="102582"/>
            <a:ext cx="8309810" cy="824841"/>
          </a:xfrm>
        </p:spPr>
        <p:txBody>
          <a:bodyPr/>
          <a:lstStyle/>
          <a:p>
            <a:r>
              <a:rPr lang="en-US" altLang="fr-FR" sz="2800" dirty="0"/>
              <a:t>LXB: Safety Across All Study Periods in ≥ 5% of Safety Population (cont.)</a:t>
            </a:r>
            <a:endParaRPr lang="en-US" sz="2800" dirty="0"/>
          </a:p>
        </p:txBody>
      </p:sp>
      <p:sp>
        <p:nvSpPr>
          <p:cNvPr id="3" name="Content Placeholder 2">
            <a:extLst>
              <a:ext uri="{FF2B5EF4-FFF2-40B4-BE49-F238E27FC236}">
                <a16:creationId xmlns:a16="http://schemas.microsoft.com/office/drawing/2014/main" id="{D32C8C2B-0A10-6C4F-95EF-9A0FA0A3C299}"/>
              </a:ext>
            </a:extLst>
          </p:cNvPr>
          <p:cNvSpPr>
            <a:spLocks noGrp="1"/>
          </p:cNvSpPr>
          <p:nvPr>
            <p:ph idx="1"/>
          </p:nvPr>
        </p:nvSpPr>
        <p:spPr>
          <a:xfrm>
            <a:off x="417095" y="4456878"/>
            <a:ext cx="8309810" cy="483209"/>
          </a:xfrm>
        </p:spPr>
        <p:txBody>
          <a:bodyPr/>
          <a:lstStyle/>
          <a:p>
            <a:r>
              <a:rPr lang="en-US" altLang="fr-FR" sz="1200" dirty="0"/>
              <a:t>Common TEAEs (≥ 10%) were nausea, headache, dizziness, anxiety, and vomiting</a:t>
            </a:r>
            <a:endParaRPr lang="en-US" sz="2400" dirty="0"/>
          </a:p>
          <a:p>
            <a:endParaRPr lang="en-US" sz="1200" dirty="0"/>
          </a:p>
        </p:txBody>
      </p:sp>
      <p:sp>
        <p:nvSpPr>
          <p:cNvPr id="4" name="Text Placeholder 3">
            <a:extLst>
              <a:ext uri="{FF2B5EF4-FFF2-40B4-BE49-F238E27FC236}">
                <a16:creationId xmlns:a16="http://schemas.microsoft.com/office/drawing/2014/main" id="{B54817EB-AAD4-4848-9A28-6FAB01A02B8E}"/>
              </a:ext>
            </a:extLst>
          </p:cNvPr>
          <p:cNvSpPr>
            <a:spLocks noGrp="1"/>
          </p:cNvSpPr>
          <p:nvPr>
            <p:ph type="body" sz="quarter" idx="10"/>
          </p:nvPr>
        </p:nvSpPr>
        <p:spPr>
          <a:xfrm>
            <a:off x="0" y="4761857"/>
            <a:ext cx="9144000" cy="381643"/>
          </a:xfrm>
        </p:spPr>
        <p:txBody>
          <a:bodyPr/>
          <a:lstStyle/>
          <a:p>
            <a:pPr marL="7938" indent="-7938"/>
            <a:br>
              <a:rPr lang="en-US" dirty="0"/>
            </a:br>
            <a:r>
              <a:rPr lang="en-US" dirty="0" err="1">
                <a:solidFill>
                  <a:srgbClr val="5A686F"/>
                </a:solidFill>
              </a:rPr>
              <a:t>Bogan</a:t>
            </a:r>
            <a:r>
              <a:rPr lang="en-US" dirty="0">
                <a:solidFill>
                  <a:srgbClr val="5A686F"/>
                </a:solidFill>
              </a:rPr>
              <a:t> RK, et al. SLEEP 2021 Annual Meeting. Abstract No. LBA070.</a:t>
            </a:r>
            <a:endParaRPr lang="en-US" dirty="0"/>
          </a:p>
        </p:txBody>
      </p:sp>
      <p:graphicFrame>
        <p:nvGraphicFramePr>
          <p:cNvPr id="5" name="Table 5">
            <a:extLst>
              <a:ext uri="{FF2B5EF4-FFF2-40B4-BE49-F238E27FC236}">
                <a16:creationId xmlns:a16="http://schemas.microsoft.com/office/drawing/2014/main" id="{A04BCBB0-6C8C-4A48-8CCC-D8C20060C1B5}"/>
              </a:ext>
            </a:extLst>
          </p:cNvPr>
          <p:cNvGraphicFramePr>
            <a:graphicFrameLocks noGrp="1"/>
          </p:cNvGraphicFramePr>
          <p:nvPr>
            <p:extLst>
              <p:ext uri="{D42A27DB-BD31-4B8C-83A1-F6EECF244321}">
                <p14:modId xmlns:p14="http://schemas.microsoft.com/office/powerpoint/2010/main" val="3280899542"/>
              </p:ext>
            </p:extLst>
          </p:nvPr>
        </p:nvGraphicFramePr>
        <p:xfrm>
          <a:off x="1023937" y="1271039"/>
          <a:ext cx="7096125" cy="2989552"/>
        </p:xfrm>
        <a:graphic>
          <a:graphicData uri="http://schemas.openxmlformats.org/drawingml/2006/table">
            <a:tbl>
              <a:tblPr firstRow="1" bandRow="1">
                <a:tableStyleId>{5C22544A-7EE6-4342-B048-85BDC9FD1C3A}</a:tableStyleId>
              </a:tblPr>
              <a:tblGrid>
                <a:gridCol w="2802163">
                  <a:extLst>
                    <a:ext uri="{9D8B030D-6E8A-4147-A177-3AD203B41FA5}">
                      <a16:colId xmlns:a16="http://schemas.microsoft.com/office/drawing/2014/main" val="3343825087"/>
                    </a:ext>
                  </a:extLst>
                </a:gridCol>
                <a:gridCol w="1544390">
                  <a:extLst>
                    <a:ext uri="{9D8B030D-6E8A-4147-A177-3AD203B41FA5}">
                      <a16:colId xmlns:a16="http://schemas.microsoft.com/office/drawing/2014/main" val="705542038"/>
                    </a:ext>
                  </a:extLst>
                </a:gridCol>
                <a:gridCol w="1339873">
                  <a:extLst>
                    <a:ext uri="{9D8B030D-6E8A-4147-A177-3AD203B41FA5}">
                      <a16:colId xmlns:a16="http://schemas.microsoft.com/office/drawing/2014/main" val="1074707343"/>
                    </a:ext>
                  </a:extLst>
                </a:gridCol>
                <a:gridCol w="1409699">
                  <a:extLst>
                    <a:ext uri="{9D8B030D-6E8A-4147-A177-3AD203B41FA5}">
                      <a16:colId xmlns:a16="http://schemas.microsoft.com/office/drawing/2014/main" val="3503482539"/>
                    </a:ext>
                  </a:extLst>
                </a:gridCol>
              </a:tblGrid>
              <a:tr h="489874">
                <a:tc>
                  <a:txBody>
                    <a:bodyPr/>
                    <a:lstStyle/>
                    <a:p>
                      <a:r>
                        <a:rPr lang="en-US" sz="1100" dirty="0"/>
                        <a:t>TEAE, n (%)</a:t>
                      </a:r>
                    </a:p>
                  </a:txBody>
                  <a:tcPr anchor="ctr"/>
                </a:tc>
                <a:tc>
                  <a:txBody>
                    <a:bodyPr/>
                    <a:lstStyle/>
                    <a:p>
                      <a:pPr algn="ctr"/>
                      <a:r>
                        <a:rPr lang="en-US" sz="1100" dirty="0"/>
                        <a:t>Safety Population</a:t>
                      </a:r>
                      <a:br>
                        <a:rPr lang="en-US" sz="1100" dirty="0"/>
                      </a:br>
                      <a:r>
                        <a:rPr lang="en-US" sz="1100" dirty="0"/>
                        <a:t>(N = 154)</a:t>
                      </a:r>
                    </a:p>
                  </a:txBody>
                  <a:tcPr anchor="ctr"/>
                </a:tc>
                <a:tc>
                  <a:txBody>
                    <a:bodyPr/>
                    <a:lstStyle/>
                    <a:p>
                      <a:pPr algn="ctr"/>
                      <a:r>
                        <a:rPr lang="en-US" sz="1100" dirty="0"/>
                        <a:t>Baseline IH Medication</a:t>
                      </a:r>
                      <a:br>
                        <a:rPr lang="en-US" sz="1100" dirty="0"/>
                      </a:br>
                      <a:r>
                        <a:rPr lang="en-US" sz="1100" dirty="0"/>
                        <a:t>(n = 88)</a:t>
                      </a:r>
                    </a:p>
                  </a:txBody>
                  <a:tcPr anchor="ctr"/>
                </a:tc>
                <a:tc>
                  <a:txBody>
                    <a:bodyPr/>
                    <a:lstStyle/>
                    <a:p>
                      <a:pPr algn="ctr"/>
                      <a:r>
                        <a:rPr lang="en-US" sz="1100" dirty="0"/>
                        <a:t>Treatment Naïve</a:t>
                      </a:r>
                      <a:br>
                        <a:rPr lang="en-US" sz="1100" dirty="0"/>
                      </a:br>
                      <a:r>
                        <a:rPr lang="en-US" sz="1100" dirty="0"/>
                        <a:t>(n = 66)</a:t>
                      </a:r>
                    </a:p>
                  </a:txBody>
                  <a:tcPr anchor="ctr"/>
                </a:tc>
                <a:extLst>
                  <a:ext uri="{0D108BD9-81ED-4DB2-BD59-A6C34878D82A}">
                    <a16:rowId xmlns:a16="http://schemas.microsoft.com/office/drawing/2014/main" val="2755471341"/>
                  </a:ext>
                </a:extLst>
              </a:tr>
              <a:tr h="299399">
                <a:tc>
                  <a:txBody>
                    <a:bodyPr/>
                    <a:lstStyle/>
                    <a:p>
                      <a:r>
                        <a:rPr lang="en-US" sz="1100" dirty="0"/>
                        <a:t>Upper respiratory tract infection</a:t>
                      </a:r>
                    </a:p>
                  </a:txBody>
                  <a:tcPr/>
                </a:tc>
                <a:tc>
                  <a:txBody>
                    <a:bodyPr/>
                    <a:lstStyle/>
                    <a:p>
                      <a:pPr algn="ctr"/>
                      <a:r>
                        <a:rPr lang="en-US" sz="1100" dirty="0"/>
                        <a:t>12 (7.8)</a:t>
                      </a:r>
                    </a:p>
                  </a:txBody>
                  <a:tcPr/>
                </a:tc>
                <a:tc>
                  <a:txBody>
                    <a:bodyPr/>
                    <a:lstStyle/>
                    <a:p>
                      <a:pPr algn="ctr"/>
                      <a:r>
                        <a:rPr lang="en-US" sz="1100" dirty="0"/>
                        <a:t>7 (8.0)</a:t>
                      </a:r>
                    </a:p>
                  </a:txBody>
                  <a:tcPr/>
                </a:tc>
                <a:tc>
                  <a:txBody>
                    <a:bodyPr/>
                    <a:lstStyle/>
                    <a:p>
                      <a:pPr algn="ctr"/>
                      <a:r>
                        <a:rPr lang="en-US" sz="1100" dirty="0"/>
                        <a:t>5 (7.6)</a:t>
                      </a:r>
                    </a:p>
                  </a:txBody>
                  <a:tcPr/>
                </a:tc>
                <a:extLst>
                  <a:ext uri="{0D108BD9-81ED-4DB2-BD59-A6C34878D82A}">
                    <a16:rowId xmlns:a16="http://schemas.microsoft.com/office/drawing/2014/main" val="417237363"/>
                  </a:ext>
                </a:extLst>
              </a:tr>
              <a:tr h="299399">
                <a:tc>
                  <a:txBody>
                    <a:bodyPr/>
                    <a:lstStyle/>
                    <a:p>
                      <a:r>
                        <a:rPr lang="en-US" sz="1100" dirty="0"/>
                        <a:t>Urinary tract infection</a:t>
                      </a:r>
                    </a:p>
                  </a:txBody>
                  <a:tcPr/>
                </a:tc>
                <a:tc>
                  <a:txBody>
                    <a:bodyPr/>
                    <a:lstStyle/>
                    <a:p>
                      <a:pPr algn="ctr"/>
                      <a:r>
                        <a:rPr lang="en-US" sz="1100" dirty="0"/>
                        <a:t>12 (7.8)</a:t>
                      </a:r>
                    </a:p>
                  </a:txBody>
                  <a:tcPr/>
                </a:tc>
                <a:tc>
                  <a:txBody>
                    <a:bodyPr/>
                    <a:lstStyle/>
                    <a:p>
                      <a:pPr algn="ctr"/>
                      <a:r>
                        <a:rPr lang="en-US" sz="1100" dirty="0"/>
                        <a:t>6 (6.8)</a:t>
                      </a:r>
                    </a:p>
                  </a:txBody>
                  <a:tcPr/>
                </a:tc>
                <a:tc>
                  <a:txBody>
                    <a:bodyPr/>
                    <a:lstStyle/>
                    <a:p>
                      <a:pPr algn="ctr"/>
                      <a:r>
                        <a:rPr lang="en-US" sz="1100" dirty="0"/>
                        <a:t>6 (9.1)</a:t>
                      </a:r>
                    </a:p>
                  </a:txBody>
                  <a:tcPr/>
                </a:tc>
                <a:extLst>
                  <a:ext uri="{0D108BD9-81ED-4DB2-BD59-A6C34878D82A}">
                    <a16:rowId xmlns:a16="http://schemas.microsoft.com/office/drawing/2014/main" val="239091283"/>
                  </a:ext>
                </a:extLst>
              </a:tr>
              <a:tr h="299399">
                <a:tc>
                  <a:txBody>
                    <a:bodyPr/>
                    <a:lstStyle/>
                    <a:p>
                      <a:r>
                        <a:rPr lang="en-US" sz="1100" dirty="0"/>
                        <a:t>Insomnia</a:t>
                      </a:r>
                    </a:p>
                  </a:txBody>
                  <a:tcPr/>
                </a:tc>
                <a:tc>
                  <a:txBody>
                    <a:bodyPr/>
                    <a:lstStyle/>
                    <a:p>
                      <a:pPr algn="ctr"/>
                      <a:r>
                        <a:rPr lang="en-US" sz="1100" dirty="0"/>
                        <a:t>11 (7.1)</a:t>
                      </a:r>
                    </a:p>
                  </a:txBody>
                  <a:tcPr/>
                </a:tc>
                <a:tc>
                  <a:txBody>
                    <a:bodyPr/>
                    <a:lstStyle/>
                    <a:p>
                      <a:pPr algn="ctr"/>
                      <a:r>
                        <a:rPr lang="en-US" sz="1100" dirty="0"/>
                        <a:t>9 (10.2)</a:t>
                      </a:r>
                    </a:p>
                  </a:txBody>
                  <a:tcPr/>
                </a:tc>
                <a:tc>
                  <a:txBody>
                    <a:bodyPr/>
                    <a:lstStyle/>
                    <a:p>
                      <a:pPr algn="ctr"/>
                      <a:r>
                        <a:rPr lang="en-US" sz="1100" dirty="0"/>
                        <a:t>2 (3.0)</a:t>
                      </a:r>
                    </a:p>
                  </a:txBody>
                  <a:tcPr/>
                </a:tc>
                <a:extLst>
                  <a:ext uri="{0D108BD9-81ED-4DB2-BD59-A6C34878D82A}">
                    <a16:rowId xmlns:a16="http://schemas.microsoft.com/office/drawing/2014/main" val="3780850434"/>
                  </a:ext>
                </a:extLst>
              </a:tr>
              <a:tr h="299399">
                <a:tc>
                  <a:txBody>
                    <a:bodyPr/>
                    <a:lstStyle/>
                    <a:p>
                      <a:r>
                        <a:rPr lang="en-US" sz="1100" dirty="0"/>
                        <a:t>Dry mouth</a:t>
                      </a:r>
                    </a:p>
                  </a:txBody>
                  <a:tcPr/>
                </a:tc>
                <a:tc>
                  <a:txBody>
                    <a:bodyPr/>
                    <a:lstStyle/>
                    <a:p>
                      <a:pPr algn="ctr"/>
                      <a:r>
                        <a:rPr lang="en-US" sz="1100" dirty="0"/>
                        <a:t>10 (6.5)</a:t>
                      </a:r>
                    </a:p>
                  </a:txBody>
                  <a:tcPr/>
                </a:tc>
                <a:tc>
                  <a:txBody>
                    <a:bodyPr/>
                    <a:lstStyle/>
                    <a:p>
                      <a:pPr algn="ctr"/>
                      <a:r>
                        <a:rPr lang="en-US" sz="1100" dirty="0"/>
                        <a:t>8 (9.1)</a:t>
                      </a:r>
                    </a:p>
                  </a:txBody>
                  <a:tcPr/>
                </a:tc>
                <a:tc>
                  <a:txBody>
                    <a:bodyPr/>
                    <a:lstStyle/>
                    <a:p>
                      <a:pPr algn="ctr"/>
                      <a:r>
                        <a:rPr lang="en-US" sz="1100" dirty="0"/>
                        <a:t>2 (3.0)</a:t>
                      </a:r>
                    </a:p>
                  </a:txBody>
                  <a:tcPr/>
                </a:tc>
                <a:extLst>
                  <a:ext uri="{0D108BD9-81ED-4DB2-BD59-A6C34878D82A}">
                    <a16:rowId xmlns:a16="http://schemas.microsoft.com/office/drawing/2014/main" val="205543448"/>
                  </a:ext>
                </a:extLst>
              </a:tr>
              <a:tr h="299399">
                <a:tc>
                  <a:txBody>
                    <a:bodyPr/>
                    <a:lstStyle/>
                    <a:p>
                      <a:r>
                        <a:rPr lang="en-US" sz="1100" dirty="0"/>
                        <a:t>Nasopharyngitis</a:t>
                      </a:r>
                    </a:p>
                  </a:txBody>
                  <a:tcPr/>
                </a:tc>
                <a:tc>
                  <a:txBody>
                    <a:bodyPr/>
                    <a:lstStyle/>
                    <a:p>
                      <a:pPr algn="ctr"/>
                      <a:r>
                        <a:rPr lang="en-US" sz="1100" dirty="0"/>
                        <a:t>10 (6.5)</a:t>
                      </a:r>
                    </a:p>
                  </a:txBody>
                  <a:tcPr/>
                </a:tc>
                <a:tc>
                  <a:txBody>
                    <a:bodyPr/>
                    <a:lstStyle/>
                    <a:p>
                      <a:pPr algn="ctr"/>
                      <a:r>
                        <a:rPr lang="en-US" sz="1100" dirty="0"/>
                        <a:t>5 (5.7)</a:t>
                      </a:r>
                    </a:p>
                  </a:txBody>
                  <a:tcPr/>
                </a:tc>
                <a:tc>
                  <a:txBody>
                    <a:bodyPr/>
                    <a:lstStyle/>
                    <a:p>
                      <a:pPr algn="ctr"/>
                      <a:r>
                        <a:rPr lang="en-US" sz="1100" dirty="0"/>
                        <a:t>5 (7.6)</a:t>
                      </a:r>
                    </a:p>
                  </a:txBody>
                  <a:tcPr/>
                </a:tc>
                <a:extLst>
                  <a:ext uri="{0D108BD9-81ED-4DB2-BD59-A6C34878D82A}">
                    <a16:rowId xmlns:a16="http://schemas.microsoft.com/office/drawing/2014/main" val="641416240"/>
                  </a:ext>
                </a:extLst>
              </a:tr>
              <a:tr h="299399">
                <a:tc>
                  <a:txBody>
                    <a:bodyPr/>
                    <a:lstStyle/>
                    <a:p>
                      <a:r>
                        <a:rPr lang="en-US" sz="1100" dirty="0"/>
                        <a:t>Fatigue</a:t>
                      </a:r>
                    </a:p>
                  </a:txBody>
                  <a:tcPr/>
                </a:tc>
                <a:tc>
                  <a:txBody>
                    <a:bodyPr/>
                    <a:lstStyle/>
                    <a:p>
                      <a:pPr algn="ctr"/>
                      <a:r>
                        <a:rPr lang="en-US" sz="1100" dirty="0"/>
                        <a:t>9 (5.8)</a:t>
                      </a:r>
                    </a:p>
                  </a:txBody>
                  <a:tcPr/>
                </a:tc>
                <a:tc>
                  <a:txBody>
                    <a:bodyPr/>
                    <a:lstStyle/>
                    <a:p>
                      <a:pPr algn="ctr"/>
                      <a:r>
                        <a:rPr lang="en-US" sz="1100" dirty="0"/>
                        <a:t>6 (6.8)</a:t>
                      </a:r>
                    </a:p>
                  </a:txBody>
                  <a:tcPr/>
                </a:tc>
                <a:tc>
                  <a:txBody>
                    <a:bodyPr/>
                    <a:lstStyle/>
                    <a:p>
                      <a:pPr algn="ctr"/>
                      <a:r>
                        <a:rPr lang="en-US" sz="1100" dirty="0"/>
                        <a:t>3 (4.5)</a:t>
                      </a:r>
                    </a:p>
                  </a:txBody>
                  <a:tcPr/>
                </a:tc>
                <a:extLst>
                  <a:ext uri="{0D108BD9-81ED-4DB2-BD59-A6C34878D82A}">
                    <a16:rowId xmlns:a16="http://schemas.microsoft.com/office/drawing/2014/main" val="1865311726"/>
                  </a:ext>
                </a:extLst>
              </a:tr>
              <a:tr h="299399">
                <a:tc>
                  <a:txBody>
                    <a:bodyPr/>
                    <a:lstStyle/>
                    <a:p>
                      <a:r>
                        <a:rPr lang="en-US" sz="1100" dirty="0"/>
                        <a:t>Night sweats</a:t>
                      </a:r>
                    </a:p>
                  </a:txBody>
                  <a:tcPr/>
                </a:tc>
                <a:tc>
                  <a:txBody>
                    <a:bodyPr/>
                    <a:lstStyle/>
                    <a:p>
                      <a:pPr algn="ctr"/>
                      <a:r>
                        <a:rPr lang="en-US" sz="1100" dirty="0"/>
                        <a:t>8 (5.2)</a:t>
                      </a:r>
                    </a:p>
                  </a:txBody>
                  <a:tcPr/>
                </a:tc>
                <a:tc>
                  <a:txBody>
                    <a:bodyPr/>
                    <a:lstStyle/>
                    <a:p>
                      <a:pPr algn="ctr"/>
                      <a:r>
                        <a:rPr lang="en-US" sz="1100" dirty="0"/>
                        <a:t>6 (6.8)</a:t>
                      </a:r>
                    </a:p>
                  </a:txBody>
                  <a:tcPr/>
                </a:tc>
                <a:tc>
                  <a:txBody>
                    <a:bodyPr/>
                    <a:lstStyle/>
                    <a:p>
                      <a:pPr algn="ctr"/>
                      <a:r>
                        <a:rPr lang="en-US" sz="1100" dirty="0"/>
                        <a:t>2 (3.0)</a:t>
                      </a:r>
                    </a:p>
                  </a:txBody>
                  <a:tcPr/>
                </a:tc>
                <a:extLst>
                  <a:ext uri="{0D108BD9-81ED-4DB2-BD59-A6C34878D82A}">
                    <a16:rowId xmlns:a16="http://schemas.microsoft.com/office/drawing/2014/main" val="1715401316"/>
                  </a:ext>
                </a:extLst>
              </a:tr>
              <a:tr h="299399">
                <a:tc>
                  <a:txBody>
                    <a:bodyPr/>
                    <a:lstStyle/>
                    <a:p>
                      <a:r>
                        <a:rPr lang="en-US" sz="1100" dirty="0"/>
                        <a:t>Tremor</a:t>
                      </a:r>
                    </a:p>
                  </a:txBody>
                  <a:tcPr/>
                </a:tc>
                <a:tc>
                  <a:txBody>
                    <a:bodyPr/>
                    <a:lstStyle/>
                    <a:p>
                      <a:pPr algn="ctr"/>
                      <a:r>
                        <a:rPr lang="en-US" sz="1100" dirty="0"/>
                        <a:t>8 (5.2)</a:t>
                      </a:r>
                    </a:p>
                  </a:txBody>
                  <a:tcPr/>
                </a:tc>
                <a:tc>
                  <a:txBody>
                    <a:bodyPr/>
                    <a:lstStyle/>
                    <a:p>
                      <a:pPr algn="ctr"/>
                      <a:r>
                        <a:rPr lang="en-US" sz="1100" dirty="0"/>
                        <a:t>6 (9.1)</a:t>
                      </a:r>
                    </a:p>
                  </a:txBody>
                  <a:tcPr/>
                </a:tc>
                <a:tc>
                  <a:txBody>
                    <a:bodyPr/>
                    <a:lstStyle/>
                    <a:p>
                      <a:pPr algn="ctr"/>
                      <a:r>
                        <a:rPr lang="en-US" sz="1100" dirty="0"/>
                        <a:t>0 (0.0)</a:t>
                      </a:r>
                    </a:p>
                  </a:txBody>
                  <a:tcPr/>
                </a:tc>
                <a:extLst>
                  <a:ext uri="{0D108BD9-81ED-4DB2-BD59-A6C34878D82A}">
                    <a16:rowId xmlns:a16="http://schemas.microsoft.com/office/drawing/2014/main" val="3092009838"/>
                  </a:ext>
                </a:extLst>
              </a:tr>
            </a:tbl>
          </a:graphicData>
        </a:graphic>
      </p:graphicFrame>
      <p:sp>
        <p:nvSpPr>
          <p:cNvPr id="6" name="TextBox 5">
            <a:extLst>
              <a:ext uri="{FF2B5EF4-FFF2-40B4-BE49-F238E27FC236}">
                <a16:creationId xmlns:a16="http://schemas.microsoft.com/office/drawing/2014/main" id="{E61D01D8-E0CD-0D45-9BB4-0BB4DC2C8144}"/>
              </a:ext>
            </a:extLst>
          </p:cNvPr>
          <p:cNvSpPr txBox="1"/>
          <p:nvPr/>
        </p:nvSpPr>
        <p:spPr>
          <a:xfrm>
            <a:off x="5791200" y="987395"/>
            <a:ext cx="2303579" cy="307777"/>
          </a:xfrm>
          <a:prstGeom prst="rect">
            <a:avLst/>
          </a:prstGeom>
          <a:noFill/>
        </p:spPr>
        <p:txBody>
          <a:bodyPr wrap="none" rtlCol="0">
            <a:spAutoFit/>
          </a:bodyPr>
          <a:lstStyle/>
          <a:p>
            <a:r>
              <a:rPr lang="en-US" sz="1400" b="1" dirty="0"/>
              <a:t>Treatment at Study Entry</a:t>
            </a:r>
          </a:p>
        </p:txBody>
      </p:sp>
    </p:spTree>
    <p:extLst>
      <p:ext uri="{BB962C8B-B14F-4D97-AF65-F5344CB8AC3E}">
        <p14:creationId xmlns:p14="http://schemas.microsoft.com/office/powerpoint/2010/main" val="1652626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E39EB-D89D-1348-AA33-45A817CDB4F1}"/>
              </a:ext>
            </a:extLst>
          </p:cNvPr>
          <p:cNvSpPr>
            <a:spLocks noGrp="1"/>
          </p:cNvSpPr>
          <p:nvPr>
            <p:ph type="title"/>
          </p:nvPr>
        </p:nvSpPr>
        <p:spPr>
          <a:xfrm>
            <a:off x="417095" y="50260"/>
            <a:ext cx="8309810" cy="929485"/>
          </a:xfrm>
        </p:spPr>
        <p:txBody>
          <a:bodyPr/>
          <a:lstStyle/>
          <a:p>
            <a:r>
              <a:rPr lang="en-US" altLang="fr-FR" sz="3200" dirty="0"/>
              <a:t>LXB: Efficacy in IH, Once Nightly vs. Twice Nightly – ESS</a:t>
            </a:r>
            <a:endParaRPr lang="en-US" sz="3200" dirty="0"/>
          </a:p>
        </p:txBody>
      </p:sp>
      <p:sp>
        <p:nvSpPr>
          <p:cNvPr id="3" name="Content Placeholder 2">
            <a:extLst>
              <a:ext uri="{FF2B5EF4-FFF2-40B4-BE49-F238E27FC236}">
                <a16:creationId xmlns:a16="http://schemas.microsoft.com/office/drawing/2014/main" id="{C96139D0-4C9D-9844-BD75-3490734FD072}"/>
              </a:ext>
            </a:extLst>
          </p:cNvPr>
          <p:cNvSpPr>
            <a:spLocks noGrp="1"/>
          </p:cNvSpPr>
          <p:nvPr>
            <p:ph idx="1"/>
          </p:nvPr>
        </p:nvSpPr>
        <p:spPr>
          <a:xfrm>
            <a:off x="417095" y="4107455"/>
            <a:ext cx="8309810" cy="510909"/>
          </a:xfrm>
        </p:spPr>
        <p:txBody>
          <a:bodyPr/>
          <a:lstStyle/>
          <a:p>
            <a:r>
              <a:rPr lang="en-US" altLang="fr-FR" sz="1600" dirty="0"/>
              <a:t>ESS scores worsened from SDP to DBRWP in participants randomized to placebo compared with those continuing LXB treatment, both once nightly and twice nightly</a:t>
            </a:r>
            <a:endParaRPr lang="en-US" sz="1600" dirty="0"/>
          </a:p>
        </p:txBody>
      </p:sp>
      <p:sp>
        <p:nvSpPr>
          <p:cNvPr id="4" name="Text Placeholder 3">
            <a:extLst>
              <a:ext uri="{FF2B5EF4-FFF2-40B4-BE49-F238E27FC236}">
                <a16:creationId xmlns:a16="http://schemas.microsoft.com/office/drawing/2014/main" id="{DC6495CA-5E66-A84F-8639-6B7A0678C786}"/>
              </a:ext>
            </a:extLst>
          </p:cNvPr>
          <p:cNvSpPr>
            <a:spLocks noGrp="1"/>
          </p:cNvSpPr>
          <p:nvPr>
            <p:ph type="body" sz="quarter" idx="10"/>
          </p:nvPr>
        </p:nvSpPr>
        <p:spPr>
          <a:xfrm>
            <a:off x="0" y="4761857"/>
            <a:ext cx="9144000" cy="381643"/>
          </a:xfrm>
        </p:spPr>
        <p:txBody>
          <a:bodyPr/>
          <a:lstStyle/>
          <a:p>
            <a:pPr marL="12700" indent="-12700"/>
            <a:br>
              <a:rPr lang="en-US" dirty="0"/>
            </a:br>
            <a:r>
              <a:rPr lang="en-US" dirty="0"/>
              <a:t>Arnulf I, et al. </a:t>
            </a:r>
            <a:r>
              <a:rPr lang="en-US" dirty="0">
                <a:solidFill>
                  <a:srgbClr val="5A686F"/>
                </a:solidFill>
              </a:rPr>
              <a:t>SLEEP 2021 Annual Meeting. Abstract No. 485.</a:t>
            </a:r>
            <a:r>
              <a:rPr lang="en-US" dirty="0"/>
              <a:t> </a:t>
            </a:r>
          </a:p>
        </p:txBody>
      </p:sp>
      <p:sp>
        <p:nvSpPr>
          <p:cNvPr id="5" name="TextBox 4">
            <a:extLst>
              <a:ext uri="{FF2B5EF4-FFF2-40B4-BE49-F238E27FC236}">
                <a16:creationId xmlns:a16="http://schemas.microsoft.com/office/drawing/2014/main" id="{884F9EF1-0A7F-A045-8D33-10ACD88A4CFD}"/>
              </a:ext>
            </a:extLst>
          </p:cNvPr>
          <p:cNvSpPr txBox="1"/>
          <p:nvPr/>
        </p:nvSpPr>
        <p:spPr>
          <a:xfrm>
            <a:off x="2788274" y="1007216"/>
            <a:ext cx="1936045" cy="707886"/>
          </a:xfrm>
          <a:prstGeom prst="rect">
            <a:avLst/>
          </a:prstGeom>
          <a:noFill/>
        </p:spPr>
        <p:txBody>
          <a:bodyPr wrap="square" rtlCol="0">
            <a:spAutoFit/>
          </a:bodyPr>
          <a:lstStyle/>
          <a:p>
            <a:pPr algn="ctr"/>
            <a:r>
              <a:rPr lang="en-US" sz="1000" b="1" dirty="0"/>
              <a:t>Once nightly</a:t>
            </a:r>
          </a:p>
          <a:p>
            <a:pPr algn="ctr"/>
            <a:r>
              <a:rPr lang="en-US" sz="1000" dirty="0"/>
              <a:t>LS Mean Difference (95% CI):</a:t>
            </a:r>
          </a:p>
          <a:p>
            <a:pPr algn="ctr"/>
            <a:r>
              <a:rPr lang="en-US" sz="1000" dirty="0"/>
              <a:t>–4.9 (–7.4, –2.5)</a:t>
            </a:r>
          </a:p>
          <a:p>
            <a:pPr algn="ctr"/>
            <a:r>
              <a:rPr lang="en-US" sz="1000" i="1" dirty="0"/>
              <a:t>p </a:t>
            </a:r>
            <a:r>
              <a:rPr lang="en-US" sz="1000" dirty="0"/>
              <a:t>= .0004</a:t>
            </a:r>
            <a:endParaRPr lang="en-US" sz="1000" baseline="30000" dirty="0"/>
          </a:p>
        </p:txBody>
      </p:sp>
      <p:sp>
        <p:nvSpPr>
          <p:cNvPr id="6" name="TextBox 5">
            <a:extLst>
              <a:ext uri="{FF2B5EF4-FFF2-40B4-BE49-F238E27FC236}">
                <a16:creationId xmlns:a16="http://schemas.microsoft.com/office/drawing/2014/main" id="{40C38F88-7D76-4C44-BC68-28F8BE880732}"/>
              </a:ext>
            </a:extLst>
          </p:cNvPr>
          <p:cNvSpPr txBox="1"/>
          <p:nvPr/>
        </p:nvSpPr>
        <p:spPr>
          <a:xfrm>
            <a:off x="5072510" y="1007216"/>
            <a:ext cx="1936045" cy="707886"/>
          </a:xfrm>
          <a:prstGeom prst="rect">
            <a:avLst/>
          </a:prstGeom>
          <a:noFill/>
        </p:spPr>
        <p:txBody>
          <a:bodyPr wrap="square" rtlCol="0">
            <a:spAutoFit/>
          </a:bodyPr>
          <a:lstStyle/>
          <a:p>
            <a:pPr algn="ctr"/>
            <a:r>
              <a:rPr lang="en-US" sz="1000" b="1" dirty="0"/>
              <a:t>Twice nightly</a:t>
            </a:r>
          </a:p>
          <a:p>
            <a:pPr algn="ctr"/>
            <a:r>
              <a:rPr lang="en-US" sz="1000" dirty="0"/>
              <a:t>LS Mean Difference (95% CI):</a:t>
            </a:r>
          </a:p>
          <a:p>
            <a:pPr algn="ctr"/>
            <a:r>
              <a:rPr lang="en-US" sz="1000" dirty="0"/>
              <a:t>–7.4 (–9.2, –5.7)</a:t>
            </a:r>
          </a:p>
          <a:p>
            <a:pPr algn="ctr"/>
            <a:r>
              <a:rPr lang="en-US" sz="1000" i="1" dirty="0"/>
              <a:t>p  </a:t>
            </a:r>
            <a:r>
              <a:rPr lang="en-US" sz="1000" dirty="0"/>
              <a:t>&lt; .0001</a:t>
            </a:r>
            <a:endParaRPr lang="en-US" sz="1000" baseline="30000" dirty="0"/>
          </a:p>
        </p:txBody>
      </p:sp>
      <p:sp>
        <p:nvSpPr>
          <p:cNvPr id="7" name="TextBox 6">
            <a:extLst>
              <a:ext uri="{FF2B5EF4-FFF2-40B4-BE49-F238E27FC236}">
                <a16:creationId xmlns:a16="http://schemas.microsoft.com/office/drawing/2014/main" id="{5ED0CD10-6E70-0248-A250-41DC966FA8B3}"/>
              </a:ext>
            </a:extLst>
          </p:cNvPr>
          <p:cNvSpPr txBox="1"/>
          <p:nvPr/>
        </p:nvSpPr>
        <p:spPr>
          <a:xfrm rot="16200000">
            <a:off x="1057391" y="2316596"/>
            <a:ext cx="1936045" cy="261610"/>
          </a:xfrm>
          <a:prstGeom prst="rect">
            <a:avLst/>
          </a:prstGeom>
          <a:noFill/>
        </p:spPr>
        <p:txBody>
          <a:bodyPr wrap="square" rtlCol="0">
            <a:spAutoFit/>
          </a:bodyPr>
          <a:lstStyle/>
          <a:p>
            <a:pPr algn="ctr"/>
            <a:r>
              <a:rPr lang="en-US" sz="1100" b="1" dirty="0"/>
              <a:t>Change in ESS Score</a:t>
            </a:r>
            <a:endParaRPr lang="en-US" sz="1100" dirty="0"/>
          </a:p>
        </p:txBody>
      </p:sp>
      <p:sp>
        <p:nvSpPr>
          <p:cNvPr id="8" name="TextBox 7">
            <a:extLst>
              <a:ext uri="{FF2B5EF4-FFF2-40B4-BE49-F238E27FC236}">
                <a16:creationId xmlns:a16="http://schemas.microsoft.com/office/drawing/2014/main" id="{238DA77F-37D9-E745-A8FF-7E20E0621D01}"/>
              </a:ext>
            </a:extLst>
          </p:cNvPr>
          <p:cNvSpPr txBox="1"/>
          <p:nvPr/>
        </p:nvSpPr>
        <p:spPr>
          <a:xfrm>
            <a:off x="1717053" y="3562531"/>
            <a:ext cx="924471" cy="461665"/>
          </a:xfrm>
          <a:prstGeom prst="rect">
            <a:avLst/>
          </a:prstGeom>
          <a:noFill/>
        </p:spPr>
        <p:txBody>
          <a:bodyPr wrap="square" rtlCol="0">
            <a:spAutoFit/>
          </a:bodyPr>
          <a:lstStyle/>
          <a:p>
            <a:r>
              <a:rPr lang="en-US" sz="800" dirty="0"/>
              <a:t>Mean (SD)</a:t>
            </a:r>
          </a:p>
          <a:p>
            <a:r>
              <a:rPr lang="en-US" sz="800" dirty="0"/>
              <a:t>End of SDP</a:t>
            </a:r>
          </a:p>
          <a:p>
            <a:r>
              <a:rPr lang="en-US" sz="800" dirty="0"/>
              <a:t>End of DBRWP</a:t>
            </a:r>
          </a:p>
        </p:txBody>
      </p:sp>
      <p:sp>
        <p:nvSpPr>
          <p:cNvPr id="9" name="TextBox 8">
            <a:extLst>
              <a:ext uri="{FF2B5EF4-FFF2-40B4-BE49-F238E27FC236}">
                <a16:creationId xmlns:a16="http://schemas.microsoft.com/office/drawing/2014/main" id="{8D4CBEAD-1279-1848-A08F-C76DD09C845B}"/>
              </a:ext>
            </a:extLst>
          </p:cNvPr>
          <p:cNvSpPr txBox="1"/>
          <p:nvPr/>
        </p:nvSpPr>
        <p:spPr>
          <a:xfrm>
            <a:off x="2807755" y="3257059"/>
            <a:ext cx="924471" cy="769441"/>
          </a:xfrm>
          <a:prstGeom prst="rect">
            <a:avLst/>
          </a:prstGeom>
          <a:noFill/>
        </p:spPr>
        <p:txBody>
          <a:bodyPr wrap="square" rtlCol="0">
            <a:spAutoFit/>
          </a:bodyPr>
          <a:lstStyle/>
          <a:p>
            <a:pPr algn="ctr"/>
            <a:r>
              <a:rPr lang="en-US" sz="1000" b="1" dirty="0"/>
              <a:t>LXB</a:t>
            </a:r>
          </a:p>
          <a:p>
            <a:pPr algn="ctr"/>
            <a:r>
              <a:rPr lang="en-US" sz="1000" b="1" dirty="0"/>
              <a:t>(n = 15)</a:t>
            </a:r>
          </a:p>
          <a:p>
            <a:pPr algn="ctr"/>
            <a:endParaRPr lang="en-US" sz="800" dirty="0"/>
          </a:p>
          <a:p>
            <a:pPr algn="ctr"/>
            <a:r>
              <a:rPr lang="en-US" sz="800" dirty="0"/>
              <a:t>8.0 (4.8)</a:t>
            </a:r>
          </a:p>
          <a:p>
            <a:pPr algn="ctr"/>
            <a:r>
              <a:rPr lang="en-US" sz="800" dirty="0"/>
              <a:t>8.9 (5.3)</a:t>
            </a:r>
          </a:p>
        </p:txBody>
      </p:sp>
      <p:sp>
        <p:nvSpPr>
          <p:cNvPr id="10" name="TextBox 9">
            <a:extLst>
              <a:ext uri="{FF2B5EF4-FFF2-40B4-BE49-F238E27FC236}">
                <a16:creationId xmlns:a16="http://schemas.microsoft.com/office/drawing/2014/main" id="{F2322E21-1E0C-3E48-972C-F3099FAD9494}"/>
              </a:ext>
            </a:extLst>
          </p:cNvPr>
          <p:cNvSpPr txBox="1"/>
          <p:nvPr/>
        </p:nvSpPr>
        <p:spPr>
          <a:xfrm>
            <a:off x="5153680" y="3257059"/>
            <a:ext cx="924471" cy="769441"/>
          </a:xfrm>
          <a:prstGeom prst="rect">
            <a:avLst/>
          </a:prstGeom>
          <a:noFill/>
        </p:spPr>
        <p:txBody>
          <a:bodyPr wrap="square" rtlCol="0">
            <a:spAutoFit/>
          </a:bodyPr>
          <a:lstStyle/>
          <a:p>
            <a:pPr algn="ctr"/>
            <a:r>
              <a:rPr lang="en-US" sz="1000" b="1" dirty="0"/>
              <a:t>LXB</a:t>
            </a:r>
          </a:p>
          <a:p>
            <a:pPr algn="ctr"/>
            <a:r>
              <a:rPr lang="en-US" sz="1000" b="1" dirty="0"/>
              <a:t>(n = 41)</a:t>
            </a:r>
          </a:p>
          <a:p>
            <a:pPr algn="ctr"/>
            <a:endParaRPr lang="en-US" sz="800" dirty="0"/>
          </a:p>
          <a:p>
            <a:pPr algn="ctr"/>
            <a:r>
              <a:rPr lang="en-US" sz="800" dirty="0"/>
              <a:t>5.7 (4.0)</a:t>
            </a:r>
          </a:p>
          <a:p>
            <a:pPr algn="ctr"/>
            <a:r>
              <a:rPr lang="en-US" sz="800" dirty="0"/>
              <a:t>6.3 (4.8)</a:t>
            </a:r>
          </a:p>
        </p:txBody>
      </p:sp>
      <p:sp>
        <p:nvSpPr>
          <p:cNvPr id="11" name="TextBox 10">
            <a:extLst>
              <a:ext uri="{FF2B5EF4-FFF2-40B4-BE49-F238E27FC236}">
                <a16:creationId xmlns:a16="http://schemas.microsoft.com/office/drawing/2014/main" id="{A9DE4601-BFB4-E94F-9462-AF8EC2423E0F}"/>
              </a:ext>
            </a:extLst>
          </p:cNvPr>
          <p:cNvSpPr txBox="1"/>
          <p:nvPr/>
        </p:nvSpPr>
        <p:spPr>
          <a:xfrm>
            <a:off x="3767315" y="3257059"/>
            <a:ext cx="924471" cy="769441"/>
          </a:xfrm>
          <a:prstGeom prst="rect">
            <a:avLst/>
          </a:prstGeom>
          <a:noFill/>
        </p:spPr>
        <p:txBody>
          <a:bodyPr wrap="square" rtlCol="0">
            <a:spAutoFit/>
          </a:bodyPr>
          <a:lstStyle/>
          <a:p>
            <a:pPr algn="ctr"/>
            <a:r>
              <a:rPr lang="en-US" sz="1000" b="1" dirty="0"/>
              <a:t>Placebo</a:t>
            </a:r>
          </a:p>
          <a:p>
            <a:pPr algn="ctr"/>
            <a:r>
              <a:rPr lang="en-US" sz="1000" b="1" dirty="0"/>
              <a:t>(n = 11)</a:t>
            </a:r>
          </a:p>
          <a:p>
            <a:pPr algn="ctr"/>
            <a:endParaRPr lang="en-US" sz="800" dirty="0"/>
          </a:p>
          <a:p>
            <a:pPr algn="ctr"/>
            <a:r>
              <a:rPr lang="en-US" sz="800" dirty="0"/>
              <a:t>4.4 (1.9)</a:t>
            </a:r>
          </a:p>
          <a:p>
            <a:pPr algn="ctr"/>
            <a:r>
              <a:rPr lang="en-US" sz="800" dirty="0"/>
              <a:t>10.0 (4.2)</a:t>
            </a:r>
          </a:p>
        </p:txBody>
      </p:sp>
      <p:sp>
        <p:nvSpPr>
          <p:cNvPr id="12" name="TextBox 11">
            <a:extLst>
              <a:ext uri="{FF2B5EF4-FFF2-40B4-BE49-F238E27FC236}">
                <a16:creationId xmlns:a16="http://schemas.microsoft.com/office/drawing/2014/main" id="{C3536603-3FBB-DA4E-83EA-D9F467CE8F44}"/>
              </a:ext>
            </a:extLst>
          </p:cNvPr>
          <p:cNvSpPr txBox="1"/>
          <p:nvPr/>
        </p:nvSpPr>
        <p:spPr>
          <a:xfrm>
            <a:off x="5908259" y="3257059"/>
            <a:ext cx="924471" cy="769441"/>
          </a:xfrm>
          <a:prstGeom prst="rect">
            <a:avLst/>
          </a:prstGeom>
          <a:noFill/>
        </p:spPr>
        <p:txBody>
          <a:bodyPr wrap="square" rtlCol="0">
            <a:spAutoFit/>
          </a:bodyPr>
          <a:lstStyle/>
          <a:p>
            <a:pPr algn="ctr"/>
            <a:r>
              <a:rPr lang="en-US" sz="1000" b="1" dirty="0"/>
              <a:t>Placebo</a:t>
            </a:r>
          </a:p>
          <a:p>
            <a:pPr algn="ctr"/>
            <a:r>
              <a:rPr lang="en-US" sz="1000" b="1" dirty="0"/>
              <a:t>(n = 47)</a:t>
            </a:r>
          </a:p>
          <a:p>
            <a:pPr algn="ctr"/>
            <a:endParaRPr lang="en-US" sz="800" dirty="0"/>
          </a:p>
          <a:p>
            <a:pPr algn="ctr"/>
            <a:r>
              <a:rPr lang="en-US" sz="800" dirty="0"/>
              <a:t>6.3 (3.9)</a:t>
            </a:r>
          </a:p>
          <a:p>
            <a:pPr algn="ctr"/>
            <a:r>
              <a:rPr lang="en-US" sz="800" dirty="0"/>
              <a:t>14.0 (3.7)</a:t>
            </a:r>
          </a:p>
        </p:txBody>
      </p:sp>
      <p:sp>
        <p:nvSpPr>
          <p:cNvPr id="13" name="TextBox 12">
            <a:extLst>
              <a:ext uri="{FF2B5EF4-FFF2-40B4-BE49-F238E27FC236}">
                <a16:creationId xmlns:a16="http://schemas.microsoft.com/office/drawing/2014/main" id="{0210862A-F230-E546-8483-1FFE608B6406}"/>
              </a:ext>
            </a:extLst>
          </p:cNvPr>
          <p:cNvSpPr txBox="1"/>
          <p:nvPr/>
        </p:nvSpPr>
        <p:spPr>
          <a:xfrm>
            <a:off x="2111599" y="1557037"/>
            <a:ext cx="373159" cy="215444"/>
          </a:xfrm>
          <a:prstGeom prst="rect">
            <a:avLst/>
          </a:prstGeom>
          <a:noFill/>
        </p:spPr>
        <p:txBody>
          <a:bodyPr wrap="square" rtlCol="0">
            <a:spAutoFit/>
          </a:bodyPr>
          <a:lstStyle/>
          <a:p>
            <a:pPr algn="r"/>
            <a:r>
              <a:rPr lang="en-US" sz="800" dirty="0"/>
              <a:t>20</a:t>
            </a:r>
          </a:p>
        </p:txBody>
      </p:sp>
      <p:sp>
        <p:nvSpPr>
          <p:cNvPr id="14" name="TextBox 13">
            <a:extLst>
              <a:ext uri="{FF2B5EF4-FFF2-40B4-BE49-F238E27FC236}">
                <a16:creationId xmlns:a16="http://schemas.microsoft.com/office/drawing/2014/main" id="{AFDABFDB-6102-9640-8D0C-5541B81E5836}"/>
              </a:ext>
            </a:extLst>
          </p:cNvPr>
          <p:cNvSpPr txBox="1"/>
          <p:nvPr/>
        </p:nvSpPr>
        <p:spPr>
          <a:xfrm>
            <a:off x="2111599" y="2081969"/>
            <a:ext cx="373159" cy="215444"/>
          </a:xfrm>
          <a:prstGeom prst="rect">
            <a:avLst/>
          </a:prstGeom>
          <a:noFill/>
        </p:spPr>
        <p:txBody>
          <a:bodyPr wrap="square" rtlCol="0">
            <a:spAutoFit/>
          </a:bodyPr>
          <a:lstStyle/>
          <a:p>
            <a:pPr algn="r"/>
            <a:r>
              <a:rPr lang="en-US" sz="800" dirty="0"/>
              <a:t>10</a:t>
            </a:r>
          </a:p>
        </p:txBody>
      </p:sp>
      <p:sp>
        <p:nvSpPr>
          <p:cNvPr id="15" name="TextBox 14">
            <a:extLst>
              <a:ext uri="{FF2B5EF4-FFF2-40B4-BE49-F238E27FC236}">
                <a16:creationId xmlns:a16="http://schemas.microsoft.com/office/drawing/2014/main" id="{0D87E6EF-C490-7A46-9E09-B874CDF86740}"/>
              </a:ext>
            </a:extLst>
          </p:cNvPr>
          <p:cNvSpPr txBox="1"/>
          <p:nvPr/>
        </p:nvSpPr>
        <p:spPr>
          <a:xfrm>
            <a:off x="2111599" y="2612547"/>
            <a:ext cx="373159" cy="215444"/>
          </a:xfrm>
          <a:prstGeom prst="rect">
            <a:avLst/>
          </a:prstGeom>
          <a:noFill/>
        </p:spPr>
        <p:txBody>
          <a:bodyPr wrap="square" rtlCol="0">
            <a:spAutoFit/>
          </a:bodyPr>
          <a:lstStyle/>
          <a:p>
            <a:pPr algn="r"/>
            <a:r>
              <a:rPr lang="en-US" sz="800" dirty="0"/>
              <a:t>0</a:t>
            </a:r>
          </a:p>
        </p:txBody>
      </p:sp>
      <p:sp>
        <p:nvSpPr>
          <p:cNvPr id="16" name="TextBox 15">
            <a:extLst>
              <a:ext uri="{FF2B5EF4-FFF2-40B4-BE49-F238E27FC236}">
                <a16:creationId xmlns:a16="http://schemas.microsoft.com/office/drawing/2014/main" id="{1BEE4277-2925-964D-A0FD-F370A8546E68}"/>
              </a:ext>
            </a:extLst>
          </p:cNvPr>
          <p:cNvSpPr txBox="1"/>
          <p:nvPr/>
        </p:nvSpPr>
        <p:spPr>
          <a:xfrm>
            <a:off x="2111599" y="3143120"/>
            <a:ext cx="373159" cy="215444"/>
          </a:xfrm>
          <a:prstGeom prst="rect">
            <a:avLst/>
          </a:prstGeom>
          <a:noFill/>
        </p:spPr>
        <p:txBody>
          <a:bodyPr wrap="square" rtlCol="0">
            <a:spAutoFit/>
          </a:bodyPr>
          <a:lstStyle/>
          <a:p>
            <a:pPr algn="r"/>
            <a:r>
              <a:rPr lang="en-US" sz="800" dirty="0"/>
              <a:t>-10</a:t>
            </a:r>
          </a:p>
        </p:txBody>
      </p:sp>
      <p:pic>
        <p:nvPicPr>
          <p:cNvPr id="17" name="Picture 16">
            <a:extLst>
              <a:ext uri="{FF2B5EF4-FFF2-40B4-BE49-F238E27FC236}">
                <a16:creationId xmlns:a16="http://schemas.microsoft.com/office/drawing/2014/main" id="{2DE0A443-AF99-1940-91B8-887C6B27C96E}"/>
              </a:ext>
            </a:extLst>
          </p:cNvPr>
          <p:cNvPicPr>
            <a:picLocks noChangeAspect="1"/>
          </p:cNvPicPr>
          <p:nvPr/>
        </p:nvPicPr>
        <p:blipFill>
          <a:blip r:embed="rId3"/>
          <a:srcRect/>
          <a:stretch/>
        </p:blipFill>
        <p:spPr>
          <a:xfrm>
            <a:off x="2450756" y="1581567"/>
            <a:ext cx="4686300" cy="1689100"/>
          </a:xfrm>
          <a:prstGeom prst="rect">
            <a:avLst/>
          </a:prstGeom>
        </p:spPr>
      </p:pic>
    </p:spTree>
    <p:extLst>
      <p:ext uri="{BB962C8B-B14F-4D97-AF65-F5344CB8AC3E}">
        <p14:creationId xmlns:p14="http://schemas.microsoft.com/office/powerpoint/2010/main" val="2178989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ECABE-1511-544E-90BC-90E20F564F78}"/>
              </a:ext>
            </a:extLst>
          </p:cNvPr>
          <p:cNvSpPr>
            <a:spLocks noGrp="1"/>
          </p:cNvSpPr>
          <p:nvPr>
            <p:ph type="title"/>
          </p:nvPr>
        </p:nvSpPr>
        <p:spPr>
          <a:xfrm>
            <a:off x="417095" y="50260"/>
            <a:ext cx="8309810" cy="929485"/>
          </a:xfrm>
        </p:spPr>
        <p:txBody>
          <a:bodyPr/>
          <a:lstStyle/>
          <a:p>
            <a:r>
              <a:rPr lang="en-US" altLang="fr-FR" sz="3200" dirty="0"/>
              <a:t>LXB: Efficacy in IH, Once Nightly vs. Twice Nightly – IHSS</a:t>
            </a:r>
            <a:endParaRPr lang="en-US" sz="3200" dirty="0"/>
          </a:p>
        </p:txBody>
      </p:sp>
      <p:sp>
        <p:nvSpPr>
          <p:cNvPr id="3" name="Content Placeholder 2">
            <a:extLst>
              <a:ext uri="{FF2B5EF4-FFF2-40B4-BE49-F238E27FC236}">
                <a16:creationId xmlns:a16="http://schemas.microsoft.com/office/drawing/2014/main" id="{9B170F3E-62E9-E444-ACF8-AC91C179FD27}"/>
              </a:ext>
            </a:extLst>
          </p:cNvPr>
          <p:cNvSpPr>
            <a:spLocks noGrp="1"/>
          </p:cNvSpPr>
          <p:nvPr>
            <p:ph idx="1"/>
          </p:nvPr>
        </p:nvSpPr>
        <p:spPr>
          <a:xfrm>
            <a:off x="417095" y="4120518"/>
            <a:ext cx="8309810" cy="458587"/>
          </a:xfrm>
        </p:spPr>
        <p:txBody>
          <a:bodyPr/>
          <a:lstStyle/>
          <a:p>
            <a:r>
              <a:rPr lang="en-US" altLang="fr-FR" sz="1400" dirty="0"/>
              <a:t>IHSS total scores worsened from SDP to DBRWP in participants randomized to placebo compared with those continuing LXB treatment, both once nightly and twice nightly</a:t>
            </a:r>
            <a:endParaRPr lang="en-US" sz="1400" dirty="0"/>
          </a:p>
        </p:txBody>
      </p:sp>
      <p:sp>
        <p:nvSpPr>
          <p:cNvPr id="4" name="Text Placeholder 3">
            <a:extLst>
              <a:ext uri="{FF2B5EF4-FFF2-40B4-BE49-F238E27FC236}">
                <a16:creationId xmlns:a16="http://schemas.microsoft.com/office/drawing/2014/main" id="{0ABB3F28-A019-5D46-9942-733605D8D6C8}"/>
              </a:ext>
            </a:extLst>
          </p:cNvPr>
          <p:cNvSpPr>
            <a:spLocks noGrp="1"/>
          </p:cNvSpPr>
          <p:nvPr>
            <p:ph type="body" sz="quarter" idx="10"/>
          </p:nvPr>
        </p:nvSpPr>
        <p:spPr>
          <a:xfrm>
            <a:off x="0" y="4761857"/>
            <a:ext cx="9144000" cy="381643"/>
          </a:xfrm>
        </p:spPr>
        <p:txBody>
          <a:bodyPr/>
          <a:lstStyle/>
          <a:p>
            <a:pPr marL="12700" indent="-12700"/>
            <a:br>
              <a:rPr lang="en-US" dirty="0"/>
            </a:br>
            <a:r>
              <a:rPr lang="en-US" dirty="0"/>
              <a:t>Arnulf I, et al. </a:t>
            </a:r>
            <a:r>
              <a:rPr lang="en-US" dirty="0">
                <a:solidFill>
                  <a:srgbClr val="5A686F"/>
                </a:solidFill>
              </a:rPr>
              <a:t>SLEEP 2021 Annual Meeting. Abstract No. 485.</a:t>
            </a:r>
            <a:r>
              <a:rPr lang="en-US" dirty="0"/>
              <a:t> </a:t>
            </a:r>
          </a:p>
        </p:txBody>
      </p:sp>
      <p:sp>
        <p:nvSpPr>
          <p:cNvPr id="5" name="TextBox 4">
            <a:extLst>
              <a:ext uri="{FF2B5EF4-FFF2-40B4-BE49-F238E27FC236}">
                <a16:creationId xmlns:a16="http://schemas.microsoft.com/office/drawing/2014/main" id="{C6AB1B0C-4FF0-9D45-AC3F-47F1EA2DAB4C}"/>
              </a:ext>
            </a:extLst>
          </p:cNvPr>
          <p:cNvSpPr txBox="1"/>
          <p:nvPr/>
        </p:nvSpPr>
        <p:spPr>
          <a:xfrm>
            <a:off x="2313014" y="1000449"/>
            <a:ext cx="2585812" cy="707886"/>
          </a:xfrm>
          <a:prstGeom prst="rect">
            <a:avLst/>
          </a:prstGeom>
          <a:noFill/>
        </p:spPr>
        <p:txBody>
          <a:bodyPr wrap="square" rtlCol="0">
            <a:spAutoFit/>
          </a:bodyPr>
          <a:lstStyle/>
          <a:p>
            <a:pPr algn="ctr"/>
            <a:r>
              <a:rPr lang="en-US" sz="1000" b="1" dirty="0"/>
              <a:t>Once nightly</a:t>
            </a:r>
          </a:p>
          <a:p>
            <a:pPr algn="ctr"/>
            <a:r>
              <a:rPr lang="en-US" sz="1000" dirty="0"/>
              <a:t>Estimated Median Difference (95% CI):</a:t>
            </a:r>
          </a:p>
          <a:p>
            <a:pPr algn="ctr"/>
            <a:r>
              <a:rPr lang="en-US" sz="1000" dirty="0"/>
              <a:t>–9.0 (–16.0, –3.0)</a:t>
            </a:r>
          </a:p>
          <a:p>
            <a:pPr algn="ctr"/>
            <a:r>
              <a:rPr lang="en-US" sz="1000" i="1" dirty="0"/>
              <a:t>p </a:t>
            </a:r>
            <a:r>
              <a:rPr lang="en-US" sz="1000" dirty="0"/>
              <a:t>= .0028</a:t>
            </a:r>
            <a:endParaRPr lang="en-US" sz="1000" baseline="30000" dirty="0"/>
          </a:p>
        </p:txBody>
      </p:sp>
      <p:sp>
        <p:nvSpPr>
          <p:cNvPr id="6" name="TextBox 5">
            <a:extLst>
              <a:ext uri="{FF2B5EF4-FFF2-40B4-BE49-F238E27FC236}">
                <a16:creationId xmlns:a16="http://schemas.microsoft.com/office/drawing/2014/main" id="{A2B7FAF9-A377-8947-8696-DDC55AF65A4E}"/>
              </a:ext>
            </a:extLst>
          </p:cNvPr>
          <p:cNvSpPr txBox="1"/>
          <p:nvPr/>
        </p:nvSpPr>
        <p:spPr>
          <a:xfrm>
            <a:off x="4755280" y="1000449"/>
            <a:ext cx="2729888" cy="707886"/>
          </a:xfrm>
          <a:prstGeom prst="rect">
            <a:avLst/>
          </a:prstGeom>
          <a:noFill/>
        </p:spPr>
        <p:txBody>
          <a:bodyPr wrap="square" rtlCol="0">
            <a:spAutoFit/>
          </a:bodyPr>
          <a:lstStyle/>
          <a:p>
            <a:pPr algn="ctr"/>
            <a:r>
              <a:rPr lang="en-US" sz="1000" b="1" dirty="0"/>
              <a:t>Twice nightly</a:t>
            </a:r>
          </a:p>
          <a:p>
            <a:pPr algn="ctr"/>
            <a:r>
              <a:rPr lang="en-US" sz="1000" dirty="0"/>
              <a:t>Estimated Median Difference(95% CI):</a:t>
            </a:r>
          </a:p>
          <a:p>
            <a:pPr algn="ctr"/>
            <a:r>
              <a:rPr lang="en-US" sz="1000" dirty="0"/>
              <a:t>–12.0 (–15.0, –8.0)</a:t>
            </a:r>
          </a:p>
          <a:p>
            <a:pPr algn="ctr"/>
            <a:r>
              <a:rPr lang="en-US" sz="1000" i="1" dirty="0"/>
              <a:t>p </a:t>
            </a:r>
            <a:r>
              <a:rPr lang="en-US" sz="1000" dirty="0"/>
              <a:t>&lt; .0001</a:t>
            </a:r>
            <a:endParaRPr lang="en-US" sz="1000" baseline="30000" dirty="0"/>
          </a:p>
        </p:txBody>
      </p:sp>
      <p:sp>
        <p:nvSpPr>
          <p:cNvPr id="7" name="TextBox 6">
            <a:extLst>
              <a:ext uri="{FF2B5EF4-FFF2-40B4-BE49-F238E27FC236}">
                <a16:creationId xmlns:a16="http://schemas.microsoft.com/office/drawing/2014/main" id="{214D2C29-6620-024B-AC19-E33D2A46AC73}"/>
              </a:ext>
            </a:extLst>
          </p:cNvPr>
          <p:cNvSpPr txBox="1"/>
          <p:nvPr/>
        </p:nvSpPr>
        <p:spPr>
          <a:xfrm rot="16200000">
            <a:off x="954659" y="2225191"/>
            <a:ext cx="1936045" cy="430887"/>
          </a:xfrm>
          <a:prstGeom prst="rect">
            <a:avLst/>
          </a:prstGeom>
          <a:noFill/>
        </p:spPr>
        <p:txBody>
          <a:bodyPr wrap="square" rtlCol="0">
            <a:spAutoFit/>
          </a:bodyPr>
          <a:lstStyle/>
          <a:p>
            <a:pPr algn="ctr"/>
            <a:r>
              <a:rPr lang="en-US" sz="1100" b="1" dirty="0"/>
              <a:t>Change in IHSS Total Score</a:t>
            </a:r>
            <a:endParaRPr lang="en-US" sz="1100" dirty="0"/>
          </a:p>
        </p:txBody>
      </p:sp>
      <p:sp>
        <p:nvSpPr>
          <p:cNvPr id="8" name="TextBox 7">
            <a:extLst>
              <a:ext uri="{FF2B5EF4-FFF2-40B4-BE49-F238E27FC236}">
                <a16:creationId xmlns:a16="http://schemas.microsoft.com/office/drawing/2014/main" id="{BAD72455-A9B6-D149-BE5D-F00A85D939E9}"/>
              </a:ext>
            </a:extLst>
          </p:cNvPr>
          <p:cNvSpPr txBox="1"/>
          <p:nvPr/>
        </p:nvSpPr>
        <p:spPr>
          <a:xfrm>
            <a:off x="1450635" y="3544476"/>
            <a:ext cx="1047463" cy="461665"/>
          </a:xfrm>
          <a:prstGeom prst="rect">
            <a:avLst/>
          </a:prstGeom>
          <a:noFill/>
        </p:spPr>
        <p:txBody>
          <a:bodyPr wrap="square" rtlCol="0">
            <a:spAutoFit/>
          </a:bodyPr>
          <a:lstStyle/>
          <a:p>
            <a:r>
              <a:rPr lang="en-US" sz="800" dirty="0"/>
              <a:t>Median (SD):</a:t>
            </a:r>
          </a:p>
          <a:p>
            <a:r>
              <a:rPr lang="en-US" sz="800" dirty="0"/>
              <a:t>End of SDP</a:t>
            </a:r>
          </a:p>
          <a:p>
            <a:r>
              <a:rPr lang="en-US" sz="800" dirty="0"/>
              <a:t>End of DBRWP</a:t>
            </a:r>
          </a:p>
        </p:txBody>
      </p:sp>
      <p:pic>
        <p:nvPicPr>
          <p:cNvPr id="9" name="Picture 8">
            <a:extLst>
              <a:ext uri="{FF2B5EF4-FFF2-40B4-BE49-F238E27FC236}">
                <a16:creationId xmlns:a16="http://schemas.microsoft.com/office/drawing/2014/main" id="{2CD1BEE2-9AB3-6D49-9A33-A17CBA294754}"/>
              </a:ext>
            </a:extLst>
          </p:cNvPr>
          <p:cNvPicPr>
            <a:picLocks noChangeAspect="1"/>
          </p:cNvPicPr>
          <p:nvPr/>
        </p:nvPicPr>
        <p:blipFill>
          <a:blip r:embed="rId3"/>
          <a:srcRect/>
          <a:stretch/>
        </p:blipFill>
        <p:spPr>
          <a:xfrm>
            <a:off x="2369377" y="1696092"/>
            <a:ext cx="4618181" cy="1524000"/>
          </a:xfrm>
          <a:prstGeom prst="rect">
            <a:avLst/>
          </a:prstGeom>
        </p:spPr>
      </p:pic>
      <p:sp>
        <p:nvSpPr>
          <p:cNvPr id="10" name="TextBox 9">
            <a:extLst>
              <a:ext uri="{FF2B5EF4-FFF2-40B4-BE49-F238E27FC236}">
                <a16:creationId xmlns:a16="http://schemas.microsoft.com/office/drawing/2014/main" id="{6FCF4895-887F-FD49-9E53-9AFD11516326}"/>
              </a:ext>
            </a:extLst>
          </p:cNvPr>
          <p:cNvSpPr txBox="1"/>
          <p:nvPr/>
        </p:nvSpPr>
        <p:spPr>
          <a:xfrm>
            <a:off x="2008867" y="2193730"/>
            <a:ext cx="373159" cy="215444"/>
          </a:xfrm>
          <a:prstGeom prst="rect">
            <a:avLst/>
          </a:prstGeom>
          <a:noFill/>
        </p:spPr>
        <p:txBody>
          <a:bodyPr wrap="square" rtlCol="0">
            <a:spAutoFit/>
          </a:bodyPr>
          <a:lstStyle/>
          <a:p>
            <a:pPr algn="r"/>
            <a:r>
              <a:rPr lang="en-US" sz="800" dirty="0"/>
              <a:t>20</a:t>
            </a:r>
          </a:p>
        </p:txBody>
      </p:sp>
      <p:sp>
        <p:nvSpPr>
          <p:cNvPr id="11" name="TextBox 10">
            <a:extLst>
              <a:ext uri="{FF2B5EF4-FFF2-40B4-BE49-F238E27FC236}">
                <a16:creationId xmlns:a16="http://schemas.microsoft.com/office/drawing/2014/main" id="{8F9CD694-7985-1C4F-B8AF-3A2E75ED7CCD}"/>
              </a:ext>
            </a:extLst>
          </p:cNvPr>
          <p:cNvSpPr txBox="1"/>
          <p:nvPr/>
        </p:nvSpPr>
        <p:spPr>
          <a:xfrm>
            <a:off x="2008867" y="2504173"/>
            <a:ext cx="373159" cy="215444"/>
          </a:xfrm>
          <a:prstGeom prst="rect">
            <a:avLst/>
          </a:prstGeom>
          <a:noFill/>
        </p:spPr>
        <p:txBody>
          <a:bodyPr wrap="square" rtlCol="0">
            <a:spAutoFit/>
          </a:bodyPr>
          <a:lstStyle/>
          <a:p>
            <a:pPr algn="r"/>
            <a:r>
              <a:rPr lang="en-US" sz="800" dirty="0"/>
              <a:t>10</a:t>
            </a:r>
          </a:p>
        </p:txBody>
      </p:sp>
      <p:sp>
        <p:nvSpPr>
          <p:cNvPr id="12" name="TextBox 11">
            <a:extLst>
              <a:ext uri="{FF2B5EF4-FFF2-40B4-BE49-F238E27FC236}">
                <a16:creationId xmlns:a16="http://schemas.microsoft.com/office/drawing/2014/main" id="{6EAD9326-2540-F844-82DB-E8C824345823}"/>
              </a:ext>
            </a:extLst>
          </p:cNvPr>
          <p:cNvSpPr txBox="1"/>
          <p:nvPr/>
        </p:nvSpPr>
        <p:spPr>
          <a:xfrm>
            <a:off x="2008867" y="2797688"/>
            <a:ext cx="373159" cy="215444"/>
          </a:xfrm>
          <a:prstGeom prst="rect">
            <a:avLst/>
          </a:prstGeom>
          <a:noFill/>
        </p:spPr>
        <p:txBody>
          <a:bodyPr wrap="square" rtlCol="0">
            <a:spAutoFit/>
          </a:bodyPr>
          <a:lstStyle/>
          <a:p>
            <a:pPr algn="r"/>
            <a:r>
              <a:rPr lang="en-US" sz="800" dirty="0"/>
              <a:t>0</a:t>
            </a:r>
          </a:p>
        </p:txBody>
      </p:sp>
      <p:sp>
        <p:nvSpPr>
          <p:cNvPr id="13" name="TextBox 12">
            <a:extLst>
              <a:ext uri="{FF2B5EF4-FFF2-40B4-BE49-F238E27FC236}">
                <a16:creationId xmlns:a16="http://schemas.microsoft.com/office/drawing/2014/main" id="{6BA2F546-7421-2A48-AF0A-48E4C22C68C2}"/>
              </a:ext>
            </a:extLst>
          </p:cNvPr>
          <p:cNvSpPr txBox="1"/>
          <p:nvPr/>
        </p:nvSpPr>
        <p:spPr>
          <a:xfrm>
            <a:off x="2008867" y="3102489"/>
            <a:ext cx="373159" cy="215444"/>
          </a:xfrm>
          <a:prstGeom prst="rect">
            <a:avLst/>
          </a:prstGeom>
          <a:noFill/>
        </p:spPr>
        <p:txBody>
          <a:bodyPr wrap="square" rtlCol="0">
            <a:spAutoFit/>
          </a:bodyPr>
          <a:lstStyle/>
          <a:p>
            <a:pPr algn="r"/>
            <a:r>
              <a:rPr lang="en-US" sz="800" dirty="0"/>
              <a:t>-10</a:t>
            </a:r>
          </a:p>
        </p:txBody>
      </p:sp>
      <p:sp>
        <p:nvSpPr>
          <p:cNvPr id="14" name="TextBox 13">
            <a:extLst>
              <a:ext uri="{FF2B5EF4-FFF2-40B4-BE49-F238E27FC236}">
                <a16:creationId xmlns:a16="http://schemas.microsoft.com/office/drawing/2014/main" id="{C5D15BBE-8973-0049-BA1B-F89434F3F9BA}"/>
              </a:ext>
            </a:extLst>
          </p:cNvPr>
          <p:cNvSpPr txBox="1"/>
          <p:nvPr/>
        </p:nvSpPr>
        <p:spPr>
          <a:xfrm>
            <a:off x="2008867" y="1894578"/>
            <a:ext cx="373159" cy="215444"/>
          </a:xfrm>
          <a:prstGeom prst="rect">
            <a:avLst/>
          </a:prstGeom>
          <a:noFill/>
        </p:spPr>
        <p:txBody>
          <a:bodyPr wrap="square" rtlCol="0">
            <a:spAutoFit/>
          </a:bodyPr>
          <a:lstStyle/>
          <a:p>
            <a:pPr algn="r"/>
            <a:r>
              <a:rPr lang="en-US" sz="800" dirty="0"/>
              <a:t>30</a:t>
            </a:r>
          </a:p>
        </p:txBody>
      </p:sp>
      <p:sp>
        <p:nvSpPr>
          <p:cNvPr id="15" name="TextBox 14">
            <a:extLst>
              <a:ext uri="{FF2B5EF4-FFF2-40B4-BE49-F238E27FC236}">
                <a16:creationId xmlns:a16="http://schemas.microsoft.com/office/drawing/2014/main" id="{E448AB8C-0628-924F-911A-FEDABECDBCFA}"/>
              </a:ext>
            </a:extLst>
          </p:cNvPr>
          <p:cNvSpPr txBox="1"/>
          <p:nvPr/>
        </p:nvSpPr>
        <p:spPr>
          <a:xfrm>
            <a:off x="2008867" y="1584133"/>
            <a:ext cx="373159" cy="215444"/>
          </a:xfrm>
          <a:prstGeom prst="rect">
            <a:avLst/>
          </a:prstGeom>
          <a:noFill/>
        </p:spPr>
        <p:txBody>
          <a:bodyPr wrap="square" rtlCol="0">
            <a:spAutoFit/>
          </a:bodyPr>
          <a:lstStyle/>
          <a:p>
            <a:pPr algn="r"/>
            <a:r>
              <a:rPr lang="en-US" sz="800" dirty="0"/>
              <a:t>40</a:t>
            </a:r>
          </a:p>
        </p:txBody>
      </p:sp>
      <p:sp>
        <p:nvSpPr>
          <p:cNvPr id="16" name="TextBox 15">
            <a:extLst>
              <a:ext uri="{FF2B5EF4-FFF2-40B4-BE49-F238E27FC236}">
                <a16:creationId xmlns:a16="http://schemas.microsoft.com/office/drawing/2014/main" id="{7DDA2744-090C-AF4F-AF61-00D7B4DD2FC1}"/>
              </a:ext>
            </a:extLst>
          </p:cNvPr>
          <p:cNvSpPr txBox="1"/>
          <p:nvPr/>
        </p:nvSpPr>
        <p:spPr>
          <a:xfrm>
            <a:off x="2631639" y="3239004"/>
            <a:ext cx="1080219" cy="769441"/>
          </a:xfrm>
          <a:prstGeom prst="rect">
            <a:avLst/>
          </a:prstGeom>
          <a:noFill/>
        </p:spPr>
        <p:txBody>
          <a:bodyPr wrap="square" rtlCol="0">
            <a:spAutoFit/>
          </a:bodyPr>
          <a:lstStyle/>
          <a:p>
            <a:pPr algn="ctr"/>
            <a:r>
              <a:rPr lang="en-US" sz="1000" b="1" dirty="0"/>
              <a:t>LXB</a:t>
            </a:r>
          </a:p>
          <a:p>
            <a:pPr algn="ctr"/>
            <a:r>
              <a:rPr lang="en-US" sz="1000" b="1" dirty="0"/>
              <a:t>(n=15)</a:t>
            </a:r>
          </a:p>
          <a:p>
            <a:pPr algn="ctr"/>
            <a:endParaRPr lang="en-US" sz="800" dirty="0"/>
          </a:p>
          <a:p>
            <a:pPr algn="ctr"/>
            <a:r>
              <a:rPr lang="en-US" sz="800" dirty="0"/>
              <a:t>16.7 (10.0)</a:t>
            </a:r>
          </a:p>
          <a:p>
            <a:pPr algn="ctr"/>
            <a:r>
              <a:rPr lang="en-US" sz="800" dirty="0"/>
              <a:t>16.7 (8.3)</a:t>
            </a:r>
          </a:p>
        </p:txBody>
      </p:sp>
      <p:sp>
        <p:nvSpPr>
          <p:cNvPr id="17" name="TextBox 16">
            <a:extLst>
              <a:ext uri="{FF2B5EF4-FFF2-40B4-BE49-F238E27FC236}">
                <a16:creationId xmlns:a16="http://schemas.microsoft.com/office/drawing/2014/main" id="{39F28636-94D5-0146-9B3A-B46B4E1D1CA6}"/>
              </a:ext>
            </a:extLst>
          </p:cNvPr>
          <p:cNvSpPr txBox="1"/>
          <p:nvPr/>
        </p:nvSpPr>
        <p:spPr>
          <a:xfrm>
            <a:off x="5059517" y="3239004"/>
            <a:ext cx="1147325" cy="769441"/>
          </a:xfrm>
          <a:prstGeom prst="rect">
            <a:avLst/>
          </a:prstGeom>
          <a:noFill/>
        </p:spPr>
        <p:txBody>
          <a:bodyPr wrap="square" rtlCol="0">
            <a:spAutoFit/>
          </a:bodyPr>
          <a:lstStyle/>
          <a:p>
            <a:pPr algn="ctr"/>
            <a:r>
              <a:rPr lang="en-US" sz="1000" b="1" dirty="0"/>
              <a:t>LXB</a:t>
            </a:r>
          </a:p>
          <a:p>
            <a:pPr algn="ctr"/>
            <a:r>
              <a:rPr lang="en-US" sz="1000" b="1" dirty="0"/>
              <a:t>(n=41)</a:t>
            </a:r>
          </a:p>
          <a:p>
            <a:pPr algn="ctr"/>
            <a:endParaRPr lang="en-US" sz="800" dirty="0"/>
          </a:p>
          <a:p>
            <a:pPr algn="ctr"/>
            <a:r>
              <a:rPr lang="en-US" sz="800" dirty="0"/>
              <a:t>15.0 (9.0)</a:t>
            </a:r>
          </a:p>
          <a:p>
            <a:pPr algn="ctr"/>
            <a:r>
              <a:rPr lang="en-US" sz="800" dirty="0"/>
              <a:t>17.0 (8.1)</a:t>
            </a:r>
          </a:p>
        </p:txBody>
      </p:sp>
      <p:sp>
        <p:nvSpPr>
          <p:cNvPr id="18" name="TextBox 17">
            <a:extLst>
              <a:ext uri="{FF2B5EF4-FFF2-40B4-BE49-F238E27FC236}">
                <a16:creationId xmlns:a16="http://schemas.microsoft.com/office/drawing/2014/main" id="{85575BD6-CA7F-B744-8DD0-804020261EA1}"/>
              </a:ext>
            </a:extLst>
          </p:cNvPr>
          <p:cNvSpPr txBox="1"/>
          <p:nvPr/>
        </p:nvSpPr>
        <p:spPr>
          <a:xfrm>
            <a:off x="3472667" y="3239004"/>
            <a:ext cx="1147326" cy="769441"/>
          </a:xfrm>
          <a:prstGeom prst="rect">
            <a:avLst/>
          </a:prstGeom>
          <a:noFill/>
        </p:spPr>
        <p:txBody>
          <a:bodyPr wrap="square" rtlCol="0">
            <a:spAutoFit/>
          </a:bodyPr>
          <a:lstStyle/>
          <a:p>
            <a:pPr algn="ctr"/>
            <a:r>
              <a:rPr lang="en-US" sz="1000" b="1" dirty="0"/>
              <a:t>Placebo</a:t>
            </a:r>
          </a:p>
          <a:p>
            <a:pPr algn="ctr"/>
            <a:r>
              <a:rPr lang="en-US" sz="1000" b="1" dirty="0"/>
              <a:t>(n=11)</a:t>
            </a:r>
          </a:p>
          <a:p>
            <a:pPr algn="ctr"/>
            <a:endParaRPr lang="en-US" sz="800" dirty="0"/>
          </a:p>
          <a:p>
            <a:pPr algn="ctr"/>
            <a:r>
              <a:rPr lang="en-US" sz="800" dirty="0"/>
              <a:t>13.1 (3.3)</a:t>
            </a:r>
          </a:p>
          <a:p>
            <a:pPr algn="ctr"/>
            <a:r>
              <a:rPr lang="en-US" sz="800" dirty="0"/>
              <a:t>22.9 (9.1)</a:t>
            </a:r>
          </a:p>
        </p:txBody>
      </p:sp>
      <p:sp>
        <p:nvSpPr>
          <p:cNvPr id="19" name="TextBox 18">
            <a:extLst>
              <a:ext uri="{FF2B5EF4-FFF2-40B4-BE49-F238E27FC236}">
                <a16:creationId xmlns:a16="http://schemas.microsoft.com/office/drawing/2014/main" id="{606DF1F3-1D7C-9549-A768-8E18F835F25A}"/>
              </a:ext>
            </a:extLst>
          </p:cNvPr>
          <p:cNvSpPr txBox="1"/>
          <p:nvPr/>
        </p:nvSpPr>
        <p:spPr>
          <a:xfrm>
            <a:off x="5856329" y="3239004"/>
            <a:ext cx="1047463" cy="769441"/>
          </a:xfrm>
          <a:prstGeom prst="rect">
            <a:avLst/>
          </a:prstGeom>
          <a:noFill/>
        </p:spPr>
        <p:txBody>
          <a:bodyPr wrap="square" rtlCol="0">
            <a:spAutoFit/>
          </a:bodyPr>
          <a:lstStyle/>
          <a:p>
            <a:pPr algn="ctr"/>
            <a:r>
              <a:rPr lang="en-US" sz="1000" b="1" dirty="0"/>
              <a:t>Placebo</a:t>
            </a:r>
          </a:p>
          <a:p>
            <a:pPr algn="ctr"/>
            <a:r>
              <a:rPr lang="en-US" sz="1000" b="1" dirty="0"/>
              <a:t>(n=47)</a:t>
            </a:r>
          </a:p>
          <a:p>
            <a:pPr algn="ctr"/>
            <a:endParaRPr lang="en-US" sz="800" dirty="0"/>
          </a:p>
          <a:p>
            <a:pPr algn="ctr"/>
            <a:r>
              <a:rPr lang="en-US" sz="800" dirty="0"/>
              <a:t>15.9 (8.4)</a:t>
            </a:r>
          </a:p>
          <a:p>
            <a:pPr algn="ctr"/>
            <a:r>
              <a:rPr lang="en-US" sz="800" dirty="0"/>
              <a:t>29.7 (8.6)</a:t>
            </a:r>
          </a:p>
        </p:txBody>
      </p:sp>
    </p:spTree>
    <p:extLst>
      <p:ext uri="{BB962C8B-B14F-4D97-AF65-F5344CB8AC3E}">
        <p14:creationId xmlns:p14="http://schemas.microsoft.com/office/powerpoint/2010/main" val="2322634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C4669A-9899-DD4D-9FEB-245A79556CF0}"/>
              </a:ext>
            </a:extLst>
          </p:cNvPr>
          <p:cNvSpPr>
            <a:spLocks noGrp="1"/>
          </p:cNvSpPr>
          <p:nvPr>
            <p:ph idx="1"/>
          </p:nvPr>
        </p:nvSpPr>
        <p:spPr>
          <a:xfrm>
            <a:off x="417095" y="4362596"/>
            <a:ext cx="8309810" cy="600934"/>
          </a:xfrm>
        </p:spPr>
        <p:txBody>
          <a:bodyPr/>
          <a:lstStyle/>
          <a:p>
            <a:r>
              <a:rPr lang="en-US" altLang="fr-FR" sz="1100" dirty="0"/>
              <a:t>From end of SDP to end of DBRWP, more participants randomized to placebo experienced worsening of IH symptoms (minimally, much, or very much worse) compared with those randomized to continue LXB treatment, both once nightly and twice nightly</a:t>
            </a:r>
            <a:endParaRPr lang="en-US" sz="1100" dirty="0"/>
          </a:p>
          <a:p>
            <a:endParaRPr lang="en-US" sz="1100" dirty="0"/>
          </a:p>
        </p:txBody>
      </p:sp>
      <p:sp>
        <p:nvSpPr>
          <p:cNvPr id="4" name="Text Placeholder 3">
            <a:extLst>
              <a:ext uri="{FF2B5EF4-FFF2-40B4-BE49-F238E27FC236}">
                <a16:creationId xmlns:a16="http://schemas.microsoft.com/office/drawing/2014/main" id="{FCCB7B1E-6E16-C44D-9EFA-A7B1B1A0937A}"/>
              </a:ext>
            </a:extLst>
          </p:cNvPr>
          <p:cNvSpPr>
            <a:spLocks noGrp="1"/>
          </p:cNvSpPr>
          <p:nvPr>
            <p:ph type="body" sz="quarter" idx="10"/>
          </p:nvPr>
        </p:nvSpPr>
        <p:spPr>
          <a:xfrm>
            <a:off x="0" y="4761857"/>
            <a:ext cx="9144000" cy="381643"/>
          </a:xfrm>
        </p:spPr>
        <p:txBody>
          <a:bodyPr/>
          <a:lstStyle/>
          <a:p>
            <a:pPr marL="14288" indent="-14288"/>
            <a:br>
              <a:rPr lang="en-US" dirty="0"/>
            </a:br>
            <a:r>
              <a:rPr lang="en-US" dirty="0"/>
              <a:t>Arnulf I, et al. </a:t>
            </a:r>
            <a:r>
              <a:rPr lang="en-US" dirty="0">
                <a:solidFill>
                  <a:srgbClr val="5A686F"/>
                </a:solidFill>
              </a:rPr>
              <a:t>SLEEP 2021 Annual Meeting. Abstract No. 485.</a:t>
            </a:r>
            <a:r>
              <a:rPr lang="en-US" dirty="0"/>
              <a:t> </a:t>
            </a:r>
          </a:p>
        </p:txBody>
      </p:sp>
      <p:graphicFrame>
        <p:nvGraphicFramePr>
          <p:cNvPr id="6" name="Chart 5">
            <a:extLst>
              <a:ext uri="{FF2B5EF4-FFF2-40B4-BE49-F238E27FC236}">
                <a16:creationId xmlns:a16="http://schemas.microsoft.com/office/drawing/2014/main" id="{AE435DFF-7BE2-D74B-9FE2-6B905EE357FE}"/>
              </a:ext>
            </a:extLst>
          </p:cNvPr>
          <p:cNvGraphicFramePr/>
          <p:nvPr>
            <p:extLst>
              <p:ext uri="{D42A27DB-BD31-4B8C-83A1-F6EECF244321}">
                <p14:modId xmlns:p14="http://schemas.microsoft.com/office/powerpoint/2010/main" val="4245464046"/>
              </p:ext>
            </p:extLst>
          </p:nvPr>
        </p:nvGraphicFramePr>
        <p:xfrm>
          <a:off x="417094" y="1443549"/>
          <a:ext cx="3707001" cy="299563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F2907276-C701-EB4C-B199-4754401D9599}"/>
              </a:ext>
            </a:extLst>
          </p:cNvPr>
          <p:cNvSpPr txBox="1"/>
          <p:nvPr/>
        </p:nvSpPr>
        <p:spPr>
          <a:xfrm>
            <a:off x="1115024" y="977284"/>
            <a:ext cx="2853666" cy="600164"/>
          </a:xfrm>
          <a:prstGeom prst="rect">
            <a:avLst/>
          </a:prstGeom>
          <a:noFill/>
        </p:spPr>
        <p:txBody>
          <a:bodyPr wrap="none" rtlCol="0">
            <a:spAutoFit/>
          </a:bodyPr>
          <a:lstStyle/>
          <a:p>
            <a:pPr algn="ctr"/>
            <a:r>
              <a:rPr lang="en-US" sz="1100" b="1" dirty="0"/>
              <a:t>Once nightly</a:t>
            </a:r>
            <a:br>
              <a:rPr lang="en-US" sz="1100" b="1" dirty="0"/>
            </a:br>
            <a:r>
              <a:rPr lang="en-US" sz="1100" i="1" dirty="0"/>
              <a:t>p = .</a:t>
            </a:r>
            <a:r>
              <a:rPr lang="en-US" sz="1100" dirty="0"/>
              <a:t>0077 for difference in proportion rated </a:t>
            </a:r>
            <a:br>
              <a:rPr lang="en-US" sz="1100" dirty="0"/>
            </a:br>
            <a:r>
              <a:rPr lang="en-US" sz="1100" dirty="0"/>
              <a:t>minimally, much, or very much worse</a:t>
            </a:r>
            <a:endParaRPr lang="en-US" sz="1100" b="1" dirty="0"/>
          </a:p>
        </p:txBody>
      </p:sp>
      <p:grpSp>
        <p:nvGrpSpPr>
          <p:cNvPr id="41" name="Group 40">
            <a:extLst>
              <a:ext uri="{FF2B5EF4-FFF2-40B4-BE49-F238E27FC236}">
                <a16:creationId xmlns:a16="http://schemas.microsoft.com/office/drawing/2014/main" id="{E3F18B05-4E8E-AE44-8B6B-606B01204A9E}"/>
              </a:ext>
            </a:extLst>
          </p:cNvPr>
          <p:cNvGrpSpPr/>
          <p:nvPr/>
        </p:nvGrpSpPr>
        <p:grpSpPr>
          <a:xfrm>
            <a:off x="3992833" y="987570"/>
            <a:ext cx="4646429" cy="3451608"/>
            <a:chOff x="4294004" y="987570"/>
            <a:chExt cx="4646429" cy="3451608"/>
          </a:xfrm>
        </p:grpSpPr>
        <p:graphicFrame>
          <p:nvGraphicFramePr>
            <p:cNvPr id="5" name="Chart 4">
              <a:extLst>
                <a:ext uri="{FF2B5EF4-FFF2-40B4-BE49-F238E27FC236}">
                  <a16:creationId xmlns:a16="http://schemas.microsoft.com/office/drawing/2014/main" id="{1F700060-1B80-6643-B9E4-5819D96AA7CE}"/>
                </a:ext>
              </a:extLst>
            </p:cNvPr>
            <p:cNvGraphicFramePr/>
            <p:nvPr/>
          </p:nvGraphicFramePr>
          <p:xfrm>
            <a:off x="4294004" y="1469033"/>
            <a:ext cx="4646429" cy="2970145"/>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A3B9DCAA-6652-E04B-98F9-9F3F2158AE16}"/>
                </a:ext>
              </a:extLst>
            </p:cNvPr>
            <p:cNvSpPr txBox="1"/>
            <p:nvPr/>
          </p:nvSpPr>
          <p:spPr>
            <a:xfrm>
              <a:off x="4568435" y="987570"/>
              <a:ext cx="2853666" cy="600164"/>
            </a:xfrm>
            <a:prstGeom prst="rect">
              <a:avLst/>
            </a:prstGeom>
            <a:noFill/>
          </p:spPr>
          <p:txBody>
            <a:bodyPr wrap="none" rtlCol="0">
              <a:spAutoFit/>
            </a:bodyPr>
            <a:lstStyle/>
            <a:p>
              <a:pPr algn="ctr"/>
              <a:r>
                <a:rPr lang="en-US" sz="1100" b="1" dirty="0"/>
                <a:t>Twice nightly</a:t>
              </a:r>
              <a:br>
                <a:rPr lang="en-US" sz="1100" b="1" dirty="0"/>
              </a:br>
              <a:r>
                <a:rPr lang="en-US" sz="1100" i="1" dirty="0"/>
                <a:t>p = .</a:t>
              </a:r>
              <a:r>
                <a:rPr lang="en-US" sz="1100" dirty="0"/>
                <a:t>0001 for difference in proportion rated </a:t>
              </a:r>
              <a:br>
                <a:rPr lang="en-US" sz="1100" dirty="0"/>
              </a:br>
              <a:r>
                <a:rPr lang="en-US" sz="1100" dirty="0"/>
                <a:t>minimally, much, or very much worse</a:t>
              </a:r>
              <a:endParaRPr lang="en-US" sz="1100" b="1" dirty="0"/>
            </a:p>
          </p:txBody>
        </p:sp>
        <p:sp>
          <p:nvSpPr>
            <p:cNvPr id="9" name="TextBox 8">
              <a:extLst>
                <a:ext uri="{FF2B5EF4-FFF2-40B4-BE49-F238E27FC236}">
                  <a16:creationId xmlns:a16="http://schemas.microsoft.com/office/drawing/2014/main" id="{74D39CB5-AD43-E942-A269-AC3AA6133174}"/>
                </a:ext>
              </a:extLst>
            </p:cNvPr>
            <p:cNvSpPr txBox="1"/>
            <p:nvPr/>
          </p:nvSpPr>
          <p:spPr>
            <a:xfrm>
              <a:off x="4881966" y="3771704"/>
              <a:ext cx="344966" cy="230832"/>
            </a:xfrm>
            <a:prstGeom prst="rect">
              <a:avLst/>
            </a:prstGeom>
            <a:noFill/>
          </p:spPr>
          <p:txBody>
            <a:bodyPr wrap="none" rtlCol="0">
              <a:spAutoFit/>
            </a:bodyPr>
            <a:lstStyle/>
            <a:p>
              <a:r>
                <a:rPr lang="en-US" sz="900" dirty="0"/>
                <a:t>2.4</a:t>
              </a:r>
            </a:p>
          </p:txBody>
        </p:sp>
        <p:sp>
          <p:nvSpPr>
            <p:cNvPr id="10" name="TextBox 9">
              <a:extLst>
                <a:ext uri="{FF2B5EF4-FFF2-40B4-BE49-F238E27FC236}">
                  <a16:creationId xmlns:a16="http://schemas.microsoft.com/office/drawing/2014/main" id="{A23B8C64-D74E-2B4D-98E1-C4B94D5EA81F}"/>
                </a:ext>
              </a:extLst>
            </p:cNvPr>
            <p:cNvSpPr txBox="1"/>
            <p:nvPr/>
          </p:nvSpPr>
          <p:spPr>
            <a:xfrm>
              <a:off x="4881966" y="3898792"/>
              <a:ext cx="344966" cy="230832"/>
            </a:xfrm>
            <a:prstGeom prst="rect">
              <a:avLst/>
            </a:prstGeom>
            <a:noFill/>
          </p:spPr>
          <p:txBody>
            <a:bodyPr wrap="none" rtlCol="0">
              <a:spAutoFit/>
            </a:bodyPr>
            <a:lstStyle/>
            <a:p>
              <a:r>
                <a:rPr lang="en-US" sz="900" dirty="0"/>
                <a:t>2.4</a:t>
              </a:r>
            </a:p>
          </p:txBody>
        </p:sp>
        <p:cxnSp>
          <p:nvCxnSpPr>
            <p:cNvPr id="12" name="Straight Connector 11">
              <a:extLst>
                <a:ext uri="{FF2B5EF4-FFF2-40B4-BE49-F238E27FC236}">
                  <a16:creationId xmlns:a16="http://schemas.microsoft.com/office/drawing/2014/main" id="{2CCD97E5-F815-0E48-8AE1-284152C2E7AF}"/>
                </a:ext>
              </a:extLst>
            </p:cNvPr>
            <p:cNvCxnSpPr>
              <a:cxnSpLocks/>
            </p:cNvCxnSpPr>
            <p:nvPr/>
          </p:nvCxnSpPr>
          <p:spPr>
            <a:xfrm>
              <a:off x="5140690" y="3898791"/>
              <a:ext cx="86242" cy="74892"/>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F3FFF744-BBC7-594D-AA9C-148163006874}"/>
                </a:ext>
              </a:extLst>
            </p:cNvPr>
            <p:cNvCxnSpPr>
              <a:cxnSpLocks/>
            </p:cNvCxnSpPr>
            <p:nvPr/>
          </p:nvCxnSpPr>
          <p:spPr>
            <a:xfrm>
              <a:off x="5140690" y="4015277"/>
              <a:ext cx="86242" cy="65229"/>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0DA4E9BD-28B1-3149-A438-A23DDE83DCBC}"/>
                </a:ext>
              </a:extLst>
            </p:cNvPr>
            <p:cNvSpPr txBox="1"/>
            <p:nvPr/>
          </p:nvSpPr>
          <p:spPr>
            <a:xfrm>
              <a:off x="6105045" y="1517518"/>
              <a:ext cx="248786" cy="230832"/>
            </a:xfrm>
            <a:prstGeom prst="rect">
              <a:avLst/>
            </a:prstGeom>
            <a:noFill/>
          </p:spPr>
          <p:txBody>
            <a:bodyPr wrap="none" rtlCol="0">
              <a:spAutoFit/>
            </a:bodyPr>
            <a:lstStyle/>
            <a:p>
              <a:r>
                <a:rPr lang="en-US" sz="900" dirty="0"/>
                <a:t>0</a:t>
              </a:r>
            </a:p>
          </p:txBody>
        </p:sp>
        <p:sp>
          <p:nvSpPr>
            <p:cNvPr id="18" name="TextBox 17">
              <a:extLst>
                <a:ext uri="{FF2B5EF4-FFF2-40B4-BE49-F238E27FC236}">
                  <a16:creationId xmlns:a16="http://schemas.microsoft.com/office/drawing/2014/main" id="{8E161B2B-4265-284F-A629-2A9290FC5942}"/>
                </a:ext>
              </a:extLst>
            </p:cNvPr>
            <p:cNvSpPr txBox="1"/>
            <p:nvPr/>
          </p:nvSpPr>
          <p:spPr>
            <a:xfrm>
              <a:off x="6028404" y="1722975"/>
              <a:ext cx="344966" cy="230832"/>
            </a:xfrm>
            <a:prstGeom prst="rect">
              <a:avLst/>
            </a:prstGeom>
            <a:noFill/>
          </p:spPr>
          <p:txBody>
            <a:bodyPr wrap="none" rtlCol="0">
              <a:spAutoFit/>
            </a:bodyPr>
            <a:lstStyle/>
            <a:p>
              <a:r>
                <a:rPr lang="en-US" sz="900" dirty="0"/>
                <a:t>2.1</a:t>
              </a:r>
            </a:p>
          </p:txBody>
        </p:sp>
        <p:cxnSp>
          <p:nvCxnSpPr>
            <p:cNvPr id="19" name="Straight Connector 18">
              <a:extLst>
                <a:ext uri="{FF2B5EF4-FFF2-40B4-BE49-F238E27FC236}">
                  <a16:creationId xmlns:a16="http://schemas.microsoft.com/office/drawing/2014/main" id="{6F23578B-951B-E045-8860-CA2133338D75}"/>
                </a:ext>
              </a:extLst>
            </p:cNvPr>
            <p:cNvCxnSpPr>
              <a:cxnSpLocks/>
            </p:cNvCxnSpPr>
            <p:nvPr/>
          </p:nvCxnSpPr>
          <p:spPr>
            <a:xfrm flipV="1">
              <a:off x="6275007" y="1618071"/>
              <a:ext cx="121338" cy="12916"/>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3C53848A-21E0-D74C-9623-9E107C5231FF}"/>
                </a:ext>
              </a:extLst>
            </p:cNvPr>
            <p:cNvCxnSpPr>
              <a:cxnSpLocks/>
            </p:cNvCxnSpPr>
            <p:nvPr/>
          </p:nvCxnSpPr>
          <p:spPr>
            <a:xfrm flipV="1">
              <a:off x="6293162" y="1741892"/>
              <a:ext cx="103183" cy="764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1AE65A00-F07D-BF4A-9D33-9BE35C855970}"/>
                </a:ext>
              </a:extLst>
            </p:cNvPr>
            <p:cNvSpPr txBox="1"/>
            <p:nvPr/>
          </p:nvSpPr>
          <p:spPr>
            <a:xfrm>
              <a:off x="5739429" y="3724218"/>
              <a:ext cx="511679" cy="230832"/>
            </a:xfrm>
            <a:prstGeom prst="rect">
              <a:avLst/>
            </a:prstGeom>
            <a:noFill/>
          </p:spPr>
          <p:txBody>
            <a:bodyPr wrap="none" rtlCol="0">
              <a:spAutoFit/>
            </a:bodyPr>
            <a:lstStyle/>
            <a:p>
              <a:r>
                <a:rPr lang="en-US" sz="900" dirty="0"/>
                <a:t>19.5%</a:t>
              </a:r>
            </a:p>
          </p:txBody>
        </p:sp>
        <p:sp>
          <p:nvSpPr>
            <p:cNvPr id="24" name="Right Brace 23">
              <a:extLst>
                <a:ext uri="{FF2B5EF4-FFF2-40B4-BE49-F238E27FC236}">
                  <a16:creationId xmlns:a16="http://schemas.microsoft.com/office/drawing/2014/main" id="{D33E9BD5-6F0C-CE42-BFAA-1CB72D98FF1D}"/>
                </a:ext>
              </a:extLst>
            </p:cNvPr>
            <p:cNvSpPr/>
            <p:nvPr/>
          </p:nvSpPr>
          <p:spPr>
            <a:xfrm>
              <a:off x="5708166" y="3621718"/>
              <a:ext cx="86242" cy="445431"/>
            </a:xfrm>
            <a:prstGeom prst="rightBrace">
              <a:avLst/>
            </a:prstGeom>
            <a:noFill/>
            <a:ln w="1270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25" name="Right Brace 24">
            <a:extLst>
              <a:ext uri="{FF2B5EF4-FFF2-40B4-BE49-F238E27FC236}">
                <a16:creationId xmlns:a16="http://schemas.microsoft.com/office/drawing/2014/main" id="{0898377F-1EAE-564B-A8EC-56D827EE4187}"/>
              </a:ext>
            </a:extLst>
          </p:cNvPr>
          <p:cNvSpPr/>
          <p:nvPr/>
        </p:nvSpPr>
        <p:spPr>
          <a:xfrm>
            <a:off x="3541100" y="2043713"/>
            <a:ext cx="114933" cy="2023436"/>
          </a:xfrm>
          <a:prstGeom prst="rightBrace">
            <a:avLst/>
          </a:prstGeom>
          <a:noFill/>
          <a:ln w="1270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 name="TextBox 25">
            <a:extLst>
              <a:ext uri="{FF2B5EF4-FFF2-40B4-BE49-F238E27FC236}">
                <a16:creationId xmlns:a16="http://schemas.microsoft.com/office/drawing/2014/main" id="{AD454CC2-4569-3844-B824-C9FAC8B2947A}"/>
              </a:ext>
            </a:extLst>
          </p:cNvPr>
          <p:cNvSpPr txBox="1"/>
          <p:nvPr/>
        </p:nvSpPr>
        <p:spPr>
          <a:xfrm>
            <a:off x="3603093" y="2941364"/>
            <a:ext cx="511679" cy="230832"/>
          </a:xfrm>
          <a:prstGeom prst="rect">
            <a:avLst/>
          </a:prstGeom>
          <a:noFill/>
        </p:spPr>
        <p:txBody>
          <a:bodyPr wrap="none" rtlCol="0">
            <a:spAutoFit/>
          </a:bodyPr>
          <a:lstStyle/>
          <a:p>
            <a:r>
              <a:rPr lang="en-US" sz="900" dirty="0"/>
              <a:t>81.8%</a:t>
            </a:r>
          </a:p>
        </p:txBody>
      </p:sp>
      <p:sp>
        <p:nvSpPr>
          <p:cNvPr id="27" name="TextBox 26">
            <a:extLst>
              <a:ext uri="{FF2B5EF4-FFF2-40B4-BE49-F238E27FC236}">
                <a16:creationId xmlns:a16="http://schemas.microsoft.com/office/drawing/2014/main" id="{56293106-0C8F-E143-8041-D3D0B3D0C1A3}"/>
              </a:ext>
            </a:extLst>
          </p:cNvPr>
          <p:cNvSpPr txBox="1"/>
          <p:nvPr/>
        </p:nvSpPr>
        <p:spPr>
          <a:xfrm>
            <a:off x="2681966" y="3856937"/>
            <a:ext cx="248786" cy="230832"/>
          </a:xfrm>
          <a:prstGeom prst="rect">
            <a:avLst/>
          </a:prstGeom>
          <a:noFill/>
        </p:spPr>
        <p:txBody>
          <a:bodyPr wrap="none" rtlCol="0">
            <a:spAutoFit/>
          </a:bodyPr>
          <a:lstStyle/>
          <a:p>
            <a:r>
              <a:rPr lang="en-US" sz="900" dirty="0"/>
              <a:t>0</a:t>
            </a:r>
          </a:p>
        </p:txBody>
      </p:sp>
      <p:cxnSp>
        <p:nvCxnSpPr>
          <p:cNvPr id="28" name="Straight Connector 27">
            <a:extLst>
              <a:ext uri="{FF2B5EF4-FFF2-40B4-BE49-F238E27FC236}">
                <a16:creationId xmlns:a16="http://schemas.microsoft.com/office/drawing/2014/main" id="{E4C2DF4C-AC00-2946-BC94-5FB6406500C3}"/>
              </a:ext>
            </a:extLst>
          </p:cNvPr>
          <p:cNvCxnSpPr>
            <a:cxnSpLocks/>
          </p:cNvCxnSpPr>
          <p:nvPr/>
        </p:nvCxnSpPr>
        <p:spPr>
          <a:xfrm>
            <a:off x="2849820" y="3995215"/>
            <a:ext cx="86242" cy="74892"/>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F19792F4-EF75-C740-B247-DB4CFB8EE2D1}"/>
              </a:ext>
            </a:extLst>
          </p:cNvPr>
          <p:cNvSpPr txBox="1"/>
          <p:nvPr/>
        </p:nvSpPr>
        <p:spPr>
          <a:xfrm>
            <a:off x="2645118" y="1738562"/>
            <a:ext cx="248786" cy="230832"/>
          </a:xfrm>
          <a:prstGeom prst="rect">
            <a:avLst/>
          </a:prstGeom>
          <a:noFill/>
        </p:spPr>
        <p:txBody>
          <a:bodyPr wrap="none" rtlCol="0">
            <a:spAutoFit/>
          </a:bodyPr>
          <a:lstStyle/>
          <a:p>
            <a:r>
              <a:rPr lang="en-US" sz="900" dirty="0"/>
              <a:t>0</a:t>
            </a:r>
          </a:p>
        </p:txBody>
      </p:sp>
      <p:cxnSp>
        <p:nvCxnSpPr>
          <p:cNvPr id="30" name="Straight Connector 29">
            <a:extLst>
              <a:ext uri="{FF2B5EF4-FFF2-40B4-BE49-F238E27FC236}">
                <a16:creationId xmlns:a16="http://schemas.microsoft.com/office/drawing/2014/main" id="{FD8410C3-61D6-2C47-969A-436904B28A67}"/>
              </a:ext>
            </a:extLst>
          </p:cNvPr>
          <p:cNvCxnSpPr>
            <a:cxnSpLocks/>
          </p:cNvCxnSpPr>
          <p:nvPr/>
        </p:nvCxnSpPr>
        <p:spPr>
          <a:xfrm flipV="1">
            <a:off x="2812723" y="1818292"/>
            <a:ext cx="118992" cy="18088"/>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32" name="TextBox 31">
            <a:extLst>
              <a:ext uri="{FF2B5EF4-FFF2-40B4-BE49-F238E27FC236}">
                <a16:creationId xmlns:a16="http://schemas.microsoft.com/office/drawing/2014/main" id="{668D4E3E-F93A-8C41-A2EC-FC8EED0ABACB}"/>
              </a:ext>
            </a:extLst>
          </p:cNvPr>
          <p:cNvSpPr txBox="1"/>
          <p:nvPr/>
        </p:nvSpPr>
        <p:spPr>
          <a:xfrm>
            <a:off x="2644080" y="1525803"/>
            <a:ext cx="248786" cy="230832"/>
          </a:xfrm>
          <a:prstGeom prst="rect">
            <a:avLst/>
          </a:prstGeom>
          <a:noFill/>
        </p:spPr>
        <p:txBody>
          <a:bodyPr wrap="none" rtlCol="0">
            <a:spAutoFit/>
          </a:bodyPr>
          <a:lstStyle/>
          <a:p>
            <a:r>
              <a:rPr lang="en-US" sz="900" dirty="0"/>
              <a:t>0</a:t>
            </a:r>
          </a:p>
        </p:txBody>
      </p:sp>
      <p:cxnSp>
        <p:nvCxnSpPr>
          <p:cNvPr id="33" name="Straight Connector 32">
            <a:extLst>
              <a:ext uri="{FF2B5EF4-FFF2-40B4-BE49-F238E27FC236}">
                <a16:creationId xmlns:a16="http://schemas.microsoft.com/office/drawing/2014/main" id="{8F05BB24-717E-B744-964D-2556E0E29426}"/>
              </a:ext>
            </a:extLst>
          </p:cNvPr>
          <p:cNvCxnSpPr>
            <a:cxnSpLocks/>
          </p:cNvCxnSpPr>
          <p:nvPr/>
        </p:nvCxnSpPr>
        <p:spPr>
          <a:xfrm flipV="1">
            <a:off x="2811685" y="1605533"/>
            <a:ext cx="118992" cy="18088"/>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34" name="TextBox 33">
            <a:extLst>
              <a:ext uri="{FF2B5EF4-FFF2-40B4-BE49-F238E27FC236}">
                <a16:creationId xmlns:a16="http://schemas.microsoft.com/office/drawing/2014/main" id="{F6C333F2-B005-D64E-BFDC-2741663C5265}"/>
              </a:ext>
            </a:extLst>
          </p:cNvPr>
          <p:cNvSpPr txBox="1"/>
          <p:nvPr/>
        </p:nvSpPr>
        <p:spPr>
          <a:xfrm>
            <a:off x="2111408" y="3639914"/>
            <a:ext cx="511679" cy="230832"/>
          </a:xfrm>
          <a:prstGeom prst="rect">
            <a:avLst/>
          </a:prstGeom>
          <a:noFill/>
        </p:spPr>
        <p:txBody>
          <a:bodyPr wrap="none" rtlCol="0">
            <a:spAutoFit/>
          </a:bodyPr>
          <a:lstStyle/>
          <a:p>
            <a:r>
              <a:rPr lang="en-US" sz="900" dirty="0"/>
              <a:t>26.7%</a:t>
            </a:r>
          </a:p>
        </p:txBody>
      </p:sp>
      <p:sp>
        <p:nvSpPr>
          <p:cNvPr id="35" name="Right Brace 34">
            <a:extLst>
              <a:ext uri="{FF2B5EF4-FFF2-40B4-BE49-F238E27FC236}">
                <a16:creationId xmlns:a16="http://schemas.microsoft.com/office/drawing/2014/main" id="{50C981D8-9EF3-D547-85A6-DC178F39579A}"/>
              </a:ext>
            </a:extLst>
          </p:cNvPr>
          <p:cNvSpPr/>
          <p:nvPr/>
        </p:nvSpPr>
        <p:spPr>
          <a:xfrm>
            <a:off x="2060999" y="3425355"/>
            <a:ext cx="114933" cy="655151"/>
          </a:xfrm>
          <a:prstGeom prst="rightBrace">
            <a:avLst/>
          </a:prstGeom>
          <a:noFill/>
          <a:ln w="1270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TextBox 35">
            <a:extLst>
              <a:ext uri="{FF2B5EF4-FFF2-40B4-BE49-F238E27FC236}">
                <a16:creationId xmlns:a16="http://schemas.microsoft.com/office/drawing/2014/main" id="{6A011FD0-CAB3-D246-BA77-BBD0A23FD6DA}"/>
              </a:ext>
            </a:extLst>
          </p:cNvPr>
          <p:cNvSpPr txBox="1"/>
          <p:nvPr/>
        </p:nvSpPr>
        <p:spPr>
          <a:xfrm>
            <a:off x="1203259" y="3836317"/>
            <a:ext cx="248786" cy="230832"/>
          </a:xfrm>
          <a:prstGeom prst="rect">
            <a:avLst/>
          </a:prstGeom>
          <a:noFill/>
        </p:spPr>
        <p:txBody>
          <a:bodyPr wrap="none" rtlCol="0">
            <a:spAutoFit/>
          </a:bodyPr>
          <a:lstStyle/>
          <a:p>
            <a:r>
              <a:rPr lang="en-US" sz="900" dirty="0"/>
              <a:t>0</a:t>
            </a:r>
          </a:p>
        </p:txBody>
      </p:sp>
      <p:cxnSp>
        <p:nvCxnSpPr>
          <p:cNvPr id="37" name="Straight Connector 36">
            <a:extLst>
              <a:ext uri="{FF2B5EF4-FFF2-40B4-BE49-F238E27FC236}">
                <a16:creationId xmlns:a16="http://schemas.microsoft.com/office/drawing/2014/main" id="{0FA7CD30-3AB9-7740-9860-781450D5A582}"/>
              </a:ext>
            </a:extLst>
          </p:cNvPr>
          <p:cNvCxnSpPr>
            <a:cxnSpLocks/>
          </p:cNvCxnSpPr>
          <p:nvPr/>
        </p:nvCxnSpPr>
        <p:spPr>
          <a:xfrm>
            <a:off x="1361969" y="3974595"/>
            <a:ext cx="86242" cy="74892"/>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39" name="TextBox 38">
            <a:extLst>
              <a:ext uri="{FF2B5EF4-FFF2-40B4-BE49-F238E27FC236}">
                <a16:creationId xmlns:a16="http://schemas.microsoft.com/office/drawing/2014/main" id="{C52ABFF9-CE64-3149-88FB-494D5EF5F210}"/>
              </a:ext>
            </a:extLst>
          </p:cNvPr>
          <p:cNvSpPr txBox="1"/>
          <p:nvPr/>
        </p:nvSpPr>
        <p:spPr>
          <a:xfrm>
            <a:off x="1163291" y="1523291"/>
            <a:ext cx="248786" cy="230832"/>
          </a:xfrm>
          <a:prstGeom prst="rect">
            <a:avLst/>
          </a:prstGeom>
          <a:noFill/>
        </p:spPr>
        <p:txBody>
          <a:bodyPr wrap="none" rtlCol="0">
            <a:spAutoFit/>
          </a:bodyPr>
          <a:lstStyle/>
          <a:p>
            <a:r>
              <a:rPr lang="en-US" sz="900" dirty="0"/>
              <a:t>0</a:t>
            </a:r>
          </a:p>
        </p:txBody>
      </p:sp>
      <p:cxnSp>
        <p:nvCxnSpPr>
          <p:cNvPr id="40" name="Straight Connector 39">
            <a:extLst>
              <a:ext uri="{FF2B5EF4-FFF2-40B4-BE49-F238E27FC236}">
                <a16:creationId xmlns:a16="http://schemas.microsoft.com/office/drawing/2014/main" id="{A5FB9AFA-2829-2149-9D22-3E4FD483C00C}"/>
              </a:ext>
            </a:extLst>
          </p:cNvPr>
          <p:cNvCxnSpPr>
            <a:cxnSpLocks/>
          </p:cNvCxnSpPr>
          <p:nvPr/>
        </p:nvCxnSpPr>
        <p:spPr>
          <a:xfrm flipV="1">
            <a:off x="1331736" y="1608878"/>
            <a:ext cx="118992" cy="18088"/>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42" name="TextBox 41">
            <a:extLst>
              <a:ext uri="{FF2B5EF4-FFF2-40B4-BE49-F238E27FC236}">
                <a16:creationId xmlns:a16="http://schemas.microsoft.com/office/drawing/2014/main" id="{792F3A28-4E0D-F747-A591-647B2EC1FD2C}"/>
              </a:ext>
            </a:extLst>
          </p:cNvPr>
          <p:cNvSpPr txBox="1"/>
          <p:nvPr/>
        </p:nvSpPr>
        <p:spPr>
          <a:xfrm rot="16200000">
            <a:off x="-624718" y="2624411"/>
            <a:ext cx="1984839" cy="276999"/>
          </a:xfrm>
          <a:prstGeom prst="rect">
            <a:avLst/>
          </a:prstGeom>
          <a:noFill/>
        </p:spPr>
        <p:txBody>
          <a:bodyPr wrap="none" rtlCol="0">
            <a:spAutoFit/>
          </a:bodyPr>
          <a:lstStyle/>
          <a:p>
            <a:r>
              <a:rPr lang="en-US" sz="1200" dirty="0"/>
              <a:t>Percentage of Participants</a:t>
            </a:r>
          </a:p>
        </p:txBody>
      </p:sp>
      <p:sp>
        <p:nvSpPr>
          <p:cNvPr id="43" name="Right Brace 42">
            <a:extLst>
              <a:ext uri="{FF2B5EF4-FFF2-40B4-BE49-F238E27FC236}">
                <a16:creationId xmlns:a16="http://schemas.microsoft.com/office/drawing/2014/main" id="{40B27C82-0658-B749-A938-4B9118CD39AB}"/>
              </a:ext>
            </a:extLst>
          </p:cNvPr>
          <p:cNvSpPr/>
          <p:nvPr/>
        </p:nvSpPr>
        <p:spPr>
          <a:xfrm>
            <a:off x="6576504" y="1879500"/>
            <a:ext cx="135937" cy="2201006"/>
          </a:xfrm>
          <a:prstGeom prst="rightBrace">
            <a:avLst/>
          </a:prstGeom>
          <a:noFill/>
          <a:ln w="1270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4" name="TextBox 43">
            <a:extLst>
              <a:ext uri="{FF2B5EF4-FFF2-40B4-BE49-F238E27FC236}">
                <a16:creationId xmlns:a16="http://schemas.microsoft.com/office/drawing/2014/main" id="{511DA541-F8DC-0E46-94A2-D893C573145E}"/>
              </a:ext>
            </a:extLst>
          </p:cNvPr>
          <p:cNvSpPr txBox="1"/>
          <p:nvPr/>
        </p:nvSpPr>
        <p:spPr>
          <a:xfrm>
            <a:off x="6667691" y="2861450"/>
            <a:ext cx="511679" cy="230832"/>
          </a:xfrm>
          <a:prstGeom prst="rect">
            <a:avLst/>
          </a:prstGeom>
          <a:noFill/>
        </p:spPr>
        <p:txBody>
          <a:bodyPr wrap="none" rtlCol="0">
            <a:spAutoFit/>
          </a:bodyPr>
          <a:lstStyle/>
          <a:p>
            <a:r>
              <a:rPr lang="en-US" sz="900" dirty="0"/>
              <a:t>89.4%</a:t>
            </a:r>
          </a:p>
        </p:txBody>
      </p:sp>
      <p:sp>
        <p:nvSpPr>
          <p:cNvPr id="13" name="Title 12">
            <a:extLst>
              <a:ext uri="{FF2B5EF4-FFF2-40B4-BE49-F238E27FC236}">
                <a16:creationId xmlns:a16="http://schemas.microsoft.com/office/drawing/2014/main" id="{6E8D92B7-C83D-C842-A4FA-0111A8D79E74}"/>
              </a:ext>
            </a:extLst>
          </p:cNvPr>
          <p:cNvSpPr>
            <a:spLocks noGrp="1"/>
          </p:cNvSpPr>
          <p:nvPr>
            <p:ph type="title"/>
          </p:nvPr>
        </p:nvSpPr>
        <p:spPr>
          <a:xfrm>
            <a:off x="417095" y="102582"/>
            <a:ext cx="8309810" cy="824841"/>
          </a:xfrm>
        </p:spPr>
        <p:txBody>
          <a:bodyPr/>
          <a:lstStyle/>
          <a:p>
            <a:r>
              <a:rPr lang="en-US" altLang="fr-FR" sz="2800" dirty="0"/>
              <a:t>LXB: Efficacy in IH, Once Nightly vs. </a:t>
            </a:r>
            <a:br>
              <a:rPr lang="en-US" altLang="fr-FR" sz="2800" dirty="0"/>
            </a:br>
            <a:r>
              <a:rPr lang="en-US" altLang="fr-FR" sz="2800" dirty="0"/>
              <a:t>Twice Nightly – PGI-C</a:t>
            </a:r>
            <a:endParaRPr lang="en-US" sz="2800" dirty="0"/>
          </a:p>
        </p:txBody>
      </p:sp>
      <p:grpSp>
        <p:nvGrpSpPr>
          <p:cNvPr id="38" name="Group 37">
            <a:extLst>
              <a:ext uri="{FF2B5EF4-FFF2-40B4-BE49-F238E27FC236}">
                <a16:creationId xmlns:a16="http://schemas.microsoft.com/office/drawing/2014/main" id="{060FC878-F942-4F4E-B148-B5B86D666B08}"/>
              </a:ext>
            </a:extLst>
          </p:cNvPr>
          <p:cNvGrpSpPr/>
          <p:nvPr/>
        </p:nvGrpSpPr>
        <p:grpSpPr>
          <a:xfrm>
            <a:off x="8052676" y="1396270"/>
            <a:ext cx="951310" cy="2910354"/>
            <a:chOff x="5778165" y="953799"/>
            <a:chExt cx="951310" cy="2910354"/>
          </a:xfrm>
        </p:grpSpPr>
        <p:sp>
          <p:nvSpPr>
            <p:cNvPr id="45" name="TextBox 1">
              <a:extLst>
                <a:ext uri="{FF2B5EF4-FFF2-40B4-BE49-F238E27FC236}">
                  <a16:creationId xmlns:a16="http://schemas.microsoft.com/office/drawing/2014/main" id="{D8D9F2C0-E32E-0A4C-8ED9-625FA214CA7D}"/>
                </a:ext>
              </a:extLst>
            </p:cNvPr>
            <p:cNvSpPr txBox="1">
              <a:spLocks noChangeArrowheads="1"/>
            </p:cNvSpPr>
            <p:nvPr/>
          </p:nvSpPr>
          <p:spPr bwMode="auto">
            <a:xfrm>
              <a:off x="5778165" y="3587154"/>
              <a:ext cx="9513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fr-FR" sz="1200" dirty="0">
                  <a:solidFill>
                    <a:srgbClr val="000000"/>
                  </a:solidFill>
                  <a:ea typeface="ＭＳ Ｐゴシック" panose="020B0600070205080204" pitchFamily="34" charset="-128"/>
                </a:rPr>
                <a:t>Worsened</a:t>
              </a:r>
            </a:p>
          </p:txBody>
        </p:sp>
        <p:sp>
          <p:nvSpPr>
            <p:cNvPr id="46" name="TextBox 1">
              <a:extLst>
                <a:ext uri="{FF2B5EF4-FFF2-40B4-BE49-F238E27FC236}">
                  <a16:creationId xmlns:a16="http://schemas.microsoft.com/office/drawing/2014/main" id="{02F2E8EC-B05D-7146-BE2B-CF635B42A2B0}"/>
                </a:ext>
              </a:extLst>
            </p:cNvPr>
            <p:cNvSpPr txBox="1">
              <a:spLocks noChangeArrowheads="1"/>
            </p:cNvSpPr>
            <p:nvPr/>
          </p:nvSpPr>
          <p:spPr bwMode="auto">
            <a:xfrm>
              <a:off x="5796025" y="953799"/>
              <a:ext cx="9155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fr-FR" sz="1200" dirty="0">
                  <a:solidFill>
                    <a:srgbClr val="000000"/>
                  </a:solidFill>
                  <a:ea typeface="ＭＳ Ｐゴシック" panose="020B0600070205080204" pitchFamily="34" charset="-128"/>
                </a:rPr>
                <a:t>Improved</a:t>
              </a:r>
            </a:p>
          </p:txBody>
        </p:sp>
        <p:sp>
          <p:nvSpPr>
            <p:cNvPr id="47" name="Arrow: Up-Down 15">
              <a:extLst>
                <a:ext uri="{FF2B5EF4-FFF2-40B4-BE49-F238E27FC236}">
                  <a16:creationId xmlns:a16="http://schemas.microsoft.com/office/drawing/2014/main" id="{58616A62-E9B5-B243-8DA4-12A2DB9BA421}"/>
                </a:ext>
              </a:extLst>
            </p:cNvPr>
            <p:cNvSpPr/>
            <p:nvPr/>
          </p:nvSpPr>
          <p:spPr>
            <a:xfrm>
              <a:off x="6125766" y="1228478"/>
              <a:ext cx="263128" cy="2356244"/>
            </a:xfrm>
            <a:prstGeom prst="upDownArrow">
              <a:avLst/>
            </a:prstGeom>
            <a:gradFill flip="none" rotWithShape="1">
              <a:gsLst>
                <a:gs pos="0">
                  <a:srgbClr val="540054"/>
                </a:gs>
                <a:gs pos="50000">
                  <a:srgbClr val="C0C0C0"/>
                </a:gs>
                <a:gs pos="100000">
                  <a:srgbClr val="0995C1"/>
                </a:gs>
              </a:gsLst>
              <a:lin ang="162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dirty="0"/>
            </a:p>
          </p:txBody>
        </p:sp>
      </p:grpSp>
    </p:spTree>
    <p:extLst>
      <p:ext uri="{BB962C8B-B14F-4D97-AF65-F5344CB8AC3E}">
        <p14:creationId xmlns:p14="http://schemas.microsoft.com/office/powerpoint/2010/main" val="1233824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A44CF-3AAC-0C4D-BA0E-C087677E165F}"/>
              </a:ext>
            </a:extLst>
          </p:cNvPr>
          <p:cNvSpPr>
            <a:spLocks noGrp="1"/>
          </p:cNvSpPr>
          <p:nvPr>
            <p:ph type="title"/>
          </p:nvPr>
        </p:nvSpPr>
        <p:spPr>
          <a:xfrm>
            <a:off x="417095" y="182889"/>
            <a:ext cx="8309810" cy="406265"/>
          </a:xfrm>
        </p:spPr>
        <p:txBody>
          <a:bodyPr/>
          <a:lstStyle/>
          <a:p>
            <a:r>
              <a:rPr lang="en-US" altLang="fr-FR" sz="2400" dirty="0"/>
              <a:t>LXB: Safety in OLT and SDP by LXB Dosing Regimen</a:t>
            </a:r>
            <a:endParaRPr lang="en-US" sz="2400" dirty="0"/>
          </a:p>
        </p:txBody>
      </p:sp>
      <p:sp>
        <p:nvSpPr>
          <p:cNvPr id="3" name="Text Placeholder 2">
            <a:extLst>
              <a:ext uri="{FF2B5EF4-FFF2-40B4-BE49-F238E27FC236}">
                <a16:creationId xmlns:a16="http://schemas.microsoft.com/office/drawing/2014/main" id="{9948DF1D-79BC-4947-99C8-84937B95F48C}"/>
              </a:ext>
            </a:extLst>
          </p:cNvPr>
          <p:cNvSpPr>
            <a:spLocks noGrp="1"/>
          </p:cNvSpPr>
          <p:nvPr>
            <p:ph type="body" sz="quarter" idx="10"/>
          </p:nvPr>
        </p:nvSpPr>
        <p:spPr>
          <a:xfrm>
            <a:off x="0" y="4864193"/>
            <a:ext cx="9144000" cy="427809"/>
          </a:xfrm>
        </p:spPr>
        <p:txBody>
          <a:bodyPr/>
          <a:lstStyle/>
          <a:p>
            <a:br>
              <a:rPr lang="en-US" dirty="0"/>
            </a:br>
            <a:r>
              <a:rPr lang="en-US" dirty="0"/>
              <a:t>Arnulf I, et al. </a:t>
            </a:r>
            <a:r>
              <a:rPr lang="en-US" dirty="0">
                <a:solidFill>
                  <a:srgbClr val="5A686F"/>
                </a:solidFill>
              </a:rPr>
              <a:t>SLEEP 2021 Annual Meeting. Abstract No. 485.</a:t>
            </a:r>
            <a:r>
              <a:rPr lang="en-US" dirty="0"/>
              <a:t> </a:t>
            </a:r>
          </a:p>
        </p:txBody>
      </p:sp>
      <p:sp>
        <p:nvSpPr>
          <p:cNvPr id="4" name="Content Placeholder 2">
            <a:extLst>
              <a:ext uri="{FF2B5EF4-FFF2-40B4-BE49-F238E27FC236}">
                <a16:creationId xmlns:a16="http://schemas.microsoft.com/office/drawing/2014/main" id="{D5EE68F1-0E2D-3641-B00B-BE6F47ED32EE}"/>
              </a:ext>
            </a:extLst>
          </p:cNvPr>
          <p:cNvSpPr txBox="1">
            <a:spLocks/>
          </p:cNvSpPr>
          <p:nvPr/>
        </p:nvSpPr>
        <p:spPr>
          <a:xfrm>
            <a:off x="417095" y="4310385"/>
            <a:ext cx="8309810" cy="718658"/>
          </a:xfrm>
          <a:prstGeom prst="rect">
            <a:avLst/>
          </a:prstGeom>
        </p:spPr>
        <p:txBody>
          <a:bodyPr/>
          <a:lstStyle>
            <a:lvl1pPr marL="259556" indent="-259556" algn="l" defTabSz="685800" rtl="0" eaLnBrk="1" latinLnBrk="0" hangingPunct="1">
              <a:lnSpc>
                <a:spcPct val="85000"/>
              </a:lnSpc>
              <a:spcBef>
                <a:spcPts val="600"/>
              </a:spcBef>
              <a:buClr>
                <a:schemeClr val="accent1"/>
              </a:buClr>
              <a:buSzPct val="115000"/>
              <a:buFont typeface="Arial"/>
              <a:buChar char="●"/>
              <a:defRPr sz="3200" kern="1200">
                <a:solidFill>
                  <a:schemeClr val="tx2"/>
                </a:solidFill>
                <a:latin typeface="Arial"/>
                <a:ea typeface="+mn-ea"/>
                <a:cs typeface="Arial"/>
              </a:defRPr>
            </a:lvl1pPr>
            <a:lvl2pPr marL="554831" indent="-211931"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2pPr>
            <a:lvl3pPr marL="809244" indent="-212598"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3pPr>
            <a:lvl4pPr marL="1110996" indent="-212598"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4pPr>
            <a:lvl5pPr marL="1412748" indent="-212598"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US" sz="1200" dirty="0"/>
              <a:t>The incidence of TEAEs was similar in participants who initiated and remained on a once-nightly regimen of LXB compared with those who initiated and remained on a twice-nightly regimen</a:t>
            </a:r>
          </a:p>
          <a:p>
            <a:r>
              <a:rPr lang="en-US" sz="1200" dirty="0"/>
              <a:t>No serious TEAEs were considered related to study treatment</a:t>
            </a:r>
          </a:p>
        </p:txBody>
      </p:sp>
      <p:graphicFrame>
        <p:nvGraphicFramePr>
          <p:cNvPr id="5" name="Table 5">
            <a:extLst>
              <a:ext uri="{FF2B5EF4-FFF2-40B4-BE49-F238E27FC236}">
                <a16:creationId xmlns:a16="http://schemas.microsoft.com/office/drawing/2014/main" id="{E8382897-B953-AD47-AC5C-18ED42BDF831}"/>
              </a:ext>
            </a:extLst>
          </p:cNvPr>
          <p:cNvGraphicFramePr>
            <a:graphicFrameLocks noGrp="1"/>
          </p:cNvGraphicFramePr>
          <p:nvPr>
            <p:extLst>
              <p:ext uri="{D42A27DB-BD31-4B8C-83A1-F6EECF244321}">
                <p14:modId xmlns:p14="http://schemas.microsoft.com/office/powerpoint/2010/main" val="323937989"/>
              </p:ext>
            </p:extLst>
          </p:nvPr>
        </p:nvGraphicFramePr>
        <p:xfrm>
          <a:off x="417095" y="585880"/>
          <a:ext cx="8309810" cy="3725096"/>
        </p:xfrm>
        <a:graphic>
          <a:graphicData uri="http://schemas.openxmlformats.org/drawingml/2006/table">
            <a:tbl>
              <a:tblPr firstRow="1" bandRow="1">
                <a:tableStyleId>{5C22544A-7EE6-4342-B048-85BDC9FD1C3A}</a:tableStyleId>
              </a:tblPr>
              <a:tblGrid>
                <a:gridCol w="1862466">
                  <a:extLst>
                    <a:ext uri="{9D8B030D-6E8A-4147-A177-3AD203B41FA5}">
                      <a16:colId xmlns:a16="http://schemas.microsoft.com/office/drawing/2014/main" val="2175171438"/>
                    </a:ext>
                  </a:extLst>
                </a:gridCol>
                <a:gridCol w="2582946">
                  <a:extLst>
                    <a:ext uri="{9D8B030D-6E8A-4147-A177-3AD203B41FA5}">
                      <a16:colId xmlns:a16="http://schemas.microsoft.com/office/drawing/2014/main" val="478355074"/>
                    </a:ext>
                  </a:extLst>
                </a:gridCol>
                <a:gridCol w="2256485">
                  <a:extLst>
                    <a:ext uri="{9D8B030D-6E8A-4147-A177-3AD203B41FA5}">
                      <a16:colId xmlns:a16="http://schemas.microsoft.com/office/drawing/2014/main" val="2828152773"/>
                    </a:ext>
                  </a:extLst>
                </a:gridCol>
                <a:gridCol w="1607913">
                  <a:extLst>
                    <a:ext uri="{9D8B030D-6E8A-4147-A177-3AD203B41FA5}">
                      <a16:colId xmlns:a16="http://schemas.microsoft.com/office/drawing/2014/main" val="2164450674"/>
                    </a:ext>
                  </a:extLst>
                </a:gridCol>
              </a:tblGrid>
              <a:tr h="877640">
                <a:tc>
                  <a:txBody>
                    <a:bodyPr/>
                    <a:lstStyle/>
                    <a:p>
                      <a:r>
                        <a:rPr lang="en-US" dirty="0"/>
                        <a:t>TEAEs in ≥ 5% of Participants, n (%)</a:t>
                      </a:r>
                    </a:p>
                  </a:txBody>
                  <a:tcPr anchor="ctr"/>
                </a:tc>
                <a:tc>
                  <a:txBody>
                    <a:bodyPr/>
                    <a:lstStyle/>
                    <a:p>
                      <a:pPr algn="ctr"/>
                      <a:r>
                        <a:rPr lang="en-US" dirty="0"/>
                        <a:t>Initiated and Remained on a Once-Nightly Regimen </a:t>
                      </a:r>
                      <a:br>
                        <a:rPr lang="en-US" dirty="0"/>
                      </a:br>
                      <a:r>
                        <a:rPr lang="en-US" dirty="0"/>
                        <a:t>(n = 21)</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Initiated and Remained on a Twice-Nightly Regimen (n = 93)</a:t>
                      </a:r>
                    </a:p>
                  </a:txBody>
                  <a:tcPr anchor="ctr"/>
                </a:tc>
                <a:tc>
                  <a:txBody>
                    <a:bodyPr/>
                    <a:lstStyle/>
                    <a:p>
                      <a:pPr algn="ctr"/>
                      <a:r>
                        <a:rPr lang="en-US" dirty="0"/>
                        <a:t>Changed Regimen Once or More (n = 40)</a:t>
                      </a:r>
                    </a:p>
                  </a:txBody>
                  <a:tcPr anchor="ctr"/>
                </a:tc>
                <a:extLst>
                  <a:ext uri="{0D108BD9-81ED-4DB2-BD59-A6C34878D82A}">
                    <a16:rowId xmlns:a16="http://schemas.microsoft.com/office/drawing/2014/main" val="2964579307"/>
                  </a:ext>
                </a:extLst>
              </a:tr>
              <a:tr h="355932">
                <a:tc>
                  <a:txBody>
                    <a:bodyPr/>
                    <a:lstStyle/>
                    <a:p>
                      <a:r>
                        <a:rPr lang="en-US" dirty="0"/>
                        <a:t>Any TEAE</a:t>
                      </a:r>
                    </a:p>
                  </a:txBody>
                  <a:tcPr anchor="ctr"/>
                </a:tc>
                <a:tc>
                  <a:txBody>
                    <a:bodyPr/>
                    <a:lstStyle/>
                    <a:p>
                      <a:pPr algn="ctr"/>
                      <a:r>
                        <a:rPr lang="en-US" dirty="0"/>
                        <a:t>13 (61.9)</a:t>
                      </a:r>
                    </a:p>
                  </a:txBody>
                  <a:tcPr anchor="ctr"/>
                </a:tc>
                <a:tc>
                  <a:txBody>
                    <a:bodyPr/>
                    <a:lstStyle/>
                    <a:p>
                      <a:pPr algn="ctr"/>
                      <a:r>
                        <a:rPr lang="en-US" dirty="0"/>
                        <a:t>69 (74.2)</a:t>
                      </a:r>
                    </a:p>
                  </a:txBody>
                  <a:tcPr anchor="ctr"/>
                </a:tc>
                <a:tc>
                  <a:txBody>
                    <a:bodyPr/>
                    <a:lstStyle/>
                    <a:p>
                      <a:pPr algn="ctr"/>
                      <a:r>
                        <a:rPr lang="en-US" dirty="0"/>
                        <a:t>33 (82.5)</a:t>
                      </a:r>
                    </a:p>
                  </a:txBody>
                  <a:tcPr anchor="ctr"/>
                </a:tc>
                <a:extLst>
                  <a:ext uri="{0D108BD9-81ED-4DB2-BD59-A6C34878D82A}">
                    <a16:rowId xmlns:a16="http://schemas.microsoft.com/office/drawing/2014/main" val="1501429157"/>
                  </a:ext>
                </a:extLst>
              </a:tr>
              <a:tr h="355932">
                <a:tc>
                  <a:txBody>
                    <a:bodyPr/>
                    <a:lstStyle/>
                    <a:p>
                      <a:r>
                        <a:rPr lang="en-US" dirty="0"/>
                        <a:t>Nausea</a:t>
                      </a:r>
                    </a:p>
                  </a:txBody>
                  <a:tcPr anchor="ctr"/>
                </a:tc>
                <a:tc>
                  <a:txBody>
                    <a:bodyPr/>
                    <a:lstStyle/>
                    <a:p>
                      <a:pPr algn="ctr"/>
                      <a:r>
                        <a:rPr lang="en-US" dirty="0"/>
                        <a:t>5 (23.8)</a:t>
                      </a:r>
                    </a:p>
                  </a:txBody>
                  <a:tcPr anchor="ctr"/>
                </a:tc>
                <a:tc>
                  <a:txBody>
                    <a:bodyPr/>
                    <a:lstStyle/>
                    <a:p>
                      <a:pPr algn="ctr"/>
                      <a:r>
                        <a:rPr lang="en-US" dirty="0"/>
                        <a:t>20 (21.5)</a:t>
                      </a:r>
                    </a:p>
                  </a:txBody>
                  <a:tcPr anchor="ctr"/>
                </a:tc>
                <a:tc>
                  <a:txBody>
                    <a:bodyPr/>
                    <a:lstStyle/>
                    <a:p>
                      <a:pPr algn="ctr"/>
                      <a:r>
                        <a:rPr lang="en-US" dirty="0"/>
                        <a:t>7 (17.5)</a:t>
                      </a:r>
                    </a:p>
                  </a:txBody>
                  <a:tcPr anchor="ctr"/>
                </a:tc>
                <a:extLst>
                  <a:ext uri="{0D108BD9-81ED-4DB2-BD59-A6C34878D82A}">
                    <a16:rowId xmlns:a16="http://schemas.microsoft.com/office/drawing/2014/main" val="480162139"/>
                  </a:ext>
                </a:extLst>
              </a:tr>
              <a:tr h="355932">
                <a:tc>
                  <a:txBody>
                    <a:bodyPr/>
                    <a:lstStyle/>
                    <a:p>
                      <a:r>
                        <a:rPr lang="en-US" dirty="0"/>
                        <a:t>Headache</a:t>
                      </a:r>
                    </a:p>
                  </a:txBody>
                  <a:tcPr anchor="ctr"/>
                </a:tc>
                <a:tc>
                  <a:txBody>
                    <a:bodyPr/>
                    <a:lstStyle/>
                    <a:p>
                      <a:pPr algn="ctr"/>
                      <a:r>
                        <a:rPr lang="en-US" dirty="0"/>
                        <a:t>3 (14.3)</a:t>
                      </a:r>
                    </a:p>
                  </a:txBody>
                  <a:tcPr anchor="ctr"/>
                </a:tc>
                <a:tc>
                  <a:txBody>
                    <a:bodyPr/>
                    <a:lstStyle/>
                    <a:p>
                      <a:pPr algn="ctr"/>
                      <a:r>
                        <a:rPr lang="en-US" dirty="0"/>
                        <a:t>15 (16.1)</a:t>
                      </a:r>
                    </a:p>
                  </a:txBody>
                  <a:tcPr anchor="ctr"/>
                </a:tc>
                <a:tc>
                  <a:txBody>
                    <a:bodyPr/>
                    <a:lstStyle/>
                    <a:p>
                      <a:pPr algn="ctr"/>
                      <a:r>
                        <a:rPr lang="en-US" dirty="0"/>
                        <a:t>6 (15.0)</a:t>
                      </a:r>
                    </a:p>
                  </a:txBody>
                  <a:tcPr anchor="ctr"/>
                </a:tc>
                <a:extLst>
                  <a:ext uri="{0D108BD9-81ED-4DB2-BD59-A6C34878D82A}">
                    <a16:rowId xmlns:a16="http://schemas.microsoft.com/office/drawing/2014/main" val="1178891190"/>
                  </a:ext>
                </a:extLst>
              </a:tr>
              <a:tr h="355932">
                <a:tc>
                  <a:txBody>
                    <a:bodyPr/>
                    <a:lstStyle/>
                    <a:p>
                      <a:r>
                        <a:rPr lang="en-US" dirty="0"/>
                        <a:t>Dizziness</a:t>
                      </a:r>
                    </a:p>
                  </a:txBody>
                  <a:tcPr anchor="ctr"/>
                </a:tc>
                <a:tc>
                  <a:txBody>
                    <a:bodyPr/>
                    <a:lstStyle/>
                    <a:p>
                      <a:pPr algn="ctr"/>
                      <a:r>
                        <a:rPr lang="en-US" dirty="0"/>
                        <a:t>4 (19.0)</a:t>
                      </a:r>
                    </a:p>
                  </a:txBody>
                  <a:tcPr anchor="ctr"/>
                </a:tc>
                <a:tc>
                  <a:txBody>
                    <a:bodyPr/>
                    <a:lstStyle/>
                    <a:p>
                      <a:pPr algn="ctr"/>
                      <a:r>
                        <a:rPr lang="en-US" dirty="0"/>
                        <a:t>7 (7.5)</a:t>
                      </a:r>
                    </a:p>
                  </a:txBody>
                  <a:tcPr anchor="ctr"/>
                </a:tc>
                <a:tc>
                  <a:txBody>
                    <a:bodyPr/>
                    <a:lstStyle/>
                    <a:p>
                      <a:pPr algn="ctr"/>
                      <a:r>
                        <a:rPr lang="en-US" dirty="0"/>
                        <a:t>7 (17.5)</a:t>
                      </a:r>
                    </a:p>
                  </a:txBody>
                  <a:tcPr anchor="ctr"/>
                </a:tc>
                <a:extLst>
                  <a:ext uri="{0D108BD9-81ED-4DB2-BD59-A6C34878D82A}">
                    <a16:rowId xmlns:a16="http://schemas.microsoft.com/office/drawing/2014/main" val="678794297"/>
                  </a:ext>
                </a:extLst>
              </a:tr>
              <a:tr h="355932">
                <a:tc>
                  <a:txBody>
                    <a:bodyPr/>
                    <a:lstStyle/>
                    <a:p>
                      <a:r>
                        <a:rPr lang="en-US" dirty="0"/>
                        <a:t>Anxiety</a:t>
                      </a:r>
                    </a:p>
                  </a:txBody>
                  <a:tcPr anchor="ctr"/>
                </a:tc>
                <a:tc>
                  <a:txBody>
                    <a:bodyPr/>
                    <a:lstStyle/>
                    <a:p>
                      <a:pPr algn="ctr"/>
                      <a:r>
                        <a:rPr lang="en-US" dirty="0"/>
                        <a:t>2 (9.5)</a:t>
                      </a:r>
                    </a:p>
                  </a:txBody>
                  <a:tcPr anchor="ctr"/>
                </a:tc>
                <a:tc>
                  <a:txBody>
                    <a:bodyPr/>
                    <a:lstStyle/>
                    <a:p>
                      <a:pPr algn="ctr"/>
                      <a:r>
                        <a:rPr lang="en-US" dirty="0"/>
                        <a:t>9 (9.7)</a:t>
                      </a:r>
                    </a:p>
                  </a:txBody>
                  <a:tcPr anchor="ctr"/>
                </a:tc>
                <a:tc>
                  <a:txBody>
                    <a:bodyPr/>
                    <a:lstStyle/>
                    <a:p>
                      <a:pPr algn="ctr"/>
                      <a:r>
                        <a:rPr lang="en-US" dirty="0"/>
                        <a:t>3 (7.5)</a:t>
                      </a:r>
                    </a:p>
                  </a:txBody>
                  <a:tcPr anchor="ctr"/>
                </a:tc>
                <a:extLst>
                  <a:ext uri="{0D108BD9-81ED-4DB2-BD59-A6C34878D82A}">
                    <a16:rowId xmlns:a16="http://schemas.microsoft.com/office/drawing/2014/main" val="2424080082"/>
                  </a:ext>
                </a:extLst>
              </a:tr>
              <a:tr h="355932">
                <a:tc>
                  <a:txBody>
                    <a:bodyPr/>
                    <a:lstStyle/>
                    <a:p>
                      <a:r>
                        <a:rPr lang="en-US" dirty="0"/>
                        <a:t>Decreased appetite</a:t>
                      </a:r>
                    </a:p>
                  </a:txBody>
                  <a:tcPr anchor="ctr"/>
                </a:tc>
                <a:tc>
                  <a:txBody>
                    <a:bodyPr/>
                    <a:lstStyle/>
                    <a:p>
                      <a:pPr algn="ctr"/>
                      <a:r>
                        <a:rPr lang="en-US" dirty="0"/>
                        <a:t>3 (14.3)</a:t>
                      </a:r>
                    </a:p>
                  </a:txBody>
                  <a:tcPr anchor="ctr"/>
                </a:tc>
                <a:tc>
                  <a:txBody>
                    <a:bodyPr/>
                    <a:lstStyle/>
                    <a:p>
                      <a:pPr algn="ctr"/>
                      <a:r>
                        <a:rPr lang="en-US" dirty="0"/>
                        <a:t>9 (9.7)</a:t>
                      </a:r>
                    </a:p>
                  </a:txBody>
                  <a:tcPr anchor="ctr"/>
                </a:tc>
                <a:tc>
                  <a:txBody>
                    <a:bodyPr/>
                    <a:lstStyle/>
                    <a:p>
                      <a:pPr algn="ctr"/>
                      <a:r>
                        <a:rPr lang="en-US" dirty="0"/>
                        <a:t>0</a:t>
                      </a:r>
                    </a:p>
                  </a:txBody>
                  <a:tcPr anchor="ctr"/>
                </a:tc>
                <a:extLst>
                  <a:ext uri="{0D108BD9-81ED-4DB2-BD59-A6C34878D82A}">
                    <a16:rowId xmlns:a16="http://schemas.microsoft.com/office/drawing/2014/main" val="303704132"/>
                  </a:ext>
                </a:extLst>
              </a:tr>
              <a:tr h="355932">
                <a:tc>
                  <a:txBody>
                    <a:bodyPr/>
                    <a:lstStyle/>
                    <a:p>
                      <a:r>
                        <a:rPr lang="en-US" dirty="0"/>
                        <a:t>Vomiting</a:t>
                      </a:r>
                    </a:p>
                  </a:txBody>
                  <a:tcPr anchor="ctr"/>
                </a:tc>
                <a:tc>
                  <a:txBody>
                    <a:bodyPr/>
                    <a:lstStyle/>
                    <a:p>
                      <a:pPr algn="ctr"/>
                      <a:r>
                        <a:rPr lang="en-US" dirty="0"/>
                        <a:t>1 (4.8)</a:t>
                      </a:r>
                    </a:p>
                  </a:txBody>
                  <a:tcPr anchor="ctr"/>
                </a:tc>
                <a:tc>
                  <a:txBody>
                    <a:bodyPr/>
                    <a:lstStyle/>
                    <a:p>
                      <a:pPr algn="ctr"/>
                      <a:r>
                        <a:rPr lang="en-US" dirty="0"/>
                        <a:t>6 (6.5)</a:t>
                      </a:r>
                    </a:p>
                  </a:txBody>
                  <a:tcPr anchor="ctr"/>
                </a:tc>
                <a:tc>
                  <a:txBody>
                    <a:bodyPr/>
                    <a:lstStyle/>
                    <a:p>
                      <a:pPr algn="ctr"/>
                      <a:r>
                        <a:rPr lang="en-US" dirty="0"/>
                        <a:t>3 (7.5)</a:t>
                      </a:r>
                    </a:p>
                  </a:txBody>
                  <a:tcPr anchor="ctr"/>
                </a:tc>
                <a:extLst>
                  <a:ext uri="{0D108BD9-81ED-4DB2-BD59-A6C34878D82A}">
                    <a16:rowId xmlns:a16="http://schemas.microsoft.com/office/drawing/2014/main" val="2398289013"/>
                  </a:ext>
                </a:extLst>
              </a:tr>
              <a:tr h="355932">
                <a:tc>
                  <a:txBody>
                    <a:bodyPr/>
                    <a:lstStyle/>
                    <a:p>
                      <a:r>
                        <a:rPr lang="en-US" dirty="0"/>
                        <a:t>Dry mouth</a:t>
                      </a:r>
                    </a:p>
                  </a:txBody>
                  <a:tcPr anchor="ctr"/>
                </a:tc>
                <a:tc>
                  <a:txBody>
                    <a:bodyPr/>
                    <a:lstStyle/>
                    <a:p>
                      <a:pPr algn="ctr"/>
                      <a:r>
                        <a:rPr lang="en-US" dirty="0"/>
                        <a:t>0</a:t>
                      </a:r>
                    </a:p>
                  </a:txBody>
                  <a:tcPr anchor="ctr"/>
                </a:tc>
                <a:tc>
                  <a:txBody>
                    <a:bodyPr/>
                    <a:lstStyle/>
                    <a:p>
                      <a:pPr algn="ctr"/>
                      <a:r>
                        <a:rPr lang="en-US" dirty="0"/>
                        <a:t>8 (8.6)</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1 (2.5)</a:t>
                      </a:r>
                    </a:p>
                  </a:txBody>
                  <a:tcPr anchor="ctr"/>
                </a:tc>
                <a:extLst>
                  <a:ext uri="{0D108BD9-81ED-4DB2-BD59-A6C34878D82A}">
                    <a16:rowId xmlns:a16="http://schemas.microsoft.com/office/drawing/2014/main" val="524000707"/>
                  </a:ext>
                </a:extLst>
              </a:tr>
            </a:tbl>
          </a:graphicData>
        </a:graphic>
      </p:graphicFrame>
    </p:spTree>
    <p:extLst>
      <p:ext uri="{BB962C8B-B14F-4D97-AF65-F5344CB8AC3E}">
        <p14:creationId xmlns:p14="http://schemas.microsoft.com/office/powerpoint/2010/main" val="439793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A44CF-3AAC-0C4D-BA0E-C087677E165F}"/>
              </a:ext>
            </a:extLst>
          </p:cNvPr>
          <p:cNvSpPr>
            <a:spLocks noGrp="1"/>
          </p:cNvSpPr>
          <p:nvPr>
            <p:ph type="title"/>
          </p:nvPr>
        </p:nvSpPr>
        <p:spPr>
          <a:xfrm>
            <a:off x="417095" y="209050"/>
            <a:ext cx="8309810" cy="353943"/>
          </a:xfrm>
        </p:spPr>
        <p:txBody>
          <a:bodyPr/>
          <a:lstStyle/>
          <a:p>
            <a:r>
              <a:rPr lang="en-US" altLang="fr-FR" sz="2000" dirty="0"/>
              <a:t>LXB: Safety in OLT and SDP by LXB Dosing Regimen (cont.)</a:t>
            </a:r>
            <a:endParaRPr lang="en-US" sz="2000" dirty="0"/>
          </a:p>
        </p:txBody>
      </p:sp>
      <p:sp>
        <p:nvSpPr>
          <p:cNvPr id="3" name="Text Placeholder 2">
            <a:extLst>
              <a:ext uri="{FF2B5EF4-FFF2-40B4-BE49-F238E27FC236}">
                <a16:creationId xmlns:a16="http://schemas.microsoft.com/office/drawing/2014/main" id="{9948DF1D-79BC-4947-99C8-84937B95F48C}"/>
              </a:ext>
            </a:extLst>
          </p:cNvPr>
          <p:cNvSpPr>
            <a:spLocks noGrp="1"/>
          </p:cNvSpPr>
          <p:nvPr>
            <p:ph type="body" sz="quarter" idx="10"/>
          </p:nvPr>
        </p:nvSpPr>
        <p:spPr>
          <a:xfrm>
            <a:off x="0" y="4864193"/>
            <a:ext cx="9144000" cy="427809"/>
          </a:xfrm>
        </p:spPr>
        <p:txBody>
          <a:bodyPr/>
          <a:lstStyle/>
          <a:p>
            <a:br>
              <a:rPr lang="en-US" dirty="0"/>
            </a:br>
            <a:r>
              <a:rPr lang="en-US" dirty="0"/>
              <a:t>Arnulf I, et al. </a:t>
            </a:r>
            <a:r>
              <a:rPr lang="en-US" dirty="0">
                <a:solidFill>
                  <a:srgbClr val="5A686F"/>
                </a:solidFill>
              </a:rPr>
              <a:t>SLEEP 2021 Annual Meeting. Abstract No. 485.</a:t>
            </a:r>
            <a:r>
              <a:rPr lang="en-US" dirty="0"/>
              <a:t> </a:t>
            </a:r>
          </a:p>
        </p:txBody>
      </p:sp>
      <p:sp>
        <p:nvSpPr>
          <p:cNvPr id="4" name="Content Placeholder 2">
            <a:extLst>
              <a:ext uri="{FF2B5EF4-FFF2-40B4-BE49-F238E27FC236}">
                <a16:creationId xmlns:a16="http://schemas.microsoft.com/office/drawing/2014/main" id="{D5EE68F1-0E2D-3641-B00B-BE6F47ED32EE}"/>
              </a:ext>
            </a:extLst>
          </p:cNvPr>
          <p:cNvSpPr txBox="1">
            <a:spLocks/>
          </p:cNvSpPr>
          <p:nvPr/>
        </p:nvSpPr>
        <p:spPr>
          <a:xfrm>
            <a:off x="417095" y="4249425"/>
            <a:ext cx="8309810" cy="718658"/>
          </a:xfrm>
          <a:prstGeom prst="rect">
            <a:avLst/>
          </a:prstGeom>
        </p:spPr>
        <p:txBody>
          <a:bodyPr/>
          <a:lstStyle>
            <a:lvl1pPr marL="259556" indent="-259556" algn="l" defTabSz="685800" rtl="0" eaLnBrk="1" latinLnBrk="0" hangingPunct="1">
              <a:lnSpc>
                <a:spcPct val="85000"/>
              </a:lnSpc>
              <a:spcBef>
                <a:spcPts val="600"/>
              </a:spcBef>
              <a:buClr>
                <a:schemeClr val="accent1"/>
              </a:buClr>
              <a:buSzPct val="115000"/>
              <a:buFont typeface="Arial"/>
              <a:buChar char="●"/>
              <a:defRPr sz="3200" kern="1200">
                <a:solidFill>
                  <a:schemeClr val="tx2"/>
                </a:solidFill>
                <a:latin typeface="Arial"/>
                <a:ea typeface="+mn-ea"/>
                <a:cs typeface="Arial"/>
              </a:defRPr>
            </a:lvl1pPr>
            <a:lvl2pPr marL="554831" indent="-211931"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2pPr>
            <a:lvl3pPr marL="809244" indent="-212598"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3pPr>
            <a:lvl4pPr marL="1110996" indent="-212598"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4pPr>
            <a:lvl5pPr marL="1412748" indent="-212598"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US" sz="1200" dirty="0"/>
              <a:t>The incidence of TEAEs was similar in participants who initiated and remained on a once-nightly regimen of LXB compared with those who initiated and remained on a twice-nightly regimen</a:t>
            </a:r>
          </a:p>
          <a:p>
            <a:r>
              <a:rPr lang="en-US" sz="1200" dirty="0"/>
              <a:t>No serious TEAEs were considered related to study treatment</a:t>
            </a:r>
          </a:p>
        </p:txBody>
      </p:sp>
      <p:graphicFrame>
        <p:nvGraphicFramePr>
          <p:cNvPr id="5" name="Table 5">
            <a:extLst>
              <a:ext uri="{FF2B5EF4-FFF2-40B4-BE49-F238E27FC236}">
                <a16:creationId xmlns:a16="http://schemas.microsoft.com/office/drawing/2014/main" id="{E8382897-B953-AD47-AC5C-18ED42BDF831}"/>
              </a:ext>
            </a:extLst>
          </p:cNvPr>
          <p:cNvGraphicFramePr>
            <a:graphicFrameLocks noGrp="1"/>
          </p:cNvGraphicFramePr>
          <p:nvPr>
            <p:extLst>
              <p:ext uri="{D42A27DB-BD31-4B8C-83A1-F6EECF244321}">
                <p14:modId xmlns:p14="http://schemas.microsoft.com/office/powerpoint/2010/main" val="1885214806"/>
              </p:ext>
            </p:extLst>
          </p:nvPr>
        </p:nvGraphicFramePr>
        <p:xfrm>
          <a:off x="417095" y="585880"/>
          <a:ext cx="8309810" cy="3516152"/>
        </p:xfrm>
        <a:graphic>
          <a:graphicData uri="http://schemas.openxmlformats.org/drawingml/2006/table">
            <a:tbl>
              <a:tblPr firstRow="1" bandRow="1">
                <a:tableStyleId>{5C22544A-7EE6-4342-B048-85BDC9FD1C3A}</a:tableStyleId>
              </a:tblPr>
              <a:tblGrid>
                <a:gridCol w="1862466">
                  <a:extLst>
                    <a:ext uri="{9D8B030D-6E8A-4147-A177-3AD203B41FA5}">
                      <a16:colId xmlns:a16="http://schemas.microsoft.com/office/drawing/2014/main" val="2175171438"/>
                    </a:ext>
                  </a:extLst>
                </a:gridCol>
                <a:gridCol w="2582946">
                  <a:extLst>
                    <a:ext uri="{9D8B030D-6E8A-4147-A177-3AD203B41FA5}">
                      <a16:colId xmlns:a16="http://schemas.microsoft.com/office/drawing/2014/main" val="478355074"/>
                    </a:ext>
                  </a:extLst>
                </a:gridCol>
                <a:gridCol w="2256485">
                  <a:extLst>
                    <a:ext uri="{9D8B030D-6E8A-4147-A177-3AD203B41FA5}">
                      <a16:colId xmlns:a16="http://schemas.microsoft.com/office/drawing/2014/main" val="2828152773"/>
                    </a:ext>
                  </a:extLst>
                </a:gridCol>
                <a:gridCol w="1607913">
                  <a:extLst>
                    <a:ext uri="{9D8B030D-6E8A-4147-A177-3AD203B41FA5}">
                      <a16:colId xmlns:a16="http://schemas.microsoft.com/office/drawing/2014/main" val="2164450674"/>
                    </a:ext>
                  </a:extLst>
                </a:gridCol>
              </a:tblGrid>
              <a:tr h="877640">
                <a:tc>
                  <a:txBody>
                    <a:bodyPr/>
                    <a:lstStyle/>
                    <a:p>
                      <a:r>
                        <a:rPr lang="en-US" dirty="0"/>
                        <a:t>TEAEs in ≥ 5% of Participants, n (%)</a:t>
                      </a:r>
                    </a:p>
                  </a:txBody>
                  <a:tcPr anchor="ctr"/>
                </a:tc>
                <a:tc>
                  <a:txBody>
                    <a:bodyPr/>
                    <a:lstStyle/>
                    <a:p>
                      <a:pPr algn="ctr"/>
                      <a:r>
                        <a:rPr lang="en-US" dirty="0"/>
                        <a:t>Initiated and Remained on a Once-Nightly Regimen </a:t>
                      </a:r>
                      <a:br>
                        <a:rPr lang="en-US" dirty="0"/>
                      </a:br>
                      <a:r>
                        <a:rPr lang="en-US" dirty="0"/>
                        <a:t>(n = 21)</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Initiated and Remained on a Twice-Nightly Regimen (n = 93)</a:t>
                      </a:r>
                    </a:p>
                  </a:txBody>
                  <a:tcPr anchor="ctr"/>
                </a:tc>
                <a:tc>
                  <a:txBody>
                    <a:bodyPr/>
                    <a:lstStyle/>
                    <a:p>
                      <a:pPr algn="ctr"/>
                      <a:r>
                        <a:rPr lang="en-US" dirty="0"/>
                        <a:t>Changed Regimen Once or More (n = 40)</a:t>
                      </a:r>
                    </a:p>
                  </a:txBody>
                  <a:tcPr anchor="ctr"/>
                </a:tc>
                <a:extLst>
                  <a:ext uri="{0D108BD9-81ED-4DB2-BD59-A6C34878D82A}">
                    <a16:rowId xmlns:a16="http://schemas.microsoft.com/office/drawing/2014/main" val="2964579307"/>
                  </a:ext>
                </a:extLst>
              </a:tr>
              <a:tr h="355932">
                <a:tc>
                  <a:txBody>
                    <a:bodyPr/>
                    <a:lstStyle/>
                    <a:p>
                      <a:r>
                        <a:rPr lang="en-US" dirty="0"/>
                        <a:t>Urinary tract infection</a:t>
                      </a:r>
                    </a:p>
                  </a:txBody>
                  <a:tcPr anchor="ctr"/>
                </a:tc>
                <a:tc>
                  <a:txBody>
                    <a:bodyPr/>
                    <a:lstStyle/>
                    <a:p>
                      <a:pPr algn="ctr"/>
                      <a:r>
                        <a:rPr lang="en-US" dirty="0"/>
                        <a:t>1 (4.8)</a:t>
                      </a:r>
                    </a:p>
                  </a:txBody>
                  <a:tcPr anchor="ctr"/>
                </a:tc>
                <a:tc>
                  <a:txBody>
                    <a:bodyPr/>
                    <a:lstStyle/>
                    <a:p>
                      <a:pPr algn="ctr"/>
                      <a:r>
                        <a:rPr lang="en-US" dirty="0"/>
                        <a:t>5 (5.4)</a:t>
                      </a:r>
                    </a:p>
                  </a:txBody>
                  <a:tcPr anchor="ctr"/>
                </a:tc>
                <a:tc>
                  <a:txBody>
                    <a:bodyPr/>
                    <a:lstStyle/>
                    <a:p>
                      <a:pPr algn="ctr"/>
                      <a:r>
                        <a:rPr lang="en-US" dirty="0"/>
                        <a:t>3 (7.5)</a:t>
                      </a:r>
                    </a:p>
                  </a:txBody>
                  <a:tcPr anchor="ctr"/>
                </a:tc>
                <a:extLst>
                  <a:ext uri="{0D108BD9-81ED-4DB2-BD59-A6C34878D82A}">
                    <a16:rowId xmlns:a16="http://schemas.microsoft.com/office/drawing/2014/main" val="1501429157"/>
                  </a:ext>
                </a:extLst>
              </a:tr>
              <a:tr h="355932">
                <a:tc>
                  <a:txBody>
                    <a:bodyPr/>
                    <a:lstStyle/>
                    <a:p>
                      <a:r>
                        <a:rPr lang="en-US" dirty="0"/>
                        <a:t>Diarrhea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1 (4.8)</a:t>
                      </a:r>
                    </a:p>
                  </a:txBody>
                  <a:tcPr anchor="ctr"/>
                </a:tc>
                <a:tc>
                  <a:txBody>
                    <a:bodyPr/>
                    <a:lstStyle/>
                    <a:p>
                      <a:pPr algn="ctr"/>
                      <a:r>
                        <a:rPr lang="en-US" dirty="0"/>
                        <a:t>6 (6.5)</a:t>
                      </a:r>
                    </a:p>
                  </a:txBody>
                  <a:tcPr anchor="ctr"/>
                </a:tc>
                <a:tc>
                  <a:txBody>
                    <a:bodyPr/>
                    <a:lstStyle/>
                    <a:p>
                      <a:pPr algn="ctr"/>
                      <a:r>
                        <a:rPr lang="en-US" dirty="0"/>
                        <a:t>1 (2.5)</a:t>
                      </a:r>
                    </a:p>
                  </a:txBody>
                  <a:tcPr anchor="ctr"/>
                </a:tc>
                <a:extLst>
                  <a:ext uri="{0D108BD9-81ED-4DB2-BD59-A6C34878D82A}">
                    <a16:rowId xmlns:a16="http://schemas.microsoft.com/office/drawing/2014/main" val="480162139"/>
                  </a:ext>
                </a:extLst>
              </a:tr>
              <a:tr h="355932">
                <a:tc>
                  <a:txBody>
                    <a:bodyPr/>
                    <a:lstStyle/>
                    <a:p>
                      <a:r>
                        <a:rPr lang="en-US" dirty="0"/>
                        <a:t>Insomnia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1 (4.8)</a:t>
                      </a:r>
                    </a:p>
                  </a:txBody>
                  <a:tcPr anchor="ctr"/>
                </a:tc>
                <a:tc>
                  <a:txBody>
                    <a:bodyPr/>
                    <a:lstStyle/>
                    <a:p>
                      <a:pPr algn="ctr"/>
                      <a:r>
                        <a:rPr lang="en-US" dirty="0"/>
                        <a:t>6 (6.5)</a:t>
                      </a:r>
                    </a:p>
                  </a:txBody>
                  <a:tcPr anchor="ctr"/>
                </a:tc>
                <a:tc>
                  <a:txBody>
                    <a:bodyPr/>
                    <a:lstStyle/>
                    <a:p>
                      <a:pPr algn="ctr"/>
                      <a:r>
                        <a:rPr lang="en-US" dirty="0"/>
                        <a:t>1 (2.5)</a:t>
                      </a:r>
                    </a:p>
                  </a:txBody>
                  <a:tcPr anchor="ctr"/>
                </a:tc>
                <a:extLst>
                  <a:ext uri="{0D108BD9-81ED-4DB2-BD59-A6C34878D82A}">
                    <a16:rowId xmlns:a16="http://schemas.microsoft.com/office/drawing/2014/main" val="1178891190"/>
                  </a:ext>
                </a:extLst>
              </a:tr>
              <a:tr h="355932">
                <a:tc>
                  <a:txBody>
                    <a:bodyPr/>
                    <a:lstStyle/>
                    <a:p>
                      <a:r>
                        <a:rPr lang="en-US" dirty="0"/>
                        <a:t>Tremor</a:t>
                      </a:r>
                    </a:p>
                  </a:txBody>
                  <a:tcPr anchor="ctr"/>
                </a:tc>
                <a:tc>
                  <a:txBody>
                    <a:bodyPr/>
                    <a:lstStyle/>
                    <a:p>
                      <a:pPr algn="ctr"/>
                      <a:r>
                        <a:rPr lang="en-US" dirty="0"/>
                        <a:t>0</a:t>
                      </a:r>
                    </a:p>
                  </a:txBody>
                  <a:tcPr anchor="ctr"/>
                </a:tc>
                <a:tc>
                  <a:txBody>
                    <a:bodyPr/>
                    <a:lstStyle/>
                    <a:p>
                      <a:pPr algn="ctr"/>
                      <a:r>
                        <a:rPr lang="en-US" dirty="0"/>
                        <a:t>5 (5.4)</a:t>
                      </a:r>
                    </a:p>
                  </a:txBody>
                  <a:tcPr anchor="ctr"/>
                </a:tc>
                <a:tc>
                  <a:txBody>
                    <a:bodyPr/>
                    <a:lstStyle/>
                    <a:p>
                      <a:pPr algn="ctr"/>
                      <a:r>
                        <a:rPr lang="en-US" dirty="0"/>
                        <a:t>3 (7.5)</a:t>
                      </a:r>
                    </a:p>
                  </a:txBody>
                  <a:tcPr anchor="ctr"/>
                </a:tc>
                <a:extLst>
                  <a:ext uri="{0D108BD9-81ED-4DB2-BD59-A6C34878D82A}">
                    <a16:rowId xmlns:a16="http://schemas.microsoft.com/office/drawing/2014/main" val="678794297"/>
                  </a:ext>
                </a:extLst>
              </a:tr>
              <a:tr h="355932">
                <a:tc>
                  <a:txBody>
                    <a:bodyPr/>
                    <a:lstStyle/>
                    <a:p>
                      <a:r>
                        <a:rPr lang="en-US" dirty="0"/>
                        <a:t>Somnolence</a:t>
                      </a:r>
                    </a:p>
                  </a:txBody>
                  <a:tcPr anchor="ctr"/>
                </a:tc>
                <a:tc>
                  <a:txBody>
                    <a:bodyPr/>
                    <a:lstStyle/>
                    <a:p>
                      <a:pPr algn="ctr"/>
                      <a:r>
                        <a:rPr lang="en-US" dirty="0"/>
                        <a:t>0</a:t>
                      </a:r>
                    </a:p>
                  </a:txBody>
                  <a:tcPr anchor="ctr"/>
                </a:tc>
                <a:tc>
                  <a:txBody>
                    <a:bodyPr/>
                    <a:lstStyle/>
                    <a:p>
                      <a:pPr algn="ctr"/>
                      <a:r>
                        <a:rPr lang="en-US" dirty="0"/>
                        <a:t>3 (3.2)</a:t>
                      </a:r>
                    </a:p>
                  </a:txBody>
                  <a:tcPr anchor="ctr"/>
                </a:tc>
                <a:tc>
                  <a:txBody>
                    <a:bodyPr/>
                    <a:lstStyle/>
                    <a:p>
                      <a:pPr algn="ctr"/>
                      <a:r>
                        <a:rPr lang="en-US" dirty="0"/>
                        <a:t>4 (10.0)</a:t>
                      </a:r>
                    </a:p>
                  </a:txBody>
                  <a:tcPr anchor="ctr"/>
                </a:tc>
                <a:extLst>
                  <a:ext uri="{0D108BD9-81ED-4DB2-BD59-A6C34878D82A}">
                    <a16:rowId xmlns:a16="http://schemas.microsoft.com/office/drawing/2014/main" val="2424080082"/>
                  </a:ext>
                </a:extLst>
              </a:tr>
              <a:tr h="355932">
                <a:tc>
                  <a:txBody>
                    <a:bodyPr/>
                    <a:lstStyle/>
                    <a:p>
                      <a:r>
                        <a:rPr lang="en-US" dirty="0"/>
                        <a:t>Upper respiratory tract infection</a:t>
                      </a:r>
                    </a:p>
                  </a:txBody>
                  <a:tcPr anchor="ctr"/>
                </a:tc>
                <a:tc>
                  <a:txBody>
                    <a:bodyPr/>
                    <a:lstStyle/>
                    <a:p>
                      <a:pPr algn="ctr"/>
                      <a:r>
                        <a:rPr lang="en-US" dirty="0"/>
                        <a:t>0</a:t>
                      </a:r>
                    </a:p>
                  </a:txBody>
                  <a:tcPr anchor="ctr"/>
                </a:tc>
                <a:tc>
                  <a:txBody>
                    <a:bodyPr/>
                    <a:lstStyle/>
                    <a:p>
                      <a:pPr algn="ctr"/>
                      <a:r>
                        <a:rPr lang="en-US" dirty="0"/>
                        <a:t>6 (6.5)</a:t>
                      </a:r>
                    </a:p>
                  </a:txBody>
                  <a:tcPr anchor="ctr"/>
                </a:tc>
                <a:tc>
                  <a:txBody>
                    <a:bodyPr/>
                    <a:lstStyle/>
                    <a:p>
                      <a:pPr algn="ctr"/>
                      <a:r>
                        <a:rPr lang="en-US" dirty="0"/>
                        <a:t>1 (2.5)</a:t>
                      </a:r>
                    </a:p>
                  </a:txBody>
                  <a:tcPr anchor="ctr"/>
                </a:tc>
                <a:extLst>
                  <a:ext uri="{0D108BD9-81ED-4DB2-BD59-A6C34878D82A}">
                    <a16:rowId xmlns:a16="http://schemas.microsoft.com/office/drawing/2014/main" val="303704132"/>
                  </a:ext>
                </a:extLst>
              </a:tr>
              <a:tr h="355932">
                <a:tc>
                  <a:txBody>
                    <a:bodyPr/>
                    <a:lstStyle/>
                    <a:p>
                      <a:r>
                        <a:rPr lang="en-US" dirty="0"/>
                        <a:t>Back pain</a:t>
                      </a:r>
                    </a:p>
                  </a:txBody>
                  <a:tcPr anchor="ctr"/>
                </a:tc>
                <a:tc>
                  <a:txBody>
                    <a:bodyPr/>
                    <a:lstStyle/>
                    <a:p>
                      <a:pPr algn="ctr"/>
                      <a:r>
                        <a:rPr lang="en-US" dirty="0"/>
                        <a:t>0</a:t>
                      </a:r>
                    </a:p>
                  </a:txBody>
                  <a:tcPr anchor="ctr"/>
                </a:tc>
                <a:tc>
                  <a:txBody>
                    <a:bodyPr/>
                    <a:lstStyle/>
                    <a:p>
                      <a:pPr algn="ctr"/>
                      <a:r>
                        <a:rPr lang="en-US" dirty="0"/>
                        <a:t>4 (4.3)</a:t>
                      </a:r>
                    </a:p>
                  </a:txBody>
                  <a:tcPr anchor="ctr"/>
                </a:tc>
                <a:tc>
                  <a:txBody>
                    <a:bodyPr/>
                    <a:lstStyle/>
                    <a:p>
                      <a:pPr algn="ctr"/>
                      <a:r>
                        <a:rPr lang="en-US" dirty="0"/>
                        <a:t>2 (5.0)</a:t>
                      </a:r>
                    </a:p>
                  </a:txBody>
                  <a:tcPr anchor="ctr"/>
                </a:tc>
                <a:extLst>
                  <a:ext uri="{0D108BD9-81ED-4DB2-BD59-A6C34878D82A}">
                    <a16:rowId xmlns:a16="http://schemas.microsoft.com/office/drawing/2014/main" val="2398289013"/>
                  </a:ext>
                </a:extLst>
              </a:tr>
            </a:tbl>
          </a:graphicData>
        </a:graphic>
      </p:graphicFrame>
    </p:spTree>
    <p:extLst>
      <p:ext uri="{BB962C8B-B14F-4D97-AF65-F5344CB8AC3E}">
        <p14:creationId xmlns:p14="http://schemas.microsoft.com/office/powerpoint/2010/main" val="3440837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D40A2-A23B-F74F-83A8-8BE61D7E4839}"/>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0A55F663-5C22-AC4F-A0E5-9A43C9382192}"/>
              </a:ext>
            </a:extLst>
          </p:cNvPr>
          <p:cNvSpPr>
            <a:spLocks noGrp="1"/>
          </p:cNvSpPr>
          <p:nvPr>
            <p:ph idx="1"/>
          </p:nvPr>
        </p:nvSpPr>
        <p:spPr>
          <a:xfrm>
            <a:off x="417095" y="1142178"/>
            <a:ext cx="8309810" cy="3225498"/>
          </a:xfrm>
        </p:spPr>
        <p:txBody>
          <a:bodyPr/>
          <a:lstStyle/>
          <a:p>
            <a:r>
              <a:rPr lang="en-US" sz="2400" dirty="0"/>
              <a:t>LXB is the only FDA-approved treatment for IH</a:t>
            </a:r>
          </a:p>
          <a:p>
            <a:r>
              <a:rPr lang="en-US" sz="2400" dirty="0"/>
              <a:t>The efficacy and safety of LXB in IH were demonstrated for both once-nightly and twice-nightly regimens, and similar effects were seen between regimens</a:t>
            </a:r>
          </a:p>
          <a:p>
            <a:r>
              <a:rPr lang="en-US" sz="2400" dirty="0"/>
              <a:t>The majority of participants initiated and remained on a twice-nightly regimen</a:t>
            </a:r>
          </a:p>
          <a:p>
            <a:r>
              <a:rPr lang="en-US" sz="2400" dirty="0"/>
              <a:t>The safety profile was similar between regimens and was consistent with that of SXB </a:t>
            </a:r>
          </a:p>
          <a:p>
            <a:endParaRPr lang="en-US" sz="2400" dirty="0"/>
          </a:p>
        </p:txBody>
      </p:sp>
      <p:sp>
        <p:nvSpPr>
          <p:cNvPr id="4" name="Text Placeholder 3">
            <a:extLst>
              <a:ext uri="{FF2B5EF4-FFF2-40B4-BE49-F238E27FC236}">
                <a16:creationId xmlns:a16="http://schemas.microsoft.com/office/drawing/2014/main" id="{C99B4F9D-3B79-604A-90C4-0C4D559CAA5D}"/>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605701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745E7F3-A872-D346-921A-A5B19F147705}"/>
              </a:ext>
            </a:extLst>
          </p:cNvPr>
          <p:cNvSpPr>
            <a:spLocks noGrp="1"/>
          </p:cNvSpPr>
          <p:nvPr>
            <p:ph type="title"/>
          </p:nvPr>
        </p:nvSpPr>
        <p:spPr>
          <a:xfrm>
            <a:off x="417095" y="88467"/>
            <a:ext cx="8309810" cy="510909"/>
          </a:xfrm>
        </p:spPr>
        <p:txBody>
          <a:bodyPr/>
          <a:lstStyle/>
          <a:p>
            <a:r>
              <a:rPr lang="en-US" dirty="0"/>
              <a:t>SMART Goals</a:t>
            </a:r>
          </a:p>
        </p:txBody>
      </p:sp>
      <p:sp>
        <p:nvSpPr>
          <p:cNvPr id="4" name="Content Placeholder 3">
            <a:extLst>
              <a:ext uri="{FF2B5EF4-FFF2-40B4-BE49-F238E27FC236}">
                <a16:creationId xmlns:a16="http://schemas.microsoft.com/office/drawing/2014/main" id="{E67574DE-A976-774D-9DBE-C33D70D72378}"/>
              </a:ext>
            </a:extLst>
          </p:cNvPr>
          <p:cNvSpPr>
            <a:spLocks noGrp="1"/>
          </p:cNvSpPr>
          <p:nvPr>
            <p:ph idx="1"/>
          </p:nvPr>
        </p:nvSpPr>
        <p:spPr>
          <a:xfrm>
            <a:off x="417095" y="981075"/>
            <a:ext cx="8309810" cy="2916183"/>
          </a:xfrm>
        </p:spPr>
        <p:txBody>
          <a:bodyPr/>
          <a:lstStyle/>
          <a:p>
            <a:r>
              <a:rPr lang="en-US" sz="3000" dirty="0"/>
              <a:t>Incorporate LXB into treatment planning for IH not only to improve symptoms but also global functioning.</a:t>
            </a:r>
          </a:p>
          <a:p>
            <a:r>
              <a:rPr lang="en-US" sz="3000" dirty="0"/>
              <a:t>When making treatment decisions for patients with IH, with and without long sleep time, consider the latest clinical evidence on the safety and efficacy </a:t>
            </a:r>
            <a:r>
              <a:rPr lang="en-US" sz="3000"/>
              <a:t>of LXB. </a:t>
            </a:r>
            <a:endParaRPr lang="en-US" sz="3000" dirty="0"/>
          </a:p>
        </p:txBody>
      </p:sp>
      <p:sp>
        <p:nvSpPr>
          <p:cNvPr id="7" name="Text Placeholder 6">
            <a:extLst>
              <a:ext uri="{FF2B5EF4-FFF2-40B4-BE49-F238E27FC236}">
                <a16:creationId xmlns:a16="http://schemas.microsoft.com/office/drawing/2014/main" id="{2753AE53-0B66-F741-9967-93E092DA2DE4}"/>
              </a:ext>
            </a:extLst>
          </p:cNvPr>
          <p:cNvSpPr>
            <a:spLocks noGrp="1"/>
          </p:cNvSpPr>
          <p:nvPr>
            <p:ph type="body" sz="half" idx="2"/>
          </p:nvPr>
        </p:nvSpPr>
        <p:spPr>
          <a:xfrm>
            <a:off x="417095" y="469298"/>
            <a:ext cx="8309810" cy="461665"/>
          </a:xfrm>
        </p:spPr>
        <p:txBody>
          <a:bodyPr/>
          <a:lstStyle/>
          <a:p>
            <a:r>
              <a:rPr lang="en-US" dirty="0"/>
              <a:t>Specific, Measurable, Attainable, Relevant, Timely</a:t>
            </a:r>
          </a:p>
        </p:txBody>
      </p:sp>
      <p:sp>
        <p:nvSpPr>
          <p:cNvPr id="9" name="Text Placeholder 8">
            <a:extLst>
              <a:ext uri="{FF2B5EF4-FFF2-40B4-BE49-F238E27FC236}">
                <a16:creationId xmlns:a16="http://schemas.microsoft.com/office/drawing/2014/main" id="{4A1B14A7-F541-404C-8729-A2F006D3BD97}"/>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1507194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D3766-6BAC-BC4B-A78B-7858BB4A43A6}"/>
              </a:ext>
            </a:extLst>
          </p:cNvPr>
          <p:cNvSpPr>
            <a:spLocks noGrp="1"/>
          </p:cNvSpPr>
          <p:nvPr>
            <p:ph type="title"/>
          </p:nvPr>
        </p:nvSpPr>
        <p:spPr>
          <a:xfrm>
            <a:off x="549274" y="1855359"/>
            <a:ext cx="5387976" cy="1086451"/>
          </a:xfrm>
        </p:spPr>
        <p:txBody>
          <a:bodyPr/>
          <a:lstStyle/>
          <a:p>
            <a:r>
              <a:rPr lang="en-US" sz="3600" i="1" dirty="0"/>
              <a:t>Visit the </a:t>
            </a:r>
            <a:br>
              <a:rPr lang="en-US" dirty="0"/>
            </a:br>
            <a:r>
              <a:rPr lang="en-US" b="1" dirty="0"/>
              <a:t>Sleep Disorders Hub </a:t>
            </a:r>
            <a:endParaRPr lang="en-US" dirty="0"/>
          </a:p>
        </p:txBody>
      </p:sp>
      <p:sp>
        <p:nvSpPr>
          <p:cNvPr id="3" name="Text Placeholder 2">
            <a:extLst>
              <a:ext uri="{FF2B5EF4-FFF2-40B4-BE49-F238E27FC236}">
                <a16:creationId xmlns:a16="http://schemas.microsoft.com/office/drawing/2014/main" id="{AD0E4F9F-07E1-DB42-BC70-22C99697EA01}"/>
              </a:ext>
            </a:extLst>
          </p:cNvPr>
          <p:cNvSpPr>
            <a:spLocks noGrp="1"/>
          </p:cNvSpPr>
          <p:nvPr>
            <p:ph type="body" sz="quarter" idx="10"/>
          </p:nvPr>
        </p:nvSpPr>
        <p:spPr>
          <a:xfrm>
            <a:off x="549275" y="3075925"/>
            <a:ext cx="7632823" cy="1472323"/>
          </a:xfrm>
        </p:spPr>
        <p:txBody>
          <a:bodyPr/>
          <a:lstStyle/>
          <a:p>
            <a:r>
              <a:rPr lang="en-US" dirty="0">
                <a:solidFill>
                  <a:schemeClr val="bg2"/>
                </a:solidFill>
              </a:rPr>
              <a:t>Free resources, education, and tools for both HCPs and patients about narcolepsy.</a:t>
            </a:r>
            <a:endParaRPr lang="en-US" b="1" dirty="0">
              <a:solidFill>
                <a:schemeClr val="bg2"/>
              </a:solidFill>
            </a:endParaRPr>
          </a:p>
          <a:p>
            <a:r>
              <a:rPr lang="en-US" sz="2800" b="1" dirty="0" err="1"/>
              <a:t>www.cmeoutfitters.com</a:t>
            </a:r>
            <a:r>
              <a:rPr lang="en-US" sz="2800" b="1" dirty="0"/>
              <a:t>/sleep-disorders-hub/</a:t>
            </a:r>
            <a:endParaRPr lang="en-US" sz="2800" dirty="0"/>
          </a:p>
          <a:p>
            <a:endParaRPr lang="en-US" dirty="0"/>
          </a:p>
        </p:txBody>
      </p:sp>
    </p:spTree>
    <p:extLst>
      <p:ext uri="{BB962C8B-B14F-4D97-AF65-F5344CB8AC3E}">
        <p14:creationId xmlns:p14="http://schemas.microsoft.com/office/powerpoint/2010/main" val="3717308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F0FC5-E0DB-ED47-B217-9125177B50BF}"/>
              </a:ext>
            </a:extLst>
          </p:cNvPr>
          <p:cNvSpPr>
            <a:spLocks noGrp="1"/>
          </p:cNvSpPr>
          <p:nvPr>
            <p:ph type="title"/>
          </p:nvPr>
        </p:nvSpPr>
        <p:spPr>
          <a:xfrm>
            <a:off x="549276" y="1771763"/>
            <a:ext cx="8084088" cy="1138773"/>
          </a:xfrm>
        </p:spPr>
        <p:txBody>
          <a:bodyPr/>
          <a:lstStyle/>
          <a:p>
            <a:r>
              <a:rPr lang="en-US" dirty="0">
                <a:latin typeface="Arial" panose="020B0604020202020204" pitchFamily="34" charset="0"/>
              </a:rPr>
              <a:t>Richard K. Bogan, MD, FCCP, FAASM</a:t>
            </a:r>
            <a:endParaRPr lang="en-US" dirty="0"/>
          </a:p>
        </p:txBody>
      </p:sp>
      <p:sp>
        <p:nvSpPr>
          <p:cNvPr id="3" name="Text Placeholder 2">
            <a:extLst>
              <a:ext uri="{FF2B5EF4-FFF2-40B4-BE49-F238E27FC236}">
                <a16:creationId xmlns:a16="http://schemas.microsoft.com/office/drawing/2014/main" id="{88F1B556-4604-8A4E-83F9-672E2F6B43BB}"/>
              </a:ext>
            </a:extLst>
          </p:cNvPr>
          <p:cNvSpPr>
            <a:spLocks noGrp="1"/>
          </p:cNvSpPr>
          <p:nvPr>
            <p:ph type="body" sz="quarter" idx="10"/>
          </p:nvPr>
        </p:nvSpPr>
        <p:spPr>
          <a:xfrm>
            <a:off x="549276" y="2910536"/>
            <a:ext cx="6464982" cy="2136478"/>
          </a:xfrm>
        </p:spPr>
        <p:txBody>
          <a:bodyPr/>
          <a:lstStyle/>
          <a:p>
            <a:r>
              <a:rPr lang="en-US" sz="2000" dirty="0"/>
              <a:t>President of Bogan Sleep Consultants, LLC</a:t>
            </a:r>
          </a:p>
          <a:p>
            <a:r>
              <a:rPr lang="en-US" sz="2000" dirty="0"/>
              <a:t>Associate Clinical Professor, University of South Carolina </a:t>
            </a:r>
            <a:br>
              <a:rPr lang="en-US" sz="2000" dirty="0"/>
            </a:br>
            <a:r>
              <a:rPr lang="en-US" sz="2000" dirty="0"/>
              <a:t>School of Medicine, Columbia, SC</a:t>
            </a:r>
          </a:p>
          <a:p>
            <a:r>
              <a:rPr lang="en-US" sz="2000" dirty="0"/>
              <a:t>Associate Clinical Professor, </a:t>
            </a:r>
            <a:br>
              <a:rPr lang="en-US" sz="2000" dirty="0"/>
            </a:br>
            <a:r>
              <a:rPr lang="en-US" sz="2000" dirty="0"/>
              <a:t>Medical University of South Carolina</a:t>
            </a:r>
            <a:br>
              <a:rPr lang="en-US" sz="2000" dirty="0"/>
            </a:br>
            <a:r>
              <a:rPr lang="en-US" sz="2000" dirty="0"/>
              <a:t>Charleston, SC</a:t>
            </a:r>
          </a:p>
        </p:txBody>
      </p:sp>
    </p:spTree>
    <p:extLst>
      <p:ext uri="{BB962C8B-B14F-4D97-AF65-F5344CB8AC3E}">
        <p14:creationId xmlns:p14="http://schemas.microsoft.com/office/powerpoint/2010/main" val="923031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506CA21-B508-AA47-B407-447FF3584D91}"/>
              </a:ext>
            </a:extLst>
          </p:cNvPr>
          <p:cNvSpPr txBox="1"/>
          <p:nvPr/>
        </p:nvSpPr>
        <p:spPr>
          <a:xfrm>
            <a:off x="4204758" y="359764"/>
            <a:ext cx="2746265" cy="707886"/>
          </a:xfrm>
          <a:prstGeom prst="rect">
            <a:avLst/>
          </a:prstGeom>
          <a:noFill/>
        </p:spPr>
        <p:txBody>
          <a:bodyPr wrap="none" rtlCol="0">
            <a:spAutoFit/>
          </a:bodyPr>
          <a:lstStyle/>
          <a:p>
            <a:r>
              <a:rPr lang="en-US" sz="4000" b="1" dirty="0">
                <a:solidFill>
                  <a:schemeClr val="bg2"/>
                </a:solidFill>
                <a:latin typeface="Avenir Book" panose="02000503020000020003" pitchFamily="2" charset="0"/>
              </a:rPr>
              <a:t>EPISODE 1</a:t>
            </a:r>
          </a:p>
        </p:txBody>
      </p:sp>
      <p:sp>
        <p:nvSpPr>
          <p:cNvPr id="12" name="TextBox 11">
            <a:extLst>
              <a:ext uri="{FF2B5EF4-FFF2-40B4-BE49-F238E27FC236}">
                <a16:creationId xmlns:a16="http://schemas.microsoft.com/office/drawing/2014/main" id="{A957B6F4-712A-AE47-AE95-6FD0DF245135}"/>
              </a:ext>
            </a:extLst>
          </p:cNvPr>
          <p:cNvSpPr txBox="1"/>
          <p:nvPr/>
        </p:nvSpPr>
        <p:spPr>
          <a:xfrm>
            <a:off x="439756" y="933838"/>
            <a:ext cx="6626062" cy="646331"/>
          </a:xfrm>
          <a:prstGeom prst="rect">
            <a:avLst/>
          </a:prstGeom>
          <a:noFill/>
        </p:spPr>
        <p:txBody>
          <a:bodyPr wrap="square" rtlCol="0">
            <a:spAutoFit/>
          </a:bodyPr>
          <a:lstStyle/>
          <a:p>
            <a:pPr algn="ctr"/>
            <a:r>
              <a:rPr lang="en-US" dirty="0">
                <a:solidFill>
                  <a:schemeClr val="accent6"/>
                </a:solidFill>
              </a:rPr>
              <a:t>Breakthroughs in the Management of Idiopathic Hypersomnia: </a:t>
            </a:r>
          </a:p>
          <a:p>
            <a:pPr algn="ctr"/>
            <a:r>
              <a:rPr lang="en-US" dirty="0">
                <a:solidFill>
                  <a:schemeClr val="accent6"/>
                </a:solidFill>
              </a:rPr>
              <a:t>The Future is Now</a:t>
            </a:r>
          </a:p>
        </p:txBody>
      </p:sp>
      <p:sp>
        <p:nvSpPr>
          <p:cNvPr id="13" name="TextBox 12">
            <a:extLst>
              <a:ext uri="{FF2B5EF4-FFF2-40B4-BE49-F238E27FC236}">
                <a16:creationId xmlns:a16="http://schemas.microsoft.com/office/drawing/2014/main" id="{05F6249E-AF09-EE4E-92B9-207BA6E66B9B}"/>
              </a:ext>
            </a:extLst>
          </p:cNvPr>
          <p:cNvSpPr txBox="1"/>
          <p:nvPr/>
        </p:nvSpPr>
        <p:spPr>
          <a:xfrm>
            <a:off x="324961" y="2482015"/>
            <a:ext cx="6626062" cy="646331"/>
          </a:xfrm>
          <a:prstGeom prst="rect">
            <a:avLst/>
          </a:prstGeom>
          <a:noFill/>
        </p:spPr>
        <p:txBody>
          <a:bodyPr wrap="square" rtlCol="0">
            <a:spAutoFit/>
          </a:bodyPr>
          <a:lstStyle/>
          <a:p>
            <a:pPr algn="ctr"/>
            <a:r>
              <a:rPr lang="en-US" dirty="0">
                <a:solidFill>
                  <a:schemeClr val="accent6"/>
                </a:solidFill>
              </a:rPr>
              <a:t>Cardiovascular Comorbidities in Narcolepsy: </a:t>
            </a:r>
          </a:p>
          <a:p>
            <a:pPr algn="ctr"/>
            <a:r>
              <a:rPr lang="en-US" dirty="0">
                <a:solidFill>
                  <a:schemeClr val="accent6"/>
                </a:solidFill>
              </a:rPr>
              <a:t>The Latest Insights on Treatment Options to Mitigate Risks </a:t>
            </a:r>
          </a:p>
        </p:txBody>
      </p:sp>
      <p:sp>
        <p:nvSpPr>
          <p:cNvPr id="14" name="TextBox 13">
            <a:extLst>
              <a:ext uri="{FF2B5EF4-FFF2-40B4-BE49-F238E27FC236}">
                <a16:creationId xmlns:a16="http://schemas.microsoft.com/office/drawing/2014/main" id="{CF604BE6-5487-8848-A889-ED7A011BD4EE}"/>
              </a:ext>
            </a:extLst>
          </p:cNvPr>
          <p:cNvSpPr txBox="1"/>
          <p:nvPr/>
        </p:nvSpPr>
        <p:spPr>
          <a:xfrm>
            <a:off x="361854" y="4031913"/>
            <a:ext cx="7397483" cy="646331"/>
          </a:xfrm>
          <a:prstGeom prst="rect">
            <a:avLst/>
          </a:prstGeom>
          <a:noFill/>
        </p:spPr>
        <p:txBody>
          <a:bodyPr wrap="square" rtlCol="0">
            <a:spAutoFit/>
          </a:bodyPr>
          <a:lstStyle/>
          <a:p>
            <a:pPr algn="ctr"/>
            <a:r>
              <a:rPr lang="en-US" dirty="0">
                <a:solidFill>
                  <a:schemeClr val="accent6"/>
                </a:solidFill>
              </a:rPr>
              <a:t>Real-World Strategies for the Management of Narcolepsy: </a:t>
            </a:r>
            <a:br>
              <a:rPr lang="en-US" dirty="0">
                <a:solidFill>
                  <a:schemeClr val="accent6"/>
                </a:solidFill>
              </a:rPr>
            </a:br>
            <a:r>
              <a:rPr lang="en-US" dirty="0">
                <a:solidFill>
                  <a:schemeClr val="accent6"/>
                </a:solidFill>
              </a:rPr>
              <a:t>Highlights from the 2021 Sleep Meeting on Dosing and Titration</a:t>
            </a:r>
          </a:p>
        </p:txBody>
      </p:sp>
      <p:sp>
        <p:nvSpPr>
          <p:cNvPr id="15" name="TextBox 14">
            <a:extLst>
              <a:ext uri="{FF2B5EF4-FFF2-40B4-BE49-F238E27FC236}">
                <a16:creationId xmlns:a16="http://schemas.microsoft.com/office/drawing/2014/main" id="{EC72D98E-CF93-C542-A410-A15905F3B19E}"/>
              </a:ext>
            </a:extLst>
          </p:cNvPr>
          <p:cNvSpPr txBox="1"/>
          <p:nvPr/>
        </p:nvSpPr>
        <p:spPr>
          <a:xfrm>
            <a:off x="2946931" y="4643357"/>
            <a:ext cx="2961323" cy="400110"/>
          </a:xfrm>
          <a:prstGeom prst="rect">
            <a:avLst/>
          </a:prstGeom>
          <a:noFill/>
        </p:spPr>
        <p:txBody>
          <a:bodyPr wrap="none" rtlCol="0">
            <a:spAutoFit/>
          </a:bodyPr>
          <a:lstStyle/>
          <a:p>
            <a:r>
              <a:rPr lang="en-US" sz="2000" dirty="0" err="1">
                <a:solidFill>
                  <a:schemeClr val="accent2">
                    <a:lumMod val="60000"/>
                    <a:lumOff val="40000"/>
                  </a:schemeClr>
                </a:solidFill>
              </a:rPr>
              <a:t>www.CMEOutfitters.com</a:t>
            </a:r>
            <a:endParaRPr lang="en-US" sz="2000" dirty="0">
              <a:solidFill>
                <a:schemeClr val="accent2">
                  <a:lumMod val="60000"/>
                  <a:lumOff val="40000"/>
                </a:schemeClr>
              </a:solidFill>
            </a:endParaRPr>
          </a:p>
        </p:txBody>
      </p:sp>
      <p:pic>
        <p:nvPicPr>
          <p:cNvPr id="17" name="Picture 16" descr="A picture containing text, clipart, vector graphics&#10;&#10;Description automatically generated">
            <a:extLst>
              <a:ext uri="{FF2B5EF4-FFF2-40B4-BE49-F238E27FC236}">
                <a16:creationId xmlns:a16="http://schemas.microsoft.com/office/drawing/2014/main" id="{159BFB2C-02C5-4249-8DA5-74009BF27A78}"/>
              </a:ext>
            </a:extLst>
          </p:cNvPr>
          <p:cNvPicPr>
            <a:picLocks noChangeAspect="1"/>
          </p:cNvPicPr>
          <p:nvPr/>
        </p:nvPicPr>
        <p:blipFill>
          <a:blip r:embed="rId2"/>
          <a:stretch>
            <a:fillRect/>
          </a:stretch>
        </p:blipFill>
        <p:spPr>
          <a:xfrm>
            <a:off x="2521397" y="122668"/>
            <a:ext cx="1683361" cy="759163"/>
          </a:xfrm>
          <a:prstGeom prst="rect">
            <a:avLst/>
          </a:prstGeom>
        </p:spPr>
      </p:pic>
      <p:sp>
        <p:nvSpPr>
          <p:cNvPr id="18" name="TextBox 17">
            <a:extLst>
              <a:ext uri="{FF2B5EF4-FFF2-40B4-BE49-F238E27FC236}">
                <a16:creationId xmlns:a16="http://schemas.microsoft.com/office/drawing/2014/main" id="{C0DC8519-8C74-ED4E-A35D-89863ADFEFBE}"/>
              </a:ext>
            </a:extLst>
          </p:cNvPr>
          <p:cNvSpPr txBox="1"/>
          <p:nvPr/>
        </p:nvSpPr>
        <p:spPr>
          <a:xfrm>
            <a:off x="4204758" y="1893089"/>
            <a:ext cx="2746265" cy="707886"/>
          </a:xfrm>
          <a:prstGeom prst="rect">
            <a:avLst/>
          </a:prstGeom>
          <a:noFill/>
        </p:spPr>
        <p:txBody>
          <a:bodyPr wrap="none" rtlCol="0">
            <a:spAutoFit/>
          </a:bodyPr>
          <a:lstStyle/>
          <a:p>
            <a:r>
              <a:rPr lang="en-US" sz="4000" b="1" dirty="0">
                <a:solidFill>
                  <a:schemeClr val="bg2"/>
                </a:solidFill>
                <a:latin typeface="Avenir Book" panose="02000503020000020003" pitchFamily="2" charset="0"/>
              </a:rPr>
              <a:t>EPISODE 2</a:t>
            </a:r>
          </a:p>
        </p:txBody>
      </p:sp>
      <p:pic>
        <p:nvPicPr>
          <p:cNvPr id="19" name="Picture 18" descr="A picture containing text, clipart, vector graphics&#10;&#10;Description automatically generated">
            <a:extLst>
              <a:ext uri="{FF2B5EF4-FFF2-40B4-BE49-F238E27FC236}">
                <a16:creationId xmlns:a16="http://schemas.microsoft.com/office/drawing/2014/main" id="{5B0DF02A-C62C-5440-AFB8-A4B90F54C8E8}"/>
              </a:ext>
            </a:extLst>
          </p:cNvPr>
          <p:cNvPicPr>
            <a:picLocks noChangeAspect="1"/>
          </p:cNvPicPr>
          <p:nvPr/>
        </p:nvPicPr>
        <p:blipFill>
          <a:blip r:embed="rId2"/>
          <a:stretch>
            <a:fillRect/>
          </a:stretch>
        </p:blipFill>
        <p:spPr>
          <a:xfrm>
            <a:off x="2521397" y="1655993"/>
            <a:ext cx="1683361" cy="759163"/>
          </a:xfrm>
          <a:prstGeom prst="rect">
            <a:avLst/>
          </a:prstGeom>
        </p:spPr>
      </p:pic>
      <p:sp>
        <p:nvSpPr>
          <p:cNvPr id="20" name="TextBox 19">
            <a:extLst>
              <a:ext uri="{FF2B5EF4-FFF2-40B4-BE49-F238E27FC236}">
                <a16:creationId xmlns:a16="http://schemas.microsoft.com/office/drawing/2014/main" id="{A61DC6EA-B62B-D641-BC32-0B34D45E4AA1}"/>
              </a:ext>
            </a:extLst>
          </p:cNvPr>
          <p:cNvSpPr txBox="1"/>
          <p:nvPr/>
        </p:nvSpPr>
        <p:spPr>
          <a:xfrm>
            <a:off x="4204758" y="3449515"/>
            <a:ext cx="2746265" cy="707886"/>
          </a:xfrm>
          <a:prstGeom prst="rect">
            <a:avLst/>
          </a:prstGeom>
          <a:noFill/>
        </p:spPr>
        <p:txBody>
          <a:bodyPr wrap="none" rtlCol="0">
            <a:spAutoFit/>
          </a:bodyPr>
          <a:lstStyle/>
          <a:p>
            <a:r>
              <a:rPr lang="en-US" sz="4000" b="1" dirty="0">
                <a:solidFill>
                  <a:schemeClr val="bg2"/>
                </a:solidFill>
                <a:latin typeface="Avenir Book" panose="02000503020000020003" pitchFamily="2" charset="0"/>
              </a:rPr>
              <a:t>EPISODE 3</a:t>
            </a:r>
          </a:p>
        </p:txBody>
      </p:sp>
      <p:pic>
        <p:nvPicPr>
          <p:cNvPr id="21" name="Picture 20" descr="A picture containing text, clipart, vector graphics&#10;&#10;Description automatically generated">
            <a:extLst>
              <a:ext uri="{FF2B5EF4-FFF2-40B4-BE49-F238E27FC236}">
                <a16:creationId xmlns:a16="http://schemas.microsoft.com/office/drawing/2014/main" id="{12DF6E07-FE92-6C46-BF74-C3EA60CD3D3F}"/>
              </a:ext>
            </a:extLst>
          </p:cNvPr>
          <p:cNvPicPr>
            <a:picLocks noChangeAspect="1"/>
          </p:cNvPicPr>
          <p:nvPr/>
        </p:nvPicPr>
        <p:blipFill>
          <a:blip r:embed="rId2"/>
          <a:stretch>
            <a:fillRect/>
          </a:stretch>
        </p:blipFill>
        <p:spPr>
          <a:xfrm>
            <a:off x="2521397" y="3212419"/>
            <a:ext cx="1683361" cy="759163"/>
          </a:xfrm>
          <a:prstGeom prst="rect">
            <a:avLst/>
          </a:prstGeom>
        </p:spPr>
      </p:pic>
    </p:spTree>
    <p:extLst>
      <p:ext uri="{BB962C8B-B14F-4D97-AF65-F5344CB8AC3E}">
        <p14:creationId xmlns:p14="http://schemas.microsoft.com/office/powerpoint/2010/main" val="3998607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96722" y="1331243"/>
            <a:ext cx="8566818" cy="3295034"/>
          </a:xfrm>
        </p:spPr>
        <p:txBody>
          <a:bodyPr/>
          <a:lstStyle/>
          <a:p>
            <a:pPr>
              <a:lnSpc>
                <a:spcPct val="95000"/>
              </a:lnSpc>
            </a:pPr>
            <a:r>
              <a:rPr lang="en-US" sz="3200" dirty="0">
                <a:solidFill>
                  <a:schemeClr val="bg1"/>
                </a:solidFill>
                <a:latin typeface="Arial" panose="020B0604020202020204" pitchFamily="34" charset="0"/>
                <a:cs typeface="Arial" panose="020B0604020202020204" pitchFamily="34" charset="0"/>
              </a:rPr>
              <a:t>To receive CME/CE credit for this activity, participants must complete the post-test and evaluation online. </a:t>
            </a:r>
            <a:br>
              <a:rPr lang="en-US" sz="3200" dirty="0">
                <a:solidFill>
                  <a:schemeClr val="bg1"/>
                </a:solidFill>
                <a:latin typeface="Arial" panose="020B0604020202020204" pitchFamily="34" charset="0"/>
                <a:cs typeface="Arial" panose="020B0604020202020204" pitchFamily="34" charset="0"/>
              </a:rPr>
            </a:br>
            <a:br>
              <a:rPr lang="en-US" sz="3200" dirty="0">
                <a:solidFill>
                  <a:schemeClr val="bg1"/>
                </a:solidFill>
                <a:latin typeface="Arial" panose="020B0604020202020204" pitchFamily="34" charset="0"/>
                <a:cs typeface="Arial" panose="020B0604020202020204" pitchFamily="34" charset="0"/>
              </a:rPr>
            </a:br>
            <a:r>
              <a:rPr lang="en-US" sz="3200" dirty="0">
                <a:solidFill>
                  <a:schemeClr val="bg1"/>
                </a:solidFill>
                <a:latin typeface="Arial" panose="020B0604020202020204" pitchFamily="34" charset="0"/>
                <a:cs typeface="Arial" panose="020B0604020202020204" pitchFamily="34" charset="0"/>
              </a:rPr>
              <a:t>Participants will be able to download and print their certificate immediately upon completion.</a:t>
            </a:r>
            <a:endParaRPr lang="en-US" sz="3200" dirty="0">
              <a:latin typeface="Arial" panose="020B0604020202020204" pitchFamily="34" charset="0"/>
              <a:cs typeface="Arial" panose="020B0604020202020204" pitchFamily="34" charset="0"/>
            </a:endParaRPr>
          </a:p>
        </p:txBody>
      </p:sp>
      <p:sp>
        <p:nvSpPr>
          <p:cNvPr id="3" name="Title 1">
            <a:extLst>
              <a:ext uri="{FF2B5EF4-FFF2-40B4-BE49-F238E27FC236}">
                <a16:creationId xmlns:a16="http://schemas.microsoft.com/office/drawing/2014/main" id="{F81EC4C3-4433-624E-A6D2-D37BB8DA9538}"/>
              </a:ext>
            </a:extLst>
          </p:cNvPr>
          <p:cNvSpPr txBox="1">
            <a:spLocks/>
          </p:cNvSpPr>
          <p:nvPr/>
        </p:nvSpPr>
        <p:spPr>
          <a:xfrm>
            <a:off x="417512" y="565239"/>
            <a:ext cx="8308975" cy="563231"/>
          </a:xfrm>
          <a:prstGeom prst="rect">
            <a:avLst/>
          </a:prstGeom>
          <a:effectLst>
            <a:outerShdw blurRad="50800" dist="38100" dir="2700000" algn="tl" rotWithShape="0">
              <a:prstClr val="black">
                <a:alpha val="40000"/>
              </a:prstClr>
            </a:outerShdw>
          </a:effectLst>
        </p:spPr>
        <p:txBody>
          <a:bodyPr vert="horz" wrap="square" lIns="0" tIns="45720" rIns="0" bIns="45720" rtlCol="0" anchor="ctr" anchorCtr="0">
            <a:spAutoFit/>
          </a:bodyPr>
          <a:lstStyle>
            <a:lvl1pPr algn="l" defTabSz="685800" rtl="0" eaLnBrk="1" latinLnBrk="0" hangingPunct="1">
              <a:lnSpc>
                <a:spcPct val="85000"/>
              </a:lnSpc>
              <a:spcBef>
                <a:spcPct val="0"/>
              </a:spcBef>
              <a:buNone/>
              <a:defRPr sz="4000" b="1" kern="1200" cap="none" baseline="0">
                <a:solidFill>
                  <a:schemeClr val="bg2"/>
                </a:solidFill>
                <a:latin typeface="+mj-lt"/>
                <a:ea typeface="+mj-ea"/>
                <a:cs typeface="+mj-cs"/>
              </a:defRPr>
            </a:lvl1pPr>
          </a:lstStyle>
          <a:p>
            <a:pPr algn="ctr"/>
            <a:r>
              <a:rPr lang="en-US" sz="3600" dirty="0">
                <a:solidFill>
                  <a:schemeClr val="bg1"/>
                </a:solidFill>
              </a:rPr>
              <a:t>To Receive Credit</a:t>
            </a:r>
          </a:p>
        </p:txBody>
      </p:sp>
    </p:spTree>
    <p:extLst>
      <p:ext uri="{BB962C8B-B14F-4D97-AF65-F5344CB8AC3E}">
        <p14:creationId xmlns:p14="http://schemas.microsoft.com/office/powerpoint/2010/main" val="2388258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284" y="1854874"/>
            <a:ext cx="6308726" cy="1661993"/>
          </a:xfrm>
        </p:spPr>
        <p:txBody>
          <a:bodyPr/>
          <a:lstStyle/>
          <a:p>
            <a:pPr marL="0" indent="0">
              <a:buNone/>
            </a:pPr>
            <a:r>
              <a:rPr lang="en-US" dirty="0">
                <a:effectLst/>
                <a:latin typeface="Arial" panose="020B0604020202020204" pitchFamily="34" charset="0"/>
              </a:rPr>
              <a:t>Nancy Foldvary-Schaefer, DO, MS, FAASM, FAAN, FAES, FACNS</a:t>
            </a:r>
          </a:p>
        </p:txBody>
      </p:sp>
      <p:sp>
        <p:nvSpPr>
          <p:cNvPr id="3" name="Text Placeholder 2"/>
          <p:cNvSpPr>
            <a:spLocks noGrp="1"/>
          </p:cNvSpPr>
          <p:nvPr>
            <p:ph type="body" sz="quarter" idx="10"/>
          </p:nvPr>
        </p:nvSpPr>
        <p:spPr>
          <a:xfrm>
            <a:off x="534284" y="3528466"/>
            <a:ext cx="8297181" cy="1343336"/>
          </a:xfrm>
        </p:spPr>
        <p:txBody>
          <a:bodyPr/>
          <a:lstStyle/>
          <a:p>
            <a:r>
              <a:rPr lang="en-US" sz="2000" dirty="0"/>
              <a:t>Professor of Neurology</a:t>
            </a:r>
          </a:p>
          <a:p>
            <a:r>
              <a:rPr lang="en-US" sz="2000" dirty="0"/>
              <a:t>Cleveland Clinic Lerner College of Medicine of Case Western University</a:t>
            </a:r>
          </a:p>
          <a:p>
            <a:r>
              <a:rPr lang="en-US" sz="2000" dirty="0"/>
              <a:t>Director, Cleveland Clinic Sleep Disorders Center</a:t>
            </a:r>
          </a:p>
          <a:p>
            <a:r>
              <a:rPr lang="en-US" sz="2000" dirty="0"/>
              <a:t>Cleveland, OH</a:t>
            </a:r>
          </a:p>
        </p:txBody>
      </p:sp>
    </p:spTree>
    <p:extLst>
      <p:ext uri="{BB962C8B-B14F-4D97-AF65-F5344CB8AC3E}">
        <p14:creationId xmlns:p14="http://schemas.microsoft.com/office/powerpoint/2010/main" val="738218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5D992-D182-B940-82E0-0D6B250B1C1C}"/>
              </a:ext>
            </a:extLst>
          </p:cNvPr>
          <p:cNvSpPr>
            <a:spLocks noGrp="1"/>
          </p:cNvSpPr>
          <p:nvPr>
            <p:ph type="title"/>
          </p:nvPr>
        </p:nvSpPr>
        <p:spPr>
          <a:xfrm>
            <a:off x="549274" y="1900268"/>
            <a:ext cx="5387976" cy="1243417"/>
          </a:xfrm>
        </p:spPr>
        <p:txBody>
          <a:bodyPr/>
          <a:lstStyle/>
          <a:p>
            <a:r>
              <a:rPr lang="en-US" sz="4400" dirty="0"/>
              <a:t>Learning </a:t>
            </a:r>
            <a:br>
              <a:rPr lang="en-US" sz="4400" dirty="0"/>
            </a:br>
            <a:r>
              <a:rPr lang="en-US" sz="4400" dirty="0"/>
              <a:t>Objective </a:t>
            </a:r>
          </a:p>
        </p:txBody>
      </p:sp>
      <p:sp>
        <p:nvSpPr>
          <p:cNvPr id="3" name="Text Placeholder 2">
            <a:extLst>
              <a:ext uri="{FF2B5EF4-FFF2-40B4-BE49-F238E27FC236}">
                <a16:creationId xmlns:a16="http://schemas.microsoft.com/office/drawing/2014/main" id="{FD49C6DF-AB7E-484D-BFEC-A5C77B4F7D25}"/>
              </a:ext>
            </a:extLst>
          </p:cNvPr>
          <p:cNvSpPr>
            <a:spLocks noGrp="1"/>
          </p:cNvSpPr>
          <p:nvPr>
            <p:ph type="body" sz="quarter" idx="10"/>
          </p:nvPr>
        </p:nvSpPr>
        <p:spPr>
          <a:xfrm>
            <a:off x="549276" y="3277801"/>
            <a:ext cx="6168047" cy="1154906"/>
          </a:xfrm>
        </p:spPr>
        <p:txBody>
          <a:bodyPr/>
          <a:lstStyle/>
          <a:p>
            <a:r>
              <a:rPr lang="en-US" sz="2400" dirty="0"/>
              <a:t>Evaluate novel strategies for the management of idiopathic hypersomnia, with and without long sleep time, for their benefit in improving excessive daytime sleepiness, symptom severity, and global functioning. </a:t>
            </a:r>
            <a:endParaRPr lang="en-US" sz="1400" dirty="0"/>
          </a:p>
        </p:txBody>
      </p:sp>
      <p:sp>
        <p:nvSpPr>
          <p:cNvPr id="4" name="TextBox 3">
            <a:extLst>
              <a:ext uri="{FF2B5EF4-FFF2-40B4-BE49-F238E27FC236}">
                <a16:creationId xmlns:a16="http://schemas.microsoft.com/office/drawing/2014/main" id="{B2EFADD1-BB5C-EF43-B4F6-77DA0E7D9709}"/>
              </a:ext>
            </a:extLst>
          </p:cNvPr>
          <p:cNvSpPr txBox="1"/>
          <p:nvPr/>
        </p:nvSpPr>
        <p:spPr>
          <a:xfrm>
            <a:off x="2941604" y="1558685"/>
            <a:ext cx="939800" cy="1785104"/>
          </a:xfrm>
          <a:prstGeom prst="rect">
            <a:avLst/>
          </a:prstGeom>
          <a:noFill/>
        </p:spPr>
        <p:txBody>
          <a:bodyPr wrap="square" rtlCol="0">
            <a:spAutoFit/>
          </a:bodyPr>
          <a:lstStyle/>
          <a:p>
            <a:pPr algn="ctr"/>
            <a:r>
              <a:rPr lang="en-US" sz="11000" b="1" dirty="0">
                <a:solidFill>
                  <a:schemeClr val="accent2">
                    <a:lumMod val="60000"/>
                    <a:lumOff val="40000"/>
                  </a:schemeClr>
                </a:solidFill>
              </a:rPr>
              <a:t>1</a:t>
            </a:r>
          </a:p>
        </p:txBody>
      </p:sp>
    </p:spTree>
    <p:extLst>
      <p:ext uri="{BB962C8B-B14F-4D97-AF65-F5344CB8AC3E}">
        <p14:creationId xmlns:p14="http://schemas.microsoft.com/office/powerpoint/2010/main" val="422163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8368-6824-6946-A17B-D228D9F7C8CA}"/>
              </a:ext>
            </a:extLst>
          </p:cNvPr>
          <p:cNvSpPr>
            <a:spLocks noGrp="1"/>
          </p:cNvSpPr>
          <p:nvPr>
            <p:ph type="title"/>
          </p:nvPr>
        </p:nvSpPr>
        <p:spPr/>
        <p:txBody>
          <a:bodyPr/>
          <a:lstStyle/>
          <a:p>
            <a:r>
              <a:rPr lang="en-US" dirty="0"/>
              <a:t>How to Treat IH</a:t>
            </a:r>
          </a:p>
        </p:txBody>
      </p:sp>
      <p:sp>
        <p:nvSpPr>
          <p:cNvPr id="4" name="Content Placeholder 3">
            <a:extLst>
              <a:ext uri="{FF2B5EF4-FFF2-40B4-BE49-F238E27FC236}">
                <a16:creationId xmlns:a16="http://schemas.microsoft.com/office/drawing/2014/main" id="{D13ED414-9CD2-9E4B-9BE2-7AF4AED37FE7}"/>
              </a:ext>
            </a:extLst>
          </p:cNvPr>
          <p:cNvSpPr>
            <a:spLocks noGrp="1"/>
          </p:cNvSpPr>
          <p:nvPr>
            <p:ph idx="1"/>
          </p:nvPr>
        </p:nvSpPr>
        <p:spPr>
          <a:xfrm>
            <a:off x="152400" y="1015178"/>
            <a:ext cx="8839199" cy="3934410"/>
          </a:xfrm>
        </p:spPr>
        <p:txBody>
          <a:bodyPr/>
          <a:lstStyle/>
          <a:p>
            <a:pPr>
              <a:spcBef>
                <a:spcPts val="85"/>
              </a:spcBef>
              <a:spcAft>
                <a:spcPts val="85"/>
              </a:spcAft>
            </a:pPr>
            <a:r>
              <a:rPr lang="en-US" sz="2200" dirty="0"/>
              <a:t>Lower-sodium oxybate is the first and only FDA-approved treatment of IH in adults</a:t>
            </a:r>
          </a:p>
          <a:p>
            <a:pPr>
              <a:spcBef>
                <a:spcPts val="85"/>
              </a:spcBef>
              <a:spcAft>
                <a:spcPts val="85"/>
              </a:spcAft>
            </a:pPr>
            <a:r>
              <a:rPr lang="en-US" sz="2200" dirty="0"/>
              <a:t>Treatment approaches for EDS in IH similar to narcolepsy</a:t>
            </a:r>
          </a:p>
          <a:p>
            <a:pPr>
              <a:spcBef>
                <a:spcPts val="85"/>
              </a:spcBef>
              <a:spcAft>
                <a:spcPts val="85"/>
              </a:spcAft>
            </a:pPr>
            <a:r>
              <a:rPr lang="en-US" sz="2200" dirty="0"/>
              <a:t>AASM 2021 draft guideline updates recommends the following for IH:</a:t>
            </a:r>
          </a:p>
          <a:p>
            <a:pPr marL="565150" lvl="1" indent="-171450">
              <a:spcBef>
                <a:spcPts val="85"/>
              </a:spcBef>
              <a:spcAft>
                <a:spcPts val="85"/>
              </a:spcAft>
            </a:pPr>
            <a:r>
              <a:rPr lang="en-US" sz="1700" dirty="0"/>
              <a:t>Use modafinil for the treatment of idiopathic hypersomnia in adults. </a:t>
            </a:r>
            <a:br>
              <a:rPr lang="en-US" sz="1700" dirty="0"/>
            </a:br>
            <a:r>
              <a:rPr lang="en-US" sz="1700" b="1" dirty="0"/>
              <a:t>(Strong) </a:t>
            </a:r>
          </a:p>
          <a:p>
            <a:pPr marL="565150" lvl="1" indent="-171450">
              <a:spcBef>
                <a:spcPts val="85"/>
              </a:spcBef>
              <a:spcAft>
                <a:spcPts val="85"/>
              </a:spcAft>
            </a:pPr>
            <a:r>
              <a:rPr lang="en-US" sz="1700" dirty="0"/>
              <a:t>Use clarithromycin for the treatment of idiopathic hypersomnia in adults. </a:t>
            </a:r>
            <a:r>
              <a:rPr lang="en-US" sz="1700" b="1" dirty="0"/>
              <a:t>(Conditional) </a:t>
            </a:r>
          </a:p>
          <a:p>
            <a:pPr marL="565150" lvl="1" indent="-171450">
              <a:spcBef>
                <a:spcPts val="85"/>
              </a:spcBef>
              <a:spcAft>
                <a:spcPts val="85"/>
              </a:spcAft>
            </a:pPr>
            <a:r>
              <a:rPr lang="en-US" sz="1700" dirty="0"/>
              <a:t>Use methylphenidate for the treatment of idiopathic hypersomnia in adults. </a:t>
            </a:r>
            <a:r>
              <a:rPr lang="en-US" sz="1700" b="1" dirty="0"/>
              <a:t>(Conditional) </a:t>
            </a:r>
          </a:p>
          <a:p>
            <a:pPr marL="565150" lvl="1" indent="-171450">
              <a:spcBef>
                <a:spcPts val="85"/>
              </a:spcBef>
              <a:spcAft>
                <a:spcPts val="85"/>
              </a:spcAft>
            </a:pPr>
            <a:r>
              <a:rPr lang="en-US" sz="1700" dirty="0"/>
              <a:t>Use </a:t>
            </a:r>
            <a:r>
              <a:rPr lang="en-US" sz="1700" dirty="0" err="1"/>
              <a:t>pitolisant</a:t>
            </a:r>
            <a:r>
              <a:rPr lang="en-US" sz="1700" dirty="0"/>
              <a:t> for the treatment of idiopathic hypersomnia in adults. </a:t>
            </a:r>
            <a:r>
              <a:rPr lang="en-US" sz="1700" b="1" dirty="0"/>
              <a:t>(Conditional) </a:t>
            </a:r>
          </a:p>
          <a:p>
            <a:pPr marL="565150" lvl="1" indent="-171450">
              <a:spcBef>
                <a:spcPts val="85"/>
              </a:spcBef>
              <a:spcAft>
                <a:spcPts val="85"/>
              </a:spcAft>
            </a:pPr>
            <a:r>
              <a:rPr lang="en-US" sz="1700" dirty="0"/>
              <a:t>Use sodium </a:t>
            </a:r>
            <a:r>
              <a:rPr lang="en-US" sz="1700" dirty="0" err="1"/>
              <a:t>oxybate</a:t>
            </a:r>
            <a:r>
              <a:rPr lang="en-US" sz="1700" dirty="0"/>
              <a:t> for the treatment of idiopathic hypersomnia in adults. </a:t>
            </a:r>
            <a:r>
              <a:rPr lang="en-US" sz="1700" b="1" dirty="0"/>
              <a:t>(Conditional)</a:t>
            </a:r>
          </a:p>
        </p:txBody>
      </p:sp>
      <p:sp>
        <p:nvSpPr>
          <p:cNvPr id="3" name="Text Placeholder 2">
            <a:extLst>
              <a:ext uri="{FF2B5EF4-FFF2-40B4-BE49-F238E27FC236}">
                <a16:creationId xmlns:a16="http://schemas.microsoft.com/office/drawing/2014/main" id="{D9FEA0CE-E991-C141-AFE4-B09E606CF887}"/>
              </a:ext>
            </a:extLst>
          </p:cNvPr>
          <p:cNvSpPr>
            <a:spLocks noGrp="1"/>
          </p:cNvSpPr>
          <p:nvPr>
            <p:ph type="body" sz="quarter" idx="10"/>
          </p:nvPr>
        </p:nvSpPr>
        <p:spPr>
          <a:xfrm>
            <a:off x="0" y="4761857"/>
            <a:ext cx="9144000" cy="381643"/>
          </a:xfrm>
        </p:spPr>
        <p:txBody>
          <a:bodyPr/>
          <a:lstStyle/>
          <a:p>
            <a:pPr marL="11113" indent="-11113"/>
            <a:r>
              <a:rPr lang="en-US" dirty="0">
                <a:solidFill>
                  <a:srgbClr val="5A686F"/>
                </a:solidFill>
              </a:rPr>
              <a:t>EDS =excessive daytime sleepiness; IH = idiopathic hypersomnia</a:t>
            </a:r>
            <a:br>
              <a:rPr lang="en-US" dirty="0">
                <a:solidFill>
                  <a:srgbClr val="5A686F"/>
                </a:solidFill>
              </a:rPr>
            </a:br>
            <a:r>
              <a:rPr lang="en-US" dirty="0" err="1">
                <a:solidFill>
                  <a:srgbClr val="5A686F"/>
                </a:solidFill>
              </a:rPr>
              <a:t>Maski</a:t>
            </a:r>
            <a:r>
              <a:rPr lang="en-US" dirty="0">
                <a:solidFill>
                  <a:srgbClr val="5A686F"/>
                </a:solidFill>
              </a:rPr>
              <a:t> K, et al. </a:t>
            </a:r>
            <a:r>
              <a:rPr lang="en-US" i="1" dirty="0">
                <a:solidFill>
                  <a:srgbClr val="5A686F"/>
                </a:solidFill>
              </a:rPr>
              <a:t>J Clin Sleep Med</a:t>
            </a:r>
            <a:r>
              <a:rPr lang="en-US" dirty="0">
                <a:solidFill>
                  <a:srgbClr val="5A686F"/>
                </a:solidFill>
              </a:rPr>
              <a:t>. 2021 Mar 15. [</a:t>
            </a:r>
            <a:r>
              <a:rPr lang="en-US" dirty="0" err="1">
                <a:solidFill>
                  <a:srgbClr val="5A686F"/>
                </a:solidFill>
              </a:rPr>
              <a:t>Epub</a:t>
            </a:r>
            <a:r>
              <a:rPr lang="en-US" dirty="0">
                <a:solidFill>
                  <a:srgbClr val="5A686F"/>
                </a:solidFill>
              </a:rPr>
              <a:t> ahead of print].</a:t>
            </a:r>
          </a:p>
        </p:txBody>
      </p:sp>
    </p:spTree>
    <p:extLst>
      <p:ext uri="{BB962C8B-B14F-4D97-AF65-F5344CB8AC3E}">
        <p14:creationId xmlns:p14="http://schemas.microsoft.com/office/powerpoint/2010/main" val="600142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E6B3E-F496-2345-9A0A-E7D4CCB3ACD3}"/>
              </a:ext>
            </a:extLst>
          </p:cNvPr>
          <p:cNvSpPr>
            <a:spLocks noGrp="1"/>
          </p:cNvSpPr>
          <p:nvPr>
            <p:ph type="title"/>
          </p:nvPr>
        </p:nvSpPr>
        <p:spPr>
          <a:xfrm>
            <a:off x="417095" y="259548"/>
            <a:ext cx="8309810" cy="510909"/>
          </a:xfrm>
        </p:spPr>
        <p:txBody>
          <a:bodyPr/>
          <a:lstStyle/>
          <a:p>
            <a:r>
              <a:rPr lang="en-US" sz="3200" dirty="0"/>
              <a:t>LXB: Efficacy in IH Study Design</a:t>
            </a:r>
          </a:p>
        </p:txBody>
      </p:sp>
      <p:sp>
        <p:nvSpPr>
          <p:cNvPr id="3" name="Text Placeholder 2">
            <a:extLst>
              <a:ext uri="{FF2B5EF4-FFF2-40B4-BE49-F238E27FC236}">
                <a16:creationId xmlns:a16="http://schemas.microsoft.com/office/drawing/2014/main" id="{CE9C3E41-CA60-8747-9A71-04EF9822C9D9}"/>
              </a:ext>
            </a:extLst>
          </p:cNvPr>
          <p:cNvSpPr>
            <a:spLocks noGrp="1"/>
          </p:cNvSpPr>
          <p:nvPr>
            <p:ph type="body" sz="quarter" idx="10"/>
          </p:nvPr>
        </p:nvSpPr>
        <p:spPr>
          <a:xfrm>
            <a:off x="0" y="4631052"/>
            <a:ext cx="9144000" cy="512448"/>
          </a:xfrm>
        </p:spPr>
        <p:txBody>
          <a:bodyPr/>
          <a:lstStyle/>
          <a:p>
            <a:pPr marL="9525" indent="-9525"/>
            <a:r>
              <a:rPr lang="en-US" dirty="0">
                <a:solidFill>
                  <a:srgbClr val="5A686F"/>
                </a:solidFill>
              </a:rPr>
              <a:t>DBRWP = double-blind randomized withdrawal period; OLE = open-label safety extension; IH = idiopathic hypersomnia; </a:t>
            </a:r>
            <a:br>
              <a:rPr lang="en-US" dirty="0">
                <a:solidFill>
                  <a:srgbClr val="5A686F"/>
                </a:solidFill>
              </a:rPr>
            </a:br>
            <a:r>
              <a:rPr lang="en-US" dirty="0">
                <a:solidFill>
                  <a:srgbClr val="5A686F"/>
                </a:solidFill>
              </a:rPr>
              <a:t>OLT = open-label titration and optimization period; LXB = lower-sodium oxybate; SDP = stable-dose period; SXB = sodium oxybate</a:t>
            </a:r>
            <a:br>
              <a:rPr lang="en-US" dirty="0">
                <a:solidFill>
                  <a:srgbClr val="5A686F"/>
                </a:solidFill>
              </a:rPr>
            </a:br>
            <a:r>
              <a:rPr lang="en-US" dirty="0">
                <a:solidFill>
                  <a:srgbClr val="5A686F"/>
                </a:solidFill>
              </a:rPr>
              <a:t>Arnulf I, et al. SLEEP 2021 Annual Meeting. Abstract No. 485.; Bogan K, et al. SLEEP 2021 Annual Meeting. Abstract No. LBA070. </a:t>
            </a:r>
          </a:p>
        </p:txBody>
      </p:sp>
      <p:sp>
        <p:nvSpPr>
          <p:cNvPr id="5" name="Rectangle 4">
            <a:extLst>
              <a:ext uri="{FF2B5EF4-FFF2-40B4-BE49-F238E27FC236}">
                <a16:creationId xmlns:a16="http://schemas.microsoft.com/office/drawing/2014/main" id="{B30E7ED5-A0AB-9146-9FF2-DFCF84DF764F}"/>
              </a:ext>
            </a:extLst>
          </p:cNvPr>
          <p:cNvSpPr/>
          <p:nvPr/>
        </p:nvSpPr>
        <p:spPr>
          <a:xfrm>
            <a:off x="209005" y="1754450"/>
            <a:ext cx="2638697" cy="1588771"/>
          </a:xfrm>
          <a:prstGeom prst="rect">
            <a:avLst/>
          </a:prstGeom>
          <a:solidFill>
            <a:schemeClr val="accent1">
              <a:lumMod val="20000"/>
              <a:lumOff val="80000"/>
            </a:schemeClr>
          </a:solidFill>
          <a:ln w="12700">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en-US" sz="1400" dirty="0">
                <a:solidFill>
                  <a:srgbClr val="000000"/>
                </a:solidFill>
              </a:rPr>
              <a:t>SXB only</a:t>
            </a:r>
          </a:p>
          <a:p>
            <a:pPr marL="285750" indent="-285750">
              <a:buFont typeface="Arial" panose="020B0604020202020204" pitchFamily="34" charset="0"/>
              <a:buChar char="•"/>
            </a:pPr>
            <a:r>
              <a:rPr lang="en-US" sz="1400" dirty="0">
                <a:solidFill>
                  <a:srgbClr val="000000"/>
                </a:solidFill>
              </a:rPr>
              <a:t>SXB + alerting agent</a:t>
            </a:r>
          </a:p>
          <a:p>
            <a:pPr marL="285750" indent="-285750">
              <a:buFont typeface="Arial" panose="020B0604020202020204" pitchFamily="34" charset="0"/>
              <a:buChar char="•"/>
            </a:pPr>
            <a:r>
              <a:rPr lang="en-US" sz="1400" dirty="0">
                <a:solidFill>
                  <a:srgbClr val="000000"/>
                </a:solidFill>
              </a:rPr>
              <a:t>Alerting agent only</a:t>
            </a:r>
          </a:p>
          <a:p>
            <a:pPr marL="285750" indent="-285750">
              <a:buFont typeface="Arial" panose="020B0604020202020204" pitchFamily="34" charset="0"/>
              <a:buChar char="•"/>
            </a:pPr>
            <a:r>
              <a:rPr lang="en-US" sz="1400" dirty="0">
                <a:solidFill>
                  <a:srgbClr val="000000"/>
                </a:solidFill>
              </a:rPr>
              <a:t>Treatment naive</a:t>
            </a:r>
          </a:p>
        </p:txBody>
      </p:sp>
      <p:sp>
        <p:nvSpPr>
          <p:cNvPr id="6" name="Rectangle 5">
            <a:extLst>
              <a:ext uri="{FF2B5EF4-FFF2-40B4-BE49-F238E27FC236}">
                <a16:creationId xmlns:a16="http://schemas.microsoft.com/office/drawing/2014/main" id="{132AB64E-A0A3-7B43-9FDA-35721E3A799B}"/>
              </a:ext>
            </a:extLst>
          </p:cNvPr>
          <p:cNvSpPr/>
          <p:nvPr/>
        </p:nvSpPr>
        <p:spPr>
          <a:xfrm>
            <a:off x="3043646" y="2084092"/>
            <a:ext cx="1084216" cy="929486"/>
          </a:xfrm>
          <a:prstGeom prst="rect">
            <a:avLst/>
          </a:prstGeom>
          <a:solidFill>
            <a:schemeClr val="accent1">
              <a:lumMod val="20000"/>
              <a:lumOff val="80000"/>
            </a:schemeClr>
          </a:solidFill>
          <a:ln w="12700">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srgbClr val="000000"/>
                </a:solidFill>
              </a:rPr>
              <a:t>OLT</a:t>
            </a:r>
          </a:p>
        </p:txBody>
      </p:sp>
      <p:sp>
        <p:nvSpPr>
          <p:cNvPr id="7" name="Rectangle 6">
            <a:extLst>
              <a:ext uri="{FF2B5EF4-FFF2-40B4-BE49-F238E27FC236}">
                <a16:creationId xmlns:a16="http://schemas.microsoft.com/office/drawing/2014/main" id="{6D611CD9-FC76-3242-BA02-E8752EBF77C8}"/>
              </a:ext>
            </a:extLst>
          </p:cNvPr>
          <p:cNvSpPr/>
          <p:nvPr/>
        </p:nvSpPr>
        <p:spPr>
          <a:xfrm>
            <a:off x="4349932" y="2084092"/>
            <a:ext cx="569309" cy="929486"/>
          </a:xfrm>
          <a:prstGeom prst="rect">
            <a:avLst/>
          </a:prstGeom>
          <a:solidFill>
            <a:schemeClr val="accent1">
              <a:lumMod val="20000"/>
              <a:lumOff val="80000"/>
            </a:schemeClr>
          </a:solidFill>
          <a:ln w="12700">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srgbClr val="000000"/>
                </a:solidFill>
              </a:rPr>
              <a:t>SDP</a:t>
            </a:r>
          </a:p>
        </p:txBody>
      </p:sp>
      <p:sp>
        <p:nvSpPr>
          <p:cNvPr id="8" name="Rectangle 7">
            <a:extLst>
              <a:ext uri="{FF2B5EF4-FFF2-40B4-BE49-F238E27FC236}">
                <a16:creationId xmlns:a16="http://schemas.microsoft.com/office/drawing/2014/main" id="{5541D6BC-C751-724B-A03C-3B30CC5F3399}"/>
              </a:ext>
            </a:extLst>
          </p:cNvPr>
          <p:cNvSpPr/>
          <p:nvPr/>
        </p:nvSpPr>
        <p:spPr>
          <a:xfrm>
            <a:off x="5747658" y="2034262"/>
            <a:ext cx="1084216" cy="531629"/>
          </a:xfrm>
          <a:prstGeom prst="rect">
            <a:avLst/>
          </a:prstGeom>
          <a:solidFill>
            <a:schemeClr val="bg2">
              <a:lumMod val="90000"/>
            </a:schemeClr>
          </a:solidFill>
          <a:ln w="12700">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srgbClr val="000000"/>
                </a:solidFill>
              </a:rPr>
              <a:t>LXB</a:t>
            </a:r>
          </a:p>
        </p:txBody>
      </p:sp>
      <p:sp>
        <p:nvSpPr>
          <p:cNvPr id="9" name="Rectangle 8">
            <a:extLst>
              <a:ext uri="{FF2B5EF4-FFF2-40B4-BE49-F238E27FC236}">
                <a16:creationId xmlns:a16="http://schemas.microsoft.com/office/drawing/2014/main" id="{F0239036-C00B-414C-AFC2-01DA617FC28E}"/>
              </a:ext>
            </a:extLst>
          </p:cNvPr>
          <p:cNvSpPr/>
          <p:nvPr/>
        </p:nvSpPr>
        <p:spPr>
          <a:xfrm>
            <a:off x="5747658" y="2565891"/>
            <a:ext cx="1084216" cy="531629"/>
          </a:xfrm>
          <a:prstGeom prst="rect">
            <a:avLst/>
          </a:prstGeom>
          <a:solidFill>
            <a:srgbClr val="5A686F"/>
          </a:solidFill>
          <a:ln w="12700">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srgbClr val="FFFFFF"/>
                </a:solidFill>
              </a:rPr>
              <a:t>Placebo</a:t>
            </a:r>
          </a:p>
        </p:txBody>
      </p:sp>
      <p:sp>
        <p:nvSpPr>
          <p:cNvPr id="10" name="Rectangle 9">
            <a:extLst>
              <a:ext uri="{FF2B5EF4-FFF2-40B4-BE49-F238E27FC236}">
                <a16:creationId xmlns:a16="http://schemas.microsoft.com/office/drawing/2014/main" id="{2F17E40C-4CA0-EC40-B725-BE283C6900F7}"/>
              </a:ext>
            </a:extLst>
          </p:cNvPr>
          <p:cNvSpPr/>
          <p:nvPr/>
        </p:nvSpPr>
        <p:spPr>
          <a:xfrm>
            <a:off x="7001690" y="2097302"/>
            <a:ext cx="914400" cy="929486"/>
          </a:xfrm>
          <a:prstGeom prst="rect">
            <a:avLst/>
          </a:prstGeom>
          <a:solidFill>
            <a:schemeClr val="bg2">
              <a:lumMod val="90000"/>
            </a:schemeClr>
          </a:solidFill>
          <a:ln w="12700">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srgbClr val="000000"/>
                </a:solidFill>
              </a:rPr>
              <a:t>OLE</a:t>
            </a:r>
          </a:p>
        </p:txBody>
      </p:sp>
      <p:sp>
        <p:nvSpPr>
          <p:cNvPr id="11" name="Rectangle 10">
            <a:extLst>
              <a:ext uri="{FF2B5EF4-FFF2-40B4-BE49-F238E27FC236}">
                <a16:creationId xmlns:a16="http://schemas.microsoft.com/office/drawing/2014/main" id="{3E71CD54-5046-564D-9D3F-5DF7086A8A5E}"/>
              </a:ext>
            </a:extLst>
          </p:cNvPr>
          <p:cNvSpPr/>
          <p:nvPr/>
        </p:nvSpPr>
        <p:spPr>
          <a:xfrm>
            <a:off x="8062168" y="2097302"/>
            <a:ext cx="942499" cy="929486"/>
          </a:xfrm>
          <a:prstGeom prst="rect">
            <a:avLst/>
          </a:prstGeom>
          <a:solidFill>
            <a:schemeClr val="bg2">
              <a:lumMod val="90000"/>
            </a:schemeClr>
          </a:solidFill>
          <a:ln w="12700">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srgbClr val="000000"/>
                </a:solidFill>
              </a:rPr>
              <a:t>Safety</a:t>
            </a:r>
            <a:br>
              <a:rPr lang="en-US" sz="1400" dirty="0">
                <a:solidFill>
                  <a:srgbClr val="000000"/>
                </a:solidFill>
              </a:rPr>
            </a:br>
            <a:r>
              <a:rPr lang="en-US" sz="1400" dirty="0">
                <a:solidFill>
                  <a:srgbClr val="000000"/>
                </a:solidFill>
              </a:rPr>
              <a:t>follow-up</a:t>
            </a:r>
          </a:p>
        </p:txBody>
      </p:sp>
      <p:cxnSp>
        <p:nvCxnSpPr>
          <p:cNvPr id="13" name="Straight Arrow Connector 12">
            <a:extLst>
              <a:ext uri="{FF2B5EF4-FFF2-40B4-BE49-F238E27FC236}">
                <a16:creationId xmlns:a16="http://schemas.microsoft.com/office/drawing/2014/main" id="{364567F2-BFDD-F14C-B783-2D5631CD4854}"/>
              </a:ext>
            </a:extLst>
          </p:cNvPr>
          <p:cNvCxnSpPr>
            <a:stCxn id="5" idx="3"/>
            <a:endCxn id="6" idx="1"/>
          </p:cNvCxnSpPr>
          <p:nvPr/>
        </p:nvCxnSpPr>
        <p:spPr>
          <a:xfrm flipV="1">
            <a:off x="2847702" y="2548835"/>
            <a:ext cx="195944" cy="1"/>
          </a:xfrm>
          <a:prstGeom prst="straightConnector1">
            <a:avLst/>
          </a:prstGeom>
          <a:ln>
            <a:solidFill>
              <a:srgbClr val="000000"/>
            </a:solidFill>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67BA2303-7ABD-2146-B74D-B587C4E42B3B}"/>
              </a:ext>
            </a:extLst>
          </p:cNvPr>
          <p:cNvCxnSpPr/>
          <p:nvPr/>
        </p:nvCxnSpPr>
        <p:spPr>
          <a:xfrm flipV="1">
            <a:off x="4127862" y="2548834"/>
            <a:ext cx="195944" cy="1"/>
          </a:xfrm>
          <a:prstGeom prst="straightConnector1">
            <a:avLst/>
          </a:prstGeom>
          <a:ln>
            <a:solidFill>
              <a:srgbClr val="000000"/>
            </a:solidFill>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6F220DFC-63BD-4D4A-88B7-C99E89475258}"/>
              </a:ext>
            </a:extLst>
          </p:cNvPr>
          <p:cNvCxnSpPr>
            <a:cxnSpLocks/>
            <a:endCxn id="10" idx="1"/>
          </p:cNvCxnSpPr>
          <p:nvPr/>
        </p:nvCxnSpPr>
        <p:spPr>
          <a:xfrm flipV="1">
            <a:off x="6831874" y="2562045"/>
            <a:ext cx="169816" cy="3850"/>
          </a:xfrm>
          <a:prstGeom prst="straightConnector1">
            <a:avLst/>
          </a:prstGeom>
          <a:ln>
            <a:solidFill>
              <a:srgbClr val="000000"/>
            </a:solidFill>
            <a:tailEnd type="triangle"/>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2EFFA8B5-8594-1D4F-919D-5467A827D295}"/>
              </a:ext>
            </a:extLst>
          </p:cNvPr>
          <p:cNvSpPr txBox="1"/>
          <p:nvPr/>
        </p:nvSpPr>
        <p:spPr>
          <a:xfrm rot="16200000">
            <a:off x="4638456" y="2467073"/>
            <a:ext cx="1127232" cy="261610"/>
          </a:xfrm>
          <a:prstGeom prst="rect">
            <a:avLst/>
          </a:prstGeom>
          <a:noFill/>
        </p:spPr>
        <p:txBody>
          <a:bodyPr wrap="none" rtlCol="0">
            <a:spAutoFit/>
          </a:bodyPr>
          <a:lstStyle/>
          <a:p>
            <a:r>
              <a:rPr lang="en-US" sz="1100" dirty="0">
                <a:solidFill>
                  <a:srgbClr val="000000"/>
                </a:solidFill>
              </a:rPr>
              <a:t>Randomization</a:t>
            </a:r>
            <a:endParaRPr lang="en-US" sz="1100" baseline="30000" dirty="0">
              <a:solidFill>
                <a:srgbClr val="000000"/>
              </a:solidFill>
            </a:endParaRPr>
          </a:p>
        </p:txBody>
      </p:sp>
      <p:cxnSp>
        <p:nvCxnSpPr>
          <p:cNvPr id="24" name="Straight Arrow Connector 23">
            <a:extLst>
              <a:ext uri="{FF2B5EF4-FFF2-40B4-BE49-F238E27FC236}">
                <a16:creationId xmlns:a16="http://schemas.microsoft.com/office/drawing/2014/main" id="{04BBE1D5-ECF0-0A47-A32E-36FD42529592}"/>
              </a:ext>
            </a:extLst>
          </p:cNvPr>
          <p:cNvCxnSpPr/>
          <p:nvPr/>
        </p:nvCxnSpPr>
        <p:spPr>
          <a:xfrm flipV="1">
            <a:off x="4931046" y="2548833"/>
            <a:ext cx="195944" cy="1"/>
          </a:xfrm>
          <a:prstGeom prst="straightConnector1">
            <a:avLst/>
          </a:prstGeom>
          <a:ln>
            <a:solidFill>
              <a:srgbClr val="000000"/>
            </a:solidFill>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a:extLst>
              <a:ext uri="{FF2B5EF4-FFF2-40B4-BE49-F238E27FC236}">
                <a16:creationId xmlns:a16="http://schemas.microsoft.com/office/drawing/2014/main" id="{312A7D3A-19A6-EA45-840F-C36C703B0B5D}"/>
              </a:ext>
            </a:extLst>
          </p:cNvPr>
          <p:cNvCxnSpPr>
            <a:cxnSpLocks/>
          </p:cNvCxnSpPr>
          <p:nvPr/>
        </p:nvCxnSpPr>
        <p:spPr>
          <a:xfrm flipV="1">
            <a:off x="5307579" y="2302247"/>
            <a:ext cx="316969" cy="1"/>
          </a:xfrm>
          <a:prstGeom prst="straightConnector1">
            <a:avLst/>
          </a:prstGeom>
          <a:ln>
            <a:solidFill>
              <a:srgbClr val="000000"/>
            </a:solidFill>
            <a:tailEnd type="triangle"/>
          </a:ln>
        </p:spPr>
        <p:style>
          <a:lnRef idx="2">
            <a:schemeClr val="accent1"/>
          </a:lnRef>
          <a:fillRef idx="0">
            <a:schemeClr val="accent1"/>
          </a:fillRef>
          <a:effectRef idx="1">
            <a:schemeClr val="accent1"/>
          </a:effectRef>
          <a:fontRef idx="minor">
            <a:schemeClr val="tx1"/>
          </a:fontRef>
        </p:style>
      </p:cxnSp>
      <p:cxnSp>
        <p:nvCxnSpPr>
          <p:cNvPr id="28" name="Straight Arrow Connector 27">
            <a:extLst>
              <a:ext uri="{FF2B5EF4-FFF2-40B4-BE49-F238E27FC236}">
                <a16:creationId xmlns:a16="http://schemas.microsoft.com/office/drawing/2014/main" id="{826C5084-E474-F045-83B7-12AF0B396F9F}"/>
              </a:ext>
            </a:extLst>
          </p:cNvPr>
          <p:cNvCxnSpPr>
            <a:cxnSpLocks/>
          </p:cNvCxnSpPr>
          <p:nvPr/>
        </p:nvCxnSpPr>
        <p:spPr>
          <a:xfrm flipV="1">
            <a:off x="5307579" y="2831705"/>
            <a:ext cx="316969" cy="1"/>
          </a:xfrm>
          <a:prstGeom prst="straightConnector1">
            <a:avLst/>
          </a:prstGeom>
          <a:ln>
            <a:solidFill>
              <a:srgbClr val="000000"/>
            </a:solidFill>
            <a:tailEnd type="triangle"/>
          </a:ln>
        </p:spPr>
        <p:style>
          <a:lnRef idx="2">
            <a:schemeClr val="accent1"/>
          </a:lnRef>
          <a:fillRef idx="0">
            <a:schemeClr val="accent1"/>
          </a:fillRef>
          <a:effectRef idx="1">
            <a:schemeClr val="accent1"/>
          </a:effectRef>
          <a:fontRef idx="minor">
            <a:schemeClr val="tx1"/>
          </a:fontRef>
        </p:style>
      </p:cxnSp>
      <p:sp>
        <p:nvSpPr>
          <p:cNvPr id="33" name="TextBox 32">
            <a:extLst>
              <a:ext uri="{FF2B5EF4-FFF2-40B4-BE49-F238E27FC236}">
                <a16:creationId xmlns:a16="http://schemas.microsoft.com/office/drawing/2014/main" id="{6291CA2D-3B25-DC44-8E89-86C9BEBB397E}"/>
              </a:ext>
            </a:extLst>
          </p:cNvPr>
          <p:cNvSpPr txBox="1"/>
          <p:nvPr/>
        </p:nvSpPr>
        <p:spPr>
          <a:xfrm>
            <a:off x="759552" y="3370287"/>
            <a:ext cx="1537600" cy="523220"/>
          </a:xfrm>
          <a:prstGeom prst="rect">
            <a:avLst/>
          </a:prstGeom>
          <a:noFill/>
        </p:spPr>
        <p:txBody>
          <a:bodyPr wrap="none" rtlCol="0">
            <a:spAutoFit/>
          </a:bodyPr>
          <a:lstStyle/>
          <a:p>
            <a:pPr algn="ctr"/>
            <a:r>
              <a:rPr lang="en-US" sz="1400" dirty="0">
                <a:solidFill>
                  <a:srgbClr val="000000"/>
                </a:solidFill>
              </a:rPr>
              <a:t>Screening period</a:t>
            </a:r>
            <a:br>
              <a:rPr lang="en-US" sz="1400" dirty="0">
                <a:solidFill>
                  <a:srgbClr val="000000"/>
                </a:solidFill>
              </a:rPr>
            </a:br>
            <a:r>
              <a:rPr lang="en-US" sz="1400" dirty="0">
                <a:solidFill>
                  <a:srgbClr val="000000"/>
                </a:solidFill>
              </a:rPr>
              <a:t>(≤ 30 days)</a:t>
            </a:r>
          </a:p>
        </p:txBody>
      </p:sp>
      <p:sp>
        <p:nvSpPr>
          <p:cNvPr id="34" name="TextBox 33">
            <a:extLst>
              <a:ext uri="{FF2B5EF4-FFF2-40B4-BE49-F238E27FC236}">
                <a16:creationId xmlns:a16="http://schemas.microsoft.com/office/drawing/2014/main" id="{419C7CFE-6C40-2E45-9006-4188C52CD749}"/>
              </a:ext>
            </a:extLst>
          </p:cNvPr>
          <p:cNvSpPr txBox="1"/>
          <p:nvPr/>
        </p:nvSpPr>
        <p:spPr>
          <a:xfrm>
            <a:off x="2765869" y="3189779"/>
            <a:ext cx="1639769" cy="261610"/>
          </a:xfrm>
          <a:prstGeom prst="rect">
            <a:avLst/>
          </a:prstGeom>
          <a:noFill/>
        </p:spPr>
        <p:txBody>
          <a:bodyPr wrap="square" rtlCol="0">
            <a:spAutoFit/>
          </a:bodyPr>
          <a:lstStyle/>
          <a:p>
            <a:pPr algn="ctr"/>
            <a:r>
              <a:rPr lang="en-US" sz="1100" dirty="0">
                <a:solidFill>
                  <a:srgbClr val="000000"/>
                </a:solidFill>
              </a:rPr>
              <a:t>(10-14 weeks)</a:t>
            </a:r>
          </a:p>
        </p:txBody>
      </p:sp>
      <p:sp>
        <p:nvSpPr>
          <p:cNvPr id="35" name="TextBox 34">
            <a:extLst>
              <a:ext uri="{FF2B5EF4-FFF2-40B4-BE49-F238E27FC236}">
                <a16:creationId xmlns:a16="http://schemas.microsoft.com/office/drawing/2014/main" id="{6BFA5A25-E94F-2946-AC7B-2FDDD145C5F3}"/>
              </a:ext>
            </a:extLst>
          </p:cNvPr>
          <p:cNvSpPr txBox="1"/>
          <p:nvPr/>
        </p:nvSpPr>
        <p:spPr>
          <a:xfrm>
            <a:off x="4230397" y="3174096"/>
            <a:ext cx="808378" cy="261610"/>
          </a:xfrm>
          <a:prstGeom prst="rect">
            <a:avLst/>
          </a:prstGeom>
          <a:noFill/>
        </p:spPr>
        <p:txBody>
          <a:bodyPr wrap="square" rtlCol="0">
            <a:spAutoFit/>
          </a:bodyPr>
          <a:lstStyle/>
          <a:p>
            <a:pPr algn="ctr"/>
            <a:r>
              <a:rPr lang="en-US" sz="1100" dirty="0">
                <a:solidFill>
                  <a:srgbClr val="000000"/>
                </a:solidFill>
              </a:rPr>
              <a:t>(2 weeks)</a:t>
            </a:r>
          </a:p>
        </p:txBody>
      </p:sp>
      <p:sp>
        <p:nvSpPr>
          <p:cNvPr id="36" name="TextBox 35">
            <a:extLst>
              <a:ext uri="{FF2B5EF4-FFF2-40B4-BE49-F238E27FC236}">
                <a16:creationId xmlns:a16="http://schemas.microsoft.com/office/drawing/2014/main" id="{68059FEB-C509-A846-9E86-6A56B156E01F}"/>
              </a:ext>
            </a:extLst>
          </p:cNvPr>
          <p:cNvSpPr txBox="1"/>
          <p:nvPr/>
        </p:nvSpPr>
        <p:spPr>
          <a:xfrm>
            <a:off x="5901845" y="3093305"/>
            <a:ext cx="808378" cy="430887"/>
          </a:xfrm>
          <a:prstGeom prst="rect">
            <a:avLst/>
          </a:prstGeom>
          <a:noFill/>
        </p:spPr>
        <p:txBody>
          <a:bodyPr wrap="square" rtlCol="0">
            <a:spAutoFit/>
          </a:bodyPr>
          <a:lstStyle/>
          <a:p>
            <a:pPr algn="ctr"/>
            <a:r>
              <a:rPr lang="en-US" sz="1100" dirty="0">
                <a:solidFill>
                  <a:srgbClr val="000000"/>
                </a:solidFill>
              </a:rPr>
              <a:t>DBRWP</a:t>
            </a:r>
            <a:br>
              <a:rPr lang="en-US" sz="1100" dirty="0">
                <a:solidFill>
                  <a:srgbClr val="000000"/>
                </a:solidFill>
              </a:rPr>
            </a:br>
            <a:r>
              <a:rPr lang="en-US" sz="1100" dirty="0">
                <a:solidFill>
                  <a:srgbClr val="000000"/>
                </a:solidFill>
              </a:rPr>
              <a:t>(2 weeks)</a:t>
            </a:r>
          </a:p>
        </p:txBody>
      </p:sp>
      <p:sp>
        <p:nvSpPr>
          <p:cNvPr id="37" name="TextBox 36">
            <a:extLst>
              <a:ext uri="{FF2B5EF4-FFF2-40B4-BE49-F238E27FC236}">
                <a16:creationId xmlns:a16="http://schemas.microsoft.com/office/drawing/2014/main" id="{6544C871-DA03-6D44-8CF9-D3E7A1E394E4}"/>
              </a:ext>
            </a:extLst>
          </p:cNvPr>
          <p:cNvSpPr txBox="1"/>
          <p:nvPr/>
        </p:nvSpPr>
        <p:spPr>
          <a:xfrm>
            <a:off x="7029606" y="3073810"/>
            <a:ext cx="911666" cy="261610"/>
          </a:xfrm>
          <a:prstGeom prst="rect">
            <a:avLst/>
          </a:prstGeom>
          <a:noFill/>
        </p:spPr>
        <p:txBody>
          <a:bodyPr wrap="square" rtlCol="0">
            <a:spAutoFit/>
          </a:bodyPr>
          <a:lstStyle/>
          <a:p>
            <a:pPr algn="ctr"/>
            <a:r>
              <a:rPr lang="en-US" sz="1100" dirty="0">
                <a:solidFill>
                  <a:srgbClr val="000000"/>
                </a:solidFill>
              </a:rPr>
              <a:t>(24 weeks)</a:t>
            </a:r>
          </a:p>
        </p:txBody>
      </p:sp>
      <p:sp>
        <p:nvSpPr>
          <p:cNvPr id="38" name="TextBox 37">
            <a:extLst>
              <a:ext uri="{FF2B5EF4-FFF2-40B4-BE49-F238E27FC236}">
                <a16:creationId xmlns:a16="http://schemas.microsoft.com/office/drawing/2014/main" id="{91EC9502-74CC-AD47-B904-93041235CBB3}"/>
              </a:ext>
            </a:extLst>
          </p:cNvPr>
          <p:cNvSpPr txBox="1"/>
          <p:nvPr/>
        </p:nvSpPr>
        <p:spPr>
          <a:xfrm>
            <a:off x="8097837" y="3056390"/>
            <a:ext cx="911666" cy="261610"/>
          </a:xfrm>
          <a:prstGeom prst="rect">
            <a:avLst/>
          </a:prstGeom>
          <a:noFill/>
        </p:spPr>
        <p:txBody>
          <a:bodyPr wrap="square" rtlCol="0">
            <a:spAutoFit/>
          </a:bodyPr>
          <a:lstStyle/>
          <a:p>
            <a:pPr algn="ctr"/>
            <a:r>
              <a:rPr lang="en-US" sz="1100" dirty="0">
                <a:solidFill>
                  <a:srgbClr val="000000"/>
                </a:solidFill>
              </a:rPr>
              <a:t>(2 weeks)</a:t>
            </a:r>
          </a:p>
        </p:txBody>
      </p:sp>
      <p:sp>
        <p:nvSpPr>
          <p:cNvPr id="39" name="TextBox 38">
            <a:extLst>
              <a:ext uri="{FF2B5EF4-FFF2-40B4-BE49-F238E27FC236}">
                <a16:creationId xmlns:a16="http://schemas.microsoft.com/office/drawing/2014/main" id="{6204E974-261F-B140-BCA2-958FFA7E041C}"/>
              </a:ext>
            </a:extLst>
          </p:cNvPr>
          <p:cNvSpPr txBox="1"/>
          <p:nvPr/>
        </p:nvSpPr>
        <p:spPr>
          <a:xfrm>
            <a:off x="53077" y="1464178"/>
            <a:ext cx="2950550" cy="307777"/>
          </a:xfrm>
          <a:prstGeom prst="rect">
            <a:avLst/>
          </a:prstGeom>
          <a:noFill/>
        </p:spPr>
        <p:txBody>
          <a:bodyPr wrap="square" rtlCol="0">
            <a:spAutoFit/>
          </a:bodyPr>
          <a:lstStyle/>
          <a:p>
            <a:pPr algn="ctr"/>
            <a:r>
              <a:rPr lang="en-US" sz="1400" dirty="0">
                <a:solidFill>
                  <a:srgbClr val="000000"/>
                </a:solidFill>
              </a:rPr>
              <a:t>Treatment at study entry</a:t>
            </a:r>
          </a:p>
        </p:txBody>
      </p:sp>
      <p:cxnSp>
        <p:nvCxnSpPr>
          <p:cNvPr id="30" name="Straight Arrow Connector 29">
            <a:extLst>
              <a:ext uri="{FF2B5EF4-FFF2-40B4-BE49-F238E27FC236}">
                <a16:creationId xmlns:a16="http://schemas.microsoft.com/office/drawing/2014/main" id="{F51BE861-F07E-AA46-8D9D-615044ED744D}"/>
              </a:ext>
            </a:extLst>
          </p:cNvPr>
          <p:cNvCxnSpPr>
            <a:cxnSpLocks/>
          </p:cNvCxnSpPr>
          <p:nvPr/>
        </p:nvCxnSpPr>
        <p:spPr>
          <a:xfrm flipV="1">
            <a:off x="7904221" y="2548833"/>
            <a:ext cx="169816" cy="3850"/>
          </a:xfrm>
          <a:prstGeom prst="straightConnector1">
            <a:avLst/>
          </a:prstGeom>
          <a:ln>
            <a:solidFill>
              <a:srgbClr val="000000"/>
            </a:solidFill>
            <a:tailEnd type="triangle"/>
          </a:ln>
        </p:spPr>
        <p:style>
          <a:lnRef idx="2">
            <a:schemeClr val="accent1"/>
          </a:lnRef>
          <a:fillRef idx="0">
            <a:schemeClr val="accent1"/>
          </a:fillRef>
          <a:effectRef idx="1">
            <a:schemeClr val="accent1"/>
          </a:effectRef>
          <a:fontRef idx="minor">
            <a:schemeClr val="tx1"/>
          </a:fontRef>
        </p:style>
      </p:cxnSp>
      <p:sp>
        <p:nvSpPr>
          <p:cNvPr id="4" name="TextBox 3">
            <a:extLst>
              <a:ext uri="{FF2B5EF4-FFF2-40B4-BE49-F238E27FC236}">
                <a16:creationId xmlns:a16="http://schemas.microsoft.com/office/drawing/2014/main" id="{1914A3A4-84F9-E047-BC71-FE47D3850B01}"/>
              </a:ext>
            </a:extLst>
          </p:cNvPr>
          <p:cNvSpPr txBox="1"/>
          <p:nvPr/>
        </p:nvSpPr>
        <p:spPr>
          <a:xfrm>
            <a:off x="3338016" y="1718894"/>
            <a:ext cx="557822" cy="315368"/>
          </a:xfrm>
          <a:prstGeom prst="rect">
            <a:avLst/>
          </a:prstGeom>
          <a:noFill/>
        </p:spPr>
        <p:txBody>
          <a:bodyPr wrap="square" rtlCol="0">
            <a:spAutoFit/>
          </a:bodyPr>
          <a:lstStyle/>
          <a:p>
            <a:r>
              <a:rPr lang="en-US" sz="1400" dirty="0"/>
              <a:t>LXB</a:t>
            </a:r>
          </a:p>
        </p:txBody>
      </p:sp>
      <p:sp>
        <p:nvSpPr>
          <p:cNvPr id="32" name="TextBox 31">
            <a:extLst>
              <a:ext uri="{FF2B5EF4-FFF2-40B4-BE49-F238E27FC236}">
                <a16:creationId xmlns:a16="http://schemas.microsoft.com/office/drawing/2014/main" id="{3DBCF8B7-66D2-4E4D-8237-E510C759E029}"/>
              </a:ext>
            </a:extLst>
          </p:cNvPr>
          <p:cNvSpPr txBox="1"/>
          <p:nvPr/>
        </p:nvSpPr>
        <p:spPr>
          <a:xfrm>
            <a:off x="4320654" y="1731416"/>
            <a:ext cx="557822" cy="315368"/>
          </a:xfrm>
          <a:prstGeom prst="rect">
            <a:avLst/>
          </a:prstGeom>
          <a:noFill/>
        </p:spPr>
        <p:txBody>
          <a:bodyPr wrap="square" rtlCol="0">
            <a:spAutoFit/>
          </a:bodyPr>
          <a:lstStyle/>
          <a:p>
            <a:r>
              <a:rPr lang="en-US" sz="1400" dirty="0"/>
              <a:t>LXB</a:t>
            </a:r>
          </a:p>
        </p:txBody>
      </p:sp>
      <p:sp>
        <p:nvSpPr>
          <p:cNvPr id="40" name="TextBox 39">
            <a:extLst>
              <a:ext uri="{FF2B5EF4-FFF2-40B4-BE49-F238E27FC236}">
                <a16:creationId xmlns:a16="http://schemas.microsoft.com/office/drawing/2014/main" id="{CCD1A5E3-2846-0544-91DF-E8409EBFB75B}"/>
              </a:ext>
            </a:extLst>
          </p:cNvPr>
          <p:cNvSpPr txBox="1"/>
          <p:nvPr/>
        </p:nvSpPr>
        <p:spPr>
          <a:xfrm>
            <a:off x="7200406" y="1718894"/>
            <a:ext cx="557822" cy="315368"/>
          </a:xfrm>
          <a:prstGeom prst="rect">
            <a:avLst/>
          </a:prstGeom>
          <a:noFill/>
        </p:spPr>
        <p:txBody>
          <a:bodyPr wrap="square" rtlCol="0">
            <a:spAutoFit/>
          </a:bodyPr>
          <a:lstStyle/>
          <a:p>
            <a:r>
              <a:rPr lang="en-US" sz="1400" dirty="0"/>
              <a:t>LXB</a:t>
            </a:r>
          </a:p>
        </p:txBody>
      </p:sp>
    </p:spTree>
    <p:extLst>
      <p:ext uri="{BB962C8B-B14F-4D97-AF65-F5344CB8AC3E}">
        <p14:creationId xmlns:p14="http://schemas.microsoft.com/office/powerpoint/2010/main" val="2958619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60CE8-19D5-2242-AF85-B7B3BDFA7D44}"/>
              </a:ext>
            </a:extLst>
          </p:cNvPr>
          <p:cNvSpPr>
            <a:spLocks noGrp="1"/>
          </p:cNvSpPr>
          <p:nvPr>
            <p:ph type="title"/>
          </p:nvPr>
        </p:nvSpPr>
        <p:spPr>
          <a:xfrm>
            <a:off x="417095" y="102582"/>
            <a:ext cx="8309810" cy="824841"/>
          </a:xfrm>
        </p:spPr>
        <p:txBody>
          <a:bodyPr/>
          <a:lstStyle/>
          <a:p>
            <a:r>
              <a:rPr lang="en-US" altLang="fr-FR" sz="2800" dirty="0"/>
              <a:t>LXB: Efficacy in IH, with and without Long Sleep Time – Epworth Sleepiness Scale (ESS)</a:t>
            </a:r>
            <a:endParaRPr lang="en-US" sz="2800" dirty="0"/>
          </a:p>
        </p:txBody>
      </p:sp>
      <p:sp>
        <p:nvSpPr>
          <p:cNvPr id="3" name="Content Placeholder 2">
            <a:extLst>
              <a:ext uri="{FF2B5EF4-FFF2-40B4-BE49-F238E27FC236}">
                <a16:creationId xmlns:a16="http://schemas.microsoft.com/office/drawing/2014/main" id="{1883D27C-9BEE-1442-B21D-633601DD7111}"/>
              </a:ext>
            </a:extLst>
          </p:cNvPr>
          <p:cNvSpPr>
            <a:spLocks noGrp="1"/>
          </p:cNvSpPr>
          <p:nvPr>
            <p:ph idx="1"/>
          </p:nvPr>
        </p:nvSpPr>
        <p:spPr>
          <a:xfrm>
            <a:off x="417095" y="4227448"/>
            <a:ext cx="8309810" cy="823302"/>
          </a:xfrm>
        </p:spPr>
        <p:txBody>
          <a:bodyPr/>
          <a:lstStyle/>
          <a:p>
            <a:r>
              <a:rPr lang="en-US" altLang="fr-FR" sz="1600" dirty="0"/>
              <a:t>From end of SDP to end of DBRWP, ESS scores worsened with placebo but not with continuing LXB in participants both with long sleep time and without long sleep time</a:t>
            </a:r>
            <a:endParaRPr lang="en-US" dirty="0"/>
          </a:p>
          <a:p>
            <a:endParaRPr lang="en-US" sz="1600" dirty="0"/>
          </a:p>
        </p:txBody>
      </p:sp>
      <p:sp>
        <p:nvSpPr>
          <p:cNvPr id="4" name="Text Placeholder 3">
            <a:extLst>
              <a:ext uri="{FF2B5EF4-FFF2-40B4-BE49-F238E27FC236}">
                <a16:creationId xmlns:a16="http://schemas.microsoft.com/office/drawing/2014/main" id="{83539177-D1DF-DF48-A5D2-B9BCF9CB4862}"/>
              </a:ext>
            </a:extLst>
          </p:cNvPr>
          <p:cNvSpPr>
            <a:spLocks noGrp="1"/>
          </p:cNvSpPr>
          <p:nvPr>
            <p:ph type="body" sz="quarter" idx="10"/>
          </p:nvPr>
        </p:nvSpPr>
        <p:spPr>
          <a:xfrm>
            <a:off x="0" y="4892662"/>
            <a:ext cx="9144000" cy="250838"/>
          </a:xfrm>
        </p:spPr>
        <p:txBody>
          <a:bodyPr/>
          <a:lstStyle/>
          <a:p>
            <a:pPr marL="12700" indent="-12700"/>
            <a:r>
              <a:rPr lang="en-US" dirty="0">
                <a:solidFill>
                  <a:srgbClr val="5A686F"/>
                </a:solidFill>
              </a:rPr>
              <a:t>Bogan RK, et al. SLEEP 2021 Annual Meeting. Abstract No. LBA070.</a:t>
            </a:r>
            <a:endParaRPr lang="en-US" dirty="0"/>
          </a:p>
        </p:txBody>
      </p:sp>
      <p:sp>
        <p:nvSpPr>
          <p:cNvPr id="6" name="TextBox 5">
            <a:extLst>
              <a:ext uri="{FF2B5EF4-FFF2-40B4-BE49-F238E27FC236}">
                <a16:creationId xmlns:a16="http://schemas.microsoft.com/office/drawing/2014/main" id="{09F3A8B4-9D6C-CC41-83B8-587FE1999FFA}"/>
              </a:ext>
            </a:extLst>
          </p:cNvPr>
          <p:cNvSpPr txBox="1"/>
          <p:nvPr/>
        </p:nvSpPr>
        <p:spPr>
          <a:xfrm>
            <a:off x="2319944" y="1000449"/>
            <a:ext cx="1936045" cy="707886"/>
          </a:xfrm>
          <a:prstGeom prst="rect">
            <a:avLst/>
          </a:prstGeom>
          <a:noFill/>
        </p:spPr>
        <p:txBody>
          <a:bodyPr wrap="square" rtlCol="0">
            <a:spAutoFit/>
          </a:bodyPr>
          <a:lstStyle/>
          <a:p>
            <a:pPr algn="ctr"/>
            <a:r>
              <a:rPr lang="en-US" sz="1000" b="1" dirty="0"/>
              <a:t>With Long Sleep</a:t>
            </a:r>
          </a:p>
          <a:p>
            <a:pPr algn="ctr"/>
            <a:r>
              <a:rPr lang="en-US" sz="1000" dirty="0"/>
              <a:t>LS Mean Difference (95% CI):</a:t>
            </a:r>
          </a:p>
          <a:p>
            <a:pPr algn="ctr"/>
            <a:r>
              <a:rPr lang="en-US" sz="1000" dirty="0"/>
              <a:t>–7.8 (–11.4, –4.2)</a:t>
            </a:r>
          </a:p>
          <a:p>
            <a:pPr algn="ctr"/>
            <a:r>
              <a:rPr lang="en-US" sz="1000" i="1" dirty="0"/>
              <a:t>p </a:t>
            </a:r>
            <a:r>
              <a:rPr lang="en-US" sz="1000" dirty="0"/>
              <a:t>= .0002</a:t>
            </a:r>
          </a:p>
        </p:txBody>
      </p:sp>
      <p:sp>
        <p:nvSpPr>
          <p:cNvPr id="7" name="TextBox 6">
            <a:extLst>
              <a:ext uri="{FF2B5EF4-FFF2-40B4-BE49-F238E27FC236}">
                <a16:creationId xmlns:a16="http://schemas.microsoft.com/office/drawing/2014/main" id="{552A1D8B-BE9E-A846-A866-0BD9EE26FE01}"/>
              </a:ext>
            </a:extLst>
          </p:cNvPr>
          <p:cNvSpPr txBox="1"/>
          <p:nvPr/>
        </p:nvSpPr>
        <p:spPr>
          <a:xfrm>
            <a:off x="5157329" y="1000449"/>
            <a:ext cx="1936045" cy="707886"/>
          </a:xfrm>
          <a:prstGeom prst="rect">
            <a:avLst/>
          </a:prstGeom>
          <a:noFill/>
        </p:spPr>
        <p:txBody>
          <a:bodyPr wrap="square" rtlCol="0">
            <a:spAutoFit/>
          </a:bodyPr>
          <a:lstStyle/>
          <a:p>
            <a:pPr algn="ctr"/>
            <a:r>
              <a:rPr lang="en-US" sz="1000" b="1" dirty="0"/>
              <a:t>Without Long Sleep</a:t>
            </a:r>
          </a:p>
          <a:p>
            <a:pPr algn="ctr"/>
            <a:r>
              <a:rPr lang="en-US" sz="1000" dirty="0"/>
              <a:t>LS Mean Difference (95% CI):</a:t>
            </a:r>
          </a:p>
          <a:p>
            <a:pPr algn="ctr"/>
            <a:r>
              <a:rPr lang="en-US" sz="1000" dirty="0"/>
              <a:t>–6.2 (–7.8, –4.6)</a:t>
            </a:r>
          </a:p>
          <a:p>
            <a:pPr algn="ctr"/>
            <a:r>
              <a:rPr lang="en-US" sz="1000" i="1" dirty="0"/>
              <a:t>p </a:t>
            </a:r>
            <a:r>
              <a:rPr lang="en-US" sz="1000" dirty="0"/>
              <a:t>&lt; .0001</a:t>
            </a:r>
          </a:p>
        </p:txBody>
      </p:sp>
      <p:sp>
        <p:nvSpPr>
          <p:cNvPr id="8" name="TextBox 7">
            <a:extLst>
              <a:ext uri="{FF2B5EF4-FFF2-40B4-BE49-F238E27FC236}">
                <a16:creationId xmlns:a16="http://schemas.microsoft.com/office/drawing/2014/main" id="{7A82491D-8E42-4E44-B9BC-50348087D10B}"/>
              </a:ext>
            </a:extLst>
          </p:cNvPr>
          <p:cNvSpPr txBox="1"/>
          <p:nvPr/>
        </p:nvSpPr>
        <p:spPr>
          <a:xfrm rot="16200000">
            <a:off x="651151" y="2309829"/>
            <a:ext cx="1936045" cy="261610"/>
          </a:xfrm>
          <a:prstGeom prst="rect">
            <a:avLst/>
          </a:prstGeom>
          <a:noFill/>
        </p:spPr>
        <p:txBody>
          <a:bodyPr wrap="square" rtlCol="0">
            <a:spAutoFit/>
          </a:bodyPr>
          <a:lstStyle/>
          <a:p>
            <a:pPr algn="ctr"/>
            <a:r>
              <a:rPr lang="en-US" sz="1100" b="1" dirty="0"/>
              <a:t>Change in ESS Score</a:t>
            </a:r>
            <a:endParaRPr lang="en-US" sz="1100" dirty="0"/>
          </a:p>
        </p:txBody>
      </p:sp>
      <p:sp>
        <p:nvSpPr>
          <p:cNvPr id="9" name="TextBox 8">
            <a:extLst>
              <a:ext uri="{FF2B5EF4-FFF2-40B4-BE49-F238E27FC236}">
                <a16:creationId xmlns:a16="http://schemas.microsoft.com/office/drawing/2014/main" id="{23ADF072-1D37-5A4C-9A2C-517754BFA4CB}"/>
              </a:ext>
            </a:extLst>
          </p:cNvPr>
          <p:cNvSpPr txBox="1"/>
          <p:nvPr/>
        </p:nvSpPr>
        <p:spPr>
          <a:xfrm>
            <a:off x="1401118" y="3572696"/>
            <a:ext cx="924471" cy="461665"/>
          </a:xfrm>
          <a:prstGeom prst="rect">
            <a:avLst/>
          </a:prstGeom>
          <a:noFill/>
        </p:spPr>
        <p:txBody>
          <a:bodyPr wrap="square" rtlCol="0">
            <a:spAutoFit/>
          </a:bodyPr>
          <a:lstStyle/>
          <a:p>
            <a:r>
              <a:rPr lang="en-US" sz="800" dirty="0"/>
              <a:t>Mean (SD)</a:t>
            </a:r>
          </a:p>
          <a:p>
            <a:r>
              <a:rPr lang="en-US" sz="800" dirty="0"/>
              <a:t>End of SDP</a:t>
            </a:r>
          </a:p>
          <a:p>
            <a:r>
              <a:rPr lang="en-US" sz="800" dirty="0"/>
              <a:t>End of DBRWP</a:t>
            </a:r>
          </a:p>
        </p:txBody>
      </p:sp>
      <p:sp>
        <p:nvSpPr>
          <p:cNvPr id="10" name="TextBox 9">
            <a:extLst>
              <a:ext uri="{FF2B5EF4-FFF2-40B4-BE49-F238E27FC236}">
                <a16:creationId xmlns:a16="http://schemas.microsoft.com/office/drawing/2014/main" id="{F168D7C5-387E-5748-B444-486C747A163B}"/>
              </a:ext>
            </a:extLst>
          </p:cNvPr>
          <p:cNvSpPr txBox="1"/>
          <p:nvPr/>
        </p:nvSpPr>
        <p:spPr>
          <a:xfrm>
            <a:off x="2367641" y="3267224"/>
            <a:ext cx="924471" cy="769441"/>
          </a:xfrm>
          <a:prstGeom prst="rect">
            <a:avLst/>
          </a:prstGeom>
          <a:noFill/>
        </p:spPr>
        <p:txBody>
          <a:bodyPr wrap="square" rtlCol="0">
            <a:spAutoFit/>
          </a:bodyPr>
          <a:lstStyle/>
          <a:p>
            <a:pPr algn="ctr"/>
            <a:r>
              <a:rPr lang="en-US" sz="1000" b="1" dirty="0"/>
              <a:t>LXB</a:t>
            </a:r>
          </a:p>
          <a:p>
            <a:pPr algn="ctr"/>
            <a:r>
              <a:rPr lang="en-US" sz="1000" b="1" dirty="0"/>
              <a:t>(n = 13)</a:t>
            </a:r>
          </a:p>
          <a:p>
            <a:pPr algn="ctr"/>
            <a:endParaRPr lang="en-US" sz="800" dirty="0"/>
          </a:p>
          <a:p>
            <a:pPr algn="ctr"/>
            <a:r>
              <a:rPr lang="en-US" sz="800" dirty="0"/>
              <a:t>5.2 (4.2)</a:t>
            </a:r>
          </a:p>
          <a:p>
            <a:pPr algn="ctr"/>
            <a:r>
              <a:rPr lang="en-US" sz="800" dirty="0"/>
              <a:t>7.3 (5.0)</a:t>
            </a:r>
          </a:p>
        </p:txBody>
      </p:sp>
      <p:sp>
        <p:nvSpPr>
          <p:cNvPr id="11" name="TextBox 10">
            <a:extLst>
              <a:ext uri="{FF2B5EF4-FFF2-40B4-BE49-F238E27FC236}">
                <a16:creationId xmlns:a16="http://schemas.microsoft.com/office/drawing/2014/main" id="{C11D3922-3159-3246-A434-5C303F7FE67C}"/>
              </a:ext>
            </a:extLst>
          </p:cNvPr>
          <p:cNvSpPr txBox="1"/>
          <p:nvPr/>
        </p:nvSpPr>
        <p:spPr>
          <a:xfrm>
            <a:off x="5165129" y="3267224"/>
            <a:ext cx="924471" cy="769441"/>
          </a:xfrm>
          <a:prstGeom prst="rect">
            <a:avLst/>
          </a:prstGeom>
          <a:noFill/>
        </p:spPr>
        <p:txBody>
          <a:bodyPr wrap="square" rtlCol="0">
            <a:spAutoFit/>
          </a:bodyPr>
          <a:lstStyle/>
          <a:p>
            <a:pPr algn="ctr"/>
            <a:r>
              <a:rPr lang="en-US" sz="1000" b="1" dirty="0"/>
              <a:t>LXB</a:t>
            </a:r>
          </a:p>
          <a:p>
            <a:pPr algn="ctr"/>
            <a:r>
              <a:rPr lang="en-US" sz="1000" b="1" dirty="0"/>
              <a:t>(n = 43)</a:t>
            </a:r>
          </a:p>
          <a:p>
            <a:pPr algn="ctr"/>
            <a:endParaRPr lang="en-US" sz="800" dirty="0"/>
          </a:p>
          <a:p>
            <a:pPr algn="ctr"/>
            <a:r>
              <a:rPr lang="en-US" sz="800" dirty="0"/>
              <a:t>6.6 (4.4)</a:t>
            </a:r>
          </a:p>
          <a:p>
            <a:pPr algn="ctr"/>
            <a:r>
              <a:rPr lang="en-US" sz="800" dirty="0"/>
              <a:t>6.9 (5.1)</a:t>
            </a:r>
          </a:p>
        </p:txBody>
      </p:sp>
      <p:sp>
        <p:nvSpPr>
          <p:cNvPr id="12" name="TextBox 11">
            <a:extLst>
              <a:ext uri="{FF2B5EF4-FFF2-40B4-BE49-F238E27FC236}">
                <a16:creationId xmlns:a16="http://schemas.microsoft.com/office/drawing/2014/main" id="{33DD6DF8-E788-1C44-984B-0CC46B2D884E}"/>
              </a:ext>
            </a:extLst>
          </p:cNvPr>
          <p:cNvSpPr txBox="1"/>
          <p:nvPr/>
        </p:nvSpPr>
        <p:spPr>
          <a:xfrm>
            <a:off x="3361065" y="3267224"/>
            <a:ext cx="924471" cy="769441"/>
          </a:xfrm>
          <a:prstGeom prst="rect">
            <a:avLst/>
          </a:prstGeom>
          <a:noFill/>
        </p:spPr>
        <p:txBody>
          <a:bodyPr wrap="square" rtlCol="0">
            <a:spAutoFit/>
          </a:bodyPr>
          <a:lstStyle/>
          <a:p>
            <a:pPr algn="ctr"/>
            <a:r>
              <a:rPr lang="en-US" sz="1000" b="1" dirty="0"/>
              <a:t>Placebo</a:t>
            </a:r>
          </a:p>
          <a:p>
            <a:pPr algn="ctr"/>
            <a:r>
              <a:rPr lang="en-US" sz="1000" b="1" dirty="0"/>
              <a:t>(n = 11)</a:t>
            </a:r>
          </a:p>
          <a:p>
            <a:pPr algn="ctr"/>
            <a:endParaRPr lang="en-US" sz="800" dirty="0"/>
          </a:p>
          <a:p>
            <a:pPr algn="ctr"/>
            <a:r>
              <a:rPr lang="en-US" sz="800" dirty="0"/>
              <a:t>5.3 (3.0)</a:t>
            </a:r>
          </a:p>
          <a:p>
            <a:pPr algn="ctr"/>
            <a:r>
              <a:rPr lang="en-US" sz="800" dirty="0"/>
              <a:t>15.4 (3.9)</a:t>
            </a:r>
          </a:p>
        </p:txBody>
      </p:sp>
      <p:sp>
        <p:nvSpPr>
          <p:cNvPr id="13" name="TextBox 12">
            <a:extLst>
              <a:ext uri="{FF2B5EF4-FFF2-40B4-BE49-F238E27FC236}">
                <a16:creationId xmlns:a16="http://schemas.microsoft.com/office/drawing/2014/main" id="{1E0C0773-F8B6-214C-93F8-AB6E58B403B2}"/>
              </a:ext>
            </a:extLst>
          </p:cNvPr>
          <p:cNvSpPr txBox="1"/>
          <p:nvPr/>
        </p:nvSpPr>
        <p:spPr>
          <a:xfrm>
            <a:off x="6122908" y="3267224"/>
            <a:ext cx="924471" cy="769441"/>
          </a:xfrm>
          <a:prstGeom prst="rect">
            <a:avLst/>
          </a:prstGeom>
          <a:noFill/>
        </p:spPr>
        <p:txBody>
          <a:bodyPr wrap="square" rtlCol="0">
            <a:spAutoFit/>
          </a:bodyPr>
          <a:lstStyle/>
          <a:p>
            <a:pPr algn="ctr"/>
            <a:r>
              <a:rPr lang="en-US" sz="1000" b="1" dirty="0"/>
              <a:t>Placebo</a:t>
            </a:r>
          </a:p>
          <a:p>
            <a:pPr algn="ctr"/>
            <a:r>
              <a:rPr lang="en-US" sz="1000" b="1" dirty="0"/>
              <a:t>(n = 48)</a:t>
            </a:r>
          </a:p>
          <a:p>
            <a:pPr algn="ctr"/>
            <a:endParaRPr lang="en-US" sz="800" dirty="0"/>
          </a:p>
          <a:p>
            <a:pPr algn="ctr"/>
            <a:r>
              <a:rPr lang="en-US" sz="800" dirty="0"/>
              <a:t>6.0 (3.8)</a:t>
            </a:r>
          </a:p>
          <a:p>
            <a:pPr algn="ctr"/>
            <a:r>
              <a:rPr lang="en-US" sz="800" dirty="0"/>
              <a:t>12.8 (4.0)</a:t>
            </a:r>
          </a:p>
        </p:txBody>
      </p:sp>
      <p:pic>
        <p:nvPicPr>
          <p:cNvPr id="14" name="Picture 13">
            <a:extLst>
              <a:ext uri="{FF2B5EF4-FFF2-40B4-BE49-F238E27FC236}">
                <a16:creationId xmlns:a16="http://schemas.microsoft.com/office/drawing/2014/main" id="{8B179CE5-832E-574A-A3D4-84E072C06A22}"/>
              </a:ext>
            </a:extLst>
          </p:cNvPr>
          <p:cNvPicPr>
            <a:picLocks noChangeAspect="1"/>
          </p:cNvPicPr>
          <p:nvPr/>
        </p:nvPicPr>
        <p:blipFill>
          <a:blip r:embed="rId3"/>
          <a:srcRect/>
          <a:stretch/>
        </p:blipFill>
        <p:spPr>
          <a:xfrm>
            <a:off x="2012056" y="1657992"/>
            <a:ext cx="5143500" cy="1600200"/>
          </a:xfrm>
          <a:prstGeom prst="rect">
            <a:avLst/>
          </a:prstGeom>
        </p:spPr>
      </p:pic>
      <p:sp>
        <p:nvSpPr>
          <p:cNvPr id="15" name="TextBox 14">
            <a:extLst>
              <a:ext uri="{FF2B5EF4-FFF2-40B4-BE49-F238E27FC236}">
                <a16:creationId xmlns:a16="http://schemas.microsoft.com/office/drawing/2014/main" id="{348D9A1F-B3E6-D24A-86B1-3DDA355F19C8}"/>
              </a:ext>
            </a:extLst>
          </p:cNvPr>
          <p:cNvSpPr txBox="1"/>
          <p:nvPr/>
        </p:nvSpPr>
        <p:spPr>
          <a:xfrm>
            <a:off x="1705359" y="1550270"/>
            <a:ext cx="373159" cy="215444"/>
          </a:xfrm>
          <a:prstGeom prst="rect">
            <a:avLst/>
          </a:prstGeom>
          <a:noFill/>
        </p:spPr>
        <p:txBody>
          <a:bodyPr wrap="square" rtlCol="0">
            <a:spAutoFit/>
          </a:bodyPr>
          <a:lstStyle/>
          <a:p>
            <a:pPr algn="r"/>
            <a:r>
              <a:rPr lang="en-US" sz="800" dirty="0"/>
              <a:t>20</a:t>
            </a:r>
          </a:p>
        </p:txBody>
      </p:sp>
      <p:sp>
        <p:nvSpPr>
          <p:cNvPr id="16" name="TextBox 15">
            <a:extLst>
              <a:ext uri="{FF2B5EF4-FFF2-40B4-BE49-F238E27FC236}">
                <a16:creationId xmlns:a16="http://schemas.microsoft.com/office/drawing/2014/main" id="{2A2BF640-9A4B-B843-8EBF-6B302E7A0967}"/>
              </a:ext>
            </a:extLst>
          </p:cNvPr>
          <p:cNvSpPr txBox="1"/>
          <p:nvPr/>
        </p:nvSpPr>
        <p:spPr>
          <a:xfrm>
            <a:off x="1705359" y="2075202"/>
            <a:ext cx="373159" cy="215444"/>
          </a:xfrm>
          <a:prstGeom prst="rect">
            <a:avLst/>
          </a:prstGeom>
          <a:noFill/>
        </p:spPr>
        <p:txBody>
          <a:bodyPr wrap="square" rtlCol="0">
            <a:spAutoFit/>
          </a:bodyPr>
          <a:lstStyle/>
          <a:p>
            <a:pPr algn="r"/>
            <a:r>
              <a:rPr lang="en-US" sz="800" dirty="0"/>
              <a:t>10</a:t>
            </a:r>
          </a:p>
        </p:txBody>
      </p:sp>
      <p:sp>
        <p:nvSpPr>
          <p:cNvPr id="17" name="TextBox 16">
            <a:extLst>
              <a:ext uri="{FF2B5EF4-FFF2-40B4-BE49-F238E27FC236}">
                <a16:creationId xmlns:a16="http://schemas.microsoft.com/office/drawing/2014/main" id="{78567413-668C-DA43-8543-B639C4FE88EB}"/>
              </a:ext>
            </a:extLst>
          </p:cNvPr>
          <p:cNvSpPr txBox="1"/>
          <p:nvPr/>
        </p:nvSpPr>
        <p:spPr>
          <a:xfrm>
            <a:off x="1705359" y="2605780"/>
            <a:ext cx="373159" cy="215444"/>
          </a:xfrm>
          <a:prstGeom prst="rect">
            <a:avLst/>
          </a:prstGeom>
          <a:noFill/>
        </p:spPr>
        <p:txBody>
          <a:bodyPr wrap="square" rtlCol="0">
            <a:spAutoFit/>
          </a:bodyPr>
          <a:lstStyle/>
          <a:p>
            <a:pPr algn="r"/>
            <a:r>
              <a:rPr lang="en-US" sz="800" dirty="0"/>
              <a:t>0</a:t>
            </a:r>
          </a:p>
        </p:txBody>
      </p:sp>
      <p:sp>
        <p:nvSpPr>
          <p:cNvPr id="18" name="TextBox 17">
            <a:extLst>
              <a:ext uri="{FF2B5EF4-FFF2-40B4-BE49-F238E27FC236}">
                <a16:creationId xmlns:a16="http://schemas.microsoft.com/office/drawing/2014/main" id="{5AE59E9B-6D4B-1D4A-9BB5-411BEF886BF8}"/>
              </a:ext>
            </a:extLst>
          </p:cNvPr>
          <p:cNvSpPr txBox="1"/>
          <p:nvPr/>
        </p:nvSpPr>
        <p:spPr>
          <a:xfrm>
            <a:off x="1705359" y="3136353"/>
            <a:ext cx="373159" cy="215444"/>
          </a:xfrm>
          <a:prstGeom prst="rect">
            <a:avLst/>
          </a:prstGeom>
          <a:noFill/>
        </p:spPr>
        <p:txBody>
          <a:bodyPr wrap="square" rtlCol="0">
            <a:spAutoFit/>
          </a:bodyPr>
          <a:lstStyle/>
          <a:p>
            <a:pPr algn="r"/>
            <a:r>
              <a:rPr lang="en-US" sz="800" dirty="0"/>
              <a:t>-10</a:t>
            </a:r>
          </a:p>
        </p:txBody>
      </p:sp>
    </p:spTree>
    <p:extLst>
      <p:ext uri="{BB962C8B-B14F-4D97-AF65-F5344CB8AC3E}">
        <p14:creationId xmlns:p14="http://schemas.microsoft.com/office/powerpoint/2010/main" val="486718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CD5CB-12F7-914B-A2AD-8AD0BBAD58BA}"/>
              </a:ext>
            </a:extLst>
          </p:cNvPr>
          <p:cNvSpPr>
            <a:spLocks noGrp="1"/>
          </p:cNvSpPr>
          <p:nvPr>
            <p:ph type="title"/>
          </p:nvPr>
        </p:nvSpPr>
        <p:spPr>
          <a:xfrm>
            <a:off x="417095" y="154904"/>
            <a:ext cx="8309810" cy="720197"/>
          </a:xfrm>
        </p:spPr>
        <p:txBody>
          <a:bodyPr/>
          <a:lstStyle/>
          <a:p>
            <a:r>
              <a:rPr lang="en-US" altLang="fr-FR" sz="2400" dirty="0"/>
              <a:t>LXB: Efficacy in IH, with and without Long Sleep Time – Idiopathic Hypersomnia Severity Scale (IHSS)</a:t>
            </a:r>
            <a:endParaRPr lang="en-US" sz="2400" dirty="0"/>
          </a:p>
        </p:txBody>
      </p:sp>
      <p:sp>
        <p:nvSpPr>
          <p:cNvPr id="3" name="Content Placeholder 2">
            <a:extLst>
              <a:ext uri="{FF2B5EF4-FFF2-40B4-BE49-F238E27FC236}">
                <a16:creationId xmlns:a16="http://schemas.microsoft.com/office/drawing/2014/main" id="{FA4E31B0-1B9A-844C-B3AF-EB3AECE17F39}"/>
              </a:ext>
            </a:extLst>
          </p:cNvPr>
          <p:cNvSpPr>
            <a:spLocks noGrp="1"/>
          </p:cNvSpPr>
          <p:nvPr>
            <p:ph idx="1"/>
          </p:nvPr>
        </p:nvSpPr>
        <p:spPr>
          <a:xfrm>
            <a:off x="417095" y="4159706"/>
            <a:ext cx="8309810" cy="458587"/>
          </a:xfrm>
        </p:spPr>
        <p:txBody>
          <a:bodyPr/>
          <a:lstStyle/>
          <a:p>
            <a:r>
              <a:rPr lang="en-US" altLang="fr-FR" sz="1400" dirty="0"/>
              <a:t>From end of SDP to end of DBRWP, worsening was observed with placebo but not with continuing LXB on IHSS total score in participants both with long sleep time and without long sleep time</a:t>
            </a:r>
            <a:endParaRPr lang="en-US" sz="2800" dirty="0"/>
          </a:p>
        </p:txBody>
      </p:sp>
      <p:sp>
        <p:nvSpPr>
          <p:cNvPr id="4" name="Text Placeholder 3">
            <a:extLst>
              <a:ext uri="{FF2B5EF4-FFF2-40B4-BE49-F238E27FC236}">
                <a16:creationId xmlns:a16="http://schemas.microsoft.com/office/drawing/2014/main" id="{1C446E28-E3C6-884F-BCDC-F0B2E41180EF}"/>
              </a:ext>
            </a:extLst>
          </p:cNvPr>
          <p:cNvSpPr>
            <a:spLocks noGrp="1"/>
          </p:cNvSpPr>
          <p:nvPr>
            <p:ph type="body" sz="quarter" idx="10"/>
          </p:nvPr>
        </p:nvSpPr>
        <p:spPr>
          <a:xfrm>
            <a:off x="0" y="4892662"/>
            <a:ext cx="9144000" cy="250838"/>
          </a:xfrm>
        </p:spPr>
        <p:txBody>
          <a:bodyPr/>
          <a:lstStyle/>
          <a:p>
            <a:pPr marL="12700" indent="-12700"/>
            <a:r>
              <a:rPr lang="en-US" dirty="0">
                <a:solidFill>
                  <a:srgbClr val="5A686F"/>
                </a:solidFill>
              </a:rPr>
              <a:t>Bogan RK, et al. SLEEP 2021 Annual Meeting. Abstract No. LBA070.</a:t>
            </a:r>
            <a:endParaRPr lang="en-US" dirty="0"/>
          </a:p>
        </p:txBody>
      </p:sp>
      <p:sp>
        <p:nvSpPr>
          <p:cNvPr id="5" name="TextBox 4">
            <a:extLst>
              <a:ext uri="{FF2B5EF4-FFF2-40B4-BE49-F238E27FC236}">
                <a16:creationId xmlns:a16="http://schemas.microsoft.com/office/drawing/2014/main" id="{61E4F08B-9EBE-8043-849D-F97B7252D8CD}"/>
              </a:ext>
            </a:extLst>
          </p:cNvPr>
          <p:cNvSpPr txBox="1"/>
          <p:nvPr/>
        </p:nvSpPr>
        <p:spPr>
          <a:xfrm>
            <a:off x="2439936" y="1052701"/>
            <a:ext cx="1936045" cy="707886"/>
          </a:xfrm>
          <a:prstGeom prst="rect">
            <a:avLst/>
          </a:prstGeom>
          <a:noFill/>
        </p:spPr>
        <p:txBody>
          <a:bodyPr wrap="square" rtlCol="0">
            <a:spAutoFit/>
          </a:bodyPr>
          <a:lstStyle/>
          <a:p>
            <a:pPr algn="ctr"/>
            <a:r>
              <a:rPr lang="en-US" sz="1000" b="1" dirty="0"/>
              <a:t>With Long Sleep</a:t>
            </a:r>
          </a:p>
          <a:p>
            <a:pPr algn="ctr"/>
            <a:r>
              <a:rPr lang="en-US" sz="1000" dirty="0"/>
              <a:t>LS Mean Difference (95% CI):</a:t>
            </a:r>
          </a:p>
          <a:p>
            <a:pPr algn="ctr"/>
            <a:r>
              <a:rPr lang="en-US" sz="1000" dirty="0"/>
              <a:t>–15.0 (–20.0, –9.0)</a:t>
            </a:r>
          </a:p>
          <a:p>
            <a:pPr algn="ctr"/>
            <a:r>
              <a:rPr lang="en-US" sz="1000" i="1" dirty="0"/>
              <a:t>p </a:t>
            </a:r>
            <a:r>
              <a:rPr lang="en-US" sz="1000" dirty="0"/>
              <a:t>&lt; .0001</a:t>
            </a:r>
          </a:p>
        </p:txBody>
      </p:sp>
      <p:sp>
        <p:nvSpPr>
          <p:cNvPr id="6" name="TextBox 5">
            <a:extLst>
              <a:ext uri="{FF2B5EF4-FFF2-40B4-BE49-F238E27FC236}">
                <a16:creationId xmlns:a16="http://schemas.microsoft.com/office/drawing/2014/main" id="{4D3174EC-DA79-C74A-AEA2-FB383FD0F501}"/>
              </a:ext>
            </a:extLst>
          </p:cNvPr>
          <p:cNvSpPr txBox="1"/>
          <p:nvPr/>
        </p:nvSpPr>
        <p:spPr>
          <a:xfrm>
            <a:off x="5068471" y="1052701"/>
            <a:ext cx="1936045" cy="707886"/>
          </a:xfrm>
          <a:prstGeom prst="rect">
            <a:avLst/>
          </a:prstGeom>
          <a:noFill/>
        </p:spPr>
        <p:txBody>
          <a:bodyPr wrap="square" rtlCol="0">
            <a:spAutoFit/>
          </a:bodyPr>
          <a:lstStyle/>
          <a:p>
            <a:pPr algn="ctr"/>
            <a:r>
              <a:rPr lang="en-US" sz="1000" b="1" dirty="0"/>
              <a:t>Without Long Sleep</a:t>
            </a:r>
          </a:p>
          <a:p>
            <a:pPr algn="ctr"/>
            <a:r>
              <a:rPr lang="en-US" sz="1000" dirty="0"/>
              <a:t>LS Mean Difference (95% CI):</a:t>
            </a:r>
          </a:p>
          <a:p>
            <a:pPr algn="ctr"/>
            <a:r>
              <a:rPr lang="en-US" sz="1000" dirty="0"/>
              <a:t>–11.0 (–14.0, –7.0)</a:t>
            </a:r>
          </a:p>
          <a:p>
            <a:pPr algn="ctr"/>
            <a:r>
              <a:rPr lang="en-US" sz="1000" i="1" dirty="0"/>
              <a:t>p </a:t>
            </a:r>
            <a:r>
              <a:rPr lang="en-US" sz="1000" dirty="0"/>
              <a:t>&lt; .0001</a:t>
            </a:r>
          </a:p>
        </p:txBody>
      </p:sp>
      <p:sp>
        <p:nvSpPr>
          <p:cNvPr id="7" name="TextBox 6">
            <a:extLst>
              <a:ext uri="{FF2B5EF4-FFF2-40B4-BE49-F238E27FC236}">
                <a16:creationId xmlns:a16="http://schemas.microsoft.com/office/drawing/2014/main" id="{7ED7B89D-4797-F742-9AD2-51C754AC7F5B}"/>
              </a:ext>
            </a:extLst>
          </p:cNvPr>
          <p:cNvSpPr txBox="1"/>
          <p:nvPr/>
        </p:nvSpPr>
        <p:spPr>
          <a:xfrm rot="16200000">
            <a:off x="731625" y="2277443"/>
            <a:ext cx="1936045" cy="430887"/>
          </a:xfrm>
          <a:prstGeom prst="rect">
            <a:avLst/>
          </a:prstGeom>
          <a:noFill/>
        </p:spPr>
        <p:txBody>
          <a:bodyPr wrap="square" rtlCol="0">
            <a:spAutoFit/>
          </a:bodyPr>
          <a:lstStyle/>
          <a:p>
            <a:pPr algn="ctr"/>
            <a:r>
              <a:rPr lang="en-US" sz="1100" b="1" dirty="0"/>
              <a:t>Change in IHSS Total Score</a:t>
            </a:r>
            <a:endParaRPr lang="en-US" sz="1100" dirty="0"/>
          </a:p>
        </p:txBody>
      </p:sp>
      <p:sp>
        <p:nvSpPr>
          <p:cNvPr id="8" name="TextBox 7">
            <a:extLst>
              <a:ext uri="{FF2B5EF4-FFF2-40B4-BE49-F238E27FC236}">
                <a16:creationId xmlns:a16="http://schemas.microsoft.com/office/drawing/2014/main" id="{6D455C20-EBC3-F248-9E1A-15060E990D65}"/>
              </a:ext>
            </a:extLst>
          </p:cNvPr>
          <p:cNvSpPr txBox="1"/>
          <p:nvPr/>
        </p:nvSpPr>
        <p:spPr>
          <a:xfrm>
            <a:off x="1227601" y="3596728"/>
            <a:ext cx="1047463" cy="461665"/>
          </a:xfrm>
          <a:prstGeom prst="rect">
            <a:avLst/>
          </a:prstGeom>
          <a:noFill/>
        </p:spPr>
        <p:txBody>
          <a:bodyPr wrap="square" rtlCol="0">
            <a:spAutoFit/>
          </a:bodyPr>
          <a:lstStyle/>
          <a:p>
            <a:r>
              <a:rPr lang="en-US" sz="800" dirty="0"/>
              <a:t>Median (Q1, Q3):</a:t>
            </a:r>
          </a:p>
          <a:p>
            <a:r>
              <a:rPr lang="en-US" sz="800" dirty="0"/>
              <a:t>End of SDP</a:t>
            </a:r>
          </a:p>
          <a:p>
            <a:r>
              <a:rPr lang="en-US" sz="800" dirty="0"/>
              <a:t>End of DBRWP</a:t>
            </a:r>
          </a:p>
        </p:txBody>
      </p:sp>
      <p:sp>
        <p:nvSpPr>
          <p:cNvPr id="9" name="TextBox 8">
            <a:extLst>
              <a:ext uri="{FF2B5EF4-FFF2-40B4-BE49-F238E27FC236}">
                <a16:creationId xmlns:a16="http://schemas.microsoft.com/office/drawing/2014/main" id="{CECF3069-9A60-3148-8808-20FE2E046C31}"/>
              </a:ext>
            </a:extLst>
          </p:cNvPr>
          <p:cNvSpPr txBox="1"/>
          <p:nvPr/>
        </p:nvSpPr>
        <p:spPr>
          <a:xfrm>
            <a:off x="2369099" y="3291256"/>
            <a:ext cx="1080219" cy="769441"/>
          </a:xfrm>
          <a:prstGeom prst="rect">
            <a:avLst/>
          </a:prstGeom>
          <a:noFill/>
        </p:spPr>
        <p:txBody>
          <a:bodyPr wrap="square" rtlCol="0">
            <a:spAutoFit/>
          </a:bodyPr>
          <a:lstStyle/>
          <a:p>
            <a:pPr algn="ctr"/>
            <a:r>
              <a:rPr lang="en-US" sz="1000" b="1" dirty="0"/>
              <a:t>LXB</a:t>
            </a:r>
          </a:p>
          <a:p>
            <a:pPr algn="ctr"/>
            <a:r>
              <a:rPr lang="en-US" sz="1000" b="1" dirty="0"/>
              <a:t>(n = 13)</a:t>
            </a:r>
          </a:p>
          <a:p>
            <a:pPr algn="ctr"/>
            <a:endParaRPr lang="en-US" sz="800" dirty="0"/>
          </a:p>
          <a:p>
            <a:pPr algn="ctr"/>
            <a:r>
              <a:rPr lang="en-US" sz="800" dirty="0"/>
              <a:t>15.0 (6.0, 24.0)</a:t>
            </a:r>
          </a:p>
          <a:p>
            <a:pPr algn="ctr"/>
            <a:r>
              <a:rPr lang="en-US" sz="800" dirty="0"/>
              <a:t>20.0 (12.0, 22.0)</a:t>
            </a:r>
          </a:p>
        </p:txBody>
      </p:sp>
      <p:sp>
        <p:nvSpPr>
          <p:cNvPr id="10" name="TextBox 9">
            <a:extLst>
              <a:ext uri="{FF2B5EF4-FFF2-40B4-BE49-F238E27FC236}">
                <a16:creationId xmlns:a16="http://schemas.microsoft.com/office/drawing/2014/main" id="{D75FAA86-C2A0-9948-AB86-D6D7C66E2E91}"/>
              </a:ext>
            </a:extLst>
          </p:cNvPr>
          <p:cNvSpPr txBox="1"/>
          <p:nvPr/>
        </p:nvSpPr>
        <p:spPr>
          <a:xfrm>
            <a:off x="4971949" y="3291256"/>
            <a:ext cx="1147325" cy="769441"/>
          </a:xfrm>
          <a:prstGeom prst="rect">
            <a:avLst/>
          </a:prstGeom>
          <a:noFill/>
        </p:spPr>
        <p:txBody>
          <a:bodyPr wrap="square" rtlCol="0">
            <a:spAutoFit/>
          </a:bodyPr>
          <a:lstStyle/>
          <a:p>
            <a:pPr algn="ctr"/>
            <a:r>
              <a:rPr lang="en-US" sz="1000" b="1" dirty="0"/>
              <a:t>LXB</a:t>
            </a:r>
          </a:p>
          <a:p>
            <a:pPr algn="ctr"/>
            <a:r>
              <a:rPr lang="en-US" sz="1000" b="1" dirty="0"/>
              <a:t>(n = 43)</a:t>
            </a:r>
          </a:p>
          <a:p>
            <a:pPr algn="ctr"/>
            <a:endParaRPr lang="en-US" sz="800" dirty="0"/>
          </a:p>
          <a:p>
            <a:pPr algn="ctr"/>
            <a:r>
              <a:rPr lang="en-US" sz="800" dirty="0"/>
              <a:t>14.0 (8.0, 22.0)</a:t>
            </a:r>
          </a:p>
          <a:p>
            <a:pPr algn="ctr"/>
            <a:r>
              <a:rPr lang="en-US" sz="800" dirty="0"/>
              <a:t>15.0 (11.0, 23.0)</a:t>
            </a:r>
          </a:p>
        </p:txBody>
      </p:sp>
      <p:sp>
        <p:nvSpPr>
          <p:cNvPr id="11" name="TextBox 10">
            <a:extLst>
              <a:ext uri="{FF2B5EF4-FFF2-40B4-BE49-F238E27FC236}">
                <a16:creationId xmlns:a16="http://schemas.microsoft.com/office/drawing/2014/main" id="{F3AB4805-5D6B-B744-BD9B-86C0648C0B4B}"/>
              </a:ext>
            </a:extLst>
          </p:cNvPr>
          <p:cNvSpPr txBox="1"/>
          <p:nvPr/>
        </p:nvSpPr>
        <p:spPr>
          <a:xfrm>
            <a:off x="3277859" y="3291256"/>
            <a:ext cx="1147326" cy="769441"/>
          </a:xfrm>
          <a:prstGeom prst="rect">
            <a:avLst/>
          </a:prstGeom>
          <a:noFill/>
        </p:spPr>
        <p:txBody>
          <a:bodyPr wrap="square" rtlCol="0">
            <a:spAutoFit/>
          </a:bodyPr>
          <a:lstStyle/>
          <a:p>
            <a:pPr algn="ctr"/>
            <a:r>
              <a:rPr lang="en-US" sz="1000" b="1" dirty="0"/>
              <a:t>Placebo</a:t>
            </a:r>
          </a:p>
          <a:p>
            <a:pPr algn="ctr"/>
            <a:r>
              <a:rPr lang="en-US" sz="1000" b="1" dirty="0"/>
              <a:t>(n = 11)</a:t>
            </a:r>
          </a:p>
          <a:p>
            <a:pPr algn="ctr"/>
            <a:endParaRPr lang="en-US" sz="800" dirty="0"/>
          </a:p>
          <a:p>
            <a:pPr algn="ctr"/>
            <a:r>
              <a:rPr lang="en-US" sz="800" dirty="0"/>
              <a:t>16.0 (14.0, 27.0)</a:t>
            </a:r>
          </a:p>
          <a:p>
            <a:pPr algn="ctr"/>
            <a:r>
              <a:rPr lang="en-US" sz="800" dirty="0"/>
              <a:t>33.0 (30.0, 43.0)</a:t>
            </a:r>
          </a:p>
        </p:txBody>
      </p:sp>
      <p:sp>
        <p:nvSpPr>
          <p:cNvPr id="12" name="TextBox 11">
            <a:extLst>
              <a:ext uri="{FF2B5EF4-FFF2-40B4-BE49-F238E27FC236}">
                <a16:creationId xmlns:a16="http://schemas.microsoft.com/office/drawing/2014/main" id="{AAF5E9C6-328A-7E41-BB77-F0FB82F2B0CE}"/>
              </a:ext>
            </a:extLst>
          </p:cNvPr>
          <p:cNvSpPr txBox="1"/>
          <p:nvPr/>
        </p:nvSpPr>
        <p:spPr>
          <a:xfrm>
            <a:off x="5943739" y="3291256"/>
            <a:ext cx="1047463" cy="769441"/>
          </a:xfrm>
          <a:prstGeom prst="rect">
            <a:avLst/>
          </a:prstGeom>
          <a:noFill/>
        </p:spPr>
        <p:txBody>
          <a:bodyPr wrap="square" rtlCol="0">
            <a:spAutoFit/>
          </a:bodyPr>
          <a:lstStyle/>
          <a:p>
            <a:pPr algn="ctr"/>
            <a:r>
              <a:rPr lang="en-US" sz="1000" b="1" dirty="0"/>
              <a:t>Placebo</a:t>
            </a:r>
          </a:p>
          <a:p>
            <a:pPr algn="ctr"/>
            <a:r>
              <a:rPr lang="en-US" sz="1000" b="1" dirty="0"/>
              <a:t>(n = 48)</a:t>
            </a:r>
          </a:p>
          <a:p>
            <a:pPr algn="ctr"/>
            <a:endParaRPr lang="en-US" sz="800" dirty="0"/>
          </a:p>
          <a:p>
            <a:pPr algn="ctr"/>
            <a:r>
              <a:rPr lang="en-US" sz="800" dirty="0"/>
              <a:t>13.5 (9.5, 19.5)</a:t>
            </a:r>
          </a:p>
          <a:p>
            <a:pPr algn="ctr"/>
            <a:r>
              <a:rPr lang="en-US" sz="800" dirty="0"/>
              <a:t>27.5 (20.5, 32.0)</a:t>
            </a:r>
          </a:p>
        </p:txBody>
      </p:sp>
      <p:pic>
        <p:nvPicPr>
          <p:cNvPr id="13" name="Picture 12">
            <a:extLst>
              <a:ext uri="{FF2B5EF4-FFF2-40B4-BE49-F238E27FC236}">
                <a16:creationId xmlns:a16="http://schemas.microsoft.com/office/drawing/2014/main" id="{71EF2DDE-9E40-A147-82F9-96C9E005DB3A}"/>
              </a:ext>
            </a:extLst>
          </p:cNvPr>
          <p:cNvPicPr>
            <a:picLocks noChangeAspect="1"/>
          </p:cNvPicPr>
          <p:nvPr/>
        </p:nvPicPr>
        <p:blipFill>
          <a:blip r:embed="rId2"/>
          <a:srcRect/>
          <a:stretch/>
        </p:blipFill>
        <p:spPr>
          <a:xfrm>
            <a:off x="2092530" y="1748344"/>
            <a:ext cx="5143500" cy="1524000"/>
          </a:xfrm>
          <a:prstGeom prst="rect">
            <a:avLst/>
          </a:prstGeom>
        </p:spPr>
      </p:pic>
      <p:sp>
        <p:nvSpPr>
          <p:cNvPr id="14" name="TextBox 13">
            <a:extLst>
              <a:ext uri="{FF2B5EF4-FFF2-40B4-BE49-F238E27FC236}">
                <a16:creationId xmlns:a16="http://schemas.microsoft.com/office/drawing/2014/main" id="{8670F8AB-4571-624C-9065-1F7DF1931EDF}"/>
              </a:ext>
            </a:extLst>
          </p:cNvPr>
          <p:cNvSpPr txBox="1"/>
          <p:nvPr/>
        </p:nvSpPr>
        <p:spPr>
          <a:xfrm>
            <a:off x="1785833" y="2245982"/>
            <a:ext cx="373159" cy="215444"/>
          </a:xfrm>
          <a:prstGeom prst="rect">
            <a:avLst/>
          </a:prstGeom>
          <a:noFill/>
        </p:spPr>
        <p:txBody>
          <a:bodyPr wrap="square" rtlCol="0">
            <a:spAutoFit/>
          </a:bodyPr>
          <a:lstStyle/>
          <a:p>
            <a:pPr algn="r"/>
            <a:r>
              <a:rPr lang="en-US" sz="800" dirty="0"/>
              <a:t>20</a:t>
            </a:r>
          </a:p>
        </p:txBody>
      </p:sp>
      <p:sp>
        <p:nvSpPr>
          <p:cNvPr id="15" name="TextBox 14">
            <a:extLst>
              <a:ext uri="{FF2B5EF4-FFF2-40B4-BE49-F238E27FC236}">
                <a16:creationId xmlns:a16="http://schemas.microsoft.com/office/drawing/2014/main" id="{AFFFCAB8-3985-C741-B96F-E010C51EE2AD}"/>
              </a:ext>
            </a:extLst>
          </p:cNvPr>
          <p:cNvSpPr txBox="1"/>
          <p:nvPr/>
        </p:nvSpPr>
        <p:spPr>
          <a:xfrm>
            <a:off x="1785833" y="2539493"/>
            <a:ext cx="373159" cy="215444"/>
          </a:xfrm>
          <a:prstGeom prst="rect">
            <a:avLst/>
          </a:prstGeom>
          <a:noFill/>
        </p:spPr>
        <p:txBody>
          <a:bodyPr wrap="square" rtlCol="0">
            <a:spAutoFit/>
          </a:bodyPr>
          <a:lstStyle/>
          <a:p>
            <a:pPr algn="r"/>
            <a:r>
              <a:rPr lang="en-US" sz="800" dirty="0"/>
              <a:t>10</a:t>
            </a:r>
          </a:p>
        </p:txBody>
      </p:sp>
      <p:sp>
        <p:nvSpPr>
          <p:cNvPr id="16" name="TextBox 15">
            <a:extLst>
              <a:ext uri="{FF2B5EF4-FFF2-40B4-BE49-F238E27FC236}">
                <a16:creationId xmlns:a16="http://schemas.microsoft.com/office/drawing/2014/main" id="{7D4B4481-628B-EB4F-AABA-54B22125843B}"/>
              </a:ext>
            </a:extLst>
          </p:cNvPr>
          <p:cNvSpPr txBox="1"/>
          <p:nvPr/>
        </p:nvSpPr>
        <p:spPr>
          <a:xfrm>
            <a:off x="1785833" y="2833008"/>
            <a:ext cx="373159" cy="215444"/>
          </a:xfrm>
          <a:prstGeom prst="rect">
            <a:avLst/>
          </a:prstGeom>
          <a:noFill/>
        </p:spPr>
        <p:txBody>
          <a:bodyPr wrap="square" rtlCol="0">
            <a:spAutoFit/>
          </a:bodyPr>
          <a:lstStyle/>
          <a:p>
            <a:pPr algn="r"/>
            <a:r>
              <a:rPr lang="en-US" sz="800" dirty="0"/>
              <a:t>0</a:t>
            </a:r>
          </a:p>
        </p:txBody>
      </p:sp>
      <p:sp>
        <p:nvSpPr>
          <p:cNvPr id="17" name="TextBox 16">
            <a:extLst>
              <a:ext uri="{FF2B5EF4-FFF2-40B4-BE49-F238E27FC236}">
                <a16:creationId xmlns:a16="http://schemas.microsoft.com/office/drawing/2014/main" id="{244BDB81-DB6C-B947-BC92-305A2E59C3DC}"/>
              </a:ext>
            </a:extLst>
          </p:cNvPr>
          <p:cNvSpPr txBox="1"/>
          <p:nvPr/>
        </p:nvSpPr>
        <p:spPr>
          <a:xfrm>
            <a:off x="1785833" y="3154741"/>
            <a:ext cx="373159" cy="215444"/>
          </a:xfrm>
          <a:prstGeom prst="rect">
            <a:avLst/>
          </a:prstGeom>
          <a:noFill/>
        </p:spPr>
        <p:txBody>
          <a:bodyPr wrap="square" rtlCol="0">
            <a:spAutoFit/>
          </a:bodyPr>
          <a:lstStyle/>
          <a:p>
            <a:pPr algn="r"/>
            <a:r>
              <a:rPr lang="en-US" sz="800" dirty="0"/>
              <a:t>-10</a:t>
            </a:r>
          </a:p>
        </p:txBody>
      </p:sp>
      <p:sp>
        <p:nvSpPr>
          <p:cNvPr id="18" name="TextBox 17">
            <a:extLst>
              <a:ext uri="{FF2B5EF4-FFF2-40B4-BE49-F238E27FC236}">
                <a16:creationId xmlns:a16="http://schemas.microsoft.com/office/drawing/2014/main" id="{384E6916-03B7-FC45-B96E-8443F35DA386}"/>
              </a:ext>
            </a:extLst>
          </p:cNvPr>
          <p:cNvSpPr txBox="1"/>
          <p:nvPr/>
        </p:nvSpPr>
        <p:spPr>
          <a:xfrm>
            <a:off x="1785833" y="1946830"/>
            <a:ext cx="373159" cy="215444"/>
          </a:xfrm>
          <a:prstGeom prst="rect">
            <a:avLst/>
          </a:prstGeom>
          <a:noFill/>
        </p:spPr>
        <p:txBody>
          <a:bodyPr wrap="square" rtlCol="0">
            <a:spAutoFit/>
          </a:bodyPr>
          <a:lstStyle/>
          <a:p>
            <a:pPr algn="r"/>
            <a:r>
              <a:rPr lang="en-US" sz="800" dirty="0"/>
              <a:t>30</a:t>
            </a:r>
          </a:p>
        </p:txBody>
      </p:sp>
      <p:sp>
        <p:nvSpPr>
          <p:cNvPr id="19" name="TextBox 18">
            <a:extLst>
              <a:ext uri="{FF2B5EF4-FFF2-40B4-BE49-F238E27FC236}">
                <a16:creationId xmlns:a16="http://schemas.microsoft.com/office/drawing/2014/main" id="{E61AD0C0-238F-4641-8998-8C95A6509AF2}"/>
              </a:ext>
            </a:extLst>
          </p:cNvPr>
          <p:cNvSpPr txBox="1"/>
          <p:nvPr/>
        </p:nvSpPr>
        <p:spPr>
          <a:xfrm>
            <a:off x="1785833" y="1636385"/>
            <a:ext cx="373159" cy="215444"/>
          </a:xfrm>
          <a:prstGeom prst="rect">
            <a:avLst/>
          </a:prstGeom>
          <a:noFill/>
        </p:spPr>
        <p:txBody>
          <a:bodyPr wrap="square" rtlCol="0">
            <a:spAutoFit/>
          </a:bodyPr>
          <a:lstStyle/>
          <a:p>
            <a:pPr algn="r"/>
            <a:r>
              <a:rPr lang="en-US" sz="800" dirty="0"/>
              <a:t>40</a:t>
            </a:r>
          </a:p>
        </p:txBody>
      </p:sp>
    </p:spTree>
    <p:extLst>
      <p:ext uri="{BB962C8B-B14F-4D97-AF65-F5344CB8AC3E}">
        <p14:creationId xmlns:p14="http://schemas.microsoft.com/office/powerpoint/2010/main" val="3829942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1B5CA-C151-B246-827D-659B4E29BD1F}"/>
              </a:ext>
            </a:extLst>
          </p:cNvPr>
          <p:cNvSpPr>
            <a:spLocks noGrp="1"/>
          </p:cNvSpPr>
          <p:nvPr>
            <p:ph type="title"/>
          </p:nvPr>
        </p:nvSpPr>
        <p:spPr>
          <a:xfrm>
            <a:off x="417095" y="154904"/>
            <a:ext cx="8309810" cy="720197"/>
          </a:xfrm>
        </p:spPr>
        <p:txBody>
          <a:bodyPr/>
          <a:lstStyle/>
          <a:p>
            <a:r>
              <a:rPr lang="en-US" altLang="fr-FR" sz="2400" dirty="0"/>
              <a:t>LXB: Efficacy in IH, with and without Long Sleep Time – Patient Global Impression of Change (PGI-C)</a:t>
            </a:r>
            <a:endParaRPr lang="en-US" sz="2400" dirty="0"/>
          </a:p>
        </p:txBody>
      </p:sp>
      <p:sp>
        <p:nvSpPr>
          <p:cNvPr id="3" name="Content Placeholder 2">
            <a:extLst>
              <a:ext uri="{FF2B5EF4-FFF2-40B4-BE49-F238E27FC236}">
                <a16:creationId xmlns:a16="http://schemas.microsoft.com/office/drawing/2014/main" id="{CBAE155B-D69F-204B-A3DC-8B55DBB3F592}"/>
              </a:ext>
            </a:extLst>
          </p:cNvPr>
          <p:cNvSpPr>
            <a:spLocks noGrp="1"/>
          </p:cNvSpPr>
          <p:nvPr>
            <p:ph idx="1"/>
          </p:nvPr>
        </p:nvSpPr>
        <p:spPr>
          <a:xfrm>
            <a:off x="417095" y="4225622"/>
            <a:ext cx="8309810" cy="823302"/>
          </a:xfrm>
        </p:spPr>
        <p:txBody>
          <a:bodyPr/>
          <a:lstStyle/>
          <a:p>
            <a:r>
              <a:rPr lang="en-US" altLang="fr-FR" sz="1200" dirty="0"/>
              <a:t>From end of SDP to end of DBRWP, more participants randomized to placebo reported worsening of IH symptoms (minimally, much, or very much worse) compared with those continuing LXB in participants both with long sleep time and without long sleep time</a:t>
            </a:r>
            <a:endParaRPr lang="en-US" sz="2400" dirty="0"/>
          </a:p>
          <a:p>
            <a:endParaRPr lang="en-US" sz="1200" dirty="0"/>
          </a:p>
        </p:txBody>
      </p:sp>
      <p:sp>
        <p:nvSpPr>
          <p:cNvPr id="4" name="Text Placeholder 3">
            <a:extLst>
              <a:ext uri="{FF2B5EF4-FFF2-40B4-BE49-F238E27FC236}">
                <a16:creationId xmlns:a16="http://schemas.microsoft.com/office/drawing/2014/main" id="{0838CBC4-5962-A948-A74C-C1A62825F8A6}"/>
              </a:ext>
            </a:extLst>
          </p:cNvPr>
          <p:cNvSpPr>
            <a:spLocks noGrp="1"/>
          </p:cNvSpPr>
          <p:nvPr>
            <p:ph type="body" sz="quarter" idx="10"/>
          </p:nvPr>
        </p:nvSpPr>
        <p:spPr>
          <a:xfrm>
            <a:off x="0" y="4761857"/>
            <a:ext cx="9144000" cy="381643"/>
          </a:xfrm>
        </p:spPr>
        <p:txBody>
          <a:bodyPr/>
          <a:lstStyle/>
          <a:p>
            <a:pPr marL="9525" indent="-9525"/>
            <a:br>
              <a:rPr lang="en-US" dirty="0"/>
            </a:br>
            <a:r>
              <a:rPr lang="en-US" dirty="0" err="1">
                <a:solidFill>
                  <a:srgbClr val="5A686F"/>
                </a:solidFill>
              </a:rPr>
              <a:t>Bogan</a:t>
            </a:r>
            <a:r>
              <a:rPr lang="en-US" dirty="0">
                <a:solidFill>
                  <a:srgbClr val="5A686F"/>
                </a:solidFill>
              </a:rPr>
              <a:t> RK, et al. SLEEP 2021 Annual Meeting. Abstract No. LBA070.</a:t>
            </a:r>
            <a:endParaRPr lang="en-US" dirty="0"/>
          </a:p>
        </p:txBody>
      </p:sp>
      <p:graphicFrame>
        <p:nvGraphicFramePr>
          <p:cNvPr id="5" name="Chart 4">
            <a:extLst>
              <a:ext uri="{FF2B5EF4-FFF2-40B4-BE49-F238E27FC236}">
                <a16:creationId xmlns:a16="http://schemas.microsoft.com/office/drawing/2014/main" id="{56CB5849-F638-934E-BE8E-BF3B52F373A2}"/>
              </a:ext>
            </a:extLst>
          </p:cNvPr>
          <p:cNvGraphicFramePr/>
          <p:nvPr>
            <p:extLst>
              <p:ext uri="{D42A27DB-BD31-4B8C-83A1-F6EECF244321}">
                <p14:modId xmlns:p14="http://schemas.microsoft.com/office/powerpoint/2010/main" val="2768400990"/>
              </p:ext>
            </p:extLst>
          </p:nvPr>
        </p:nvGraphicFramePr>
        <p:xfrm>
          <a:off x="417096" y="1424886"/>
          <a:ext cx="3453104" cy="281725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6428397E-FDD1-CE49-A51A-FB6B9EB54729}"/>
              </a:ext>
            </a:extLst>
          </p:cNvPr>
          <p:cNvGraphicFramePr/>
          <p:nvPr/>
        </p:nvGraphicFramePr>
        <p:xfrm>
          <a:off x="3806775" y="1451336"/>
          <a:ext cx="4646429" cy="2793289"/>
        </p:xfrm>
        <a:graphic>
          <a:graphicData uri="http://schemas.openxmlformats.org/drawingml/2006/chart">
            <c:chart xmlns:c="http://schemas.openxmlformats.org/drawingml/2006/chart" xmlns:r="http://schemas.openxmlformats.org/officeDocument/2006/relationships" r:id="rId4"/>
          </a:graphicData>
        </a:graphic>
      </p:graphicFrame>
      <p:sp>
        <p:nvSpPr>
          <p:cNvPr id="7" name="Right Brace 6">
            <a:extLst>
              <a:ext uri="{FF2B5EF4-FFF2-40B4-BE49-F238E27FC236}">
                <a16:creationId xmlns:a16="http://schemas.microsoft.com/office/drawing/2014/main" id="{C6DD4043-AFAA-8C4F-80CE-726BB1E3730A}"/>
              </a:ext>
            </a:extLst>
          </p:cNvPr>
          <p:cNvSpPr/>
          <p:nvPr/>
        </p:nvSpPr>
        <p:spPr>
          <a:xfrm>
            <a:off x="1970185" y="3367568"/>
            <a:ext cx="45719" cy="502920"/>
          </a:xfrm>
          <a:prstGeom prst="rightBrace">
            <a:avLst/>
          </a:prstGeom>
          <a:ln w="12700"/>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4B9F81CD-6963-8647-B10C-97F248312208}"/>
              </a:ext>
            </a:extLst>
          </p:cNvPr>
          <p:cNvSpPr txBox="1"/>
          <p:nvPr/>
        </p:nvSpPr>
        <p:spPr>
          <a:xfrm>
            <a:off x="1966135" y="3490452"/>
            <a:ext cx="511679" cy="230832"/>
          </a:xfrm>
          <a:prstGeom prst="rect">
            <a:avLst/>
          </a:prstGeom>
          <a:noFill/>
        </p:spPr>
        <p:txBody>
          <a:bodyPr wrap="none" rtlCol="0">
            <a:spAutoFit/>
          </a:bodyPr>
          <a:lstStyle/>
          <a:p>
            <a:r>
              <a:rPr lang="en-US" sz="900" dirty="0"/>
              <a:t>23.1%</a:t>
            </a:r>
          </a:p>
        </p:txBody>
      </p:sp>
      <p:sp>
        <p:nvSpPr>
          <p:cNvPr id="9" name="Right Brace 8">
            <a:extLst>
              <a:ext uri="{FF2B5EF4-FFF2-40B4-BE49-F238E27FC236}">
                <a16:creationId xmlns:a16="http://schemas.microsoft.com/office/drawing/2014/main" id="{5589CB07-6AE5-D648-8203-AF235A0B341A}"/>
              </a:ext>
            </a:extLst>
          </p:cNvPr>
          <p:cNvSpPr/>
          <p:nvPr/>
        </p:nvSpPr>
        <p:spPr>
          <a:xfrm>
            <a:off x="3334508" y="1580445"/>
            <a:ext cx="134424" cy="2314222"/>
          </a:xfrm>
          <a:prstGeom prst="rightBrace">
            <a:avLst/>
          </a:prstGeom>
          <a:ln w="1270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14D17899-38AF-9B46-8376-77472CD998E0}"/>
              </a:ext>
            </a:extLst>
          </p:cNvPr>
          <p:cNvSpPr txBox="1"/>
          <p:nvPr/>
        </p:nvSpPr>
        <p:spPr>
          <a:xfrm>
            <a:off x="3402487" y="2611480"/>
            <a:ext cx="479618" cy="230832"/>
          </a:xfrm>
          <a:prstGeom prst="rect">
            <a:avLst/>
          </a:prstGeom>
          <a:noFill/>
        </p:spPr>
        <p:txBody>
          <a:bodyPr wrap="none" rtlCol="0">
            <a:spAutoFit/>
          </a:bodyPr>
          <a:lstStyle/>
          <a:p>
            <a:r>
              <a:rPr lang="en-US" sz="900" dirty="0"/>
              <a:t>100%</a:t>
            </a:r>
          </a:p>
        </p:txBody>
      </p:sp>
      <p:sp>
        <p:nvSpPr>
          <p:cNvPr id="11" name="TextBox 10">
            <a:extLst>
              <a:ext uri="{FF2B5EF4-FFF2-40B4-BE49-F238E27FC236}">
                <a16:creationId xmlns:a16="http://schemas.microsoft.com/office/drawing/2014/main" id="{7EA2FA98-490A-1B4C-BC0B-24EFA23C4531}"/>
              </a:ext>
            </a:extLst>
          </p:cNvPr>
          <p:cNvSpPr txBox="1"/>
          <p:nvPr/>
        </p:nvSpPr>
        <p:spPr>
          <a:xfrm>
            <a:off x="4420287" y="3591257"/>
            <a:ext cx="344966" cy="230832"/>
          </a:xfrm>
          <a:prstGeom prst="rect">
            <a:avLst/>
          </a:prstGeom>
          <a:noFill/>
        </p:spPr>
        <p:txBody>
          <a:bodyPr wrap="none" rtlCol="0">
            <a:spAutoFit/>
          </a:bodyPr>
          <a:lstStyle/>
          <a:p>
            <a:r>
              <a:rPr lang="en-US" sz="900" dirty="0"/>
              <a:t>4.7</a:t>
            </a:r>
          </a:p>
        </p:txBody>
      </p:sp>
      <p:cxnSp>
        <p:nvCxnSpPr>
          <p:cNvPr id="12" name="Straight Connector 11">
            <a:extLst>
              <a:ext uri="{FF2B5EF4-FFF2-40B4-BE49-F238E27FC236}">
                <a16:creationId xmlns:a16="http://schemas.microsoft.com/office/drawing/2014/main" id="{E799FC58-818C-FA4C-AA1B-81F3A2E407FC}"/>
              </a:ext>
            </a:extLst>
          </p:cNvPr>
          <p:cNvCxnSpPr>
            <a:cxnSpLocks/>
          </p:cNvCxnSpPr>
          <p:nvPr/>
        </p:nvCxnSpPr>
        <p:spPr>
          <a:xfrm>
            <a:off x="4679011" y="3718344"/>
            <a:ext cx="86242" cy="74892"/>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9F7C58A6-C501-FB4A-9037-185A28F0EE2A}"/>
              </a:ext>
            </a:extLst>
          </p:cNvPr>
          <p:cNvSpPr txBox="1"/>
          <p:nvPr/>
        </p:nvSpPr>
        <p:spPr>
          <a:xfrm>
            <a:off x="4426205" y="3687212"/>
            <a:ext cx="344966" cy="230832"/>
          </a:xfrm>
          <a:prstGeom prst="rect">
            <a:avLst/>
          </a:prstGeom>
          <a:noFill/>
        </p:spPr>
        <p:txBody>
          <a:bodyPr wrap="none" rtlCol="0">
            <a:spAutoFit/>
          </a:bodyPr>
          <a:lstStyle/>
          <a:p>
            <a:r>
              <a:rPr lang="en-US" sz="900" dirty="0"/>
              <a:t>2.3</a:t>
            </a:r>
          </a:p>
        </p:txBody>
      </p:sp>
      <p:cxnSp>
        <p:nvCxnSpPr>
          <p:cNvPr id="14" name="Straight Connector 13">
            <a:extLst>
              <a:ext uri="{FF2B5EF4-FFF2-40B4-BE49-F238E27FC236}">
                <a16:creationId xmlns:a16="http://schemas.microsoft.com/office/drawing/2014/main" id="{E629CF77-83C1-B94C-BEAB-58822B194F0B}"/>
              </a:ext>
            </a:extLst>
          </p:cNvPr>
          <p:cNvCxnSpPr>
            <a:cxnSpLocks/>
          </p:cNvCxnSpPr>
          <p:nvPr/>
        </p:nvCxnSpPr>
        <p:spPr>
          <a:xfrm>
            <a:off x="4684929" y="3814299"/>
            <a:ext cx="86242" cy="74892"/>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439FEC5E-7DC0-EF4A-9980-A511BBADF22D}"/>
              </a:ext>
            </a:extLst>
          </p:cNvPr>
          <p:cNvSpPr txBox="1"/>
          <p:nvPr/>
        </p:nvSpPr>
        <p:spPr>
          <a:xfrm>
            <a:off x="5617495" y="1587514"/>
            <a:ext cx="344966" cy="230832"/>
          </a:xfrm>
          <a:prstGeom prst="rect">
            <a:avLst/>
          </a:prstGeom>
          <a:noFill/>
        </p:spPr>
        <p:txBody>
          <a:bodyPr wrap="none" rtlCol="0">
            <a:spAutoFit/>
          </a:bodyPr>
          <a:lstStyle/>
          <a:p>
            <a:r>
              <a:rPr lang="en-US" sz="900" dirty="0"/>
              <a:t>2.1</a:t>
            </a:r>
          </a:p>
        </p:txBody>
      </p:sp>
      <p:cxnSp>
        <p:nvCxnSpPr>
          <p:cNvPr id="17" name="Straight Connector 16">
            <a:extLst>
              <a:ext uri="{FF2B5EF4-FFF2-40B4-BE49-F238E27FC236}">
                <a16:creationId xmlns:a16="http://schemas.microsoft.com/office/drawing/2014/main" id="{6C1720A1-F045-994E-AD47-B61FCD7101D0}"/>
              </a:ext>
            </a:extLst>
          </p:cNvPr>
          <p:cNvCxnSpPr>
            <a:cxnSpLocks/>
          </p:cNvCxnSpPr>
          <p:nvPr/>
        </p:nvCxnSpPr>
        <p:spPr>
          <a:xfrm>
            <a:off x="5881676" y="1707248"/>
            <a:ext cx="86242" cy="74892"/>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19" name="Right Brace 18">
            <a:extLst>
              <a:ext uri="{FF2B5EF4-FFF2-40B4-BE49-F238E27FC236}">
                <a16:creationId xmlns:a16="http://schemas.microsoft.com/office/drawing/2014/main" id="{531772F8-C6F7-0143-BEF3-347AE71A3F60}"/>
              </a:ext>
            </a:extLst>
          </p:cNvPr>
          <p:cNvSpPr/>
          <p:nvPr/>
        </p:nvSpPr>
        <p:spPr>
          <a:xfrm>
            <a:off x="6450074" y="1811382"/>
            <a:ext cx="127780" cy="2077809"/>
          </a:xfrm>
          <a:prstGeom prst="rightBrace">
            <a:avLst/>
          </a:prstGeom>
          <a:ln w="1270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TextBox 19">
            <a:extLst>
              <a:ext uri="{FF2B5EF4-FFF2-40B4-BE49-F238E27FC236}">
                <a16:creationId xmlns:a16="http://schemas.microsoft.com/office/drawing/2014/main" id="{5D031698-9952-EB4F-B6C7-EDE6B3814AB5}"/>
              </a:ext>
            </a:extLst>
          </p:cNvPr>
          <p:cNvSpPr txBox="1"/>
          <p:nvPr/>
        </p:nvSpPr>
        <p:spPr>
          <a:xfrm>
            <a:off x="6526037" y="2725981"/>
            <a:ext cx="511679" cy="230832"/>
          </a:xfrm>
          <a:prstGeom prst="rect">
            <a:avLst/>
          </a:prstGeom>
          <a:noFill/>
        </p:spPr>
        <p:txBody>
          <a:bodyPr wrap="none" rtlCol="0">
            <a:spAutoFit/>
          </a:bodyPr>
          <a:lstStyle/>
          <a:p>
            <a:r>
              <a:rPr lang="en-US" sz="900" dirty="0"/>
              <a:t>85.4%</a:t>
            </a:r>
          </a:p>
        </p:txBody>
      </p:sp>
      <p:sp>
        <p:nvSpPr>
          <p:cNvPr id="21" name="TextBox 20">
            <a:extLst>
              <a:ext uri="{FF2B5EF4-FFF2-40B4-BE49-F238E27FC236}">
                <a16:creationId xmlns:a16="http://schemas.microsoft.com/office/drawing/2014/main" id="{D00D6610-2379-C147-9D73-9A7D3BCBEAD6}"/>
              </a:ext>
            </a:extLst>
          </p:cNvPr>
          <p:cNvSpPr txBox="1"/>
          <p:nvPr/>
        </p:nvSpPr>
        <p:spPr>
          <a:xfrm>
            <a:off x="4144608" y="955516"/>
            <a:ext cx="2853666" cy="600164"/>
          </a:xfrm>
          <a:prstGeom prst="rect">
            <a:avLst/>
          </a:prstGeom>
          <a:noFill/>
        </p:spPr>
        <p:txBody>
          <a:bodyPr wrap="none" rtlCol="0">
            <a:spAutoFit/>
          </a:bodyPr>
          <a:lstStyle/>
          <a:p>
            <a:pPr algn="ctr"/>
            <a:r>
              <a:rPr lang="en-US" sz="1100" b="1" dirty="0"/>
              <a:t>Without Long Sleep Time</a:t>
            </a:r>
            <a:br>
              <a:rPr lang="en-US" sz="1100" b="1" dirty="0"/>
            </a:br>
            <a:r>
              <a:rPr lang="en-US" sz="1100" i="1" dirty="0"/>
              <a:t>p &lt; .</a:t>
            </a:r>
            <a:r>
              <a:rPr lang="en-US" sz="1100" dirty="0"/>
              <a:t>0001 for difference in proportion rated </a:t>
            </a:r>
            <a:br>
              <a:rPr lang="en-US" sz="1100" dirty="0"/>
            </a:br>
            <a:r>
              <a:rPr lang="en-US" sz="1100" dirty="0"/>
              <a:t>minimally, much, or very much worse</a:t>
            </a:r>
            <a:endParaRPr lang="en-US" sz="1100" b="1" dirty="0"/>
          </a:p>
        </p:txBody>
      </p:sp>
      <p:sp>
        <p:nvSpPr>
          <p:cNvPr id="22" name="TextBox 21">
            <a:extLst>
              <a:ext uri="{FF2B5EF4-FFF2-40B4-BE49-F238E27FC236}">
                <a16:creationId xmlns:a16="http://schemas.microsoft.com/office/drawing/2014/main" id="{6B95A3FD-AF87-BD45-BE0B-D3B682248EAE}"/>
              </a:ext>
            </a:extLst>
          </p:cNvPr>
          <p:cNvSpPr txBox="1"/>
          <p:nvPr/>
        </p:nvSpPr>
        <p:spPr>
          <a:xfrm>
            <a:off x="978766" y="948674"/>
            <a:ext cx="2853666" cy="600164"/>
          </a:xfrm>
          <a:prstGeom prst="rect">
            <a:avLst/>
          </a:prstGeom>
          <a:noFill/>
        </p:spPr>
        <p:txBody>
          <a:bodyPr wrap="none" rtlCol="0">
            <a:spAutoFit/>
          </a:bodyPr>
          <a:lstStyle/>
          <a:p>
            <a:pPr algn="ctr"/>
            <a:r>
              <a:rPr lang="en-US" sz="1100" b="1" dirty="0"/>
              <a:t>With Long Sleep Time</a:t>
            </a:r>
            <a:br>
              <a:rPr lang="en-US" sz="1100" b="1" dirty="0"/>
            </a:br>
            <a:r>
              <a:rPr lang="en-US" sz="1100" i="1" dirty="0"/>
              <a:t>p = .</a:t>
            </a:r>
            <a:r>
              <a:rPr lang="en-US" sz="1100" dirty="0"/>
              <a:t>0003 for difference in proportion rated </a:t>
            </a:r>
            <a:br>
              <a:rPr lang="en-US" sz="1100" dirty="0"/>
            </a:br>
            <a:r>
              <a:rPr lang="en-US" sz="1100" dirty="0"/>
              <a:t>minimally, much, or very much worse</a:t>
            </a:r>
            <a:endParaRPr lang="en-US" sz="1100" b="1" dirty="0"/>
          </a:p>
        </p:txBody>
      </p:sp>
      <p:sp>
        <p:nvSpPr>
          <p:cNvPr id="23" name="TextBox 22">
            <a:extLst>
              <a:ext uri="{FF2B5EF4-FFF2-40B4-BE49-F238E27FC236}">
                <a16:creationId xmlns:a16="http://schemas.microsoft.com/office/drawing/2014/main" id="{C57521B7-33A8-5C42-B429-2936B8C624EA}"/>
              </a:ext>
            </a:extLst>
          </p:cNvPr>
          <p:cNvSpPr txBox="1"/>
          <p:nvPr/>
        </p:nvSpPr>
        <p:spPr>
          <a:xfrm rot="16200000">
            <a:off x="-592250" y="2639331"/>
            <a:ext cx="1984839" cy="276999"/>
          </a:xfrm>
          <a:prstGeom prst="rect">
            <a:avLst/>
          </a:prstGeom>
          <a:noFill/>
        </p:spPr>
        <p:txBody>
          <a:bodyPr wrap="none" rtlCol="0">
            <a:spAutoFit/>
          </a:bodyPr>
          <a:lstStyle/>
          <a:p>
            <a:r>
              <a:rPr lang="en-US" sz="1200" dirty="0"/>
              <a:t>Percentage of Participants</a:t>
            </a:r>
          </a:p>
        </p:txBody>
      </p:sp>
      <p:grpSp>
        <p:nvGrpSpPr>
          <p:cNvPr id="24" name="Group 23">
            <a:extLst>
              <a:ext uri="{FF2B5EF4-FFF2-40B4-BE49-F238E27FC236}">
                <a16:creationId xmlns:a16="http://schemas.microsoft.com/office/drawing/2014/main" id="{ADF91B2B-F19E-554D-BAC6-F13B5E9696A9}"/>
              </a:ext>
            </a:extLst>
          </p:cNvPr>
          <p:cNvGrpSpPr/>
          <p:nvPr/>
        </p:nvGrpSpPr>
        <p:grpSpPr>
          <a:xfrm>
            <a:off x="7977549" y="1302043"/>
            <a:ext cx="951310" cy="2910354"/>
            <a:chOff x="5778165" y="953799"/>
            <a:chExt cx="951310" cy="2910354"/>
          </a:xfrm>
        </p:grpSpPr>
        <p:sp>
          <p:nvSpPr>
            <p:cNvPr id="25" name="TextBox 1">
              <a:extLst>
                <a:ext uri="{FF2B5EF4-FFF2-40B4-BE49-F238E27FC236}">
                  <a16:creationId xmlns:a16="http://schemas.microsoft.com/office/drawing/2014/main" id="{2F69CB24-0FBD-8545-9A31-DC8568E67EC2}"/>
                </a:ext>
              </a:extLst>
            </p:cNvPr>
            <p:cNvSpPr txBox="1">
              <a:spLocks noChangeArrowheads="1"/>
            </p:cNvSpPr>
            <p:nvPr/>
          </p:nvSpPr>
          <p:spPr bwMode="auto">
            <a:xfrm>
              <a:off x="5778165" y="3587154"/>
              <a:ext cx="9513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fr-FR" sz="1200" dirty="0">
                  <a:solidFill>
                    <a:srgbClr val="000000"/>
                  </a:solidFill>
                  <a:ea typeface="ＭＳ Ｐゴシック" panose="020B0600070205080204" pitchFamily="34" charset="-128"/>
                </a:rPr>
                <a:t>Worsened</a:t>
              </a:r>
            </a:p>
          </p:txBody>
        </p:sp>
        <p:sp>
          <p:nvSpPr>
            <p:cNvPr id="26" name="TextBox 1">
              <a:extLst>
                <a:ext uri="{FF2B5EF4-FFF2-40B4-BE49-F238E27FC236}">
                  <a16:creationId xmlns:a16="http://schemas.microsoft.com/office/drawing/2014/main" id="{8FEBBD65-E386-2440-A51E-880807BC1AF4}"/>
                </a:ext>
              </a:extLst>
            </p:cNvPr>
            <p:cNvSpPr txBox="1">
              <a:spLocks noChangeArrowheads="1"/>
            </p:cNvSpPr>
            <p:nvPr/>
          </p:nvSpPr>
          <p:spPr bwMode="auto">
            <a:xfrm>
              <a:off x="5796025" y="953799"/>
              <a:ext cx="9155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fr-FR" sz="1200" dirty="0">
                  <a:solidFill>
                    <a:srgbClr val="000000"/>
                  </a:solidFill>
                  <a:ea typeface="ＭＳ Ｐゴシック" panose="020B0600070205080204" pitchFamily="34" charset="-128"/>
                </a:rPr>
                <a:t>Improved</a:t>
              </a:r>
            </a:p>
          </p:txBody>
        </p:sp>
        <p:sp>
          <p:nvSpPr>
            <p:cNvPr id="27" name="Arrow: Up-Down 15">
              <a:extLst>
                <a:ext uri="{FF2B5EF4-FFF2-40B4-BE49-F238E27FC236}">
                  <a16:creationId xmlns:a16="http://schemas.microsoft.com/office/drawing/2014/main" id="{877CE3E5-3D62-B242-8526-53FD66CDA71C}"/>
                </a:ext>
              </a:extLst>
            </p:cNvPr>
            <p:cNvSpPr/>
            <p:nvPr/>
          </p:nvSpPr>
          <p:spPr>
            <a:xfrm>
              <a:off x="6125766" y="1228478"/>
              <a:ext cx="263128" cy="2356244"/>
            </a:xfrm>
            <a:prstGeom prst="upDownArrow">
              <a:avLst/>
            </a:prstGeom>
            <a:gradFill flip="none" rotWithShape="1">
              <a:gsLst>
                <a:gs pos="0">
                  <a:srgbClr val="540054"/>
                </a:gs>
                <a:gs pos="50000">
                  <a:srgbClr val="C0C0C0"/>
                </a:gs>
                <a:gs pos="100000">
                  <a:srgbClr val="0995C1"/>
                </a:gs>
              </a:gsLst>
              <a:lin ang="162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dirty="0"/>
            </a:p>
          </p:txBody>
        </p:sp>
      </p:grpSp>
      <p:sp>
        <p:nvSpPr>
          <p:cNvPr id="29" name="Right Brace 28">
            <a:extLst>
              <a:ext uri="{FF2B5EF4-FFF2-40B4-BE49-F238E27FC236}">
                <a16:creationId xmlns:a16="http://schemas.microsoft.com/office/drawing/2014/main" id="{64335E34-E883-744C-9E55-BD1C47657BA1}"/>
              </a:ext>
            </a:extLst>
          </p:cNvPr>
          <p:cNvSpPr/>
          <p:nvPr/>
        </p:nvSpPr>
        <p:spPr>
          <a:xfrm>
            <a:off x="5260769" y="3433941"/>
            <a:ext cx="45719" cy="438912"/>
          </a:xfrm>
          <a:prstGeom prst="rightBrace">
            <a:avLst/>
          </a:prstGeom>
          <a:ln w="12700"/>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0" name="TextBox 29">
            <a:extLst>
              <a:ext uri="{FF2B5EF4-FFF2-40B4-BE49-F238E27FC236}">
                <a16:creationId xmlns:a16="http://schemas.microsoft.com/office/drawing/2014/main" id="{7A4D036F-790A-8544-81C1-5B2ECD441110}"/>
              </a:ext>
            </a:extLst>
          </p:cNvPr>
          <p:cNvSpPr txBox="1"/>
          <p:nvPr/>
        </p:nvSpPr>
        <p:spPr>
          <a:xfrm>
            <a:off x="5259151" y="3523090"/>
            <a:ext cx="511679" cy="230832"/>
          </a:xfrm>
          <a:prstGeom prst="rect">
            <a:avLst/>
          </a:prstGeom>
          <a:noFill/>
        </p:spPr>
        <p:txBody>
          <a:bodyPr wrap="none" rtlCol="0">
            <a:spAutoFit/>
          </a:bodyPr>
          <a:lstStyle/>
          <a:p>
            <a:r>
              <a:rPr lang="en-US" sz="900" dirty="0"/>
              <a:t>20.9%</a:t>
            </a:r>
          </a:p>
        </p:txBody>
      </p:sp>
    </p:spTree>
    <p:extLst>
      <p:ext uri="{BB962C8B-B14F-4D97-AF65-F5344CB8AC3E}">
        <p14:creationId xmlns:p14="http://schemas.microsoft.com/office/powerpoint/2010/main" val="1839581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theme1.xml><?xml version="1.0" encoding="utf-8"?>
<a:theme xmlns:a="http://schemas.openxmlformats.org/drawingml/2006/main" name="CMEO_HD">
  <a:themeElements>
    <a:clrScheme name="Custom 98">
      <a:dk1>
        <a:srgbClr val="000000"/>
      </a:dk1>
      <a:lt1>
        <a:srgbClr val="FFFFFF"/>
      </a:lt1>
      <a:dk2>
        <a:srgbClr val="000000"/>
      </a:dk2>
      <a:lt2>
        <a:srgbClr val="FFFFFF"/>
      </a:lt2>
      <a:accent1>
        <a:srgbClr val="0B273E"/>
      </a:accent1>
      <a:accent2>
        <a:srgbClr val="5C6B72"/>
      </a:accent2>
      <a:accent3>
        <a:srgbClr val="629E3A"/>
      </a:accent3>
      <a:accent4>
        <a:srgbClr val="B93A1E"/>
      </a:accent4>
      <a:accent5>
        <a:srgbClr val="3F193A"/>
      </a:accent5>
      <a:accent6>
        <a:srgbClr val="77CFF5"/>
      </a:accent6>
      <a:hlink>
        <a:srgbClr val="0B273E"/>
      </a:hlink>
      <a:folHlink>
        <a:srgbClr val="5C6B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MEO New_HD" id="{E321E0B0-04D8-0141-957E-1006703DA162}" vid="{BCFCC35E-F291-DA40-8969-6B71F12086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CMEO_HD</Template>
  <TotalTime>14618</TotalTime>
  <Words>7420</Words>
  <Application>Microsoft Macintosh PowerPoint</Application>
  <PresentationFormat>On-screen Show (16:9)</PresentationFormat>
  <Paragraphs>486</Paragraphs>
  <Slides>21</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Avenir Book</vt:lpstr>
      <vt:lpstr>Calibri</vt:lpstr>
      <vt:lpstr>CMEO_HD</vt:lpstr>
      <vt:lpstr>PowerPoint Presentation</vt:lpstr>
      <vt:lpstr>Richard K. Bogan, MD, FCCP, FAASM</vt:lpstr>
      <vt:lpstr>Nancy Foldvary-Schaefer, DO, MS, FAASM, FAAN, FAES, FACNS</vt:lpstr>
      <vt:lpstr>Learning  Objective </vt:lpstr>
      <vt:lpstr>How to Treat IH</vt:lpstr>
      <vt:lpstr>LXB: Efficacy in IH Study Design</vt:lpstr>
      <vt:lpstr>LXB: Efficacy in IH, with and without Long Sleep Time – Epworth Sleepiness Scale (ESS)</vt:lpstr>
      <vt:lpstr>LXB: Efficacy in IH, with and without Long Sleep Time – Idiopathic Hypersomnia Severity Scale (IHSS)</vt:lpstr>
      <vt:lpstr>LXB: Efficacy in IH, with and without Long Sleep Time – Patient Global Impression of Change (PGI-C)</vt:lpstr>
      <vt:lpstr>LXB: Safety Across All Study Periods in ≥ 5% of Safety Population</vt:lpstr>
      <vt:lpstr>LXB: Safety Across All Study Periods in ≥ 5% of Safety Population (cont.)</vt:lpstr>
      <vt:lpstr>LXB: Efficacy in IH, Once Nightly vs. Twice Nightly – ESS</vt:lpstr>
      <vt:lpstr>LXB: Efficacy in IH, Once Nightly vs. Twice Nightly – IHSS</vt:lpstr>
      <vt:lpstr>LXB: Efficacy in IH, Once Nightly vs.  Twice Nightly – PGI-C</vt:lpstr>
      <vt:lpstr>LXB: Safety in OLT and SDP by LXB Dosing Regimen</vt:lpstr>
      <vt:lpstr>LXB: Safety in OLT and SDP by LXB Dosing Regimen (cont.)</vt:lpstr>
      <vt:lpstr>Conclusions</vt:lpstr>
      <vt:lpstr>SMART Goals</vt:lpstr>
      <vt:lpstr>Visit the  Sleep Disorders Hub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Jan Perez</dc:creator>
  <cp:lastModifiedBy>Kashemi Rorie</cp:lastModifiedBy>
  <cp:revision>159</cp:revision>
  <dcterms:created xsi:type="dcterms:W3CDTF">2021-04-03T14:18:37Z</dcterms:created>
  <dcterms:modified xsi:type="dcterms:W3CDTF">2021-08-13T19:27:19Z</dcterms:modified>
</cp:coreProperties>
</file>