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4" r:id="rId1"/>
  </p:sldMasterIdLst>
  <p:notesMasterIdLst>
    <p:notesMasterId r:id="rId18"/>
  </p:notesMasterIdLst>
  <p:handoutMasterIdLst>
    <p:handoutMasterId r:id="rId19"/>
  </p:handoutMasterIdLst>
  <p:sldIdLst>
    <p:sldId id="2688" r:id="rId2"/>
    <p:sldId id="4502" r:id="rId3"/>
    <p:sldId id="4288" r:id="rId4"/>
    <p:sldId id="4503" r:id="rId5"/>
    <p:sldId id="4520" r:id="rId6"/>
    <p:sldId id="977" r:id="rId7"/>
    <p:sldId id="4519" r:id="rId8"/>
    <p:sldId id="259" r:id="rId9"/>
    <p:sldId id="260" r:id="rId10"/>
    <p:sldId id="258" r:id="rId11"/>
    <p:sldId id="257" r:id="rId12"/>
    <p:sldId id="256" r:id="rId13"/>
    <p:sldId id="4518" r:id="rId14"/>
    <p:sldId id="4510" r:id="rId15"/>
    <p:sldId id="4512" r:id="rId16"/>
    <p:sldId id="452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shemi Rorie" initials="KR" lastIdx="4" clrIdx="0">
    <p:extLst>
      <p:ext uri="{19B8F6BF-5375-455C-9EA6-DF929625EA0E}">
        <p15:presenceInfo xmlns:p15="http://schemas.microsoft.com/office/powerpoint/2012/main" userId="S::roriek@knowfully.com::52eb6af8-ba72-444c-8dd8-04f91bb2ab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DCE"/>
    <a:srgbClr val="E8E8E8"/>
    <a:srgbClr val="3388B4"/>
    <a:srgbClr val="377A71"/>
    <a:srgbClr val="2C7167"/>
    <a:srgbClr val="E1CB3E"/>
    <a:srgbClr val="E2D059"/>
    <a:srgbClr val="F0EC6B"/>
    <a:srgbClr val="E2E770"/>
    <a:srgbClr val="8D7A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97"/>
    <p:restoredTop sz="78247" autoAdjust="0"/>
  </p:normalViewPr>
  <p:slideViewPr>
    <p:cSldViewPr snapToGrid="0" snapToObjects="1">
      <p:cViewPr varScale="1">
        <p:scale>
          <a:sx n="107" d="100"/>
          <a:sy n="107" d="100"/>
        </p:scale>
        <p:origin x="1240" y="176"/>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20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a:solidFill>
                  <a:schemeClr val="tx1"/>
                </a:solidFill>
              </a:rPr>
              <a:t>Starting Dose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Overall (N = 70)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Sheet1!$B$2:$B$4</c:f>
              <c:numCache>
                <c:formatCode>0%</c:formatCode>
                <c:ptCount val="3"/>
                <c:pt idx="0">
                  <c:v>0.11</c:v>
                </c:pt>
                <c:pt idx="1">
                  <c:v>0.86</c:v>
                </c:pt>
                <c:pt idx="2">
                  <c:v>0.03</c:v>
                </c:pt>
              </c:numCache>
            </c:numRef>
          </c:val>
          <c:extLst>
            <c:ext xmlns:c16="http://schemas.microsoft.com/office/drawing/2014/chart" uri="{C3380CC4-5D6E-409C-BE32-E72D297353CC}">
              <c16:uniqueId val="{00000000-6242-4246-B332-0200A2666BD6}"/>
            </c:ext>
          </c:extLst>
        </c:ser>
        <c:ser>
          <c:idx val="1"/>
          <c:order val="1"/>
          <c:tx>
            <c:strRef>
              <c:f>Sheet1!$C$1</c:f>
              <c:strCache>
                <c:ptCount val="1"/>
                <c:pt idx="0">
                  <c:v>De novo (n = 19)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Sheet1!$C$2:$C$4</c:f>
              <c:numCache>
                <c:formatCode>0%</c:formatCode>
                <c:ptCount val="3"/>
                <c:pt idx="0">
                  <c:v>0.05</c:v>
                </c:pt>
                <c:pt idx="1">
                  <c:v>0.84</c:v>
                </c:pt>
                <c:pt idx="2">
                  <c:v>0.11</c:v>
                </c:pt>
              </c:numCache>
            </c:numRef>
          </c:val>
          <c:extLst>
            <c:ext xmlns:c16="http://schemas.microsoft.com/office/drawing/2014/chart" uri="{C3380CC4-5D6E-409C-BE32-E72D297353CC}">
              <c16:uniqueId val="{00000001-6242-4246-B332-0200A2666BD6}"/>
            </c:ext>
          </c:extLst>
        </c:ser>
        <c:ser>
          <c:idx val="2"/>
          <c:order val="2"/>
          <c:tx>
            <c:strRef>
              <c:f>Sheet1!$D$1</c:f>
              <c:strCache>
                <c:ptCount val="1"/>
                <c:pt idx="0">
                  <c:v>Transition (n = 31)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Sheet1!$D$2:$D$4</c:f>
              <c:numCache>
                <c:formatCode>0%</c:formatCode>
                <c:ptCount val="3"/>
                <c:pt idx="0">
                  <c:v>0.16</c:v>
                </c:pt>
                <c:pt idx="1">
                  <c:v>0.84</c:v>
                </c:pt>
                <c:pt idx="2">
                  <c:v>0</c:v>
                </c:pt>
              </c:numCache>
            </c:numRef>
          </c:val>
          <c:extLst>
            <c:ext xmlns:c16="http://schemas.microsoft.com/office/drawing/2014/chart" uri="{C3380CC4-5D6E-409C-BE32-E72D297353CC}">
              <c16:uniqueId val="{00000002-6242-4246-B332-0200A2666BD6}"/>
            </c:ext>
          </c:extLst>
        </c:ser>
        <c:ser>
          <c:idx val="3"/>
          <c:order val="3"/>
          <c:tx>
            <c:strRef>
              <c:f>Sheet1!$E$1</c:f>
              <c:strCache>
                <c:ptCount val="1"/>
                <c:pt idx="0">
                  <c:v>Add-on (n = 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Sheet1!$E$2:$E$4</c:f>
              <c:numCache>
                <c:formatCode>0%</c:formatCode>
                <c:ptCount val="3"/>
                <c:pt idx="0">
                  <c:v>0.1</c:v>
                </c:pt>
                <c:pt idx="1">
                  <c:v>0.9</c:v>
                </c:pt>
                <c:pt idx="2">
                  <c:v>0</c:v>
                </c:pt>
              </c:numCache>
            </c:numRef>
          </c:val>
          <c:extLst>
            <c:ext xmlns:c16="http://schemas.microsoft.com/office/drawing/2014/chart" uri="{C3380CC4-5D6E-409C-BE32-E72D297353CC}">
              <c16:uniqueId val="{00000003-6242-4246-B332-0200A2666BD6}"/>
            </c:ext>
          </c:extLst>
        </c:ser>
        <c:dLbls>
          <c:showLegendKey val="0"/>
          <c:showVal val="0"/>
          <c:showCatName val="0"/>
          <c:showSerName val="0"/>
          <c:showPercent val="0"/>
          <c:showBubbleSize val="0"/>
        </c:dLbls>
        <c:gapWidth val="219"/>
        <c:overlap val="-27"/>
        <c:axId val="1792330672"/>
        <c:axId val="1407948512"/>
      </c:barChart>
      <c:catAx>
        <c:axId val="179233067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07948512"/>
        <c:crosses val="autoZero"/>
        <c:auto val="1"/>
        <c:lblAlgn val="ctr"/>
        <c:lblOffset val="100"/>
        <c:noMultiLvlLbl val="0"/>
      </c:catAx>
      <c:valAx>
        <c:axId val="1407948512"/>
        <c:scaling>
          <c:orientation val="minMax"/>
          <c:max val="1"/>
        </c:scaling>
        <c:delete val="0"/>
        <c:axPos val="l"/>
        <c:numFmt formatCode="0%"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9233067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a:solidFill>
                  <a:schemeClr val="tx1"/>
                </a:solidFill>
              </a:rPr>
              <a:t>Stable Dose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Overall (N = 70)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Sheet1!$B$2:$B$4</c:f>
              <c:numCache>
                <c:formatCode>0%</c:formatCode>
                <c:ptCount val="3"/>
                <c:pt idx="0">
                  <c:v>0</c:v>
                </c:pt>
                <c:pt idx="1">
                  <c:v>0.24</c:v>
                </c:pt>
                <c:pt idx="2">
                  <c:v>0.76</c:v>
                </c:pt>
              </c:numCache>
            </c:numRef>
          </c:val>
          <c:extLst>
            <c:ext xmlns:c16="http://schemas.microsoft.com/office/drawing/2014/chart" uri="{C3380CC4-5D6E-409C-BE32-E72D297353CC}">
              <c16:uniqueId val="{00000000-0CBE-8646-B53D-98D3D04D2078}"/>
            </c:ext>
          </c:extLst>
        </c:ser>
        <c:ser>
          <c:idx val="1"/>
          <c:order val="1"/>
          <c:tx>
            <c:strRef>
              <c:f>Sheet1!$C$1</c:f>
              <c:strCache>
                <c:ptCount val="1"/>
                <c:pt idx="0">
                  <c:v>De novo (n = 19)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Sheet1!$C$2:$C$4</c:f>
              <c:numCache>
                <c:formatCode>0%</c:formatCode>
                <c:ptCount val="3"/>
                <c:pt idx="0">
                  <c:v>0</c:v>
                </c:pt>
                <c:pt idx="1">
                  <c:v>0.32</c:v>
                </c:pt>
                <c:pt idx="2">
                  <c:v>0.68</c:v>
                </c:pt>
              </c:numCache>
            </c:numRef>
          </c:val>
          <c:extLst>
            <c:ext xmlns:c16="http://schemas.microsoft.com/office/drawing/2014/chart" uri="{C3380CC4-5D6E-409C-BE32-E72D297353CC}">
              <c16:uniqueId val="{00000001-0CBE-8646-B53D-98D3D04D2078}"/>
            </c:ext>
          </c:extLst>
        </c:ser>
        <c:ser>
          <c:idx val="2"/>
          <c:order val="2"/>
          <c:tx>
            <c:strRef>
              <c:f>Sheet1!$D$1</c:f>
              <c:strCache>
                <c:ptCount val="1"/>
                <c:pt idx="0">
                  <c:v>Transition (n = 31)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Sheet1!$D$2:$D$4</c:f>
              <c:numCache>
                <c:formatCode>0%</c:formatCode>
                <c:ptCount val="3"/>
                <c:pt idx="0">
                  <c:v>0</c:v>
                </c:pt>
                <c:pt idx="1">
                  <c:v>0.13</c:v>
                </c:pt>
                <c:pt idx="2">
                  <c:v>0.87</c:v>
                </c:pt>
              </c:numCache>
            </c:numRef>
          </c:val>
          <c:extLst>
            <c:ext xmlns:c16="http://schemas.microsoft.com/office/drawing/2014/chart" uri="{C3380CC4-5D6E-409C-BE32-E72D297353CC}">
              <c16:uniqueId val="{00000002-0CBE-8646-B53D-98D3D04D2078}"/>
            </c:ext>
          </c:extLst>
        </c:ser>
        <c:ser>
          <c:idx val="3"/>
          <c:order val="3"/>
          <c:tx>
            <c:strRef>
              <c:f>Sheet1!$E$1</c:f>
              <c:strCache>
                <c:ptCount val="1"/>
                <c:pt idx="0">
                  <c:v>Add-on (n = 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37.5 mg/day</c:v>
                </c:pt>
                <c:pt idx="1">
                  <c:v>75 mg/day</c:v>
                </c:pt>
                <c:pt idx="2">
                  <c:v>150 mg/day</c:v>
                </c:pt>
              </c:strCache>
            </c:strRef>
          </c:cat>
          <c:val>
            <c:numRef>
              <c:f>Sheet1!$E$2:$E$4</c:f>
              <c:numCache>
                <c:formatCode>0%</c:formatCode>
                <c:ptCount val="3"/>
                <c:pt idx="0">
                  <c:v>0</c:v>
                </c:pt>
                <c:pt idx="1">
                  <c:v>0.35</c:v>
                </c:pt>
                <c:pt idx="2">
                  <c:v>0.65</c:v>
                </c:pt>
              </c:numCache>
            </c:numRef>
          </c:val>
          <c:extLst>
            <c:ext xmlns:c16="http://schemas.microsoft.com/office/drawing/2014/chart" uri="{C3380CC4-5D6E-409C-BE32-E72D297353CC}">
              <c16:uniqueId val="{00000003-0CBE-8646-B53D-98D3D04D2078}"/>
            </c:ext>
          </c:extLst>
        </c:ser>
        <c:dLbls>
          <c:showLegendKey val="0"/>
          <c:showVal val="0"/>
          <c:showCatName val="0"/>
          <c:showSerName val="0"/>
          <c:showPercent val="0"/>
          <c:showBubbleSize val="0"/>
        </c:dLbls>
        <c:gapWidth val="219"/>
        <c:overlap val="-27"/>
        <c:axId val="1792330672"/>
        <c:axId val="1407948512"/>
      </c:barChart>
      <c:catAx>
        <c:axId val="179233067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07948512"/>
        <c:crosses val="autoZero"/>
        <c:auto val="1"/>
        <c:lblAlgn val="ctr"/>
        <c:lblOffset val="100"/>
        <c:noMultiLvlLbl val="0"/>
      </c:catAx>
      <c:valAx>
        <c:axId val="1407948512"/>
        <c:scaling>
          <c:orientation val="minMax"/>
          <c:max val="1"/>
        </c:scaling>
        <c:delete val="1"/>
        <c:axPos val="l"/>
        <c:numFmt formatCode="0%" sourceLinked="1"/>
        <c:majorTickMark val="out"/>
        <c:minorTickMark val="none"/>
        <c:tickLblPos val="nextTo"/>
        <c:crossAx val="179233067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err="1">
                <a:solidFill>
                  <a:schemeClr val="tx1"/>
                </a:solidFill>
              </a:rPr>
              <a:t>Solriamfetol</a:t>
            </a:r>
            <a:r>
              <a:rPr lang="en-US" sz="1600" dirty="0">
                <a:solidFill>
                  <a:schemeClr val="tx1"/>
                </a:solidFill>
              </a:rPr>
              <a:t> Dose Adjustments Required</a:t>
            </a:r>
          </a:p>
        </c:rich>
      </c:tx>
      <c:layout>
        <c:manualLayout>
          <c:xMode val="edge"/>
          <c:yMode val="edge"/>
          <c:x val="0.26303060872875822"/>
          <c:y val="5.5339960116267746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 novo (n = 19)</c:v>
                </c:pt>
                <c:pt idx="1">
                  <c:v>Transition (n = 31)</c:v>
                </c:pt>
                <c:pt idx="2">
                  <c:v>Add-on (n = 20)</c:v>
                </c:pt>
                <c:pt idx="3">
                  <c:v>Overall (N = 70)</c:v>
                </c:pt>
              </c:strCache>
            </c:strRef>
          </c:cat>
          <c:val>
            <c:numRef>
              <c:f>Sheet1!$B$2:$B$5</c:f>
              <c:numCache>
                <c:formatCode>0%</c:formatCode>
                <c:ptCount val="4"/>
                <c:pt idx="0">
                  <c:v>0.42</c:v>
                </c:pt>
                <c:pt idx="1">
                  <c:v>0.1</c:v>
                </c:pt>
                <c:pt idx="2">
                  <c:v>0.3</c:v>
                </c:pt>
                <c:pt idx="3">
                  <c:v>0.24</c:v>
                </c:pt>
              </c:numCache>
            </c:numRef>
          </c:val>
          <c:extLst>
            <c:ext xmlns:c16="http://schemas.microsoft.com/office/drawing/2014/chart" uri="{C3380CC4-5D6E-409C-BE32-E72D297353CC}">
              <c16:uniqueId val="{00000000-D69E-0947-81C1-DCB961AC7469}"/>
            </c:ext>
          </c:extLst>
        </c:ser>
        <c:ser>
          <c:idx val="1"/>
          <c:order val="1"/>
          <c:tx>
            <c:strRef>
              <c:f>Sheet1!$C$1</c:f>
              <c:strCache>
                <c:ptCount val="1"/>
                <c:pt idx="0">
                  <c:v>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 novo (n = 19)</c:v>
                </c:pt>
                <c:pt idx="1">
                  <c:v>Transition (n = 31)</c:v>
                </c:pt>
                <c:pt idx="2">
                  <c:v>Add-on (n = 20)</c:v>
                </c:pt>
                <c:pt idx="3">
                  <c:v>Overall (N = 70)</c:v>
                </c:pt>
              </c:strCache>
            </c:strRef>
          </c:cat>
          <c:val>
            <c:numRef>
              <c:f>Sheet1!$C$2:$C$5</c:f>
              <c:numCache>
                <c:formatCode>0%</c:formatCode>
                <c:ptCount val="4"/>
                <c:pt idx="0">
                  <c:v>0.53</c:v>
                </c:pt>
                <c:pt idx="1">
                  <c:v>0.77</c:v>
                </c:pt>
                <c:pt idx="2">
                  <c:v>0.65</c:v>
                </c:pt>
                <c:pt idx="3">
                  <c:v>0.67</c:v>
                </c:pt>
              </c:numCache>
            </c:numRef>
          </c:val>
          <c:extLst>
            <c:ext xmlns:c16="http://schemas.microsoft.com/office/drawing/2014/chart" uri="{C3380CC4-5D6E-409C-BE32-E72D297353CC}">
              <c16:uniqueId val="{00000001-D69E-0947-81C1-DCB961AC7469}"/>
            </c:ext>
          </c:extLst>
        </c:ser>
        <c:ser>
          <c:idx val="2"/>
          <c:order val="2"/>
          <c:tx>
            <c:strRef>
              <c:f>Sheet1!$D$1</c:f>
              <c:strCache>
                <c:ptCount val="1"/>
                <c:pt idx="0">
                  <c:v>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 novo (n = 19)</c:v>
                </c:pt>
                <c:pt idx="1">
                  <c:v>Transition (n = 31)</c:v>
                </c:pt>
                <c:pt idx="2">
                  <c:v>Add-on (n = 20)</c:v>
                </c:pt>
                <c:pt idx="3">
                  <c:v>Overall (N = 70)</c:v>
                </c:pt>
              </c:strCache>
            </c:strRef>
          </c:cat>
          <c:val>
            <c:numRef>
              <c:f>Sheet1!$D$2:$D$5</c:f>
              <c:numCache>
                <c:formatCode>0%</c:formatCode>
                <c:ptCount val="4"/>
                <c:pt idx="0">
                  <c:v>0.05</c:v>
                </c:pt>
                <c:pt idx="1">
                  <c:v>0.03</c:v>
                </c:pt>
                <c:pt idx="2">
                  <c:v>0.05</c:v>
                </c:pt>
                <c:pt idx="3">
                  <c:v>0.04</c:v>
                </c:pt>
              </c:numCache>
            </c:numRef>
          </c:val>
          <c:extLst>
            <c:ext xmlns:c16="http://schemas.microsoft.com/office/drawing/2014/chart" uri="{C3380CC4-5D6E-409C-BE32-E72D297353CC}">
              <c16:uniqueId val="{00000002-D69E-0947-81C1-DCB961AC7469}"/>
            </c:ext>
          </c:extLst>
        </c:ser>
        <c:ser>
          <c:idx val="3"/>
          <c:order val="3"/>
          <c:tx>
            <c:strRef>
              <c:f>Sheet1!$E$1</c:f>
              <c:strCache>
                <c:ptCount val="1"/>
                <c:pt idx="0">
                  <c:v>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 novo (n = 19)</c:v>
                </c:pt>
                <c:pt idx="1">
                  <c:v>Transition (n = 31)</c:v>
                </c:pt>
                <c:pt idx="2">
                  <c:v>Add-on (n = 20)</c:v>
                </c:pt>
                <c:pt idx="3">
                  <c:v>Overall (N = 70)</c:v>
                </c:pt>
              </c:strCache>
            </c:strRef>
          </c:cat>
          <c:val>
            <c:numRef>
              <c:f>Sheet1!$E$2:$E$5</c:f>
              <c:numCache>
                <c:formatCode>0%</c:formatCode>
                <c:ptCount val="4"/>
                <c:pt idx="0">
                  <c:v>0</c:v>
                </c:pt>
                <c:pt idx="1">
                  <c:v>0.1</c:v>
                </c:pt>
                <c:pt idx="2">
                  <c:v>0</c:v>
                </c:pt>
                <c:pt idx="3">
                  <c:v>0.04</c:v>
                </c:pt>
              </c:numCache>
            </c:numRef>
          </c:val>
          <c:extLst>
            <c:ext xmlns:c16="http://schemas.microsoft.com/office/drawing/2014/chart" uri="{C3380CC4-5D6E-409C-BE32-E72D297353CC}">
              <c16:uniqueId val="{00000003-D69E-0947-81C1-DCB961AC7469}"/>
            </c:ext>
          </c:extLst>
        </c:ser>
        <c:dLbls>
          <c:showLegendKey val="0"/>
          <c:showVal val="0"/>
          <c:showCatName val="0"/>
          <c:showSerName val="0"/>
          <c:showPercent val="0"/>
          <c:showBubbleSize val="0"/>
        </c:dLbls>
        <c:gapWidth val="219"/>
        <c:overlap val="-27"/>
        <c:axId val="1792330672"/>
        <c:axId val="1407948512"/>
      </c:barChart>
      <c:catAx>
        <c:axId val="179233067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07948512"/>
        <c:crosses val="autoZero"/>
        <c:auto val="1"/>
        <c:lblAlgn val="ctr"/>
        <c:lblOffset val="100"/>
        <c:noMultiLvlLbl val="0"/>
      </c:catAx>
      <c:valAx>
        <c:axId val="1407948512"/>
        <c:scaling>
          <c:orientation val="minMax"/>
          <c:max val="1"/>
        </c:scaling>
        <c:delete val="0"/>
        <c:axPos val="l"/>
        <c:numFmt formatCode="0%"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92330672"/>
        <c:crosses val="autoZero"/>
        <c:crossBetween val="between"/>
        <c:majorUnit val="0.2"/>
      </c:valAx>
      <c:spPr>
        <a:noFill/>
        <a:ln>
          <a:noFill/>
        </a:ln>
        <a:effectLst/>
      </c:spPr>
    </c:plotArea>
    <c:legend>
      <c:legendPos val="tr"/>
      <c:layout>
        <c:manualLayout>
          <c:xMode val="edge"/>
          <c:yMode val="edge"/>
          <c:x val="0.85829408647931671"/>
          <c:y val="0.11038542344829597"/>
          <c:w val="0.13200978164107413"/>
          <c:h val="0.14197539701897688"/>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De novo (n = 19)</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c:v>
                </c:pt>
                <c:pt idx="1">
                  <c:v>Sex</c:v>
                </c:pt>
                <c:pt idx="2">
                  <c:v>Family situation</c:v>
                </c:pt>
                <c:pt idx="3">
                  <c:v>Concomitant medications</c:v>
                </c:pt>
                <c:pt idx="4">
                  <c:v>Employment situation</c:v>
                </c:pt>
                <c:pt idx="5">
                  <c:v>Age</c:v>
                </c:pt>
                <c:pt idx="6">
                  <c:v>Likelihood of adverse reaction</c:v>
                </c:pt>
                <c:pt idx="7">
                  <c:v>Comorbidities</c:v>
                </c:pt>
                <c:pt idx="8">
                  <c:v>Did not take patient factors into account</c:v>
                </c:pt>
                <c:pt idx="9">
                  <c:v>Severity of EDS</c:v>
                </c:pt>
              </c:strCache>
            </c:strRef>
          </c:cat>
          <c:val>
            <c:numRef>
              <c:f>Sheet1!$B$2:$B$11</c:f>
              <c:numCache>
                <c:formatCode>0%</c:formatCode>
                <c:ptCount val="10"/>
                <c:pt idx="1">
                  <c:v>0.11</c:v>
                </c:pt>
                <c:pt idx="2">
                  <c:v>0.16</c:v>
                </c:pt>
                <c:pt idx="3">
                  <c:v>0.05</c:v>
                </c:pt>
                <c:pt idx="4">
                  <c:v>0.16</c:v>
                </c:pt>
                <c:pt idx="5">
                  <c:v>0.21</c:v>
                </c:pt>
                <c:pt idx="6">
                  <c:v>0.26</c:v>
                </c:pt>
                <c:pt idx="7">
                  <c:v>0.16</c:v>
                </c:pt>
                <c:pt idx="8">
                  <c:v>0.32</c:v>
                </c:pt>
                <c:pt idx="9">
                  <c:v>0.26</c:v>
                </c:pt>
              </c:numCache>
            </c:numRef>
          </c:val>
          <c:extLst>
            <c:ext xmlns:c16="http://schemas.microsoft.com/office/drawing/2014/chart" uri="{C3380CC4-5D6E-409C-BE32-E72D297353CC}">
              <c16:uniqueId val="{00000000-2A77-DE46-9EAD-A362DC1DAFDF}"/>
            </c:ext>
          </c:extLst>
        </c:ser>
        <c:ser>
          <c:idx val="1"/>
          <c:order val="1"/>
          <c:tx>
            <c:strRef>
              <c:f>Sheet1!$C$1</c:f>
              <c:strCache>
                <c:ptCount val="1"/>
                <c:pt idx="0">
                  <c:v>Transition (n = 31)</c:v>
                </c:pt>
              </c:strCache>
            </c:strRef>
          </c:tx>
          <c:spPr>
            <a:solidFill>
              <a:schemeClr val="accent2"/>
            </a:solidFill>
            <a:ln>
              <a:noFill/>
            </a:ln>
            <a:effectLst/>
          </c:spPr>
          <c:invertIfNegative val="0"/>
          <c:dLbls>
            <c:dLbl>
              <c:idx val="0"/>
              <c:layout>
                <c:manualLayout>
                  <c:x val="1.7734117540083937E-2"/>
                  <c:y val="-3.4937726940481246E-3"/>
                </c:manualLayout>
              </c:layout>
              <c:spPr>
                <a:noFill/>
                <a:ln>
                  <a:noFill/>
                </a:ln>
                <a:effectLst/>
              </c:spPr>
              <c:txPr>
                <a:bodyPr rot="0" spcFirstLastPara="1" vertOverflow="ellipsis" vert="horz" wrap="square" lIns="38100" tIns="19050" rIns="38100" bIns="19050" anchor="ctr" anchorCtr="1">
                  <a:noAutofit/>
                </a:bodyPr>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3.00202833821662E-2"/>
                      <c:h val="5.7088245820746356E-2"/>
                    </c:manualLayout>
                  </c15:layout>
                </c:ext>
                <c:ext xmlns:c16="http://schemas.microsoft.com/office/drawing/2014/chart" uri="{C3380CC4-5D6E-409C-BE32-E72D297353CC}">
                  <c16:uniqueId val="{00000000-F725-8643-AF33-E6E4CFD744A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c:v>
                </c:pt>
                <c:pt idx="1">
                  <c:v>Sex</c:v>
                </c:pt>
                <c:pt idx="2">
                  <c:v>Family situation</c:v>
                </c:pt>
                <c:pt idx="3">
                  <c:v>Concomitant medications</c:v>
                </c:pt>
                <c:pt idx="4">
                  <c:v>Employment situation</c:v>
                </c:pt>
                <c:pt idx="5">
                  <c:v>Age</c:v>
                </c:pt>
                <c:pt idx="6">
                  <c:v>Likelihood of adverse reaction</c:v>
                </c:pt>
                <c:pt idx="7">
                  <c:v>Comorbidities</c:v>
                </c:pt>
                <c:pt idx="8">
                  <c:v>Did not take patient factors into account</c:v>
                </c:pt>
                <c:pt idx="9">
                  <c:v>Severity of EDS</c:v>
                </c:pt>
              </c:strCache>
            </c:strRef>
          </c:cat>
          <c:val>
            <c:numRef>
              <c:f>Sheet1!$C$2:$C$11</c:f>
              <c:numCache>
                <c:formatCode>General</c:formatCode>
                <c:ptCount val="10"/>
                <c:pt idx="0" formatCode="0%">
                  <c:v>0.03</c:v>
                </c:pt>
                <c:pt idx="2" formatCode="0%">
                  <c:v>7.0000000000000007E-2</c:v>
                </c:pt>
                <c:pt idx="4" formatCode="0%">
                  <c:v>0.16</c:v>
                </c:pt>
                <c:pt idx="5" formatCode="0%">
                  <c:v>7.0000000000000007E-2</c:v>
                </c:pt>
                <c:pt idx="6" formatCode="0%">
                  <c:v>7.0000000000000007E-2</c:v>
                </c:pt>
                <c:pt idx="7" formatCode="0%">
                  <c:v>0.13</c:v>
                </c:pt>
                <c:pt idx="8" formatCode="0%">
                  <c:v>0.42</c:v>
                </c:pt>
                <c:pt idx="9" formatCode="0%">
                  <c:v>0.42</c:v>
                </c:pt>
              </c:numCache>
            </c:numRef>
          </c:val>
          <c:extLst>
            <c:ext xmlns:c16="http://schemas.microsoft.com/office/drawing/2014/chart" uri="{C3380CC4-5D6E-409C-BE32-E72D297353CC}">
              <c16:uniqueId val="{00000001-2A77-DE46-9EAD-A362DC1DAFDF}"/>
            </c:ext>
          </c:extLst>
        </c:ser>
        <c:ser>
          <c:idx val="2"/>
          <c:order val="2"/>
          <c:tx>
            <c:strRef>
              <c:f>Sheet1!$D$1</c:f>
              <c:strCache>
                <c:ptCount val="1"/>
                <c:pt idx="0">
                  <c:v>Add-on (n = 20)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c:v>
                </c:pt>
                <c:pt idx="1">
                  <c:v>Sex</c:v>
                </c:pt>
                <c:pt idx="2">
                  <c:v>Family situation</c:v>
                </c:pt>
                <c:pt idx="3">
                  <c:v>Concomitant medications</c:v>
                </c:pt>
                <c:pt idx="4">
                  <c:v>Employment situation</c:v>
                </c:pt>
                <c:pt idx="5">
                  <c:v>Age</c:v>
                </c:pt>
                <c:pt idx="6">
                  <c:v>Likelihood of adverse reaction</c:v>
                </c:pt>
                <c:pt idx="7">
                  <c:v>Comorbidities</c:v>
                </c:pt>
                <c:pt idx="8">
                  <c:v>Did not take patient factors into account</c:v>
                </c:pt>
                <c:pt idx="9">
                  <c:v>Severity of EDS</c:v>
                </c:pt>
              </c:strCache>
            </c:strRef>
          </c:cat>
          <c:val>
            <c:numRef>
              <c:f>Sheet1!$D$2:$D$11</c:f>
              <c:numCache>
                <c:formatCode>General</c:formatCode>
                <c:ptCount val="10"/>
                <c:pt idx="3" formatCode="0%">
                  <c:v>0.05</c:v>
                </c:pt>
                <c:pt idx="5" formatCode="0%">
                  <c:v>0.1</c:v>
                </c:pt>
                <c:pt idx="6" formatCode="0%">
                  <c:v>0.2</c:v>
                </c:pt>
                <c:pt idx="7" formatCode="0%">
                  <c:v>0.15</c:v>
                </c:pt>
                <c:pt idx="8" formatCode="0%">
                  <c:v>0.3</c:v>
                </c:pt>
                <c:pt idx="9" formatCode="0%">
                  <c:v>0.65</c:v>
                </c:pt>
              </c:numCache>
            </c:numRef>
          </c:val>
          <c:extLst>
            <c:ext xmlns:c16="http://schemas.microsoft.com/office/drawing/2014/chart" uri="{C3380CC4-5D6E-409C-BE32-E72D297353CC}">
              <c16:uniqueId val="{00000002-2A77-DE46-9EAD-A362DC1DAFDF}"/>
            </c:ext>
          </c:extLst>
        </c:ser>
        <c:dLbls>
          <c:showLegendKey val="0"/>
          <c:showVal val="0"/>
          <c:showCatName val="0"/>
          <c:showSerName val="0"/>
          <c:showPercent val="0"/>
          <c:showBubbleSize val="0"/>
        </c:dLbls>
        <c:gapWidth val="150"/>
        <c:overlap val="100"/>
        <c:axId val="1404238512"/>
        <c:axId val="1862772432"/>
      </c:barChart>
      <c:catAx>
        <c:axId val="1404238512"/>
        <c:scaling>
          <c:orientation val="minMax"/>
        </c:scaling>
        <c:delete val="0"/>
        <c:axPos val="l"/>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862772432"/>
        <c:crosses val="autoZero"/>
        <c:auto val="1"/>
        <c:lblAlgn val="ctr"/>
        <c:lblOffset val="100"/>
        <c:noMultiLvlLbl val="0"/>
      </c:catAx>
      <c:valAx>
        <c:axId val="1862772432"/>
        <c:scaling>
          <c:orientation val="minMax"/>
        </c:scaling>
        <c:delete val="0"/>
        <c:axPos val="b"/>
        <c:numFmt formatCode="#,##0;\-#,##0" sourceLinked="0"/>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4042385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012232845894269E-2"/>
          <c:y val="2.5691356780030657E-2"/>
          <c:w val="0.89570205286839144"/>
          <c:h val="0.61639461292259456"/>
        </c:manualLayout>
      </c:layout>
      <c:barChart>
        <c:barDir val="col"/>
        <c:grouping val="percentStacked"/>
        <c:varyColors val="0"/>
        <c:ser>
          <c:idx val="0"/>
          <c:order val="0"/>
          <c:tx>
            <c:strRef>
              <c:f>Sheet1!$B$1</c:f>
              <c:strCache>
                <c:ptCount val="1"/>
                <c:pt idx="0">
                  <c:v>Discontinued abruptly</c:v>
                </c:pt>
              </c:strCache>
            </c:strRef>
          </c:tx>
          <c:spPr>
            <a:solidFill>
              <a:schemeClr val="accent1"/>
            </a:solidFill>
            <a:ln>
              <a:noFill/>
            </a:ln>
            <a:effectLst/>
          </c:spPr>
          <c:invertIfNegative val="0"/>
          <c:cat>
            <c:strRef>
              <c:f>Sheet1!$A$2:$A$4</c:f>
              <c:strCache>
                <c:ptCount val="3"/>
                <c:pt idx="0">
                  <c:v>Wake-Promoting Agent                 (n = 22)</c:v>
                </c:pt>
                <c:pt idx="1">
                  <c:v>Stimulant (n = 9)</c:v>
                </c:pt>
                <c:pt idx="2">
                  <c:v>Sodium Oxybate (n = 1)</c:v>
                </c:pt>
              </c:strCache>
            </c:strRef>
          </c:cat>
          <c:val>
            <c:numRef>
              <c:f>Sheet1!$B$2:$B$4</c:f>
              <c:numCache>
                <c:formatCode>0%</c:formatCode>
                <c:ptCount val="3"/>
                <c:pt idx="0">
                  <c:v>0.64</c:v>
                </c:pt>
                <c:pt idx="1">
                  <c:v>0.44</c:v>
                </c:pt>
              </c:numCache>
            </c:numRef>
          </c:val>
          <c:extLst>
            <c:ext xmlns:c16="http://schemas.microsoft.com/office/drawing/2014/chart" uri="{C3380CC4-5D6E-409C-BE32-E72D297353CC}">
              <c16:uniqueId val="{00000000-B871-4E45-910D-FF294D9D050B}"/>
            </c:ext>
          </c:extLst>
        </c:ser>
        <c:ser>
          <c:idx val="1"/>
          <c:order val="1"/>
          <c:tx>
            <c:strRef>
              <c:f>Sheet1!$C$1</c:f>
              <c:strCache>
                <c:ptCount val="1"/>
                <c:pt idx="0">
                  <c:v>Tapered dosage down and discontinued before starting solriamfetol</c:v>
                </c:pt>
              </c:strCache>
            </c:strRef>
          </c:tx>
          <c:spPr>
            <a:solidFill>
              <a:schemeClr val="accent2"/>
            </a:solidFill>
            <a:ln>
              <a:noFill/>
            </a:ln>
            <a:effectLst/>
          </c:spPr>
          <c:invertIfNegative val="0"/>
          <c:cat>
            <c:strRef>
              <c:f>Sheet1!$A$2:$A$4</c:f>
              <c:strCache>
                <c:ptCount val="3"/>
                <c:pt idx="0">
                  <c:v>Wake-Promoting Agent                 (n = 22)</c:v>
                </c:pt>
                <c:pt idx="1">
                  <c:v>Stimulant (n = 9)</c:v>
                </c:pt>
                <c:pt idx="2">
                  <c:v>Sodium Oxybate (n = 1)</c:v>
                </c:pt>
              </c:strCache>
            </c:strRef>
          </c:cat>
          <c:val>
            <c:numRef>
              <c:f>Sheet1!$C$2:$C$4</c:f>
              <c:numCache>
                <c:formatCode>0%</c:formatCode>
                <c:ptCount val="3"/>
                <c:pt idx="0">
                  <c:v>0.09</c:v>
                </c:pt>
                <c:pt idx="1">
                  <c:v>0.33</c:v>
                </c:pt>
              </c:numCache>
            </c:numRef>
          </c:val>
          <c:extLst>
            <c:ext xmlns:c16="http://schemas.microsoft.com/office/drawing/2014/chart" uri="{C3380CC4-5D6E-409C-BE32-E72D297353CC}">
              <c16:uniqueId val="{00000001-B871-4E45-910D-FF294D9D050B}"/>
            </c:ext>
          </c:extLst>
        </c:ser>
        <c:ser>
          <c:idx val="2"/>
          <c:order val="2"/>
          <c:tx>
            <c:strRef>
              <c:f>Sheet1!$D$1</c:f>
              <c:strCache>
                <c:ptCount val="1"/>
                <c:pt idx="0">
                  <c:v>Tapered down and discontinued while starting solriamfetol</c:v>
                </c:pt>
              </c:strCache>
            </c:strRef>
          </c:tx>
          <c:spPr>
            <a:solidFill>
              <a:schemeClr val="accent3"/>
            </a:solidFill>
            <a:ln>
              <a:noFill/>
            </a:ln>
            <a:effectLst/>
          </c:spPr>
          <c:invertIfNegative val="0"/>
          <c:cat>
            <c:strRef>
              <c:f>Sheet1!$A$2:$A$4</c:f>
              <c:strCache>
                <c:ptCount val="3"/>
                <c:pt idx="0">
                  <c:v>Wake-Promoting Agent                 (n = 22)</c:v>
                </c:pt>
                <c:pt idx="1">
                  <c:v>Stimulant (n = 9)</c:v>
                </c:pt>
                <c:pt idx="2">
                  <c:v>Sodium Oxybate (n = 1)</c:v>
                </c:pt>
              </c:strCache>
            </c:strRef>
          </c:cat>
          <c:val>
            <c:numRef>
              <c:f>Sheet1!$D$2:$D$4</c:f>
              <c:numCache>
                <c:formatCode>0%</c:formatCode>
                <c:ptCount val="3"/>
                <c:pt idx="0">
                  <c:v>0.27</c:v>
                </c:pt>
                <c:pt idx="1">
                  <c:v>0.22</c:v>
                </c:pt>
                <c:pt idx="2">
                  <c:v>1</c:v>
                </c:pt>
              </c:numCache>
            </c:numRef>
          </c:val>
          <c:extLst>
            <c:ext xmlns:c16="http://schemas.microsoft.com/office/drawing/2014/chart" uri="{C3380CC4-5D6E-409C-BE32-E72D297353CC}">
              <c16:uniqueId val="{00000002-B871-4E45-910D-FF294D9D050B}"/>
            </c:ext>
          </c:extLst>
        </c:ser>
        <c:dLbls>
          <c:showLegendKey val="0"/>
          <c:showVal val="0"/>
          <c:showCatName val="0"/>
          <c:showSerName val="0"/>
          <c:showPercent val="0"/>
          <c:showBubbleSize val="0"/>
        </c:dLbls>
        <c:gapWidth val="150"/>
        <c:overlap val="100"/>
        <c:axId val="1914284064"/>
        <c:axId val="1914285712"/>
      </c:barChart>
      <c:catAx>
        <c:axId val="1914284064"/>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14285712"/>
        <c:crosses val="autoZero"/>
        <c:auto val="1"/>
        <c:lblAlgn val="ctr"/>
        <c:lblOffset val="100"/>
        <c:noMultiLvlLbl val="0"/>
      </c:catAx>
      <c:valAx>
        <c:axId val="1914285712"/>
        <c:scaling>
          <c:orientation val="minMax"/>
        </c:scaling>
        <c:delete val="0"/>
        <c:axPos val="l"/>
        <c:numFmt formatCode="0%"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14284064"/>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00" dirty="0">
                <a:solidFill>
                  <a:schemeClr val="tx1"/>
                </a:solidFill>
              </a:rPr>
              <a:t>Prior to Starting </a:t>
            </a:r>
            <a:r>
              <a:rPr lang="en-US" sz="1800" dirty="0" err="1">
                <a:solidFill>
                  <a:schemeClr val="tx1"/>
                </a:solidFill>
              </a:rPr>
              <a:t>Solriamfetol</a:t>
            </a:r>
            <a:endParaRPr lang="en-US" sz="1800"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Sheet1!$B$2:$B$4</c:f>
              <c:numCache>
                <c:formatCode>0%</c:formatCode>
                <c:ptCount val="3"/>
                <c:pt idx="0">
                  <c:v>0.6</c:v>
                </c:pt>
                <c:pt idx="1">
                  <c:v>1</c:v>
                </c:pt>
                <c:pt idx="2">
                  <c:v>1</c:v>
                </c:pt>
              </c:numCache>
            </c:numRef>
          </c:val>
          <c:extLst>
            <c:ext xmlns:c16="http://schemas.microsoft.com/office/drawing/2014/chart" uri="{C3380CC4-5D6E-409C-BE32-E72D297353CC}">
              <c16:uniqueId val="{00000000-C852-9A46-B443-CE64379A6104}"/>
            </c:ext>
          </c:extLst>
        </c:ser>
        <c:ser>
          <c:idx val="1"/>
          <c:order val="1"/>
          <c:tx>
            <c:strRef>
              <c:f>Sheet1!$C$1</c:f>
              <c:strCache>
                <c:ptCount val="1"/>
                <c:pt idx="0">
                  <c:v>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Sheet1!$C$2:$C$4</c:f>
              <c:numCache>
                <c:formatCode>General</c:formatCode>
                <c:ptCount val="3"/>
              </c:numCache>
            </c:numRef>
          </c:val>
          <c:extLst>
            <c:ext xmlns:c16="http://schemas.microsoft.com/office/drawing/2014/chart" uri="{C3380CC4-5D6E-409C-BE32-E72D297353CC}">
              <c16:uniqueId val="{00000001-C852-9A46-B443-CE64379A6104}"/>
            </c:ext>
          </c:extLst>
        </c:ser>
        <c:ser>
          <c:idx val="2"/>
          <c:order val="2"/>
          <c:tx>
            <c:strRef>
              <c:f>Sheet1!$D$1</c:f>
              <c:strCache>
                <c:ptCount val="1"/>
                <c:pt idx="0">
                  <c:v>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Sheet1!$D$2:$D$4</c:f>
              <c:numCache>
                <c:formatCode>General</c:formatCode>
                <c:ptCount val="3"/>
                <c:pt idx="0" formatCode="0%">
                  <c:v>0.2</c:v>
                </c:pt>
              </c:numCache>
            </c:numRef>
          </c:val>
          <c:extLst>
            <c:ext xmlns:c16="http://schemas.microsoft.com/office/drawing/2014/chart" uri="{C3380CC4-5D6E-409C-BE32-E72D297353CC}">
              <c16:uniqueId val="{00000002-C852-9A46-B443-CE64379A6104}"/>
            </c:ext>
          </c:extLst>
        </c:ser>
        <c:ser>
          <c:idx val="3"/>
          <c:order val="3"/>
          <c:tx>
            <c:strRef>
              <c:f>Sheet1!$E$1</c:f>
              <c:strCache>
                <c:ptCount val="1"/>
                <c:pt idx="0">
                  <c:v>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Sheet1!$E$2:$E$4</c:f>
              <c:numCache>
                <c:formatCode>General</c:formatCode>
                <c:ptCount val="3"/>
                <c:pt idx="0" formatCode="0%">
                  <c:v>0.2</c:v>
                </c:pt>
              </c:numCache>
            </c:numRef>
          </c:val>
          <c:extLst>
            <c:ext xmlns:c16="http://schemas.microsoft.com/office/drawing/2014/chart" uri="{C3380CC4-5D6E-409C-BE32-E72D297353CC}">
              <c16:uniqueId val="{00000004-C852-9A46-B443-CE64379A6104}"/>
            </c:ext>
          </c:extLst>
        </c:ser>
        <c:dLbls>
          <c:showLegendKey val="0"/>
          <c:showVal val="0"/>
          <c:showCatName val="0"/>
          <c:showSerName val="0"/>
          <c:showPercent val="0"/>
          <c:showBubbleSize val="0"/>
        </c:dLbls>
        <c:gapWidth val="150"/>
        <c:overlap val="100"/>
        <c:axId val="1382833024"/>
        <c:axId val="1382834672"/>
      </c:barChart>
      <c:catAx>
        <c:axId val="1382833024"/>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82834672"/>
        <c:crosses val="autoZero"/>
        <c:auto val="1"/>
        <c:lblAlgn val="ctr"/>
        <c:lblOffset val="100"/>
        <c:noMultiLvlLbl val="0"/>
      </c:catAx>
      <c:valAx>
        <c:axId val="1382834672"/>
        <c:scaling>
          <c:orientation val="minMax"/>
        </c:scaling>
        <c:delete val="0"/>
        <c:axPos val="l"/>
        <c:numFmt formatCode="0%" sourceLinked="1"/>
        <c:majorTickMark val="out"/>
        <c:minorTickMark val="none"/>
        <c:tickLblPos val="nextTo"/>
        <c:spPr>
          <a:noFill/>
          <a:ln w="19050">
            <a:solidFill>
              <a:schemeClr val="dk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82833024"/>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800" dirty="0">
                <a:solidFill>
                  <a:schemeClr val="tx1"/>
                </a:solidFill>
              </a:rPr>
              <a:t>While</a:t>
            </a:r>
            <a:r>
              <a:rPr lang="en-US" sz="1800" baseline="0" dirty="0">
                <a:solidFill>
                  <a:schemeClr val="tx1"/>
                </a:solidFill>
              </a:rPr>
              <a:t> </a:t>
            </a:r>
            <a:r>
              <a:rPr lang="en-US" sz="1800" dirty="0">
                <a:solidFill>
                  <a:schemeClr val="tx1"/>
                </a:solidFill>
              </a:rPr>
              <a:t>Starting </a:t>
            </a:r>
            <a:r>
              <a:rPr lang="en-US" sz="1800" dirty="0" err="1">
                <a:solidFill>
                  <a:schemeClr val="tx1"/>
                </a:solidFill>
              </a:rPr>
              <a:t>Solriamfetol</a:t>
            </a:r>
            <a:endParaRPr lang="en-US" sz="1800"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0</c:v>
                </c:pt>
              </c:strCache>
            </c:strRef>
          </c:tx>
          <c:spPr>
            <a:solidFill>
              <a:schemeClr val="accent1"/>
            </a:solidFill>
            <a:ln>
              <a:noFill/>
            </a:ln>
            <a:effectLst/>
          </c:spPr>
          <c:invertIfNegative val="0"/>
          <c:dLbls>
            <c:dLbl>
              <c:idx val="0"/>
              <c:layout>
                <c:manualLayout>
                  <c:x val="-8.4137163451346447E-3"/>
                  <c:y val="-4.99470246911346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A67-8A43-9826-B9B4749D83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Sheet1!$B$2:$B$4</c:f>
              <c:numCache>
                <c:formatCode>0%</c:formatCode>
                <c:ptCount val="3"/>
                <c:pt idx="0">
                  <c:v>1</c:v>
                </c:pt>
                <c:pt idx="1">
                  <c:v>0.67</c:v>
                </c:pt>
                <c:pt idx="2">
                  <c:v>1</c:v>
                </c:pt>
              </c:numCache>
            </c:numRef>
          </c:val>
          <c:extLst>
            <c:ext xmlns:c16="http://schemas.microsoft.com/office/drawing/2014/chart" uri="{C3380CC4-5D6E-409C-BE32-E72D297353CC}">
              <c16:uniqueId val="{00000000-DA67-8A43-9826-B9B4749D8324}"/>
            </c:ext>
          </c:extLst>
        </c:ser>
        <c:ser>
          <c:idx val="1"/>
          <c:order val="1"/>
          <c:tx>
            <c:strRef>
              <c:f>Sheet1!$C$1</c:f>
              <c:strCache>
                <c:ptCount val="1"/>
                <c:pt idx="0">
                  <c:v>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Sheet1!$C$2:$C$4</c:f>
              <c:numCache>
                <c:formatCode>0%</c:formatCode>
                <c:ptCount val="3"/>
                <c:pt idx="1">
                  <c:v>0.22</c:v>
                </c:pt>
              </c:numCache>
            </c:numRef>
          </c:val>
          <c:extLst>
            <c:ext xmlns:c16="http://schemas.microsoft.com/office/drawing/2014/chart" uri="{C3380CC4-5D6E-409C-BE32-E72D297353CC}">
              <c16:uniqueId val="{00000001-DA67-8A43-9826-B9B4749D8324}"/>
            </c:ext>
          </c:extLst>
        </c:ser>
        <c:ser>
          <c:idx val="2"/>
          <c:order val="2"/>
          <c:tx>
            <c:strRef>
              <c:f>Sheet1!$D$1</c:f>
              <c:strCache>
                <c:ptCount val="1"/>
                <c:pt idx="0">
                  <c:v>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Sheet1!$D$2:$D$4</c:f>
              <c:numCache>
                <c:formatCode>0%</c:formatCode>
                <c:ptCount val="3"/>
                <c:pt idx="1">
                  <c:v>0.11</c:v>
                </c:pt>
              </c:numCache>
            </c:numRef>
          </c:val>
          <c:extLst>
            <c:ext xmlns:c16="http://schemas.microsoft.com/office/drawing/2014/chart" uri="{C3380CC4-5D6E-409C-BE32-E72D297353CC}">
              <c16:uniqueId val="{00000002-DA67-8A43-9826-B9B4749D8324}"/>
            </c:ext>
          </c:extLst>
        </c:ser>
        <c:ser>
          <c:idx val="3"/>
          <c:order val="3"/>
          <c:tx>
            <c:strRef>
              <c:f>Sheet1!$E$1</c:f>
              <c:strCache>
                <c:ptCount val="1"/>
                <c:pt idx="0">
                  <c:v>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Wake-Promoting Agent (n = 5)</c:v>
                </c:pt>
                <c:pt idx="1">
                  <c:v>Stimulant (n = 9)</c:v>
                </c:pt>
                <c:pt idx="2">
                  <c:v>Sodium Oxybate       (n = 11)</c:v>
                </c:pt>
              </c:strCache>
            </c:strRef>
          </c:cat>
          <c:val>
            <c:numRef>
              <c:f>Sheet1!$E$2:$E$4</c:f>
              <c:numCache>
                <c:formatCode>General</c:formatCode>
                <c:ptCount val="3"/>
              </c:numCache>
            </c:numRef>
          </c:val>
          <c:extLst>
            <c:ext xmlns:c16="http://schemas.microsoft.com/office/drawing/2014/chart" uri="{C3380CC4-5D6E-409C-BE32-E72D297353CC}">
              <c16:uniqueId val="{00000003-DA67-8A43-9826-B9B4749D8324}"/>
            </c:ext>
          </c:extLst>
        </c:ser>
        <c:dLbls>
          <c:showLegendKey val="0"/>
          <c:showVal val="0"/>
          <c:showCatName val="0"/>
          <c:showSerName val="0"/>
          <c:showPercent val="0"/>
          <c:showBubbleSize val="0"/>
        </c:dLbls>
        <c:gapWidth val="150"/>
        <c:overlap val="100"/>
        <c:axId val="1382833024"/>
        <c:axId val="1382834672"/>
      </c:barChart>
      <c:catAx>
        <c:axId val="1382833024"/>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82834672"/>
        <c:crosses val="autoZero"/>
        <c:auto val="1"/>
        <c:lblAlgn val="ctr"/>
        <c:lblOffset val="100"/>
        <c:noMultiLvlLbl val="0"/>
      </c:catAx>
      <c:valAx>
        <c:axId val="1382834672"/>
        <c:scaling>
          <c:orientation val="minMax"/>
        </c:scaling>
        <c:delete val="1"/>
        <c:axPos val="l"/>
        <c:numFmt formatCode="0%" sourceLinked="1"/>
        <c:majorTickMark val="out"/>
        <c:minorTickMark val="none"/>
        <c:tickLblPos val="nextTo"/>
        <c:crossAx val="1382833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3904F2-2E54-6D4F-9145-FF70E65C41AE}" type="datetimeFigureOut">
              <a:rPr lang="en-US" smtClean="0"/>
              <a:pPr/>
              <a:t>7/23/21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C47599-E2E1-5B48-9E7A-469EF857F5A3}" type="slidenum">
              <a:rPr lang="en-US" smtClean="0"/>
              <a:pPr/>
              <a:t>‹#›</a:t>
            </a:fld>
            <a:endParaRPr lang="en-US"/>
          </a:p>
        </p:txBody>
      </p:sp>
    </p:spTree>
    <p:extLst>
      <p:ext uri="{BB962C8B-B14F-4D97-AF65-F5344CB8AC3E}">
        <p14:creationId xmlns:p14="http://schemas.microsoft.com/office/powerpoint/2010/main" val="30532892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021D8-40CD-BC42-85F5-94A06F6FE532}" type="datetimeFigureOut">
              <a:rPr lang="en-US" smtClean="0"/>
              <a:pPr/>
              <a:t>7/23/21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6E1A8-6D11-D944-BA46-3CE3E43A53DE}" type="slidenum">
              <a:rPr lang="en-US" smtClean="0"/>
              <a:pPr/>
              <a:t>‹#›</a:t>
            </a:fld>
            <a:endParaRPr lang="en-US"/>
          </a:p>
        </p:txBody>
      </p:sp>
    </p:spTree>
    <p:extLst>
      <p:ext uri="{BB962C8B-B14F-4D97-AF65-F5344CB8AC3E}">
        <p14:creationId xmlns:p14="http://schemas.microsoft.com/office/powerpoint/2010/main" val="37114252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Dopamine_receptor_agonist"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en.wikipedia.org/wiki/Dopamine_transporte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t>
            </a:r>
          </a:p>
        </p:txBody>
      </p:sp>
      <p:sp>
        <p:nvSpPr>
          <p:cNvPr id="4" name="Slide Number Placeholder 3"/>
          <p:cNvSpPr>
            <a:spLocks noGrp="1"/>
          </p:cNvSpPr>
          <p:nvPr>
            <p:ph type="sldNum" sz="quarter" idx="5"/>
          </p:nvPr>
        </p:nvSpPr>
        <p:spPr/>
        <p:txBody>
          <a:bodyPr/>
          <a:lstStyle/>
          <a:p>
            <a:fld id="{9446E1A8-6D11-D944-BA46-3CE3E43A53DE}" type="slidenum">
              <a:rPr lang="en-US" smtClean="0"/>
              <a:pPr/>
              <a:t>1</a:t>
            </a:fld>
            <a:endParaRPr lang="en-US" dirty="0"/>
          </a:p>
        </p:txBody>
      </p:sp>
    </p:spTree>
    <p:extLst>
      <p:ext uri="{BB962C8B-B14F-4D97-AF65-F5344CB8AC3E}">
        <p14:creationId xmlns:p14="http://schemas.microsoft.com/office/powerpoint/2010/main" val="289015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err="1"/>
              <a:t>Thorpy</a:t>
            </a:r>
            <a:r>
              <a:rPr lang="en-US" dirty="0"/>
              <a:t> MJ, et al. </a:t>
            </a:r>
            <a:r>
              <a:rPr lang="en-US" sz="1200" b="1" i="0" kern="1200" dirty="0">
                <a:solidFill>
                  <a:schemeClr val="tx1"/>
                </a:solidFill>
                <a:effectLst/>
                <a:latin typeface="+mn-lt"/>
                <a:ea typeface="+mn-ea"/>
                <a:cs typeface="+mn-cs"/>
              </a:rPr>
              <a:t>Clinical and practical considerations in the pharmacologic management of narcolepsy</a:t>
            </a:r>
          </a:p>
          <a:p>
            <a:r>
              <a:rPr lang="en-US" sz="1200" b="0" i="0" kern="1200" dirty="0">
                <a:solidFill>
                  <a:schemeClr val="tx1"/>
                </a:solidFill>
                <a:effectLst/>
                <a:latin typeface="+mn-lt"/>
                <a:ea typeface="+mn-ea"/>
                <a:cs typeface="+mn-cs"/>
              </a:rPr>
              <a:t>Despite published treatment recommendations and the availability of approved and off-label pharmacologic therapies for narcolepsy, the clinical management of this incurable, chronic neurologic disorder remains challenging. While treatment is generally symptomatically driven, decisions regarding which drug(s) to use need to take into account a variety of factors that may affect adherence, efficacy, and tolerability. Type 1 narcolepsy (predominantly excessive daytime sleepiness with cataplexy) or type 2 narcolepsy (excessive daytime sleepiness without cataplexy) may drive treatment decisions, with consideration given either to a single drug that targets multiple symptoms or to multiple drugs that each treat a specific symptom. Other drug-related characteristics that affect drug choice are dosing regimens, tolerability, and potential drug-drug interactions. Additionally, the patient should be an active participant in treatment decisions, and the main symptomatic complaints, treatment goals, psychosocial setting, and use of lifestyle substances (</a:t>
            </a:r>
            <a:r>
              <a:rPr lang="en-US" sz="1200" b="0" i="0" kern="1200" dirty="0" err="1">
                <a:solidFill>
                  <a:schemeClr val="tx1"/>
                </a:solidFill>
                <a:effectLst/>
                <a:latin typeface="+mn-lt"/>
                <a:ea typeface="+mn-ea"/>
                <a:cs typeface="+mn-cs"/>
              </a:rPr>
              <a:t>ie</a:t>
            </a:r>
            <a:r>
              <a:rPr lang="en-US" sz="1200" b="0" i="0" kern="1200" dirty="0">
                <a:solidFill>
                  <a:schemeClr val="tx1"/>
                </a:solidFill>
                <a:effectLst/>
                <a:latin typeface="+mn-lt"/>
                <a:ea typeface="+mn-ea"/>
                <a:cs typeface="+mn-cs"/>
              </a:rPr>
              <a:t>, alcohol, nicotine, caffeine, and cannabis) need to be discussed with respect to treatment decisions. Although there is a lack of narcolepsy-specific instruments for monitoring therapeutic effects, clinically relevant subjective and objective measures of daytime sleepiness (</a:t>
            </a:r>
            <a:r>
              <a:rPr lang="en-US" sz="1200" b="0" i="0" kern="1200" dirty="0" err="1">
                <a:solidFill>
                  <a:schemeClr val="tx1"/>
                </a:solidFill>
                <a:effectLst/>
                <a:latin typeface="+mn-lt"/>
                <a:ea typeface="+mn-ea"/>
                <a:cs typeface="+mn-cs"/>
              </a:rPr>
              <a:t>eg</a:t>
            </a:r>
            <a:r>
              <a:rPr lang="en-US" sz="1200" b="0" i="0" kern="1200" dirty="0">
                <a:solidFill>
                  <a:schemeClr val="tx1"/>
                </a:solidFill>
                <a:effectLst/>
                <a:latin typeface="+mn-lt"/>
                <a:ea typeface="+mn-ea"/>
                <a:cs typeface="+mn-cs"/>
              </a:rPr>
              <a:t>, Epworth Sleepiness Scale and Maintenance of Wakefulness Test) can be used to provide guidance on whether treatment goals are being met. These considerations are discussed with the objective of providing clinically relevant recommendations for making treatment decisions that can enhance the effective management of patients with narcolepsy.</a:t>
            </a:r>
            <a:endParaRPr lang="en-US" dirty="0"/>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5</a:t>
            </a:fld>
            <a:endParaRPr lang="en-US"/>
          </a:p>
        </p:txBody>
      </p:sp>
    </p:spTree>
    <p:extLst>
      <p:ext uri="{BB962C8B-B14F-4D97-AF65-F5344CB8AC3E}">
        <p14:creationId xmlns:p14="http://schemas.microsoft.com/office/powerpoint/2010/main" val="556304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0" i="0" kern="1200" dirty="0">
                <a:solidFill>
                  <a:schemeClr val="tx1"/>
                </a:solidFill>
                <a:effectLst/>
                <a:latin typeface="+mn-lt"/>
                <a:ea typeface="+mn-ea"/>
                <a:cs typeface="+mn-cs"/>
              </a:rPr>
              <a:t>Armodafinil is an indirect </a:t>
            </a:r>
            <a:r>
              <a:rPr lang="en-US" sz="1200" b="0" i="0" u="none" strike="noStrike" kern="1200" dirty="0">
                <a:solidFill>
                  <a:schemeClr val="tx1"/>
                </a:solidFill>
                <a:effectLst/>
                <a:latin typeface="+mn-lt"/>
                <a:ea typeface="+mn-ea"/>
                <a:cs typeface="+mn-cs"/>
                <a:hlinkClick r:id="rId3" tooltip="Dopamine receptor agonist"/>
              </a:rPr>
              <a:t>dopamine receptor agonist</a:t>
            </a:r>
            <a:r>
              <a:rPr lang="en-US" sz="1200" b="0" i="0" kern="1200" dirty="0">
                <a:solidFill>
                  <a:schemeClr val="tx1"/>
                </a:solidFill>
                <a:effectLst/>
                <a:latin typeface="+mn-lt"/>
                <a:ea typeface="+mn-ea"/>
                <a:cs typeface="+mn-cs"/>
              </a:rPr>
              <a:t>; it binds </a:t>
            </a:r>
            <a:r>
              <a:rPr lang="en-US" sz="1200" b="0" i="1" kern="1200" dirty="0">
                <a:solidFill>
                  <a:schemeClr val="tx1"/>
                </a:solidFill>
                <a:effectLst/>
                <a:latin typeface="+mn-lt"/>
                <a:ea typeface="+mn-ea"/>
                <a:cs typeface="+mn-cs"/>
              </a:rPr>
              <a:t>in vitro</a:t>
            </a:r>
            <a:r>
              <a:rPr lang="en-US" sz="1200" b="0" i="0" kern="1200" dirty="0">
                <a:solidFill>
                  <a:schemeClr val="tx1"/>
                </a:solidFill>
                <a:effectLst/>
                <a:latin typeface="+mn-lt"/>
                <a:ea typeface="+mn-ea"/>
                <a:cs typeface="+mn-cs"/>
              </a:rPr>
              <a:t> to the </a:t>
            </a:r>
            <a:r>
              <a:rPr lang="en-US" sz="1200" b="0" i="0" u="none" strike="noStrike" kern="1200" dirty="0">
                <a:solidFill>
                  <a:schemeClr val="tx1"/>
                </a:solidFill>
                <a:effectLst/>
                <a:latin typeface="+mn-lt"/>
                <a:ea typeface="+mn-ea"/>
                <a:cs typeface="+mn-cs"/>
                <a:hlinkClick r:id="rId4" tooltip="Dopamine transporter"/>
              </a:rPr>
              <a:t>dopamine transporter</a:t>
            </a:r>
            <a:r>
              <a:rPr lang="en-US" sz="1200" b="0" i="0" kern="1200" dirty="0">
                <a:solidFill>
                  <a:schemeClr val="tx1"/>
                </a:solidFill>
                <a:effectLst/>
                <a:latin typeface="+mn-lt"/>
                <a:ea typeface="+mn-ea"/>
                <a:cs typeface="+mn-cs"/>
              </a:rPr>
              <a:t> (DAT) and inhibits dopamine reuptake.</a:t>
            </a:r>
          </a:p>
          <a:p>
            <a:pPr rtl="0" eaLnBrk="1" fontAlgn="t" latinLnBrk="0" hangingPunct="1"/>
            <a:endParaRPr lang="en-US" sz="1200" b="0" i="0" kern="1200" dirty="0">
              <a:solidFill>
                <a:schemeClr val="tx1"/>
              </a:solidFill>
              <a:effectLst/>
              <a:latin typeface="+mn-lt"/>
              <a:ea typeface="+mn-ea"/>
              <a:cs typeface="+mn-cs"/>
            </a:endParaRPr>
          </a:p>
          <a:p>
            <a:pPr rtl="0" eaLnBrk="1" fontAlgn="t" latinLnBrk="0" hangingPunct="1"/>
            <a:endParaRPr lang="en-US" dirty="0"/>
          </a:p>
        </p:txBody>
      </p:sp>
      <p:sp>
        <p:nvSpPr>
          <p:cNvPr id="4" name="Slide Number Placeholder 3"/>
          <p:cNvSpPr>
            <a:spLocks noGrp="1"/>
          </p:cNvSpPr>
          <p:nvPr>
            <p:ph type="sldNum" sz="quarter" idx="10"/>
          </p:nvPr>
        </p:nvSpPr>
        <p:spPr/>
        <p:txBody>
          <a:bodyPr/>
          <a:lstStyle/>
          <a:p>
            <a:fld id="{9446E1A8-6D11-D944-BA46-3CE3E43A53DE}" type="slidenum">
              <a:rPr lang="en-US" smtClean="0"/>
              <a:pPr/>
              <a:t>6</a:t>
            </a:fld>
            <a:endParaRPr lang="en-US"/>
          </a:p>
        </p:txBody>
      </p:sp>
    </p:spTree>
    <p:extLst>
      <p:ext uri="{BB962C8B-B14F-4D97-AF65-F5344CB8AC3E}">
        <p14:creationId xmlns:p14="http://schemas.microsoft.com/office/powerpoint/2010/main" val="477057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70242-DC17-CC40-8CC6-9AC28A517F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549274" y="2004912"/>
            <a:ext cx="5387976" cy="1138773"/>
          </a:xfrm>
        </p:spPr>
        <p:txBody>
          <a:bodyPr anchor="b"/>
          <a:lstStyle>
            <a:lvl1pPr algn="l">
              <a:defRPr b="0">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a:xfrm>
            <a:off x="549276" y="3277801"/>
            <a:ext cx="5387975" cy="1154906"/>
          </a:xfrm>
        </p:spPr>
        <p:txBody>
          <a:bodyPr/>
          <a:lstStyle>
            <a:lvl1pPr marL="0" indent="0">
              <a:buNone/>
              <a:defRPr>
                <a:solidFill>
                  <a:schemeClr val="accent6"/>
                </a:solidFill>
              </a:defRPr>
            </a:lvl1pPr>
            <a:lvl2pPr marL="342900" indent="0">
              <a:buNone/>
              <a:defRPr/>
            </a:lvl2pPr>
            <a:lvl3pPr marL="596646" indent="0">
              <a:buNone/>
              <a:defRPr/>
            </a:lvl3pPr>
            <a:lvl4pPr marL="898398" indent="0">
              <a:buNone/>
              <a:defRPr/>
            </a:lvl4pPr>
            <a:lvl5pPr marL="1200150" indent="0">
              <a:buNone/>
              <a:defRPr/>
            </a:lvl5pPr>
          </a:lstStyle>
          <a:p>
            <a:pPr lvl="0"/>
            <a:r>
              <a:rPr lang="en-US"/>
              <a:t>Click to edit Master text styles</a:t>
            </a:r>
          </a:p>
        </p:txBody>
      </p:sp>
      <p:pic>
        <p:nvPicPr>
          <p:cNvPr id="10" name="Picture 9" descr="A picture containing text, clipart&#10;&#10;Description automatically generated">
            <a:extLst>
              <a:ext uri="{FF2B5EF4-FFF2-40B4-BE49-F238E27FC236}">
                <a16:creationId xmlns:a16="http://schemas.microsoft.com/office/drawing/2014/main" id="{4CC5DBE6-3A37-8445-A714-723C83A6D641}"/>
              </a:ext>
            </a:extLst>
          </p:cNvPr>
          <p:cNvPicPr>
            <a:picLocks noChangeAspect="1"/>
          </p:cNvPicPr>
          <p:nvPr userDrawn="1"/>
        </p:nvPicPr>
        <p:blipFill>
          <a:blip r:embed="rId3"/>
          <a:stretch>
            <a:fillRect/>
          </a:stretch>
        </p:blipFill>
        <p:spPr>
          <a:xfrm>
            <a:off x="549274" y="439793"/>
            <a:ext cx="3965192" cy="1289115"/>
          </a:xfrm>
          <a:prstGeom prst="rect">
            <a:avLst/>
          </a:prstGeom>
        </p:spPr>
      </p:pic>
    </p:spTree>
    <p:extLst>
      <p:ext uri="{BB962C8B-B14F-4D97-AF65-F5344CB8AC3E}">
        <p14:creationId xmlns:p14="http://schemas.microsoft.com/office/powerpoint/2010/main" val="3510124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vy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2234" y="28137"/>
            <a:ext cx="8530684" cy="563231"/>
          </a:xfrm>
          <a:effectLst>
            <a:outerShdw blurRad="50800" dist="38100" dir="2700000" algn="tl" rotWithShape="0">
              <a:prstClr val="black">
                <a:alpha val="40000"/>
              </a:prstClr>
            </a:outerShdw>
          </a:effectLst>
        </p:spPr>
        <p:txBody>
          <a:bodyPr>
            <a:sp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312233" y="788270"/>
            <a:ext cx="8564137" cy="1844095"/>
          </a:xfrm>
        </p:spPr>
        <p:txBody>
          <a:bodyPr wrap="square">
            <a:spAutoFit/>
          </a:bodyPr>
          <a:lstStyle>
            <a:lvl2pPr marL="739775" indent="-282575">
              <a:buClr>
                <a:schemeClr val="accent2"/>
              </a:buClr>
              <a:buFont typeface="Arial"/>
              <a:buChar char="●"/>
              <a:defRPr/>
            </a:lvl2pPr>
            <a:lvl3pPr marL="1078992" indent="-283464">
              <a:buClr>
                <a:schemeClr val="accent3"/>
              </a:buClr>
              <a:buFont typeface="Lucida Grande"/>
              <a:buChar char="-"/>
              <a:defRPr/>
            </a:lvl3pPr>
            <a:lvl4pPr marL="1481328" indent="-283464">
              <a:buClr>
                <a:schemeClr val="accent3"/>
              </a:buClr>
              <a:buFont typeface="Lucida Grande"/>
              <a:buChar char="-"/>
              <a:defRPr/>
            </a:lvl4pPr>
            <a:lvl5pPr marL="1883664" indent="-283464">
              <a:buClr>
                <a:schemeClr val="accent3"/>
              </a:buClr>
              <a:buFont typeface="Lucida Grande"/>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Text Placeholder 6"/>
          <p:cNvSpPr>
            <a:spLocks noGrp="1"/>
          </p:cNvSpPr>
          <p:nvPr>
            <p:ph type="body" sz="quarter" idx="10"/>
          </p:nvPr>
        </p:nvSpPr>
        <p:spPr>
          <a:xfrm>
            <a:off x="0" y="4821489"/>
            <a:ext cx="9144000" cy="322011"/>
          </a:xfrm>
        </p:spPr>
        <p:txBody>
          <a:bodyPr vert="horz" wrap="square" lIns="342900" tIns="0" rIns="0" bIns="182880" rtlCol="0" anchor="b" anchorCtr="0">
            <a:spAutoFit/>
          </a:bodyPr>
          <a:lstStyle>
            <a:lvl1pPr>
              <a:buNone/>
              <a:defRPr kumimoji="0" lang="en-US" sz="1000" b="0" i="0" u="none" strike="noStrike" kern="1200" cap="none" spc="0" normalizeH="0" baseline="0" noProof="0" dirty="0" smtClean="0">
                <a:ln>
                  <a:noFill/>
                </a:ln>
                <a:solidFill>
                  <a:schemeClr val="accent1"/>
                </a:solidFill>
                <a:effectLst/>
                <a:uLnTx/>
                <a:uFillTx/>
                <a:latin typeface="Arial"/>
                <a:ea typeface="+mn-ea"/>
                <a:cs typeface="Arial"/>
              </a:defRPr>
            </a:lvl1pPr>
          </a:lstStyle>
          <a:p>
            <a:pPr marL="0" marR="0" lvl="0" indent="0" algn="l" defTabSz="914400" rtl="0" eaLnBrk="1" fontAlgn="auto" latinLnBrk="0" hangingPunct="1">
              <a:lnSpc>
                <a:spcPct val="85000"/>
              </a:lnSpc>
              <a:spcBef>
                <a:spcPts val="500"/>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544227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illboard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29734D3-B174-7B4B-A9B6-13CEBC67FB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Text Placeholder 4"/>
          <p:cNvSpPr>
            <a:spLocks noGrp="1"/>
          </p:cNvSpPr>
          <p:nvPr>
            <p:ph type="body" sz="quarter" idx="10"/>
          </p:nvPr>
        </p:nvSpPr>
        <p:spPr>
          <a:xfrm>
            <a:off x="549275" y="448866"/>
            <a:ext cx="8001000" cy="4242197"/>
          </a:xfrm>
        </p:spPr>
        <p:txBody>
          <a:bodyPr anchor="ctr"/>
          <a:lstStyle>
            <a:lvl1pPr marL="0" indent="0" algn="ctr">
              <a:buNone/>
              <a:defRPr sz="4000">
                <a:solidFill>
                  <a:schemeClr val="bg2"/>
                </a:solidFill>
              </a:defRPr>
            </a:lvl1pPr>
            <a:lvl2pPr marL="342900" indent="0" algn="ctr">
              <a:buNone/>
              <a:defRPr>
                <a:solidFill>
                  <a:schemeClr val="bg2"/>
                </a:solidFill>
              </a:defRPr>
            </a:lvl2pPr>
            <a:lvl3pPr marL="596646" indent="0" algn="ctr">
              <a:buNone/>
              <a:defRPr>
                <a:solidFill>
                  <a:schemeClr val="bg2"/>
                </a:solidFill>
              </a:defRPr>
            </a:lvl3pPr>
            <a:lvl4pPr marL="898398" indent="0" algn="ctr">
              <a:buNone/>
              <a:defRPr>
                <a:solidFill>
                  <a:schemeClr val="bg2"/>
                </a:solidFill>
              </a:defRPr>
            </a:lvl4pPr>
            <a:lvl5pPr marL="1200150" indent="0" algn="ctr">
              <a:buNone/>
              <a:defRPr>
                <a:solidFill>
                  <a:schemeClr val="bg2"/>
                </a:solidFill>
              </a:defRPr>
            </a:lvl5pPr>
          </a:lstStyle>
          <a:p>
            <a:pPr lvl="0"/>
            <a:r>
              <a:rPr lang="en-US"/>
              <a:t>Click to edit Master text styles</a:t>
            </a:r>
          </a:p>
        </p:txBody>
      </p:sp>
    </p:spTree>
    <p:extLst>
      <p:ext uri="{BB962C8B-B14F-4D97-AF65-F5344CB8AC3E}">
        <p14:creationId xmlns:p14="http://schemas.microsoft.com/office/powerpoint/2010/main" val="165335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33387"/>
            <a:ext cx="8309810" cy="563231"/>
          </a:xfrm>
        </p:spPr>
        <p:txBody>
          <a:bodyPr wrap="square">
            <a:spAutoFit/>
          </a:bodyPr>
          <a:lstStyle>
            <a:lvl1pPr>
              <a:defRPr sz="3600" baseline="0"/>
            </a:lvl1pPr>
          </a:lstStyle>
          <a:p>
            <a:r>
              <a:rPr lang="en-US" dirty="0"/>
              <a:t>Click to edit Master Title Style</a:t>
            </a:r>
          </a:p>
        </p:txBody>
      </p:sp>
      <p:sp>
        <p:nvSpPr>
          <p:cNvPr id="3" name="Content Placeholder 2"/>
          <p:cNvSpPr>
            <a:spLocks noGrp="1"/>
          </p:cNvSpPr>
          <p:nvPr>
            <p:ph idx="1"/>
          </p:nvPr>
        </p:nvSpPr>
        <p:spPr>
          <a:xfrm>
            <a:off x="417095" y="1142178"/>
            <a:ext cx="8309810" cy="197592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chemeClr val="accent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172242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88467"/>
            <a:ext cx="8309810" cy="510909"/>
          </a:xfrm>
        </p:spPr>
        <p:txBody>
          <a:bodyPr wrap="square" anchor="b" anchorCtr="0">
            <a:spAutoFit/>
          </a:bodyPr>
          <a:lstStyle>
            <a:lvl1pPr>
              <a:defRPr sz="3200" baseline="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17095" y="1142178"/>
            <a:ext cx="8309810" cy="1975926"/>
          </a:xfrm>
        </p:spPr>
        <p:txBody>
          <a:bodyPr wrap="square" lIns="0" rIns="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Text Placeholder 3"/>
          <p:cNvSpPr>
            <a:spLocks noGrp="1"/>
          </p:cNvSpPr>
          <p:nvPr>
            <p:ph type="body" sz="half" idx="2"/>
          </p:nvPr>
        </p:nvSpPr>
        <p:spPr>
          <a:xfrm>
            <a:off x="417095" y="469298"/>
            <a:ext cx="8309810" cy="461665"/>
          </a:xfrm>
        </p:spPr>
        <p:txBody>
          <a:bodyPr vert="horz" wrap="square" lIns="91440" tIns="45720" rIns="91440" bIns="45720" rtlCol="0" anchor="b" anchorCtr="0">
            <a:spAutoFit/>
          </a:bodyPr>
          <a:lstStyle>
            <a:lvl1pPr marL="0" indent="0">
              <a:buNone/>
              <a:defRPr kumimoji="0" sz="2400" b="0" i="0" u="none" strike="noStrike" kern="1200" cap="none" spc="0" normalizeH="0" baseline="0">
                <a:ln>
                  <a:noFill/>
                </a:ln>
                <a:solidFill>
                  <a:schemeClr val="accent6"/>
                </a:solidFill>
                <a:effectLst/>
                <a:uLnTx/>
                <a:uFillTx/>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marR="0" lvl="0" indent="0" algn="l" defTabSz="685800" rtl="0" eaLnBrk="1" fontAlgn="auto" latinLnBrk="0" hangingPunct="1">
              <a:lnSpc>
                <a:spcPct val="100000"/>
              </a:lnSpc>
              <a:spcBef>
                <a:spcPct val="0"/>
              </a:spcBef>
              <a:spcAft>
                <a:spcPts val="0"/>
              </a:spcAft>
              <a:buClrTx/>
              <a:buSzTx/>
              <a:buFontTx/>
              <a:buNone/>
              <a:tabLst/>
              <a:defRPr/>
            </a:pPr>
            <a:r>
              <a:rPr lang="en-US"/>
              <a:t>Click to edit Master text styles</a:t>
            </a:r>
          </a:p>
        </p:txBody>
      </p:sp>
      <p:sp>
        <p:nvSpPr>
          <p:cNvPr id="5" name="Text Placeholder 6"/>
          <p:cNvSpPr>
            <a:spLocks noGrp="1"/>
          </p:cNvSpPr>
          <p:nvPr>
            <p:ph type="body" sz="quarter" idx="10"/>
          </p:nvPr>
        </p:nvSpPr>
        <p:spPr>
          <a:xfrm>
            <a:off x="-1" y="4892662"/>
            <a:ext cx="8726905"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213193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R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155519"/>
            <a:ext cx="8309810" cy="615553"/>
          </a:xfrm>
        </p:spPr>
        <p:txBody>
          <a:bodyPr/>
          <a:lstStyle>
            <a:lvl1pPr>
              <a:defRPr baseline="0">
                <a:solidFill>
                  <a:srgbClr val="77CFF5"/>
                </a:solidFill>
              </a:defRPr>
            </a:lvl1pPr>
          </a:lstStyle>
          <a:p>
            <a:r>
              <a:rPr lang="en-US" dirty="0"/>
              <a:t>Audience Response</a:t>
            </a:r>
          </a:p>
        </p:txBody>
      </p:sp>
      <p:sp>
        <p:nvSpPr>
          <p:cNvPr id="4" name="Content Placeholder 2"/>
          <p:cNvSpPr>
            <a:spLocks noGrp="1"/>
          </p:cNvSpPr>
          <p:nvPr>
            <p:ph idx="1"/>
          </p:nvPr>
        </p:nvSpPr>
        <p:spPr>
          <a:xfrm>
            <a:off x="417095" y="2035035"/>
            <a:ext cx="8309810" cy="510909"/>
          </a:xfrm>
        </p:spPr>
        <p:txBody>
          <a:bodyPr wrap="square">
            <a:spAutoFit/>
          </a:bodyPr>
          <a:lstStyle>
            <a:lvl1pPr marL="0" indent="0">
              <a:buSzPct val="100000"/>
              <a:buFont typeface="+mj-lt"/>
              <a:buNone/>
              <a:defRPr sz="3200" b="1"/>
            </a:lvl1pPr>
          </a:lstStyle>
          <a:p>
            <a:pPr lvl="0"/>
            <a:r>
              <a:rPr lang="en-US"/>
              <a:t>Click to edit Master text styles</a:t>
            </a:r>
          </a:p>
        </p:txBody>
      </p:sp>
      <p:sp>
        <p:nvSpPr>
          <p:cNvPr id="5" name="Content Placeholder 2"/>
          <p:cNvSpPr>
            <a:spLocks noGrp="1"/>
          </p:cNvSpPr>
          <p:nvPr>
            <p:ph idx="10"/>
          </p:nvPr>
        </p:nvSpPr>
        <p:spPr>
          <a:xfrm>
            <a:off x="417095" y="2871345"/>
            <a:ext cx="8309810" cy="458587"/>
          </a:xfrm>
        </p:spPr>
        <p:txBody>
          <a:bodyPr wrap="square">
            <a:spAutoFit/>
          </a:bodyPr>
          <a:lstStyle>
            <a:lvl1pPr marL="385763" indent="-385763">
              <a:buClr>
                <a:schemeClr val="accent2"/>
              </a:buClr>
              <a:buSzPct val="100000"/>
              <a:buFont typeface="+mj-lt"/>
              <a:buAutoNum type="alphaUcPeriod"/>
              <a:defRPr sz="2800"/>
            </a:lvl1pPr>
          </a:lstStyle>
          <a:p>
            <a:pPr lvl="0"/>
            <a:r>
              <a:rPr lang="en-US"/>
              <a:t>Click to edit Master text styles</a:t>
            </a:r>
          </a:p>
        </p:txBody>
      </p:sp>
    </p:spTree>
    <p:extLst>
      <p:ext uri="{BB962C8B-B14F-4D97-AF65-F5344CB8AC3E}">
        <p14:creationId xmlns:p14="http://schemas.microsoft.com/office/powerpoint/2010/main" val="576930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59548"/>
            <a:ext cx="8309810" cy="563231"/>
          </a:xfrm>
        </p:spPr>
        <p:txBody>
          <a:bodyPr wrap="square">
            <a:spAutoFit/>
          </a:bodyPr>
          <a:lstStyle>
            <a:lvl1pPr>
              <a:defRPr sz="3600" baseline="0"/>
            </a:lvl1pPr>
          </a:lstStyle>
          <a:p>
            <a:r>
              <a:rPr lang="en-US" dirty="0"/>
              <a:t>Click to edit Master Title Style</a:t>
            </a:r>
          </a:p>
        </p:txBody>
      </p:sp>
      <p:sp>
        <p:nvSpPr>
          <p:cNvPr id="3" name="Content Placeholder 2"/>
          <p:cNvSpPr>
            <a:spLocks noGrp="1"/>
          </p:cNvSpPr>
          <p:nvPr>
            <p:ph sz="half" idx="1" hasCustomPrompt="1"/>
          </p:nvPr>
        </p:nvSpPr>
        <p:spPr>
          <a:xfrm>
            <a:off x="417095" y="1155031"/>
            <a:ext cx="4018379" cy="2826378"/>
          </a:xfrm>
        </p:spPr>
        <p:txBody>
          <a:bodyPr wrap="square">
            <a:noAutofit/>
          </a:bodyPr>
          <a:lstStyle>
            <a:lvl1pPr marL="260747" indent="-260747">
              <a:defRPr sz="2800"/>
            </a:lvl1pPr>
            <a:lvl2pPr>
              <a:defRPr sz="2400"/>
            </a:lvl2pPr>
            <a:lvl3pPr>
              <a:defRPr sz="2400"/>
            </a:lvl3pPr>
            <a:lvl4pPr>
              <a:defRPr sz="2400"/>
            </a:lvl4pPr>
            <a:lvl5pPr>
              <a:defRPr sz="2400"/>
            </a:lvl5pPr>
            <a:lvl6pPr>
              <a:defRPr sz="1350"/>
            </a:lvl6pPr>
            <a:lvl7pPr>
              <a:defRPr sz="1350"/>
            </a:lvl7pPr>
            <a:lvl8pPr>
              <a:defRPr sz="1350"/>
            </a:lvl8pPr>
            <a:lvl9pPr>
              <a:defRPr sz="1350"/>
            </a:lvl9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hasCustomPrompt="1"/>
          </p:nvPr>
        </p:nvSpPr>
        <p:spPr>
          <a:xfrm>
            <a:off x="4664073" y="1155031"/>
            <a:ext cx="4062831" cy="2826378"/>
          </a:xfrm>
        </p:spPr>
        <p:txBody>
          <a:bodyPr wrap="square">
            <a:noAutofit/>
          </a:bodyPr>
          <a:lstStyle>
            <a:lvl1pPr marL="260747" indent="-260747">
              <a:defRPr sz="2800"/>
            </a:lvl1pPr>
            <a:lvl2pPr>
              <a:defRPr sz="2400"/>
            </a:lvl2pPr>
            <a:lvl3pPr>
              <a:defRPr sz="2400"/>
            </a:lvl3pPr>
            <a:lvl4pPr>
              <a:defRPr sz="2400"/>
            </a:lvl4pPr>
            <a:lvl5pPr>
              <a:defRPr sz="2400"/>
            </a:lvl5pPr>
            <a:lvl6pPr>
              <a:defRPr sz="1350"/>
            </a:lvl6pPr>
            <a:lvl7pPr>
              <a:defRPr sz="1350"/>
            </a:lvl7pPr>
            <a:lvl8pPr>
              <a:defRPr sz="1350"/>
            </a:lvl8pPr>
            <a:lvl9pPr>
              <a:defRPr sz="1350"/>
            </a:lvl9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133124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59548"/>
            <a:ext cx="8309810" cy="563231"/>
          </a:xfrm>
        </p:spPr>
        <p:txBody>
          <a:bodyPr wrap="square">
            <a:spAutoFit/>
          </a:bodyPr>
          <a:lstStyle>
            <a:lvl1pPr>
              <a:defRPr sz="3600" baseline="0"/>
            </a:lvl1pPr>
          </a:lstStyle>
          <a:p>
            <a:r>
              <a:rPr lang="en-US" dirty="0"/>
              <a:t>Click to edit Master Title Style</a:t>
            </a:r>
          </a:p>
        </p:txBody>
      </p:sp>
      <p:sp>
        <p:nvSpPr>
          <p:cNvPr id="3"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68730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ext Placeholder 6"/>
          <p:cNvSpPr>
            <a:spLocks noGrp="1"/>
          </p:cNvSpPr>
          <p:nvPr>
            <p:ph type="body" sz="quarter" idx="10"/>
          </p:nvPr>
        </p:nvSpPr>
        <p:spPr>
          <a:xfrm>
            <a:off x="-1" y="4892662"/>
            <a:ext cx="9144001" cy="250838"/>
          </a:xfrm>
        </p:spPr>
        <p:txBody>
          <a:bodyPr vert="horz" wrap="square" lIns="228600" tIns="0" rIns="0" bIns="118872" rtlCol="0" anchor="b" anchorCtr="0">
            <a:spAutoFit/>
          </a:bodyPr>
          <a:lstStyle>
            <a:lvl1pPr>
              <a:buFont typeface="Arial"/>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20641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tally 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593A72-1176-AC45-BBF4-B4F41D5C1E6B}"/>
              </a:ext>
            </a:extLst>
          </p:cNvPr>
          <p:cNvSpPr/>
          <p:nvPr userDrawn="1"/>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8168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7095" y="181680"/>
            <a:ext cx="8309810" cy="563231"/>
          </a:xfrm>
          <a:effectLst/>
        </p:spPr>
        <p:txBody>
          <a:bodyPr/>
          <a:lstStyle>
            <a:lvl1pPr>
              <a:defRPr sz="3600">
                <a:solidFill>
                  <a:schemeClr val="accent1"/>
                </a:solidFill>
              </a:defRPr>
            </a:lvl1pPr>
          </a:lstStyle>
          <a:p>
            <a:r>
              <a:rPr lang="en-US"/>
              <a:t>Click to edit Master title style</a:t>
            </a:r>
            <a:endParaRPr lang="en-US" dirty="0"/>
          </a:p>
        </p:txBody>
      </p:sp>
      <p:sp>
        <p:nvSpPr>
          <p:cNvPr id="7" name="Text Placeholder 6">
            <a:extLst>
              <a:ext uri="{FF2B5EF4-FFF2-40B4-BE49-F238E27FC236}">
                <a16:creationId xmlns:a16="http://schemas.microsoft.com/office/drawing/2014/main" id="{A683155A-85F1-0E44-9B1D-D1F158D5DAE1}"/>
              </a:ext>
            </a:extLst>
          </p:cNvPr>
          <p:cNvSpPr>
            <a:spLocks noGrp="1"/>
          </p:cNvSpPr>
          <p:nvPr>
            <p:ph type="body" sz="quarter" idx="10"/>
          </p:nvPr>
        </p:nvSpPr>
        <p:spPr>
          <a:xfrm>
            <a:off x="0" y="4994998"/>
            <a:ext cx="9144000" cy="297004"/>
          </a:xfrm>
        </p:spPr>
        <p:txBody>
          <a:bodyPr lIns="228600" bIns="118872" anchor="b" anchorCtr="0">
            <a:spAutoFit/>
          </a:bodyPr>
          <a:lstStyle>
            <a:lvl1pPr marL="0" indent="0">
              <a:buNone/>
              <a:defRPr sz="1000">
                <a:solidFill>
                  <a:schemeClr val="accent2"/>
                </a:solidFill>
              </a:defRPr>
            </a:lvl1pPr>
            <a:lvl2pPr marL="342900" indent="0">
              <a:buNone/>
              <a:defRPr/>
            </a:lvl2pPr>
            <a:lvl3pPr marL="596646" indent="0">
              <a:buNone/>
              <a:defRPr/>
            </a:lvl3pPr>
            <a:lvl4pPr marL="898398" indent="0">
              <a:buNone/>
              <a:defRPr/>
            </a:lvl4pPr>
            <a:lvl5pPr marL="1200150" indent="0">
              <a:buNone/>
              <a:defRPr/>
            </a:lvl5pPr>
          </a:lstStyle>
          <a:p>
            <a:pPr lvl="0"/>
            <a:r>
              <a:rPr lang="en-US"/>
              <a:t>Click to edit Master text styles</a:t>
            </a:r>
          </a:p>
        </p:txBody>
      </p:sp>
      <p:pic>
        <p:nvPicPr>
          <p:cNvPr id="6" name="Picture 5" descr="Logo&#10;&#10;Description automatically generated">
            <a:extLst>
              <a:ext uri="{FF2B5EF4-FFF2-40B4-BE49-F238E27FC236}">
                <a16:creationId xmlns:a16="http://schemas.microsoft.com/office/drawing/2014/main" id="{12CDD063-EBCC-A84C-8D2E-F6168F0FC1B2}"/>
              </a:ext>
            </a:extLst>
          </p:cNvPr>
          <p:cNvPicPr>
            <a:picLocks noChangeAspect="1"/>
          </p:cNvPicPr>
          <p:nvPr userDrawn="1"/>
        </p:nvPicPr>
        <p:blipFill>
          <a:blip r:embed="rId2"/>
          <a:stretch>
            <a:fillRect/>
          </a:stretch>
        </p:blipFill>
        <p:spPr>
          <a:xfrm>
            <a:off x="8132299" y="4961820"/>
            <a:ext cx="928160" cy="301752"/>
          </a:xfrm>
          <a:prstGeom prst="rect">
            <a:avLst/>
          </a:prstGeom>
        </p:spPr>
      </p:pic>
    </p:spTree>
    <p:extLst>
      <p:ext uri="{BB962C8B-B14F-4D97-AF65-F5344CB8AC3E}">
        <p14:creationId xmlns:p14="http://schemas.microsoft.com/office/powerpoint/2010/main" val="242653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72D3388-E5DC-0B4D-B871-495EA714B8CC}"/>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926592"/>
          </a:xfrm>
          <a:prstGeom prst="rect">
            <a:avLst/>
          </a:prstGeom>
        </p:spPr>
      </p:pic>
      <p:pic>
        <p:nvPicPr>
          <p:cNvPr id="6" name="Picture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9144000" cy="926592"/>
          </a:xfrm>
          <a:prstGeom prst="rect">
            <a:avLst/>
          </a:prstGeom>
        </p:spPr>
      </p:pic>
      <p:sp>
        <p:nvSpPr>
          <p:cNvPr id="8" name="Rectangle 7"/>
          <p:cNvSpPr/>
          <p:nvPr/>
        </p:nvSpPr>
        <p:spPr>
          <a:xfrm flipV="1">
            <a:off x="0" y="875380"/>
            <a:ext cx="9144000" cy="857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3"/>
              </a:solidFill>
            </a:endParaRPr>
          </a:p>
        </p:txBody>
      </p:sp>
      <p:sp>
        <p:nvSpPr>
          <p:cNvPr id="2" name="Title Placeholder 1"/>
          <p:cNvSpPr>
            <a:spLocks noGrp="1"/>
          </p:cNvSpPr>
          <p:nvPr>
            <p:ph type="title"/>
          </p:nvPr>
        </p:nvSpPr>
        <p:spPr>
          <a:xfrm>
            <a:off x="549274" y="155519"/>
            <a:ext cx="8001000" cy="615553"/>
          </a:xfrm>
          <a:prstGeom prst="rect">
            <a:avLst/>
          </a:prstGeom>
          <a:effectLst>
            <a:outerShdw blurRad="50800" dist="38100" dir="2700000" algn="tl" rotWithShape="0">
              <a:prstClr val="black">
                <a:alpha val="40000"/>
              </a:prstClr>
            </a:outerShdw>
          </a:effectLst>
        </p:spPr>
        <p:txBody>
          <a:bodyPr vert="horz" wrap="square" lIns="0" tIns="45720" rIns="0" bIns="45720" rtlCol="0" anchor="ctr"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49274" y="1082112"/>
            <a:ext cx="8001000" cy="3605550"/>
          </a:xfrm>
          <a:prstGeom prst="rect">
            <a:avLst/>
          </a:prstGeom>
        </p:spPr>
        <p:txBody>
          <a:bodyPr vert="horz" wrap="square" lIns="0" tIns="45720" rIns="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72456BB2-E53F-B749-873F-483CF623858D}"/>
              </a:ext>
            </a:extLst>
          </p:cNvPr>
          <p:cNvSpPr/>
          <p:nvPr userDrawn="1"/>
        </p:nvSpPr>
        <p:spPr>
          <a:xfrm flipV="1">
            <a:off x="0" y="875380"/>
            <a:ext cx="9144000" cy="857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3"/>
              </a:solidFill>
            </a:endParaRPr>
          </a:p>
        </p:txBody>
      </p:sp>
      <p:pic>
        <p:nvPicPr>
          <p:cNvPr id="10" name="Picture 9" descr="Logo&#10;&#10;Description automatically generated">
            <a:extLst>
              <a:ext uri="{FF2B5EF4-FFF2-40B4-BE49-F238E27FC236}">
                <a16:creationId xmlns:a16="http://schemas.microsoft.com/office/drawing/2014/main" id="{838B3285-4D6F-3D4D-9BAC-C9A6B95D91C5}"/>
              </a:ext>
            </a:extLst>
          </p:cNvPr>
          <p:cNvPicPr>
            <a:picLocks noChangeAspect="1"/>
          </p:cNvPicPr>
          <p:nvPr userDrawn="1"/>
        </p:nvPicPr>
        <p:blipFill>
          <a:blip r:embed="rId13"/>
          <a:stretch>
            <a:fillRect/>
          </a:stretch>
        </p:blipFill>
        <p:spPr>
          <a:xfrm>
            <a:off x="8086194" y="4750642"/>
            <a:ext cx="928160" cy="301752"/>
          </a:xfrm>
          <a:prstGeom prst="rect">
            <a:avLst/>
          </a:prstGeom>
        </p:spPr>
      </p:pic>
    </p:spTree>
    <p:extLst>
      <p:ext uri="{BB962C8B-B14F-4D97-AF65-F5344CB8AC3E}">
        <p14:creationId xmlns:p14="http://schemas.microsoft.com/office/powerpoint/2010/main" val="345868776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dt="0"/>
  <p:txStyles>
    <p:title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p:titleStyle>
    <p:bodyStyle>
      <a:lvl1pPr marL="259556" indent="-259556" algn="l" defTabSz="685800" rtl="0" eaLnBrk="1" latinLnBrk="0" hangingPunct="1">
        <a:lnSpc>
          <a:spcPct val="85000"/>
        </a:lnSpc>
        <a:spcBef>
          <a:spcPts val="600"/>
        </a:spcBef>
        <a:buClr>
          <a:schemeClr val="accent1"/>
        </a:buClr>
        <a:buSzPct val="115000"/>
        <a:buFont typeface="Arial"/>
        <a:buChar char="●"/>
        <a:defRPr sz="3200" kern="1200">
          <a:solidFill>
            <a:schemeClr val="tx2"/>
          </a:solidFill>
          <a:latin typeface="Arial"/>
          <a:ea typeface="+mn-ea"/>
          <a:cs typeface="Arial"/>
        </a:defRPr>
      </a:lvl1pPr>
      <a:lvl2pPr marL="554831" indent="-211931"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2pPr>
      <a:lvl3pPr marL="809244"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3pPr>
      <a:lvl4pPr marL="1110996"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4pPr>
      <a:lvl5pPr marL="1412748"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FB2181B-8BA2-3B41-91B3-CFBE1B1F633B}"/>
              </a:ext>
            </a:extLst>
          </p:cNvPr>
          <p:cNvSpPr txBox="1">
            <a:spLocks/>
          </p:cNvSpPr>
          <p:nvPr/>
        </p:nvSpPr>
        <p:spPr>
          <a:xfrm>
            <a:off x="500287" y="1967104"/>
            <a:ext cx="7384756" cy="1787984"/>
          </a:xfrm>
          <a:prstGeom prst="rect">
            <a:avLst/>
          </a:prstGeom>
        </p:spPr>
        <p:txBody>
          <a:bodyPr/>
          <a:lst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a:lstStyle>
          <a:p>
            <a:r>
              <a:rPr lang="en-US" sz="3200" dirty="0"/>
              <a:t>Real-World Strategies for the Management of Narcolepsy: Highlights from the 2021 Sleep Meeting on Dosing and Titration</a:t>
            </a:r>
            <a:br>
              <a:rPr lang="en-US" sz="1800" b="0" i="1" dirty="0"/>
            </a:br>
            <a:endParaRPr lang="en-US" sz="2000" b="0" i="1" dirty="0"/>
          </a:p>
        </p:txBody>
      </p:sp>
      <p:sp>
        <p:nvSpPr>
          <p:cNvPr id="4" name="Text Placeholder 2">
            <a:extLst>
              <a:ext uri="{FF2B5EF4-FFF2-40B4-BE49-F238E27FC236}">
                <a16:creationId xmlns:a16="http://schemas.microsoft.com/office/drawing/2014/main" id="{988EC7C1-D452-E54E-9161-F9D562A4717F}"/>
              </a:ext>
            </a:extLst>
          </p:cNvPr>
          <p:cNvSpPr txBox="1">
            <a:spLocks/>
          </p:cNvSpPr>
          <p:nvPr/>
        </p:nvSpPr>
        <p:spPr>
          <a:xfrm>
            <a:off x="500288" y="3918541"/>
            <a:ext cx="6803761" cy="1154906"/>
          </a:xfrm>
          <a:prstGeom prst="rect">
            <a:avLst/>
          </a:prstGeom>
        </p:spPr>
        <p:txBody>
          <a:bodyPr vert="horz" wrap="square" lIns="91440" tIns="45720" rIns="91440" bIns="45720" rtlCol="0" anchor="ctr">
            <a:noAutofit/>
          </a:bodyPr>
          <a:lstStyle>
            <a:lvl1pPr marL="0" indent="0" algn="ctr" defTabSz="685800" rtl="0" eaLnBrk="1" latinLnBrk="0" hangingPunct="1">
              <a:lnSpc>
                <a:spcPct val="85000"/>
              </a:lnSpc>
              <a:spcBef>
                <a:spcPts val="600"/>
              </a:spcBef>
              <a:buClr>
                <a:schemeClr val="accent1"/>
              </a:buClr>
              <a:buSzPct val="115000"/>
              <a:buFont typeface="Arial"/>
              <a:buNone/>
              <a:defRPr sz="4000" kern="1200">
                <a:solidFill>
                  <a:schemeClr val="bg2"/>
                </a:solidFill>
                <a:latin typeface="Arial"/>
                <a:ea typeface="+mn-ea"/>
                <a:cs typeface="Arial"/>
              </a:defRPr>
            </a:lvl1pPr>
            <a:lvl2pPr marL="342900"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2pPr>
            <a:lvl3pPr marL="596646"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3pPr>
            <a:lvl4pPr marL="898398"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4pPr>
            <a:lvl5pPr marL="1200150"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2000" i="1" dirty="0">
                <a:solidFill>
                  <a:schemeClr val="accent6"/>
                </a:solidFill>
              </a:rPr>
              <a:t>Supported by an educational grant from Jazz Pharmaceuticals, Inc.</a:t>
            </a:r>
          </a:p>
        </p:txBody>
      </p:sp>
      <p:pic>
        <p:nvPicPr>
          <p:cNvPr id="7" name="Picture 6" descr="A picture containing text, clipart, vector graphics&#10;&#10;Description automatically generated">
            <a:extLst>
              <a:ext uri="{FF2B5EF4-FFF2-40B4-BE49-F238E27FC236}">
                <a16:creationId xmlns:a16="http://schemas.microsoft.com/office/drawing/2014/main" id="{0CE34CEA-0C9D-BD45-879E-C9F7580B4286}"/>
              </a:ext>
            </a:extLst>
          </p:cNvPr>
          <p:cNvPicPr>
            <a:picLocks noChangeAspect="1"/>
          </p:cNvPicPr>
          <p:nvPr/>
        </p:nvPicPr>
        <p:blipFill>
          <a:blip r:embed="rId3"/>
          <a:stretch>
            <a:fillRect/>
          </a:stretch>
        </p:blipFill>
        <p:spPr>
          <a:xfrm>
            <a:off x="500285" y="658233"/>
            <a:ext cx="2590800" cy="1168400"/>
          </a:xfrm>
          <a:prstGeom prst="rect">
            <a:avLst/>
          </a:prstGeom>
        </p:spPr>
      </p:pic>
      <p:sp>
        <p:nvSpPr>
          <p:cNvPr id="10" name="TextBox 9">
            <a:extLst>
              <a:ext uri="{FF2B5EF4-FFF2-40B4-BE49-F238E27FC236}">
                <a16:creationId xmlns:a16="http://schemas.microsoft.com/office/drawing/2014/main" id="{ED7FD8BD-1E11-7D42-B1AD-CDD57672B5B0}"/>
              </a:ext>
            </a:extLst>
          </p:cNvPr>
          <p:cNvSpPr txBox="1"/>
          <p:nvPr/>
        </p:nvSpPr>
        <p:spPr>
          <a:xfrm>
            <a:off x="3306652" y="1298974"/>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3</a:t>
            </a:r>
          </a:p>
        </p:txBody>
      </p:sp>
    </p:spTree>
    <p:extLst>
      <p:ext uri="{BB962C8B-B14F-4D97-AF65-F5344CB8AC3E}">
        <p14:creationId xmlns:p14="http://schemas.microsoft.com/office/powerpoint/2010/main" val="98316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E558E-1DAA-3649-BD60-0CD1A74A754E}"/>
              </a:ext>
            </a:extLst>
          </p:cNvPr>
          <p:cNvSpPr>
            <a:spLocks noGrp="1"/>
          </p:cNvSpPr>
          <p:nvPr>
            <p:ph type="title"/>
          </p:nvPr>
        </p:nvSpPr>
        <p:spPr>
          <a:xfrm>
            <a:off x="417095" y="50260"/>
            <a:ext cx="8309810" cy="929485"/>
          </a:xfrm>
        </p:spPr>
        <p:txBody>
          <a:bodyPr/>
          <a:lstStyle/>
          <a:p>
            <a:r>
              <a:rPr lang="en-US" sz="3200" dirty="0"/>
              <a:t>Patient Factors Influencing Titration onto </a:t>
            </a:r>
            <a:r>
              <a:rPr lang="en-US" sz="3200" dirty="0" err="1"/>
              <a:t>Solriamfetol</a:t>
            </a:r>
            <a:endParaRPr lang="en-US" sz="3200" dirty="0"/>
          </a:p>
        </p:txBody>
      </p:sp>
      <p:sp>
        <p:nvSpPr>
          <p:cNvPr id="4" name="Text Placeholder 3">
            <a:extLst>
              <a:ext uri="{FF2B5EF4-FFF2-40B4-BE49-F238E27FC236}">
                <a16:creationId xmlns:a16="http://schemas.microsoft.com/office/drawing/2014/main" id="{8362DEE4-6E95-9F48-A9D5-1A3CDFB72722}"/>
              </a:ext>
            </a:extLst>
          </p:cNvPr>
          <p:cNvSpPr>
            <a:spLocks noGrp="1"/>
          </p:cNvSpPr>
          <p:nvPr>
            <p:ph type="body" sz="quarter" idx="10"/>
          </p:nvPr>
        </p:nvSpPr>
        <p:spPr>
          <a:xfrm>
            <a:off x="0" y="4892662"/>
            <a:ext cx="9144000" cy="250838"/>
          </a:xfrm>
        </p:spPr>
        <p:txBody>
          <a:bodyPr/>
          <a:lstStyle/>
          <a:p>
            <a:r>
              <a:rPr lang="en-US" dirty="0" err="1"/>
              <a:t>Thorpy</a:t>
            </a:r>
            <a:r>
              <a:rPr lang="en-US" dirty="0"/>
              <a:t> MJ, et al. SLEEP 2021 Annual Meeting. Abstract No. 482.</a:t>
            </a:r>
          </a:p>
        </p:txBody>
      </p:sp>
      <p:graphicFrame>
        <p:nvGraphicFramePr>
          <p:cNvPr id="7" name="Chart 6">
            <a:extLst>
              <a:ext uri="{FF2B5EF4-FFF2-40B4-BE49-F238E27FC236}">
                <a16:creationId xmlns:a16="http://schemas.microsoft.com/office/drawing/2014/main" id="{D19E2984-89AA-1C47-AB14-820D89B75DAE}"/>
              </a:ext>
            </a:extLst>
          </p:cNvPr>
          <p:cNvGraphicFramePr/>
          <p:nvPr>
            <p:extLst>
              <p:ext uri="{D42A27DB-BD31-4B8C-83A1-F6EECF244321}">
                <p14:modId xmlns:p14="http://schemas.microsoft.com/office/powerpoint/2010/main" val="4164357919"/>
              </p:ext>
            </p:extLst>
          </p:nvPr>
        </p:nvGraphicFramePr>
        <p:xfrm>
          <a:off x="105508" y="1042469"/>
          <a:ext cx="8886092" cy="363503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EC24A3CF-9760-DC43-844C-65695546908C}"/>
              </a:ext>
            </a:extLst>
          </p:cNvPr>
          <p:cNvSpPr txBox="1"/>
          <p:nvPr/>
        </p:nvSpPr>
        <p:spPr>
          <a:xfrm>
            <a:off x="5798076" y="3670144"/>
            <a:ext cx="3193524" cy="430887"/>
          </a:xfrm>
          <a:prstGeom prst="rect">
            <a:avLst/>
          </a:prstGeom>
          <a:noFill/>
        </p:spPr>
        <p:txBody>
          <a:bodyPr wrap="square" rtlCol="0">
            <a:spAutoFit/>
          </a:bodyPr>
          <a:lstStyle/>
          <a:p>
            <a:r>
              <a:rPr lang="en-US" sz="1100" dirty="0"/>
              <a:t>Physicians reported no specific patient factors </a:t>
            </a:r>
            <a:br>
              <a:rPr lang="en-US" sz="1100" dirty="0"/>
            </a:br>
            <a:r>
              <a:rPr lang="en-US" sz="1100" dirty="0"/>
              <a:t>to consider in 36% of patients</a:t>
            </a:r>
          </a:p>
        </p:txBody>
      </p:sp>
      <p:sp>
        <p:nvSpPr>
          <p:cNvPr id="3" name="TextBox 2">
            <a:extLst>
              <a:ext uri="{FF2B5EF4-FFF2-40B4-BE49-F238E27FC236}">
                <a16:creationId xmlns:a16="http://schemas.microsoft.com/office/drawing/2014/main" id="{9A64F737-EF14-0546-98D4-4C6322CFE00B}"/>
              </a:ext>
            </a:extLst>
          </p:cNvPr>
          <p:cNvSpPr txBox="1"/>
          <p:nvPr/>
        </p:nvSpPr>
        <p:spPr>
          <a:xfrm>
            <a:off x="2860430" y="4379756"/>
            <a:ext cx="269626" cy="276999"/>
          </a:xfrm>
          <a:prstGeom prst="rect">
            <a:avLst/>
          </a:prstGeom>
          <a:noFill/>
        </p:spPr>
        <p:txBody>
          <a:bodyPr wrap="none" rtlCol="0">
            <a:spAutoFit/>
          </a:bodyPr>
          <a:lstStyle/>
          <a:p>
            <a:r>
              <a:rPr lang="en-US" sz="1200" dirty="0"/>
              <a:t>0</a:t>
            </a:r>
          </a:p>
        </p:txBody>
      </p:sp>
      <p:sp>
        <p:nvSpPr>
          <p:cNvPr id="8" name="TextBox 7">
            <a:extLst>
              <a:ext uri="{FF2B5EF4-FFF2-40B4-BE49-F238E27FC236}">
                <a16:creationId xmlns:a16="http://schemas.microsoft.com/office/drawing/2014/main" id="{F4CAB155-B0F5-FB48-B2F9-56E7FF1703ED}"/>
              </a:ext>
            </a:extLst>
          </p:cNvPr>
          <p:cNvSpPr txBox="1"/>
          <p:nvPr/>
        </p:nvSpPr>
        <p:spPr>
          <a:xfrm>
            <a:off x="3676021" y="4400509"/>
            <a:ext cx="269626" cy="276999"/>
          </a:xfrm>
          <a:prstGeom prst="rect">
            <a:avLst/>
          </a:prstGeom>
          <a:noFill/>
        </p:spPr>
        <p:txBody>
          <a:bodyPr wrap="none" rtlCol="0">
            <a:spAutoFit/>
          </a:bodyPr>
          <a:lstStyle/>
          <a:p>
            <a:r>
              <a:rPr lang="en-US" sz="1200" dirty="0"/>
              <a:t>5</a:t>
            </a:r>
          </a:p>
        </p:txBody>
      </p:sp>
      <p:sp>
        <p:nvSpPr>
          <p:cNvPr id="9" name="TextBox 8">
            <a:extLst>
              <a:ext uri="{FF2B5EF4-FFF2-40B4-BE49-F238E27FC236}">
                <a16:creationId xmlns:a16="http://schemas.microsoft.com/office/drawing/2014/main" id="{5CAD908E-DE6D-C74D-BF89-DBC2A578625A}"/>
              </a:ext>
            </a:extLst>
          </p:cNvPr>
          <p:cNvSpPr txBox="1"/>
          <p:nvPr/>
        </p:nvSpPr>
        <p:spPr>
          <a:xfrm>
            <a:off x="4481564" y="4400509"/>
            <a:ext cx="354584" cy="276999"/>
          </a:xfrm>
          <a:prstGeom prst="rect">
            <a:avLst/>
          </a:prstGeom>
          <a:noFill/>
        </p:spPr>
        <p:txBody>
          <a:bodyPr wrap="none" rtlCol="0">
            <a:spAutoFit/>
          </a:bodyPr>
          <a:lstStyle/>
          <a:p>
            <a:r>
              <a:rPr lang="en-US" sz="1200" dirty="0"/>
              <a:t>10</a:t>
            </a:r>
          </a:p>
        </p:txBody>
      </p:sp>
      <p:sp>
        <p:nvSpPr>
          <p:cNvPr id="10" name="TextBox 9">
            <a:extLst>
              <a:ext uri="{FF2B5EF4-FFF2-40B4-BE49-F238E27FC236}">
                <a16:creationId xmlns:a16="http://schemas.microsoft.com/office/drawing/2014/main" id="{456E98DF-739E-2749-94D6-24CC7B899BA7}"/>
              </a:ext>
            </a:extLst>
          </p:cNvPr>
          <p:cNvSpPr txBox="1"/>
          <p:nvPr/>
        </p:nvSpPr>
        <p:spPr>
          <a:xfrm>
            <a:off x="5301726" y="4400509"/>
            <a:ext cx="354584" cy="276999"/>
          </a:xfrm>
          <a:prstGeom prst="rect">
            <a:avLst/>
          </a:prstGeom>
          <a:noFill/>
        </p:spPr>
        <p:txBody>
          <a:bodyPr wrap="none" rtlCol="0">
            <a:spAutoFit/>
          </a:bodyPr>
          <a:lstStyle/>
          <a:p>
            <a:r>
              <a:rPr lang="en-US" sz="1200" dirty="0"/>
              <a:t>15</a:t>
            </a:r>
          </a:p>
        </p:txBody>
      </p:sp>
      <p:sp>
        <p:nvSpPr>
          <p:cNvPr id="11" name="TextBox 10">
            <a:extLst>
              <a:ext uri="{FF2B5EF4-FFF2-40B4-BE49-F238E27FC236}">
                <a16:creationId xmlns:a16="http://schemas.microsoft.com/office/drawing/2014/main" id="{FA151E07-9E32-3C4F-91C0-0671F49027A9}"/>
              </a:ext>
            </a:extLst>
          </p:cNvPr>
          <p:cNvSpPr txBox="1"/>
          <p:nvPr/>
        </p:nvSpPr>
        <p:spPr>
          <a:xfrm>
            <a:off x="6149209" y="4383883"/>
            <a:ext cx="354584" cy="276999"/>
          </a:xfrm>
          <a:prstGeom prst="rect">
            <a:avLst/>
          </a:prstGeom>
          <a:noFill/>
        </p:spPr>
        <p:txBody>
          <a:bodyPr wrap="none" rtlCol="0">
            <a:spAutoFit/>
          </a:bodyPr>
          <a:lstStyle/>
          <a:p>
            <a:r>
              <a:rPr lang="en-US" sz="1200" dirty="0"/>
              <a:t>20</a:t>
            </a:r>
          </a:p>
        </p:txBody>
      </p:sp>
      <p:sp>
        <p:nvSpPr>
          <p:cNvPr id="12" name="TextBox 11">
            <a:extLst>
              <a:ext uri="{FF2B5EF4-FFF2-40B4-BE49-F238E27FC236}">
                <a16:creationId xmlns:a16="http://schemas.microsoft.com/office/drawing/2014/main" id="{5CEC1CD0-1EA7-B94A-BF1E-2EFB92D2871B}"/>
              </a:ext>
            </a:extLst>
          </p:cNvPr>
          <p:cNvSpPr txBox="1"/>
          <p:nvPr/>
        </p:nvSpPr>
        <p:spPr>
          <a:xfrm>
            <a:off x="6969371" y="4376253"/>
            <a:ext cx="354584" cy="276999"/>
          </a:xfrm>
          <a:prstGeom prst="rect">
            <a:avLst/>
          </a:prstGeom>
          <a:noFill/>
        </p:spPr>
        <p:txBody>
          <a:bodyPr wrap="none" rtlCol="0">
            <a:spAutoFit/>
          </a:bodyPr>
          <a:lstStyle/>
          <a:p>
            <a:r>
              <a:rPr lang="en-US" sz="1200" dirty="0"/>
              <a:t>25</a:t>
            </a:r>
          </a:p>
        </p:txBody>
      </p:sp>
      <p:sp>
        <p:nvSpPr>
          <p:cNvPr id="13" name="TextBox 12">
            <a:extLst>
              <a:ext uri="{FF2B5EF4-FFF2-40B4-BE49-F238E27FC236}">
                <a16:creationId xmlns:a16="http://schemas.microsoft.com/office/drawing/2014/main" id="{3452A4BA-8228-8D45-81C9-C1624994D8A4}"/>
              </a:ext>
            </a:extLst>
          </p:cNvPr>
          <p:cNvSpPr txBox="1"/>
          <p:nvPr/>
        </p:nvSpPr>
        <p:spPr>
          <a:xfrm>
            <a:off x="7803193" y="4383883"/>
            <a:ext cx="354584" cy="276999"/>
          </a:xfrm>
          <a:prstGeom prst="rect">
            <a:avLst/>
          </a:prstGeom>
          <a:noFill/>
        </p:spPr>
        <p:txBody>
          <a:bodyPr wrap="none" rtlCol="0">
            <a:spAutoFit/>
          </a:bodyPr>
          <a:lstStyle/>
          <a:p>
            <a:r>
              <a:rPr lang="en-US" sz="1200" dirty="0"/>
              <a:t>30</a:t>
            </a:r>
          </a:p>
        </p:txBody>
      </p:sp>
      <p:sp>
        <p:nvSpPr>
          <p:cNvPr id="14" name="TextBox 13">
            <a:extLst>
              <a:ext uri="{FF2B5EF4-FFF2-40B4-BE49-F238E27FC236}">
                <a16:creationId xmlns:a16="http://schemas.microsoft.com/office/drawing/2014/main" id="{5398B056-961E-1D4B-8F6F-8C5C7BEA07BE}"/>
              </a:ext>
            </a:extLst>
          </p:cNvPr>
          <p:cNvSpPr txBox="1"/>
          <p:nvPr/>
        </p:nvSpPr>
        <p:spPr>
          <a:xfrm>
            <a:off x="8637015" y="4387046"/>
            <a:ext cx="354584" cy="276999"/>
          </a:xfrm>
          <a:prstGeom prst="rect">
            <a:avLst/>
          </a:prstGeom>
          <a:noFill/>
        </p:spPr>
        <p:txBody>
          <a:bodyPr wrap="none" rtlCol="0">
            <a:spAutoFit/>
          </a:bodyPr>
          <a:lstStyle/>
          <a:p>
            <a:r>
              <a:rPr lang="en-US" sz="1200" dirty="0"/>
              <a:t>35</a:t>
            </a:r>
          </a:p>
        </p:txBody>
      </p:sp>
      <p:sp>
        <p:nvSpPr>
          <p:cNvPr id="6" name="TextBox 5">
            <a:extLst>
              <a:ext uri="{FF2B5EF4-FFF2-40B4-BE49-F238E27FC236}">
                <a16:creationId xmlns:a16="http://schemas.microsoft.com/office/drawing/2014/main" id="{0227D722-F35C-A04F-ACE8-97E646AF397A}"/>
              </a:ext>
            </a:extLst>
          </p:cNvPr>
          <p:cNvSpPr txBox="1"/>
          <p:nvPr/>
        </p:nvSpPr>
        <p:spPr>
          <a:xfrm>
            <a:off x="5187511" y="4584276"/>
            <a:ext cx="1394934" cy="338554"/>
          </a:xfrm>
          <a:prstGeom prst="rect">
            <a:avLst/>
          </a:prstGeom>
          <a:noFill/>
        </p:spPr>
        <p:txBody>
          <a:bodyPr wrap="none" rtlCol="0">
            <a:spAutoFit/>
          </a:bodyPr>
          <a:lstStyle/>
          <a:p>
            <a:r>
              <a:rPr lang="en-US" sz="1600" dirty="0"/>
              <a:t>% of Patients</a:t>
            </a:r>
          </a:p>
        </p:txBody>
      </p:sp>
    </p:spTree>
    <p:extLst>
      <p:ext uri="{BB962C8B-B14F-4D97-AF65-F5344CB8AC3E}">
        <p14:creationId xmlns:p14="http://schemas.microsoft.com/office/powerpoint/2010/main" val="819507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5348-ADA3-4440-A816-6AAFECAC79CE}"/>
              </a:ext>
            </a:extLst>
          </p:cNvPr>
          <p:cNvSpPr>
            <a:spLocks noGrp="1"/>
          </p:cNvSpPr>
          <p:nvPr>
            <p:ph type="title"/>
          </p:nvPr>
        </p:nvSpPr>
        <p:spPr>
          <a:xfrm>
            <a:off x="417095" y="50260"/>
            <a:ext cx="8309810" cy="929485"/>
          </a:xfrm>
        </p:spPr>
        <p:txBody>
          <a:bodyPr/>
          <a:lstStyle/>
          <a:p>
            <a:r>
              <a:rPr lang="en-US" sz="3200" dirty="0"/>
              <a:t>Prior Medications of Patients Transitioning to </a:t>
            </a:r>
            <a:r>
              <a:rPr lang="en-US" sz="3200" dirty="0" err="1"/>
              <a:t>Solriamfetol</a:t>
            </a:r>
            <a:endParaRPr lang="en-US" sz="3200" dirty="0"/>
          </a:p>
        </p:txBody>
      </p:sp>
      <p:sp>
        <p:nvSpPr>
          <p:cNvPr id="4" name="Text Placeholder 3">
            <a:extLst>
              <a:ext uri="{FF2B5EF4-FFF2-40B4-BE49-F238E27FC236}">
                <a16:creationId xmlns:a16="http://schemas.microsoft.com/office/drawing/2014/main" id="{13E5E47D-C8C3-AB46-B576-C5F83D4B7092}"/>
              </a:ext>
            </a:extLst>
          </p:cNvPr>
          <p:cNvSpPr>
            <a:spLocks noGrp="1"/>
          </p:cNvSpPr>
          <p:nvPr>
            <p:ph type="body" sz="quarter" idx="10"/>
          </p:nvPr>
        </p:nvSpPr>
        <p:spPr>
          <a:xfrm>
            <a:off x="0" y="4892662"/>
            <a:ext cx="9144000" cy="250838"/>
          </a:xfrm>
        </p:spPr>
        <p:txBody>
          <a:bodyPr/>
          <a:lstStyle/>
          <a:p>
            <a:r>
              <a:rPr lang="en-US" dirty="0" err="1"/>
              <a:t>Thorpy</a:t>
            </a:r>
            <a:r>
              <a:rPr lang="en-US" dirty="0"/>
              <a:t> MJ, et al. SLEEP 2021 Annual Meeting. Abstract No. 482.</a:t>
            </a:r>
          </a:p>
        </p:txBody>
      </p:sp>
      <p:graphicFrame>
        <p:nvGraphicFramePr>
          <p:cNvPr id="5" name="Chart 4">
            <a:extLst>
              <a:ext uri="{FF2B5EF4-FFF2-40B4-BE49-F238E27FC236}">
                <a16:creationId xmlns:a16="http://schemas.microsoft.com/office/drawing/2014/main" id="{192D18E6-67BD-044C-ADD2-4295EB109B2E}"/>
              </a:ext>
            </a:extLst>
          </p:cNvPr>
          <p:cNvGraphicFramePr/>
          <p:nvPr>
            <p:extLst>
              <p:ext uri="{D42A27DB-BD31-4B8C-83A1-F6EECF244321}">
                <p14:modId xmlns:p14="http://schemas.microsoft.com/office/powerpoint/2010/main" val="1731729022"/>
              </p:ext>
            </p:extLst>
          </p:nvPr>
        </p:nvGraphicFramePr>
        <p:xfrm>
          <a:off x="1140749" y="1153210"/>
          <a:ext cx="7112000" cy="379894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1AA11A1-A16C-E541-AA00-DDD44711207B}"/>
              </a:ext>
            </a:extLst>
          </p:cNvPr>
          <p:cNvSpPr txBox="1"/>
          <p:nvPr/>
        </p:nvSpPr>
        <p:spPr>
          <a:xfrm>
            <a:off x="2395958" y="1446836"/>
            <a:ext cx="811441" cy="307777"/>
          </a:xfrm>
          <a:prstGeom prst="rect">
            <a:avLst/>
          </a:prstGeom>
          <a:noFill/>
        </p:spPr>
        <p:txBody>
          <a:bodyPr wrap="none" rtlCol="0">
            <a:spAutoFit/>
          </a:bodyPr>
          <a:lstStyle/>
          <a:p>
            <a:r>
              <a:rPr lang="en-US" sz="1400" dirty="0">
                <a:solidFill>
                  <a:schemeClr val="bg1"/>
                </a:solidFill>
              </a:rPr>
              <a:t>6 (27%)</a:t>
            </a:r>
          </a:p>
        </p:txBody>
      </p:sp>
      <p:sp>
        <p:nvSpPr>
          <p:cNvPr id="7" name="TextBox 6">
            <a:extLst>
              <a:ext uri="{FF2B5EF4-FFF2-40B4-BE49-F238E27FC236}">
                <a16:creationId xmlns:a16="http://schemas.microsoft.com/office/drawing/2014/main" id="{BE99B0F4-CFCA-F94C-84DC-2FD79B7367DA}"/>
              </a:ext>
            </a:extLst>
          </p:cNvPr>
          <p:cNvSpPr txBox="1"/>
          <p:nvPr/>
        </p:nvSpPr>
        <p:spPr>
          <a:xfrm>
            <a:off x="3350328" y="1845072"/>
            <a:ext cx="712054" cy="307777"/>
          </a:xfrm>
          <a:prstGeom prst="rect">
            <a:avLst/>
          </a:prstGeom>
          <a:noFill/>
        </p:spPr>
        <p:txBody>
          <a:bodyPr wrap="none" rtlCol="0">
            <a:spAutoFit/>
          </a:bodyPr>
          <a:lstStyle/>
          <a:p>
            <a:r>
              <a:rPr lang="en-US" sz="1400" dirty="0"/>
              <a:t>2 (9%)</a:t>
            </a:r>
          </a:p>
        </p:txBody>
      </p:sp>
      <p:sp>
        <p:nvSpPr>
          <p:cNvPr id="8" name="TextBox 7">
            <a:extLst>
              <a:ext uri="{FF2B5EF4-FFF2-40B4-BE49-F238E27FC236}">
                <a16:creationId xmlns:a16="http://schemas.microsoft.com/office/drawing/2014/main" id="{5EEAAFFB-8DB3-D641-B14E-A3BDF8EB254C}"/>
              </a:ext>
            </a:extLst>
          </p:cNvPr>
          <p:cNvSpPr txBox="1"/>
          <p:nvPr/>
        </p:nvSpPr>
        <p:spPr>
          <a:xfrm>
            <a:off x="2346264" y="2660906"/>
            <a:ext cx="910827" cy="307777"/>
          </a:xfrm>
          <a:prstGeom prst="rect">
            <a:avLst/>
          </a:prstGeom>
          <a:noFill/>
        </p:spPr>
        <p:txBody>
          <a:bodyPr wrap="none" rtlCol="0">
            <a:spAutoFit/>
          </a:bodyPr>
          <a:lstStyle/>
          <a:p>
            <a:r>
              <a:rPr lang="en-US" sz="1400" dirty="0">
                <a:solidFill>
                  <a:schemeClr val="bg1"/>
                </a:solidFill>
              </a:rPr>
              <a:t>14 (64%)</a:t>
            </a:r>
          </a:p>
        </p:txBody>
      </p:sp>
      <p:sp>
        <p:nvSpPr>
          <p:cNvPr id="9" name="TextBox 8">
            <a:extLst>
              <a:ext uri="{FF2B5EF4-FFF2-40B4-BE49-F238E27FC236}">
                <a16:creationId xmlns:a16="http://schemas.microsoft.com/office/drawing/2014/main" id="{A80C6104-C948-894D-ABFC-58DC2EFEF631}"/>
              </a:ext>
            </a:extLst>
          </p:cNvPr>
          <p:cNvSpPr txBox="1"/>
          <p:nvPr/>
        </p:nvSpPr>
        <p:spPr>
          <a:xfrm>
            <a:off x="4521695" y="1376118"/>
            <a:ext cx="811441" cy="307777"/>
          </a:xfrm>
          <a:prstGeom prst="rect">
            <a:avLst/>
          </a:prstGeom>
          <a:noFill/>
        </p:spPr>
        <p:txBody>
          <a:bodyPr wrap="none" rtlCol="0">
            <a:spAutoFit/>
          </a:bodyPr>
          <a:lstStyle/>
          <a:p>
            <a:r>
              <a:rPr lang="en-US" sz="1400" dirty="0">
                <a:solidFill>
                  <a:schemeClr val="bg1"/>
                </a:solidFill>
              </a:rPr>
              <a:t>2 (22%)</a:t>
            </a:r>
          </a:p>
        </p:txBody>
      </p:sp>
      <p:sp>
        <p:nvSpPr>
          <p:cNvPr id="10" name="TextBox 9">
            <a:extLst>
              <a:ext uri="{FF2B5EF4-FFF2-40B4-BE49-F238E27FC236}">
                <a16:creationId xmlns:a16="http://schemas.microsoft.com/office/drawing/2014/main" id="{AAB88EDF-E646-BD4F-B0AD-05E53257C9EC}"/>
              </a:ext>
            </a:extLst>
          </p:cNvPr>
          <p:cNvSpPr txBox="1"/>
          <p:nvPr/>
        </p:nvSpPr>
        <p:spPr>
          <a:xfrm>
            <a:off x="4521695" y="2065223"/>
            <a:ext cx="811441" cy="307777"/>
          </a:xfrm>
          <a:prstGeom prst="rect">
            <a:avLst/>
          </a:prstGeom>
          <a:noFill/>
        </p:spPr>
        <p:txBody>
          <a:bodyPr wrap="none" rtlCol="0">
            <a:spAutoFit/>
          </a:bodyPr>
          <a:lstStyle/>
          <a:p>
            <a:r>
              <a:rPr lang="en-US" sz="1400" dirty="0">
                <a:solidFill>
                  <a:schemeClr val="bg1"/>
                </a:solidFill>
              </a:rPr>
              <a:t>3 (33%)</a:t>
            </a:r>
          </a:p>
        </p:txBody>
      </p:sp>
      <p:sp>
        <p:nvSpPr>
          <p:cNvPr id="11" name="TextBox 10">
            <a:extLst>
              <a:ext uri="{FF2B5EF4-FFF2-40B4-BE49-F238E27FC236}">
                <a16:creationId xmlns:a16="http://schemas.microsoft.com/office/drawing/2014/main" id="{C8FF0A01-A195-EA41-9B62-E66D3F993E9F}"/>
              </a:ext>
            </a:extLst>
          </p:cNvPr>
          <p:cNvSpPr txBox="1"/>
          <p:nvPr/>
        </p:nvSpPr>
        <p:spPr>
          <a:xfrm>
            <a:off x="4565201" y="2965455"/>
            <a:ext cx="811441" cy="307777"/>
          </a:xfrm>
          <a:prstGeom prst="rect">
            <a:avLst/>
          </a:prstGeom>
          <a:noFill/>
        </p:spPr>
        <p:txBody>
          <a:bodyPr wrap="none" rtlCol="0">
            <a:spAutoFit/>
          </a:bodyPr>
          <a:lstStyle/>
          <a:p>
            <a:r>
              <a:rPr lang="en-US" sz="1400" dirty="0">
                <a:solidFill>
                  <a:schemeClr val="bg1"/>
                </a:solidFill>
              </a:rPr>
              <a:t>4 (44%)</a:t>
            </a:r>
          </a:p>
        </p:txBody>
      </p:sp>
      <p:sp>
        <p:nvSpPr>
          <p:cNvPr id="12" name="TextBox 11">
            <a:extLst>
              <a:ext uri="{FF2B5EF4-FFF2-40B4-BE49-F238E27FC236}">
                <a16:creationId xmlns:a16="http://schemas.microsoft.com/office/drawing/2014/main" id="{21125259-A405-F543-9CA9-011A19EB7F72}"/>
              </a:ext>
            </a:extLst>
          </p:cNvPr>
          <p:cNvSpPr txBox="1"/>
          <p:nvPr/>
        </p:nvSpPr>
        <p:spPr>
          <a:xfrm>
            <a:off x="6591333" y="2353129"/>
            <a:ext cx="910827" cy="307777"/>
          </a:xfrm>
          <a:prstGeom prst="rect">
            <a:avLst/>
          </a:prstGeom>
          <a:noFill/>
        </p:spPr>
        <p:txBody>
          <a:bodyPr wrap="none" rtlCol="0">
            <a:spAutoFit/>
          </a:bodyPr>
          <a:lstStyle/>
          <a:p>
            <a:r>
              <a:rPr lang="en-US" sz="1400" dirty="0">
                <a:solidFill>
                  <a:schemeClr val="bg1"/>
                </a:solidFill>
              </a:rPr>
              <a:t>1 (100%)</a:t>
            </a:r>
          </a:p>
        </p:txBody>
      </p:sp>
      <p:sp>
        <p:nvSpPr>
          <p:cNvPr id="13" name="TextBox 12">
            <a:extLst>
              <a:ext uri="{FF2B5EF4-FFF2-40B4-BE49-F238E27FC236}">
                <a16:creationId xmlns:a16="http://schemas.microsoft.com/office/drawing/2014/main" id="{DBF6D7BE-DB2D-BE43-B2FC-D88103446930}"/>
              </a:ext>
            </a:extLst>
          </p:cNvPr>
          <p:cNvSpPr txBox="1"/>
          <p:nvPr/>
        </p:nvSpPr>
        <p:spPr>
          <a:xfrm rot="16200000">
            <a:off x="-406894" y="2383481"/>
            <a:ext cx="2989921" cy="307777"/>
          </a:xfrm>
          <a:prstGeom prst="rect">
            <a:avLst/>
          </a:prstGeom>
          <a:noFill/>
        </p:spPr>
        <p:txBody>
          <a:bodyPr wrap="none" rtlCol="0">
            <a:spAutoFit/>
          </a:bodyPr>
          <a:lstStyle/>
          <a:p>
            <a:r>
              <a:rPr lang="en-US" sz="1400" dirty="0"/>
              <a:t>Percentage of transitioning patients</a:t>
            </a:r>
          </a:p>
        </p:txBody>
      </p:sp>
      <p:cxnSp>
        <p:nvCxnSpPr>
          <p:cNvPr id="15" name="Straight Connector 14">
            <a:extLst>
              <a:ext uri="{FF2B5EF4-FFF2-40B4-BE49-F238E27FC236}">
                <a16:creationId xmlns:a16="http://schemas.microsoft.com/office/drawing/2014/main" id="{DEC2D6FA-55B9-7445-8F98-2231026261F4}"/>
              </a:ext>
            </a:extLst>
          </p:cNvPr>
          <p:cNvCxnSpPr>
            <a:cxnSpLocks/>
          </p:cNvCxnSpPr>
          <p:nvPr/>
        </p:nvCxnSpPr>
        <p:spPr>
          <a:xfrm>
            <a:off x="3207399" y="1998961"/>
            <a:ext cx="204444" cy="1"/>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22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F75A9-02A4-A04C-AB72-57B01CBC442D}"/>
              </a:ext>
            </a:extLst>
          </p:cNvPr>
          <p:cNvSpPr>
            <a:spLocks noGrp="1"/>
          </p:cNvSpPr>
          <p:nvPr>
            <p:ph type="title"/>
          </p:nvPr>
        </p:nvSpPr>
        <p:spPr>
          <a:xfrm>
            <a:off x="417095" y="102582"/>
            <a:ext cx="8309810" cy="824841"/>
          </a:xfrm>
        </p:spPr>
        <p:txBody>
          <a:bodyPr/>
          <a:lstStyle/>
          <a:p>
            <a:r>
              <a:rPr lang="en-US" sz="2800" dirty="0"/>
              <a:t>Dose Adjustments in Patients Adding </a:t>
            </a:r>
            <a:r>
              <a:rPr lang="en-US" sz="2800" dirty="0" err="1"/>
              <a:t>Solriamfetol</a:t>
            </a:r>
            <a:r>
              <a:rPr lang="en-US" sz="2800" dirty="0"/>
              <a:t> to Other Wake-Promoting Agents</a:t>
            </a:r>
          </a:p>
        </p:txBody>
      </p:sp>
      <p:sp>
        <p:nvSpPr>
          <p:cNvPr id="4" name="Text Placeholder 3">
            <a:extLst>
              <a:ext uri="{FF2B5EF4-FFF2-40B4-BE49-F238E27FC236}">
                <a16:creationId xmlns:a16="http://schemas.microsoft.com/office/drawing/2014/main" id="{2DE592EE-817E-CE47-8DEC-DF2AC837ED98}"/>
              </a:ext>
            </a:extLst>
          </p:cNvPr>
          <p:cNvSpPr>
            <a:spLocks noGrp="1"/>
          </p:cNvSpPr>
          <p:nvPr>
            <p:ph type="body" sz="quarter" idx="10"/>
          </p:nvPr>
        </p:nvSpPr>
        <p:spPr>
          <a:xfrm>
            <a:off x="0" y="4892662"/>
            <a:ext cx="9144000" cy="250838"/>
          </a:xfrm>
        </p:spPr>
        <p:txBody>
          <a:bodyPr/>
          <a:lstStyle/>
          <a:p>
            <a:r>
              <a:rPr lang="en-US" dirty="0" err="1"/>
              <a:t>Thorpy</a:t>
            </a:r>
            <a:r>
              <a:rPr lang="en-US" dirty="0"/>
              <a:t> MJ, et al. SLEEP 2021 Annual Meeting. Abstract No. 482.</a:t>
            </a:r>
          </a:p>
        </p:txBody>
      </p:sp>
      <p:graphicFrame>
        <p:nvGraphicFramePr>
          <p:cNvPr id="5" name="Chart 4">
            <a:extLst>
              <a:ext uri="{FF2B5EF4-FFF2-40B4-BE49-F238E27FC236}">
                <a16:creationId xmlns:a16="http://schemas.microsoft.com/office/drawing/2014/main" id="{51B4B590-5BDE-F94A-A22A-500ED14695D5}"/>
              </a:ext>
            </a:extLst>
          </p:cNvPr>
          <p:cNvGraphicFramePr/>
          <p:nvPr>
            <p:extLst>
              <p:ext uri="{D42A27DB-BD31-4B8C-83A1-F6EECF244321}">
                <p14:modId xmlns:p14="http://schemas.microsoft.com/office/powerpoint/2010/main" val="3682620686"/>
              </p:ext>
            </p:extLst>
          </p:nvPr>
        </p:nvGraphicFramePr>
        <p:xfrm>
          <a:off x="313187" y="1078622"/>
          <a:ext cx="4528320" cy="34034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0528CC8-2F50-8046-9EA9-C613379A037B}"/>
              </a:ext>
            </a:extLst>
          </p:cNvPr>
          <p:cNvGraphicFramePr/>
          <p:nvPr>
            <p:extLst>
              <p:ext uri="{D42A27DB-BD31-4B8C-83A1-F6EECF244321}">
                <p14:modId xmlns:p14="http://schemas.microsoft.com/office/powerpoint/2010/main" val="3735075734"/>
              </p:ext>
            </p:extLst>
          </p:nvPr>
        </p:nvGraphicFramePr>
        <p:xfrm>
          <a:off x="4502767" y="1078621"/>
          <a:ext cx="4528320" cy="3403412"/>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6D55816C-6FE0-8945-BA04-AA287D09892D}"/>
              </a:ext>
            </a:extLst>
          </p:cNvPr>
          <p:cNvSpPr/>
          <p:nvPr/>
        </p:nvSpPr>
        <p:spPr>
          <a:xfrm>
            <a:off x="3741420" y="4652189"/>
            <a:ext cx="182880" cy="163630"/>
          </a:xfrm>
          <a:prstGeom prst="rect">
            <a:avLst/>
          </a:prstGeom>
          <a:solidFill>
            <a:srgbClr val="0B273E"/>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201B0F4-8C1F-4B48-8CB0-9479D43D22BC}"/>
              </a:ext>
            </a:extLst>
          </p:cNvPr>
          <p:cNvSpPr/>
          <p:nvPr/>
        </p:nvSpPr>
        <p:spPr>
          <a:xfrm>
            <a:off x="4237487" y="4652189"/>
            <a:ext cx="182880" cy="163630"/>
          </a:xfrm>
          <a:prstGeom prst="rect">
            <a:avLst/>
          </a:prstGeom>
          <a:solidFill>
            <a:srgbClr val="5C6B72"/>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A42F06C-2DFC-F646-BE0B-00CD128EB38B}"/>
              </a:ext>
            </a:extLst>
          </p:cNvPr>
          <p:cNvSpPr/>
          <p:nvPr/>
        </p:nvSpPr>
        <p:spPr>
          <a:xfrm>
            <a:off x="4733554" y="4652189"/>
            <a:ext cx="182880" cy="163630"/>
          </a:xfrm>
          <a:prstGeom prst="rect">
            <a:avLst/>
          </a:prstGeom>
          <a:solidFill>
            <a:schemeClr val="accent3"/>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ACA5928-E397-3E4D-9486-2441D4C3A2C6}"/>
              </a:ext>
            </a:extLst>
          </p:cNvPr>
          <p:cNvSpPr/>
          <p:nvPr/>
        </p:nvSpPr>
        <p:spPr>
          <a:xfrm>
            <a:off x="5207782" y="4647217"/>
            <a:ext cx="182880" cy="163630"/>
          </a:xfrm>
          <a:prstGeom prst="rect">
            <a:avLst/>
          </a:prstGeom>
          <a:solidFill>
            <a:schemeClr val="accent4"/>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C64D6DD-C070-AA46-A0B3-D0BB5CFE429A}"/>
              </a:ext>
            </a:extLst>
          </p:cNvPr>
          <p:cNvSpPr txBox="1"/>
          <p:nvPr/>
        </p:nvSpPr>
        <p:spPr>
          <a:xfrm>
            <a:off x="3884893" y="4570172"/>
            <a:ext cx="284052" cy="307777"/>
          </a:xfrm>
          <a:prstGeom prst="rect">
            <a:avLst/>
          </a:prstGeom>
          <a:noFill/>
        </p:spPr>
        <p:txBody>
          <a:bodyPr wrap="none" rtlCol="0">
            <a:spAutoFit/>
          </a:bodyPr>
          <a:lstStyle/>
          <a:p>
            <a:r>
              <a:rPr lang="en-US" sz="1400" dirty="0"/>
              <a:t>0</a:t>
            </a:r>
          </a:p>
        </p:txBody>
      </p:sp>
      <p:sp>
        <p:nvSpPr>
          <p:cNvPr id="12" name="TextBox 11">
            <a:extLst>
              <a:ext uri="{FF2B5EF4-FFF2-40B4-BE49-F238E27FC236}">
                <a16:creationId xmlns:a16="http://schemas.microsoft.com/office/drawing/2014/main" id="{4AFF2C92-A25D-8048-8CEB-96BB9A3B42DA}"/>
              </a:ext>
            </a:extLst>
          </p:cNvPr>
          <p:cNvSpPr txBox="1"/>
          <p:nvPr/>
        </p:nvSpPr>
        <p:spPr>
          <a:xfrm>
            <a:off x="4397534" y="4563849"/>
            <a:ext cx="284052" cy="307777"/>
          </a:xfrm>
          <a:prstGeom prst="rect">
            <a:avLst/>
          </a:prstGeom>
          <a:noFill/>
        </p:spPr>
        <p:txBody>
          <a:bodyPr wrap="none" rtlCol="0">
            <a:spAutoFit/>
          </a:bodyPr>
          <a:lstStyle/>
          <a:p>
            <a:r>
              <a:rPr lang="en-US" sz="1400" dirty="0"/>
              <a:t>1</a:t>
            </a:r>
          </a:p>
        </p:txBody>
      </p:sp>
      <p:sp>
        <p:nvSpPr>
          <p:cNvPr id="13" name="TextBox 12">
            <a:extLst>
              <a:ext uri="{FF2B5EF4-FFF2-40B4-BE49-F238E27FC236}">
                <a16:creationId xmlns:a16="http://schemas.microsoft.com/office/drawing/2014/main" id="{D33F06D0-0854-8141-8B44-048400D60D6F}"/>
              </a:ext>
            </a:extLst>
          </p:cNvPr>
          <p:cNvSpPr txBox="1"/>
          <p:nvPr/>
        </p:nvSpPr>
        <p:spPr>
          <a:xfrm>
            <a:off x="4892910" y="4563848"/>
            <a:ext cx="284052" cy="307777"/>
          </a:xfrm>
          <a:prstGeom prst="rect">
            <a:avLst/>
          </a:prstGeom>
          <a:noFill/>
        </p:spPr>
        <p:txBody>
          <a:bodyPr wrap="none" rtlCol="0">
            <a:spAutoFit/>
          </a:bodyPr>
          <a:lstStyle/>
          <a:p>
            <a:r>
              <a:rPr lang="en-US" sz="1400" dirty="0"/>
              <a:t>2</a:t>
            </a:r>
          </a:p>
        </p:txBody>
      </p:sp>
      <p:sp>
        <p:nvSpPr>
          <p:cNvPr id="14" name="TextBox 13">
            <a:extLst>
              <a:ext uri="{FF2B5EF4-FFF2-40B4-BE49-F238E27FC236}">
                <a16:creationId xmlns:a16="http://schemas.microsoft.com/office/drawing/2014/main" id="{77E3FF9D-F5EE-6A42-B2A4-B7371F4D1BC3}"/>
              </a:ext>
            </a:extLst>
          </p:cNvPr>
          <p:cNvSpPr txBox="1"/>
          <p:nvPr/>
        </p:nvSpPr>
        <p:spPr>
          <a:xfrm>
            <a:off x="5374930" y="4563847"/>
            <a:ext cx="284052" cy="307777"/>
          </a:xfrm>
          <a:prstGeom prst="rect">
            <a:avLst/>
          </a:prstGeom>
          <a:noFill/>
        </p:spPr>
        <p:txBody>
          <a:bodyPr wrap="none" rtlCol="0">
            <a:spAutoFit/>
          </a:bodyPr>
          <a:lstStyle/>
          <a:p>
            <a:r>
              <a:rPr lang="en-US" sz="1400" dirty="0"/>
              <a:t>3</a:t>
            </a:r>
          </a:p>
        </p:txBody>
      </p:sp>
      <p:sp>
        <p:nvSpPr>
          <p:cNvPr id="15" name="TextBox 14">
            <a:extLst>
              <a:ext uri="{FF2B5EF4-FFF2-40B4-BE49-F238E27FC236}">
                <a16:creationId xmlns:a16="http://schemas.microsoft.com/office/drawing/2014/main" id="{38276365-6779-D147-8FDE-11ADBDB71174}"/>
              </a:ext>
            </a:extLst>
          </p:cNvPr>
          <p:cNvSpPr txBox="1"/>
          <p:nvPr/>
        </p:nvSpPr>
        <p:spPr>
          <a:xfrm rot="16200000">
            <a:off x="-841263" y="2724418"/>
            <a:ext cx="2239716" cy="276999"/>
          </a:xfrm>
          <a:prstGeom prst="rect">
            <a:avLst/>
          </a:prstGeom>
          <a:noFill/>
        </p:spPr>
        <p:txBody>
          <a:bodyPr wrap="none" rtlCol="0">
            <a:spAutoFit/>
          </a:bodyPr>
          <a:lstStyle/>
          <a:p>
            <a:r>
              <a:rPr lang="en-US" sz="1200" dirty="0"/>
              <a:t>Percentage of add-on patients</a:t>
            </a:r>
          </a:p>
        </p:txBody>
      </p:sp>
      <p:cxnSp>
        <p:nvCxnSpPr>
          <p:cNvPr id="17" name="Straight Connector 16">
            <a:extLst>
              <a:ext uri="{FF2B5EF4-FFF2-40B4-BE49-F238E27FC236}">
                <a16:creationId xmlns:a16="http://schemas.microsoft.com/office/drawing/2014/main" id="{6BB68FE7-FCE9-C94F-B711-E9155123207B}"/>
              </a:ext>
            </a:extLst>
          </p:cNvPr>
          <p:cNvCxnSpPr/>
          <p:nvPr/>
        </p:nvCxnSpPr>
        <p:spPr>
          <a:xfrm flipV="1">
            <a:off x="4674673" y="1644732"/>
            <a:ext cx="0" cy="2627965"/>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237E47A5-B203-2540-9EDC-5654BA17D6DD}"/>
              </a:ext>
            </a:extLst>
          </p:cNvPr>
          <p:cNvSpPr txBox="1"/>
          <p:nvPr/>
        </p:nvSpPr>
        <p:spPr>
          <a:xfrm>
            <a:off x="3978096" y="4390765"/>
            <a:ext cx="1412566" cy="276999"/>
          </a:xfrm>
          <a:prstGeom prst="rect">
            <a:avLst/>
          </a:prstGeom>
          <a:noFill/>
        </p:spPr>
        <p:txBody>
          <a:bodyPr wrap="none" rtlCol="0">
            <a:spAutoFit/>
          </a:bodyPr>
          <a:lstStyle/>
          <a:p>
            <a:r>
              <a:rPr lang="en-US" sz="1200" dirty="0"/>
              <a:t>Dose adjustments</a:t>
            </a:r>
          </a:p>
        </p:txBody>
      </p:sp>
    </p:spTree>
    <p:extLst>
      <p:ext uri="{BB962C8B-B14F-4D97-AF65-F5344CB8AC3E}">
        <p14:creationId xmlns:p14="http://schemas.microsoft.com/office/powerpoint/2010/main" val="1836425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57E1F-9E6B-1344-94B6-9999A6DE1C9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A1B18BF-AC08-1743-82FE-1E2138846482}"/>
              </a:ext>
            </a:extLst>
          </p:cNvPr>
          <p:cNvSpPr>
            <a:spLocks noGrp="1"/>
          </p:cNvSpPr>
          <p:nvPr>
            <p:ph idx="1"/>
          </p:nvPr>
        </p:nvSpPr>
        <p:spPr>
          <a:xfrm>
            <a:off x="417095" y="1142178"/>
            <a:ext cx="8309810" cy="3488647"/>
          </a:xfrm>
        </p:spPr>
        <p:txBody>
          <a:bodyPr/>
          <a:lstStyle/>
          <a:p>
            <a:r>
              <a:rPr lang="en-US" sz="2200" dirty="0"/>
              <a:t>Starting dose typically 75 mg and titrated to 150 mg over a median of 14 days</a:t>
            </a:r>
          </a:p>
          <a:p>
            <a:r>
              <a:rPr lang="en-US" sz="2200" dirty="0"/>
              <a:t>Most patients transitioning to solriamfetol were previously taking wake-promoting agents and discontinued abruptly; those transitioning from stimulants were more likely to be tapered off</a:t>
            </a:r>
          </a:p>
          <a:p>
            <a:r>
              <a:rPr lang="en-US" sz="2200" dirty="0"/>
              <a:t>Patients adding solriamfetol typically adjusted wake-promoting agents before initiating solriamfetol and adjusted stimulants while initiating solriamfetol; sodium oxybate doses were not adjusted</a:t>
            </a:r>
          </a:p>
          <a:p>
            <a:r>
              <a:rPr lang="en-US" sz="2200" dirty="0"/>
              <a:t>Physicians were overall likely or very likely to recommend their titration approach for similar patients</a:t>
            </a:r>
          </a:p>
        </p:txBody>
      </p:sp>
      <p:sp>
        <p:nvSpPr>
          <p:cNvPr id="4" name="Text Placeholder 3">
            <a:extLst>
              <a:ext uri="{FF2B5EF4-FFF2-40B4-BE49-F238E27FC236}">
                <a16:creationId xmlns:a16="http://schemas.microsoft.com/office/drawing/2014/main" id="{67016168-EBD5-C545-A6BA-5D0F077E73BC}"/>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457128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45E7F3-A872-D346-921A-A5B19F147705}"/>
              </a:ext>
            </a:extLst>
          </p:cNvPr>
          <p:cNvSpPr>
            <a:spLocks noGrp="1"/>
          </p:cNvSpPr>
          <p:nvPr>
            <p:ph type="title"/>
          </p:nvPr>
        </p:nvSpPr>
        <p:spPr/>
        <p:txBody>
          <a:bodyPr/>
          <a:lstStyle/>
          <a:p>
            <a:r>
              <a:rPr lang="en-US"/>
              <a:t>SMART Goals</a:t>
            </a:r>
            <a:endParaRPr lang="en-US" dirty="0"/>
          </a:p>
        </p:txBody>
      </p:sp>
      <p:sp>
        <p:nvSpPr>
          <p:cNvPr id="6" name="Content Placeholder 5">
            <a:extLst>
              <a:ext uri="{FF2B5EF4-FFF2-40B4-BE49-F238E27FC236}">
                <a16:creationId xmlns:a16="http://schemas.microsoft.com/office/drawing/2014/main" id="{8D666978-5C49-4345-95DF-E41953802D5D}"/>
              </a:ext>
            </a:extLst>
          </p:cNvPr>
          <p:cNvSpPr>
            <a:spLocks noGrp="1"/>
          </p:cNvSpPr>
          <p:nvPr>
            <p:ph idx="1"/>
          </p:nvPr>
        </p:nvSpPr>
        <p:spPr>
          <a:xfrm>
            <a:off x="417094" y="1142178"/>
            <a:ext cx="8483065" cy="2886944"/>
          </a:xfrm>
        </p:spPr>
        <p:txBody>
          <a:bodyPr/>
          <a:lstStyle/>
          <a:p>
            <a:r>
              <a:rPr lang="en-US" sz="2800" dirty="0"/>
              <a:t>Take a patient-centric approach to the management of narcolepsy.</a:t>
            </a:r>
          </a:p>
          <a:p>
            <a:r>
              <a:rPr lang="en-US" sz="2800" dirty="0"/>
              <a:t>Dose appropriately to achieve therapeutic goals and discuss dosing regimens with patients.</a:t>
            </a:r>
          </a:p>
          <a:p>
            <a:r>
              <a:rPr lang="en-US" sz="2800" dirty="0"/>
              <a:t>Titrate to maximal efficacy while minimizing side effects on an individual basis.</a:t>
            </a:r>
          </a:p>
          <a:p>
            <a:endParaRPr lang="en-US" sz="2800" dirty="0"/>
          </a:p>
        </p:txBody>
      </p:sp>
      <p:sp>
        <p:nvSpPr>
          <p:cNvPr id="7" name="Text Placeholder 6">
            <a:extLst>
              <a:ext uri="{FF2B5EF4-FFF2-40B4-BE49-F238E27FC236}">
                <a16:creationId xmlns:a16="http://schemas.microsoft.com/office/drawing/2014/main" id="{2753AE53-0B66-F741-9967-93E092DA2DE4}"/>
              </a:ext>
            </a:extLst>
          </p:cNvPr>
          <p:cNvSpPr>
            <a:spLocks noGrp="1"/>
          </p:cNvSpPr>
          <p:nvPr>
            <p:ph type="body" sz="half" idx="2"/>
          </p:nvPr>
        </p:nvSpPr>
        <p:spPr>
          <a:xfrm>
            <a:off x="417095" y="486990"/>
            <a:ext cx="8309810" cy="406265"/>
          </a:xfrm>
        </p:spPr>
        <p:txBody>
          <a:bodyPr/>
          <a:lstStyle/>
          <a:p>
            <a:r>
              <a:rPr lang="en-US" b="1" dirty="0"/>
              <a:t>S</a:t>
            </a:r>
            <a:r>
              <a:rPr lang="en-US" dirty="0"/>
              <a:t>pecific, </a:t>
            </a:r>
            <a:r>
              <a:rPr lang="en-US" b="1" dirty="0"/>
              <a:t>M</a:t>
            </a:r>
            <a:r>
              <a:rPr lang="en-US" dirty="0"/>
              <a:t>easurable, </a:t>
            </a:r>
            <a:r>
              <a:rPr lang="en-US" b="1" dirty="0"/>
              <a:t>A</a:t>
            </a:r>
            <a:r>
              <a:rPr lang="en-US" dirty="0"/>
              <a:t>ttainable, </a:t>
            </a:r>
            <a:r>
              <a:rPr lang="en-US" b="1" dirty="0"/>
              <a:t>R</a:t>
            </a:r>
            <a:r>
              <a:rPr lang="en-US" dirty="0"/>
              <a:t>elevant, </a:t>
            </a:r>
            <a:r>
              <a:rPr lang="en-US" b="1" dirty="0"/>
              <a:t>T</a:t>
            </a:r>
            <a:r>
              <a:rPr lang="en-US" dirty="0"/>
              <a:t>imely</a:t>
            </a:r>
          </a:p>
        </p:txBody>
      </p:sp>
      <p:sp>
        <p:nvSpPr>
          <p:cNvPr id="8" name="Text Placeholder 7">
            <a:extLst>
              <a:ext uri="{FF2B5EF4-FFF2-40B4-BE49-F238E27FC236}">
                <a16:creationId xmlns:a16="http://schemas.microsoft.com/office/drawing/2014/main" id="{17F6C344-7BA1-3144-8258-9E7D0B4778EB}"/>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50719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D3766-6BAC-BC4B-A78B-7858BB4A43A6}"/>
              </a:ext>
            </a:extLst>
          </p:cNvPr>
          <p:cNvSpPr>
            <a:spLocks noGrp="1"/>
          </p:cNvSpPr>
          <p:nvPr>
            <p:ph type="title"/>
          </p:nvPr>
        </p:nvSpPr>
        <p:spPr>
          <a:xfrm>
            <a:off x="549274" y="1855359"/>
            <a:ext cx="5387976" cy="1086451"/>
          </a:xfrm>
        </p:spPr>
        <p:txBody>
          <a:bodyPr/>
          <a:lstStyle/>
          <a:p>
            <a:r>
              <a:rPr lang="en-US" sz="3600" i="1" dirty="0"/>
              <a:t>Visit the </a:t>
            </a:r>
            <a:br>
              <a:rPr lang="en-US" dirty="0"/>
            </a:br>
            <a:r>
              <a:rPr lang="en-US" b="1" dirty="0"/>
              <a:t>Sleep Disorders Hub </a:t>
            </a:r>
            <a:endParaRPr lang="en-US" dirty="0"/>
          </a:p>
        </p:txBody>
      </p:sp>
      <p:sp>
        <p:nvSpPr>
          <p:cNvPr id="3" name="Text Placeholder 2">
            <a:extLst>
              <a:ext uri="{FF2B5EF4-FFF2-40B4-BE49-F238E27FC236}">
                <a16:creationId xmlns:a16="http://schemas.microsoft.com/office/drawing/2014/main" id="{AD0E4F9F-07E1-DB42-BC70-22C99697EA01}"/>
              </a:ext>
            </a:extLst>
          </p:cNvPr>
          <p:cNvSpPr>
            <a:spLocks noGrp="1"/>
          </p:cNvSpPr>
          <p:nvPr>
            <p:ph type="body" sz="quarter" idx="10"/>
          </p:nvPr>
        </p:nvSpPr>
        <p:spPr>
          <a:xfrm>
            <a:off x="549275" y="3075925"/>
            <a:ext cx="7632823" cy="1472323"/>
          </a:xfrm>
        </p:spPr>
        <p:txBody>
          <a:bodyPr/>
          <a:lstStyle/>
          <a:p>
            <a:r>
              <a:rPr lang="en-US" dirty="0">
                <a:solidFill>
                  <a:schemeClr val="bg2"/>
                </a:solidFill>
              </a:rPr>
              <a:t>Free resources, education, and tools for both HCPs and patients about narcolepsy.</a:t>
            </a:r>
            <a:endParaRPr lang="en-US" b="1" dirty="0">
              <a:solidFill>
                <a:schemeClr val="bg2"/>
              </a:solidFill>
            </a:endParaRPr>
          </a:p>
          <a:p>
            <a:r>
              <a:rPr lang="en-US" sz="2800" b="1" dirty="0" err="1"/>
              <a:t>www.cmeoutfitters.com</a:t>
            </a:r>
            <a:r>
              <a:rPr lang="en-US" sz="2800" b="1" dirty="0"/>
              <a:t>/sleep-disorders-hub/</a:t>
            </a:r>
            <a:endParaRPr lang="en-US" sz="2800" dirty="0"/>
          </a:p>
          <a:p>
            <a:endParaRPr lang="en-US" dirty="0"/>
          </a:p>
        </p:txBody>
      </p:sp>
    </p:spTree>
    <p:extLst>
      <p:ext uri="{BB962C8B-B14F-4D97-AF65-F5344CB8AC3E}">
        <p14:creationId xmlns:p14="http://schemas.microsoft.com/office/powerpoint/2010/main" val="371730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06CA21-B508-AA47-B407-447FF3584D91}"/>
              </a:ext>
            </a:extLst>
          </p:cNvPr>
          <p:cNvSpPr txBox="1"/>
          <p:nvPr/>
        </p:nvSpPr>
        <p:spPr>
          <a:xfrm>
            <a:off x="4204758" y="359764"/>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1</a:t>
            </a:r>
          </a:p>
        </p:txBody>
      </p:sp>
      <p:sp>
        <p:nvSpPr>
          <p:cNvPr id="12" name="TextBox 11">
            <a:extLst>
              <a:ext uri="{FF2B5EF4-FFF2-40B4-BE49-F238E27FC236}">
                <a16:creationId xmlns:a16="http://schemas.microsoft.com/office/drawing/2014/main" id="{A957B6F4-712A-AE47-AE95-6FD0DF245135}"/>
              </a:ext>
            </a:extLst>
          </p:cNvPr>
          <p:cNvSpPr txBox="1"/>
          <p:nvPr/>
        </p:nvSpPr>
        <p:spPr>
          <a:xfrm>
            <a:off x="439756" y="933838"/>
            <a:ext cx="6626062" cy="646331"/>
          </a:xfrm>
          <a:prstGeom prst="rect">
            <a:avLst/>
          </a:prstGeom>
          <a:noFill/>
        </p:spPr>
        <p:txBody>
          <a:bodyPr wrap="square" rtlCol="0">
            <a:spAutoFit/>
          </a:bodyPr>
          <a:lstStyle/>
          <a:p>
            <a:pPr algn="ctr"/>
            <a:r>
              <a:rPr lang="en-US" dirty="0">
                <a:solidFill>
                  <a:schemeClr val="accent6"/>
                </a:solidFill>
              </a:rPr>
              <a:t>Breakthroughs in the Management of Idiopathic Hypersomnia: The Future is Now </a:t>
            </a:r>
          </a:p>
        </p:txBody>
      </p:sp>
      <p:sp>
        <p:nvSpPr>
          <p:cNvPr id="13" name="TextBox 12">
            <a:extLst>
              <a:ext uri="{FF2B5EF4-FFF2-40B4-BE49-F238E27FC236}">
                <a16:creationId xmlns:a16="http://schemas.microsoft.com/office/drawing/2014/main" id="{05F6249E-AF09-EE4E-92B9-207BA6E66B9B}"/>
              </a:ext>
            </a:extLst>
          </p:cNvPr>
          <p:cNvSpPr txBox="1"/>
          <p:nvPr/>
        </p:nvSpPr>
        <p:spPr>
          <a:xfrm>
            <a:off x="324961" y="2482015"/>
            <a:ext cx="6626062" cy="646331"/>
          </a:xfrm>
          <a:prstGeom prst="rect">
            <a:avLst/>
          </a:prstGeom>
          <a:noFill/>
        </p:spPr>
        <p:txBody>
          <a:bodyPr wrap="square" rtlCol="0">
            <a:spAutoFit/>
          </a:bodyPr>
          <a:lstStyle/>
          <a:p>
            <a:pPr algn="ctr"/>
            <a:r>
              <a:rPr lang="en-US" dirty="0">
                <a:solidFill>
                  <a:schemeClr val="accent6"/>
                </a:solidFill>
              </a:rPr>
              <a:t>Cardiovascular Comorbidities in Narcolepsy: </a:t>
            </a:r>
          </a:p>
          <a:p>
            <a:pPr algn="ctr"/>
            <a:r>
              <a:rPr lang="en-US" dirty="0">
                <a:solidFill>
                  <a:schemeClr val="accent6"/>
                </a:solidFill>
              </a:rPr>
              <a:t>The Latest Insights on Treatment Options to Mitigate Risks </a:t>
            </a:r>
          </a:p>
        </p:txBody>
      </p:sp>
      <p:sp>
        <p:nvSpPr>
          <p:cNvPr id="14" name="TextBox 13">
            <a:extLst>
              <a:ext uri="{FF2B5EF4-FFF2-40B4-BE49-F238E27FC236}">
                <a16:creationId xmlns:a16="http://schemas.microsoft.com/office/drawing/2014/main" id="{CF604BE6-5487-8848-A889-ED7A011BD4EE}"/>
              </a:ext>
            </a:extLst>
          </p:cNvPr>
          <p:cNvSpPr txBox="1"/>
          <p:nvPr/>
        </p:nvSpPr>
        <p:spPr>
          <a:xfrm>
            <a:off x="324961" y="4030192"/>
            <a:ext cx="7571911" cy="646331"/>
          </a:xfrm>
          <a:prstGeom prst="rect">
            <a:avLst/>
          </a:prstGeom>
          <a:noFill/>
        </p:spPr>
        <p:txBody>
          <a:bodyPr wrap="square" rtlCol="0">
            <a:spAutoFit/>
          </a:bodyPr>
          <a:lstStyle/>
          <a:p>
            <a:pPr algn="ctr"/>
            <a:r>
              <a:rPr lang="en-US" dirty="0">
                <a:solidFill>
                  <a:schemeClr val="accent6"/>
                </a:solidFill>
              </a:rPr>
              <a:t>Putting Idiopathic Hypersomnia Treatment Challenges to Rest: </a:t>
            </a:r>
            <a:br>
              <a:rPr lang="en-US" dirty="0">
                <a:solidFill>
                  <a:schemeClr val="accent6"/>
                </a:solidFill>
              </a:rPr>
            </a:br>
            <a:r>
              <a:rPr lang="en-US" dirty="0">
                <a:solidFill>
                  <a:schemeClr val="accent6"/>
                </a:solidFill>
              </a:rPr>
              <a:t>The Latest Evidence on the Safety and Efficacy of Emerging Therapies </a:t>
            </a:r>
          </a:p>
        </p:txBody>
      </p:sp>
      <p:sp>
        <p:nvSpPr>
          <p:cNvPr id="15" name="TextBox 14">
            <a:extLst>
              <a:ext uri="{FF2B5EF4-FFF2-40B4-BE49-F238E27FC236}">
                <a16:creationId xmlns:a16="http://schemas.microsoft.com/office/drawing/2014/main" id="{EC72D98E-CF93-C542-A410-A15905F3B19E}"/>
              </a:ext>
            </a:extLst>
          </p:cNvPr>
          <p:cNvSpPr txBox="1"/>
          <p:nvPr/>
        </p:nvSpPr>
        <p:spPr>
          <a:xfrm>
            <a:off x="2946931" y="4643357"/>
            <a:ext cx="2961323" cy="400110"/>
          </a:xfrm>
          <a:prstGeom prst="rect">
            <a:avLst/>
          </a:prstGeom>
          <a:noFill/>
        </p:spPr>
        <p:txBody>
          <a:bodyPr wrap="none" rtlCol="0">
            <a:spAutoFit/>
          </a:bodyPr>
          <a:lstStyle/>
          <a:p>
            <a:r>
              <a:rPr lang="en-US" sz="2000" dirty="0" err="1">
                <a:solidFill>
                  <a:schemeClr val="accent2">
                    <a:lumMod val="60000"/>
                    <a:lumOff val="40000"/>
                  </a:schemeClr>
                </a:solidFill>
              </a:rPr>
              <a:t>www.CMEOutfitters.com</a:t>
            </a:r>
            <a:endParaRPr lang="en-US" sz="2000" dirty="0">
              <a:solidFill>
                <a:schemeClr val="accent2">
                  <a:lumMod val="60000"/>
                  <a:lumOff val="40000"/>
                </a:schemeClr>
              </a:solidFill>
            </a:endParaRPr>
          </a:p>
        </p:txBody>
      </p:sp>
      <p:pic>
        <p:nvPicPr>
          <p:cNvPr id="17" name="Picture 16" descr="A picture containing text, clipart, vector graphics&#10;&#10;Description automatically generated">
            <a:extLst>
              <a:ext uri="{FF2B5EF4-FFF2-40B4-BE49-F238E27FC236}">
                <a16:creationId xmlns:a16="http://schemas.microsoft.com/office/drawing/2014/main" id="{159BFB2C-02C5-4249-8DA5-74009BF27A78}"/>
              </a:ext>
            </a:extLst>
          </p:cNvPr>
          <p:cNvPicPr>
            <a:picLocks noChangeAspect="1"/>
          </p:cNvPicPr>
          <p:nvPr/>
        </p:nvPicPr>
        <p:blipFill>
          <a:blip r:embed="rId2"/>
          <a:stretch>
            <a:fillRect/>
          </a:stretch>
        </p:blipFill>
        <p:spPr>
          <a:xfrm>
            <a:off x="2521397" y="122668"/>
            <a:ext cx="1683361" cy="759163"/>
          </a:xfrm>
          <a:prstGeom prst="rect">
            <a:avLst/>
          </a:prstGeom>
        </p:spPr>
      </p:pic>
      <p:sp>
        <p:nvSpPr>
          <p:cNvPr id="18" name="TextBox 17">
            <a:extLst>
              <a:ext uri="{FF2B5EF4-FFF2-40B4-BE49-F238E27FC236}">
                <a16:creationId xmlns:a16="http://schemas.microsoft.com/office/drawing/2014/main" id="{C0DC8519-8C74-ED4E-A35D-89863ADFEFBE}"/>
              </a:ext>
            </a:extLst>
          </p:cNvPr>
          <p:cNvSpPr txBox="1"/>
          <p:nvPr/>
        </p:nvSpPr>
        <p:spPr>
          <a:xfrm>
            <a:off x="4204758" y="1893089"/>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2</a:t>
            </a:r>
          </a:p>
        </p:txBody>
      </p:sp>
      <p:pic>
        <p:nvPicPr>
          <p:cNvPr id="19" name="Picture 18" descr="A picture containing text, clipart, vector graphics&#10;&#10;Description automatically generated">
            <a:extLst>
              <a:ext uri="{FF2B5EF4-FFF2-40B4-BE49-F238E27FC236}">
                <a16:creationId xmlns:a16="http://schemas.microsoft.com/office/drawing/2014/main" id="{5B0DF02A-C62C-5440-AFB8-A4B90F54C8E8}"/>
              </a:ext>
            </a:extLst>
          </p:cNvPr>
          <p:cNvPicPr>
            <a:picLocks noChangeAspect="1"/>
          </p:cNvPicPr>
          <p:nvPr/>
        </p:nvPicPr>
        <p:blipFill>
          <a:blip r:embed="rId2"/>
          <a:stretch>
            <a:fillRect/>
          </a:stretch>
        </p:blipFill>
        <p:spPr>
          <a:xfrm>
            <a:off x="2521397" y="1655993"/>
            <a:ext cx="1683361" cy="759163"/>
          </a:xfrm>
          <a:prstGeom prst="rect">
            <a:avLst/>
          </a:prstGeom>
        </p:spPr>
      </p:pic>
      <p:sp>
        <p:nvSpPr>
          <p:cNvPr id="20" name="TextBox 19">
            <a:extLst>
              <a:ext uri="{FF2B5EF4-FFF2-40B4-BE49-F238E27FC236}">
                <a16:creationId xmlns:a16="http://schemas.microsoft.com/office/drawing/2014/main" id="{A61DC6EA-B62B-D641-BC32-0B34D45E4AA1}"/>
              </a:ext>
            </a:extLst>
          </p:cNvPr>
          <p:cNvSpPr txBox="1"/>
          <p:nvPr/>
        </p:nvSpPr>
        <p:spPr>
          <a:xfrm>
            <a:off x="4204758" y="3449515"/>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4</a:t>
            </a:r>
          </a:p>
        </p:txBody>
      </p:sp>
      <p:pic>
        <p:nvPicPr>
          <p:cNvPr id="21" name="Picture 20" descr="A picture containing text, clipart, vector graphics&#10;&#10;Description automatically generated">
            <a:extLst>
              <a:ext uri="{FF2B5EF4-FFF2-40B4-BE49-F238E27FC236}">
                <a16:creationId xmlns:a16="http://schemas.microsoft.com/office/drawing/2014/main" id="{12DF6E07-FE92-6C46-BF74-C3EA60CD3D3F}"/>
              </a:ext>
            </a:extLst>
          </p:cNvPr>
          <p:cNvPicPr>
            <a:picLocks noChangeAspect="1"/>
          </p:cNvPicPr>
          <p:nvPr/>
        </p:nvPicPr>
        <p:blipFill>
          <a:blip r:embed="rId2"/>
          <a:stretch>
            <a:fillRect/>
          </a:stretch>
        </p:blipFill>
        <p:spPr>
          <a:xfrm>
            <a:off x="2521397" y="3212419"/>
            <a:ext cx="1683361" cy="759163"/>
          </a:xfrm>
          <a:prstGeom prst="rect">
            <a:avLst/>
          </a:prstGeom>
        </p:spPr>
      </p:pic>
    </p:spTree>
    <p:extLst>
      <p:ext uri="{BB962C8B-B14F-4D97-AF65-F5344CB8AC3E}">
        <p14:creationId xmlns:p14="http://schemas.microsoft.com/office/powerpoint/2010/main" val="413018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F0FC5-E0DB-ED47-B217-9125177B50BF}"/>
              </a:ext>
            </a:extLst>
          </p:cNvPr>
          <p:cNvSpPr>
            <a:spLocks noGrp="1"/>
          </p:cNvSpPr>
          <p:nvPr>
            <p:ph type="title"/>
          </p:nvPr>
        </p:nvSpPr>
        <p:spPr>
          <a:xfrm>
            <a:off x="549276" y="1771763"/>
            <a:ext cx="8084088" cy="1138773"/>
          </a:xfrm>
        </p:spPr>
        <p:txBody>
          <a:bodyPr/>
          <a:lstStyle/>
          <a:p>
            <a:r>
              <a:rPr lang="en-US" dirty="0">
                <a:latin typeface="Arial" panose="020B0604020202020204" pitchFamily="34" charset="0"/>
              </a:rPr>
              <a:t>Richard K. Bogan, MD, FCCP, FAASM</a:t>
            </a:r>
            <a:endParaRPr lang="en-US" dirty="0"/>
          </a:p>
        </p:txBody>
      </p:sp>
      <p:sp>
        <p:nvSpPr>
          <p:cNvPr id="3" name="Text Placeholder 2">
            <a:extLst>
              <a:ext uri="{FF2B5EF4-FFF2-40B4-BE49-F238E27FC236}">
                <a16:creationId xmlns:a16="http://schemas.microsoft.com/office/drawing/2014/main" id="{88F1B556-4604-8A4E-83F9-672E2F6B43BB}"/>
              </a:ext>
            </a:extLst>
          </p:cNvPr>
          <p:cNvSpPr>
            <a:spLocks noGrp="1"/>
          </p:cNvSpPr>
          <p:nvPr>
            <p:ph type="body" sz="quarter" idx="10"/>
          </p:nvPr>
        </p:nvSpPr>
        <p:spPr>
          <a:xfrm>
            <a:off x="549276" y="2910536"/>
            <a:ext cx="6464982" cy="2136478"/>
          </a:xfrm>
        </p:spPr>
        <p:txBody>
          <a:bodyPr/>
          <a:lstStyle/>
          <a:p>
            <a:r>
              <a:rPr lang="en-US" sz="2000" dirty="0"/>
              <a:t>President of Bogan Sleep Consultants, LLC</a:t>
            </a:r>
          </a:p>
          <a:p>
            <a:r>
              <a:rPr lang="en-US" sz="2000" dirty="0"/>
              <a:t>Associate Clinical Professor, University of South Carolina </a:t>
            </a:r>
            <a:br>
              <a:rPr lang="en-US" sz="2000" dirty="0"/>
            </a:br>
            <a:r>
              <a:rPr lang="en-US" sz="2000" dirty="0"/>
              <a:t>School of Medicine, Columbia, SC</a:t>
            </a:r>
          </a:p>
          <a:p>
            <a:r>
              <a:rPr lang="en-US" sz="2000" dirty="0"/>
              <a:t>Associate Clinical Professor, </a:t>
            </a:r>
            <a:br>
              <a:rPr lang="en-US" sz="2000" dirty="0"/>
            </a:br>
            <a:r>
              <a:rPr lang="en-US" sz="2000" dirty="0"/>
              <a:t>Medical University of South Carolina</a:t>
            </a:r>
            <a:br>
              <a:rPr lang="en-US" sz="2000" dirty="0"/>
            </a:br>
            <a:r>
              <a:rPr lang="en-US" sz="2000" dirty="0"/>
              <a:t>Charleston, SC</a:t>
            </a:r>
          </a:p>
        </p:txBody>
      </p:sp>
    </p:spTree>
    <p:extLst>
      <p:ext uri="{BB962C8B-B14F-4D97-AF65-F5344CB8AC3E}">
        <p14:creationId xmlns:p14="http://schemas.microsoft.com/office/powerpoint/2010/main" val="923031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4" y="1969329"/>
            <a:ext cx="6308726" cy="615553"/>
          </a:xfrm>
        </p:spPr>
        <p:txBody>
          <a:bodyPr/>
          <a:lstStyle/>
          <a:p>
            <a:pPr marL="0" indent="0">
              <a:buNone/>
            </a:pPr>
            <a:r>
              <a:rPr lang="en-US" dirty="0">
                <a:effectLst/>
                <a:latin typeface="Arial" panose="020B0604020202020204" pitchFamily="34" charset="0"/>
              </a:rPr>
              <a:t>Michael J. Thorpy, MD</a:t>
            </a:r>
          </a:p>
        </p:txBody>
      </p:sp>
      <p:sp>
        <p:nvSpPr>
          <p:cNvPr id="3" name="Text Placeholder 2"/>
          <p:cNvSpPr>
            <a:spLocks noGrp="1"/>
          </p:cNvSpPr>
          <p:nvPr>
            <p:ph type="body" sz="quarter" idx="10"/>
          </p:nvPr>
        </p:nvSpPr>
        <p:spPr>
          <a:xfrm>
            <a:off x="549276" y="2718998"/>
            <a:ext cx="8297181" cy="1154906"/>
          </a:xfrm>
        </p:spPr>
        <p:txBody>
          <a:bodyPr/>
          <a:lstStyle/>
          <a:p>
            <a:r>
              <a:rPr lang="en-US" sz="2000" dirty="0"/>
              <a:t>Professor of Neurology</a:t>
            </a:r>
            <a:br>
              <a:rPr lang="en-US" sz="2000" dirty="0"/>
            </a:br>
            <a:r>
              <a:rPr lang="en-US" sz="2000" dirty="0"/>
              <a:t>Albert Einstein College of Medicine</a:t>
            </a:r>
            <a:br>
              <a:rPr lang="en-US" sz="2000" dirty="0"/>
            </a:br>
            <a:r>
              <a:rPr lang="en-US" sz="2000" dirty="0"/>
              <a:t>Director, Sleep-Wake Disorders Center</a:t>
            </a:r>
            <a:br>
              <a:rPr lang="en-US" sz="2000" dirty="0"/>
            </a:br>
            <a:r>
              <a:rPr lang="en-US" sz="2000" dirty="0"/>
              <a:t>Department of Neurology</a:t>
            </a:r>
            <a:br>
              <a:rPr lang="en-US" sz="2000" dirty="0"/>
            </a:br>
            <a:r>
              <a:rPr lang="en-US" sz="2000" dirty="0"/>
              <a:t>Montefiore Medical Center</a:t>
            </a:r>
            <a:br>
              <a:rPr lang="en-US" sz="2000" dirty="0"/>
            </a:br>
            <a:r>
              <a:rPr lang="en-US" sz="2000" dirty="0"/>
              <a:t>Bronx, NY</a:t>
            </a:r>
            <a:br>
              <a:rPr lang="en-US" sz="2000" dirty="0"/>
            </a:br>
            <a:r>
              <a:rPr lang="en-US" sz="2000" dirty="0"/>
              <a:t>President, New York State Society of Sleep Medicine</a:t>
            </a:r>
            <a:br>
              <a:rPr lang="en-US" sz="2000" dirty="0"/>
            </a:br>
            <a:r>
              <a:rPr lang="en-US" sz="2000" dirty="0"/>
              <a:t>Past President of the Sleep Section, Academy of Neurology</a:t>
            </a:r>
          </a:p>
        </p:txBody>
      </p:sp>
    </p:spTree>
    <p:extLst>
      <p:ext uri="{BB962C8B-B14F-4D97-AF65-F5344CB8AC3E}">
        <p14:creationId xmlns:p14="http://schemas.microsoft.com/office/powerpoint/2010/main" val="738218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D992-D182-B940-82E0-0D6B250B1C1C}"/>
              </a:ext>
            </a:extLst>
          </p:cNvPr>
          <p:cNvSpPr>
            <a:spLocks noGrp="1"/>
          </p:cNvSpPr>
          <p:nvPr>
            <p:ph type="title"/>
          </p:nvPr>
        </p:nvSpPr>
        <p:spPr>
          <a:xfrm>
            <a:off x="549274" y="1900268"/>
            <a:ext cx="5387976" cy="1243417"/>
          </a:xfrm>
        </p:spPr>
        <p:txBody>
          <a:bodyPr/>
          <a:lstStyle/>
          <a:p>
            <a:r>
              <a:rPr lang="en-US" sz="4400" dirty="0"/>
              <a:t>Learning </a:t>
            </a:r>
            <a:br>
              <a:rPr lang="en-US" sz="4400" dirty="0"/>
            </a:br>
            <a:r>
              <a:rPr lang="en-US" sz="4400" dirty="0"/>
              <a:t>Objective </a:t>
            </a:r>
          </a:p>
        </p:txBody>
      </p:sp>
      <p:sp>
        <p:nvSpPr>
          <p:cNvPr id="3" name="Text Placeholder 2">
            <a:extLst>
              <a:ext uri="{FF2B5EF4-FFF2-40B4-BE49-F238E27FC236}">
                <a16:creationId xmlns:a16="http://schemas.microsoft.com/office/drawing/2014/main" id="{FD49C6DF-AB7E-484D-BFEC-A5C77B4F7D25}"/>
              </a:ext>
            </a:extLst>
          </p:cNvPr>
          <p:cNvSpPr>
            <a:spLocks noGrp="1"/>
          </p:cNvSpPr>
          <p:nvPr>
            <p:ph type="body" sz="quarter" idx="10"/>
          </p:nvPr>
        </p:nvSpPr>
        <p:spPr>
          <a:xfrm>
            <a:off x="549276" y="3277801"/>
            <a:ext cx="6168047" cy="1154906"/>
          </a:xfrm>
        </p:spPr>
        <p:txBody>
          <a:bodyPr/>
          <a:lstStyle/>
          <a:p>
            <a:r>
              <a:rPr lang="en-US" sz="2800" dirty="0"/>
              <a:t>Apply updates from recent clinical trials on optimal strategies to dose and titrate pharmacotherapies for the management of narcolepsy.</a:t>
            </a:r>
            <a:r>
              <a:rPr lang="en-US" sz="2400" dirty="0"/>
              <a:t> </a:t>
            </a:r>
            <a:endParaRPr lang="en-US" sz="2000" dirty="0"/>
          </a:p>
        </p:txBody>
      </p:sp>
      <p:sp>
        <p:nvSpPr>
          <p:cNvPr id="4" name="TextBox 3">
            <a:extLst>
              <a:ext uri="{FF2B5EF4-FFF2-40B4-BE49-F238E27FC236}">
                <a16:creationId xmlns:a16="http://schemas.microsoft.com/office/drawing/2014/main" id="{B2EFADD1-BB5C-EF43-B4F6-77DA0E7D9709}"/>
              </a:ext>
            </a:extLst>
          </p:cNvPr>
          <p:cNvSpPr txBox="1"/>
          <p:nvPr/>
        </p:nvSpPr>
        <p:spPr>
          <a:xfrm>
            <a:off x="2941604" y="1558685"/>
            <a:ext cx="939800" cy="1785104"/>
          </a:xfrm>
          <a:prstGeom prst="rect">
            <a:avLst/>
          </a:prstGeom>
          <a:noFill/>
        </p:spPr>
        <p:txBody>
          <a:bodyPr wrap="square" rtlCol="0">
            <a:spAutoFit/>
          </a:bodyPr>
          <a:lstStyle/>
          <a:p>
            <a:pPr algn="ctr"/>
            <a:r>
              <a:rPr lang="en-US" sz="11000" b="1" dirty="0">
                <a:solidFill>
                  <a:schemeClr val="accent2">
                    <a:lumMod val="60000"/>
                    <a:lumOff val="40000"/>
                  </a:schemeClr>
                </a:solidFill>
              </a:rPr>
              <a:t>1</a:t>
            </a:r>
          </a:p>
        </p:txBody>
      </p:sp>
    </p:spTree>
    <p:extLst>
      <p:ext uri="{BB962C8B-B14F-4D97-AF65-F5344CB8AC3E}">
        <p14:creationId xmlns:p14="http://schemas.microsoft.com/office/powerpoint/2010/main" val="42216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7B3EA-CC86-8141-93CA-0E2F07765E4A}"/>
              </a:ext>
            </a:extLst>
          </p:cNvPr>
          <p:cNvSpPr>
            <a:spLocks noGrp="1"/>
          </p:cNvSpPr>
          <p:nvPr>
            <p:ph type="title"/>
          </p:nvPr>
        </p:nvSpPr>
        <p:spPr>
          <a:xfrm>
            <a:off x="417095" y="50260"/>
            <a:ext cx="8309810" cy="929485"/>
          </a:xfrm>
        </p:spPr>
        <p:txBody>
          <a:bodyPr/>
          <a:lstStyle/>
          <a:p>
            <a:r>
              <a:rPr lang="en-US" sz="3200" dirty="0"/>
              <a:t>Treatment Considerations for Optimal Management of Narcolepsy</a:t>
            </a:r>
          </a:p>
        </p:txBody>
      </p:sp>
      <p:sp>
        <p:nvSpPr>
          <p:cNvPr id="3" name="Content Placeholder 2">
            <a:extLst>
              <a:ext uri="{FF2B5EF4-FFF2-40B4-BE49-F238E27FC236}">
                <a16:creationId xmlns:a16="http://schemas.microsoft.com/office/drawing/2014/main" id="{D32804B8-2ECC-DF49-85A0-8778D746D05F}"/>
              </a:ext>
            </a:extLst>
          </p:cNvPr>
          <p:cNvSpPr>
            <a:spLocks noGrp="1"/>
          </p:cNvSpPr>
          <p:nvPr>
            <p:ph idx="1"/>
          </p:nvPr>
        </p:nvSpPr>
        <p:spPr>
          <a:xfrm>
            <a:off x="417095" y="1142178"/>
            <a:ext cx="8309810" cy="3722558"/>
          </a:xfrm>
        </p:spPr>
        <p:txBody>
          <a:bodyPr/>
          <a:lstStyle/>
          <a:p>
            <a:r>
              <a:rPr lang="en-US" sz="2600" dirty="0"/>
              <a:t>Essential to be familiar with mechanisms of action, dosing regimens, and rationale for use of each medication</a:t>
            </a:r>
          </a:p>
          <a:p>
            <a:r>
              <a:rPr lang="en-US" sz="2600" dirty="0"/>
              <a:t>Appropriate dosing to therapeutic objectives</a:t>
            </a:r>
          </a:p>
          <a:p>
            <a:pPr lvl="1"/>
            <a:r>
              <a:rPr lang="en-US" sz="2200" dirty="0"/>
              <a:t>Dosing too low to avoid AEs can result in discontinuation due to lack of efficacy and AEs with only partial improvement</a:t>
            </a:r>
          </a:p>
          <a:p>
            <a:r>
              <a:rPr lang="en-US" sz="2600" dirty="0"/>
              <a:t>Titration to effect</a:t>
            </a:r>
          </a:p>
          <a:p>
            <a:pPr lvl="1"/>
            <a:r>
              <a:rPr lang="en-US" sz="2200" dirty="0"/>
              <a:t>Titration rate to maximal efficacy while minimizing side effects</a:t>
            </a:r>
          </a:p>
          <a:p>
            <a:r>
              <a:rPr lang="en-US" sz="2600" dirty="0"/>
              <a:t>Considerations for switching</a:t>
            </a:r>
          </a:p>
          <a:p>
            <a:endParaRPr lang="en-US" dirty="0"/>
          </a:p>
        </p:txBody>
      </p:sp>
      <p:sp>
        <p:nvSpPr>
          <p:cNvPr id="4" name="Text Placeholder 3">
            <a:extLst>
              <a:ext uri="{FF2B5EF4-FFF2-40B4-BE49-F238E27FC236}">
                <a16:creationId xmlns:a16="http://schemas.microsoft.com/office/drawing/2014/main" id="{0B688898-7BFD-994D-AE7D-5A2CC9DFDB1A}"/>
              </a:ext>
            </a:extLst>
          </p:cNvPr>
          <p:cNvSpPr>
            <a:spLocks noGrp="1"/>
          </p:cNvSpPr>
          <p:nvPr>
            <p:ph type="body" sz="quarter" idx="10"/>
          </p:nvPr>
        </p:nvSpPr>
        <p:spPr>
          <a:xfrm>
            <a:off x="0" y="4684913"/>
            <a:ext cx="9144000" cy="458587"/>
          </a:xfrm>
        </p:spPr>
        <p:txBody>
          <a:bodyPr/>
          <a:lstStyle/>
          <a:p>
            <a:r>
              <a:rPr lang="en-US" dirty="0"/>
              <a:t>AEs = adverse events</a:t>
            </a:r>
          </a:p>
          <a:p>
            <a:r>
              <a:rPr lang="en-US" dirty="0" err="1"/>
              <a:t>Thorpy</a:t>
            </a:r>
            <a:r>
              <a:rPr lang="en-US" dirty="0"/>
              <a:t> MJ, et al. </a:t>
            </a:r>
            <a:r>
              <a:rPr lang="en-US" i="1" dirty="0"/>
              <a:t>Sleep Med</a:t>
            </a:r>
            <a:r>
              <a:rPr lang="en-US" dirty="0"/>
              <a:t>. 2015;16(1):9-18.</a:t>
            </a:r>
          </a:p>
        </p:txBody>
      </p:sp>
    </p:spTree>
    <p:extLst>
      <p:ext uri="{BB962C8B-B14F-4D97-AF65-F5344CB8AC3E}">
        <p14:creationId xmlns:p14="http://schemas.microsoft.com/office/powerpoint/2010/main" val="1046285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C0903-9E64-6948-A4CE-22A5DD9032C8}"/>
              </a:ext>
            </a:extLst>
          </p:cNvPr>
          <p:cNvSpPr>
            <a:spLocks noGrp="1"/>
          </p:cNvSpPr>
          <p:nvPr>
            <p:ph type="title"/>
          </p:nvPr>
        </p:nvSpPr>
        <p:spPr>
          <a:xfrm>
            <a:off x="417095" y="234002"/>
            <a:ext cx="8309810" cy="458587"/>
          </a:xfrm>
        </p:spPr>
        <p:txBody>
          <a:bodyPr/>
          <a:lstStyle/>
          <a:p>
            <a:r>
              <a:rPr lang="en-US" sz="2800" dirty="0"/>
              <a:t>Treatments for Narcolepsy</a:t>
            </a:r>
          </a:p>
        </p:txBody>
      </p:sp>
      <p:sp>
        <p:nvSpPr>
          <p:cNvPr id="4" name="Text Placeholder 3">
            <a:extLst>
              <a:ext uri="{FF2B5EF4-FFF2-40B4-BE49-F238E27FC236}">
                <a16:creationId xmlns:a16="http://schemas.microsoft.com/office/drawing/2014/main" id="{D5B3E6E2-60C3-7249-9797-CEC66B32A3AC}"/>
              </a:ext>
            </a:extLst>
          </p:cNvPr>
          <p:cNvSpPr>
            <a:spLocks noGrp="1"/>
          </p:cNvSpPr>
          <p:nvPr>
            <p:ph type="body" sz="quarter" idx="10"/>
          </p:nvPr>
        </p:nvSpPr>
        <p:spPr>
          <a:xfrm>
            <a:off x="0" y="4787248"/>
            <a:ext cx="9144000" cy="504754"/>
          </a:xfrm>
        </p:spPr>
        <p:txBody>
          <a:bodyPr/>
          <a:lstStyle/>
          <a:p>
            <a:r>
              <a:rPr lang="en-US" dirty="0"/>
              <a:t>DAT = dopamine transporter; EDS = excessive daytime sleepiness; OSA = obstructive sleep apnea </a:t>
            </a:r>
          </a:p>
          <a:p>
            <a:r>
              <a:rPr lang="en-US" dirty="0" err="1"/>
              <a:t>Drugs@FDA</a:t>
            </a:r>
            <a:r>
              <a:rPr lang="en-US" dirty="0"/>
              <a:t> Website.</a:t>
            </a:r>
          </a:p>
        </p:txBody>
      </p:sp>
      <p:graphicFrame>
        <p:nvGraphicFramePr>
          <p:cNvPr id="6" name="Content Placeholder 5">
            <a:extLst>
              <a:ext uri="{FF2B5EF4-FFF2-40B4-BE49-F238E27FC236}">
                <a16:creationId xmlns:a16="http://schemas.microsoft.com/office/drawing/2014/main" id="{867E20F0-A1F0-B147-B572-A5C8E717559F}"/>
              </a:ext>
            </a:extLst>
          </p:cNvPr>
          <p:cNvGraphicFramePr>
            <a:graphicFrameLocks noGrp="1"/>
          </p:cNvGraphicFramePr>
          <p:nvPr>
            <p:ph idx="4294967295"/>
            <p:extLst>
              <p:ext uri="{D42A27DB-BD31-4B8C-83A1-F6EECF244321}">
                <p14:modId xmlns:p14="http://schemas.microsoft.com/office/powerpoint/2010/main" val="488597238"/>
              </p:ext>
            </p:extLst>
          </p:nvPr>
        </p:nvGraphicFramePr>
        <p:xfrm>
          <a:off x="130625" y="692589"/>
          <a:ext cx="8931111" cy="3905572"/>
        </p:xfrm>
        <a:graphic>
          <a:graphicData uri="http://schemas.openxmlformats.org/drawingml/2006/table">
            <a:tbl>
              <a:tblPr firstRow="1" bandRow="1">
                <a:tableStyleId>{5C22544A-7EE6-4342-B048-85BDC9FD1C3A}</a:tableStyleId>
              </a:tblPr>
              <a:tblGrid>
                <a:gridCol w="1866126">
                  <a:extLst>
                    <a:ext uri="{9D8B030D-6E8A-4147-A177-3AD203B41FA5}">
                      <a16:colId xmlns:a16="http://schemas.microsoft.com/office/drawing/2014/main" val="834296053"/>
                    </a:ext>
                  </a:extLst>
                </a:gridCol>
                <a:gridCol w="4030825">
                  <a:extLst>
                    <a:ext uri="{9D8B030D-6E8A-4147-A177-3AD203B41FA5}">
                      <a16:colId xmlns:a16="http://schemas.microsoft.com/office/drawing/2014/main" val="518033060"/>
                    </a:ext>
                  </a:extLst>
                </a:gridCol>
                <a:gridCol w="3034160">
                  <a:extLst>
                    <a:ext uri="{9D8B030D-6E8A-4147-A177-3AD203B41FA5}">
                      <a16:colId xmlns:a16="http://schemas.microsoft.com/office/drawing/2014/main" val="247632495"/>
                    </a:ext>
                  </a:extLst>
                </a:gridCol>
              </a:tblGrid>
              <a:tr h="400769">
                <a:tc>
                  <a:txBody>
                    <a:bodyPr/>
                    <a:lstStyle/>
                    <a:p>
                      <a:pPr>
                        <a:lnSpc>
                          <a:spcPct val="85000"/>
                        </a:lnSpc>
                      </a:pPr>
                      <a:r>
                        <a:rPr lang="en-US" sz="1600" dirty="0"/>
                        <a:t>Agent</a:t>
                      </a:r>
                    </a:p>
                  </a:txBody>
                  <a:tcPr anchor="ctr"/>
                </a:tc>
                <a:tc>
                  <a:txBody>
                    <a:bodyPr/>
                    <a:lstStyle/>
                    <a:p>
                      <a:pPr>
                        <a:lnSpc>
                          <a:spcPct val="85000"/>
                        </a:lnSpc>
                      </a:pPr>
                      <a:r>
                        <a:rPr lang="en-US" sz="1600" dirty="0"/>
                        <a:t>Indication</a:t>
                      </a:r>
                    </a:p>
                  </a:txBody>
                  <a:tcPr anchor="ctr"/>
                </a:tc>
                <a:tc>
                  <a:txBody>
                    <a:bodyPr/>
                    <a:lstStyle/>
                    <a:p>
                      <a:pPr>
                        <a:lnSpc>
                          <a:spcPct val="85000"/>
                        </a:lnSpc>
                      </a:pPr>
                      <a:r>
                        <a:rPr lang="en-US" sz="1600" dirty="0"/>
                        <a:t>Mechanism of Action</a:t>
                      </a:r>
                    </a:p>
                  </a:txBody>
                  <a:tcPr anchor="ctr"/>
                </a:tc>
                <a:extLst>
                  <a:ext uri="{0D108BD9-81ED-4DB2-BD59-A6C34878D82A}">
                    <a16:rowId xmlns:a16="http://schemas.microsoft.com/office/drawing/2014/main" val="1337309244"/>
                  </a:ext>
                </a:extLst>
              </a:tr>
              <a:tr h="546802">
                <a:tc>
                  <a:txBody>
                    <a:bodyPr/>
                    <a:lstStyle/>
                    <a:p>
                      <a:pPr>
                        <a:lnSpc>
                          <a:spcPct val="85000"/>
                        </a:lnSpc>
                      </a:pPr>
                      <a:r>
                        <a:rPr lang="en-US" sz="1600" dirty="0"/>
                        <a:t>Amphetamine / Methylphenidate</a:t>
                      </a:r>
                    </a:p>
                  </a:txBody>
                  <a:tcPr anchor="ctr"/>
                </a:tc>
                <a:tc>
                  <a:txBody>
                    <a:bodyPr/>
                    <a:lstStyle/>
                    <a:p>
                      <a:pPr>
                        <a:lnSpc>
                          <a:spcPct val="85000"/>
                        </a:lnSpc>
                      </a:pPr>
                      <a:r>
                        <a:rPr lang="en-US" sz="1600" dirty="0"/>
                        <a:t>Treatment of ADHD in patients 6 years and older and narcolepsy</a:t>
                      </a:r>
                    </a:p>
                  </a:txBody>
                  <a:tcPr anchor="ctr"/>
                </a:tc>
                <a:tc>
                  <a:txBody>
                    <a:bodyPr/>
                    <a:lstStyle/>
                    <a:p>
                      <a:pPr>
                        <a:lnSpc>
                          <a:spcPct val="85000"/>
                        </a:lnSpc>
                      </a:pPr>
                      <a:r>
                        <a:rPr lang="en-US" sz="1600" dirty="0"/>
                        <a:t>Sympathomimetic; dopamine, norepinephrine, serotonin</a:t>
                      </a:r>
                    </a:p>
                  </a:txBody>
                  <a:tcPr anchor="ctr"/>
                </a:tc>
                <a:extLst>
                  <a:ext uri="{0D108BD9-81ED-4DB2-BD59-A6C34878D82A}">
                    <a16:rowId xmlns:a16="http://schemas.microsoft.com/office/drawing/2014/main" val="3907726203"/>
                  </a:ext>
                </a:extLst>
              </a:tr>
              <a:tr h="770793">
                <a:tc>
                  <a:txBody>
                    <a:bodyPr/>
                    <a:lstStyle/>
                    <a:p>
                      <a:pPr>
                        <a:lnSpc>
                          <a:spcPct val="85000"/>
                        </a:lnSpc>
                      </a:pPr>
                      <a:r>
                        <a:rPr lang="en-US" sz="1600" dirty="0"/>
                        <a:t>Modafinil / Armodafinil</a:t>
                      </a:r>
                    </a:p>
                  </a:txBody>
                  <a:tcPr anchor="ctr"/>
                </a:tc>
                <a:tc>
                  <a:txBody>
                    <a:bodyPr/>
                    <a:lstStyle/>
                    <a:p>
                      <a:pPr>
                        <a:lnSpc>
                          <a:spcPct val="85000"/>
                        </a:lnSpc>
                      </a:pPr>
                      <a:r>
                        <a:rPr lang="en-US" sz="1600" kern="1200" dirty="0">
                          <a:solidFill>
                            <a:schemeClr val="dk1"/>
                          </a:solidFill>
                          <a:effectLst/>
                          <a:latin typeface="+mn-lt"/>
                          <a:ea typeface="+mn-ea"/>
                          <a:cs typeface="+mn-cs"/>
                        </a:rPr>
                        <a:t>Adults with EDS associated with narcolepsy, OSA, or shift work sleep disorder</a:t>
                      </a:r>
                      <a:r>
                        <a:rPr lang="en-US" sz="1600" dirty="0">
                          <a:effectLst/>
                        </a:rPr>
                        <a:t> </a:t>
                      </a:r>
                      <a:endParaRPr lang="en-US" sz="1600" dirty="0"/>
                    </a:p>
                  </a:txBody>
                  <a:tcPr anchor="ctr"/>
                </a:tc>
                <a:tc>
                  <a:txBody>
                    <a:bodyPr/>
                    <a:lstStyle/>
                    <a:p>
                      <a:pPr>
                        <a:lnSpc>
                          <a:spcPct val="85000"/>
                        </a:lnSpc>
                      </a:pPr>
                      <a:r>
                        <a:rPr lang="en-US" sz="1600" dirty="0"/>
                        <a:t>DAT inhibitor</a:t>
                      </a:r>
                    </a:p>
                  </a:txBody>
                  <a:tcPr anchor="ctr"/>
                </a:tc>
                <a:extLst>
                  <a:ext uri="{0D108BD9-81ED-4DB2-BD59-A6C34878D82A}">
                    <a16:rowId xmlns:a16="http://schemas.microsoft.com/office/drawing/2014/main" val="1810105935"/>
                  </a:ext>
                </a:extLst>
              </a:tr>
              <a:tr h="546802">
                <a:tc>
                  <a:txBody>
                    <a:bodyPr/>
                    <a:lstStyle/>
                    <a:p>
                      <a:pPr>
                        <a:lnSpc>
                          <a:spcPct val="85000"/>
                        </a:lnSpc>
                      </a:pPr>
                      <a:r>
                        <a:rPr lang="en-US" sz="1600" dirty="0"/>
                        <a:t>Sodium oxybate</a:t>
                      </a:r>
                    </a:p>
                  </a:txBody>
                  <a:tcPr anchor="ctr"/>
                </a:tc>
                <a:tc>
                  <a:txBody>
                    <a:bodyPr/>
                    <a:lstStyle/>
                    <a:p>
                      <a:pPr>
                        <a:lnSpc>
                          <a:spcPct val="85000"/>
                        </a:lnSpc>
                      </a:pPr>
                      <a:r>
                        <a:rPr lang="en-US" sz="1600" kern="1200" dirty="0">
                          <a:solidFill>
                            <a:schemeClr val="dk1"/>
                          </a:solidFill>
                          <a:effectLst/>
                          <a:latin typeface="+mn-lt"/>
                          <a:ea typeface="+mn-ea"/>
                          <a:cs typeface="+mn-cs"/>
                        </a:rPr>
                        <a:t>Patients 7 years and older with cataplexy or EDS associated with narcolepsy</a:t>
                      </a:r>
                      <a:r>
                        <a:rPr lang="en-US" sz="1600" dirty="0">
                          <a:effectLst/>
                        </a:rPr>
                        <a:t> </a:t>
                      </a:r>
                      <a:endParaRPr lang="en-US" sz="1600" dirty="0"/>
                    </a:p>
                  </a:txBody>
                  <a:tcPr anchor="ctr"/>
                </a:tc>
                <a:tc>
                  <a:txBody>
                    <a:bodyPr/>
                    <a:lstStyle/>
                    <a:p>
                      <a:pPr algn="l">
                        <a:lnSpc>
                          <a:spcPct val="85000"/>
                        </a:lnSpc>
                        <a:spcBef>
                          <a:spcPts val="300"/>
                        </a:spcBef>
                      </a:pPr>
                      <a:r>
                        <a:rPr lang="en-US" sz="1600" dirty="0">
                          <a:solidFill>
                            <a:srgbClr val="000000"/>
                          </a:solidFill>
                          <a:latin typeface="+mn-lt"/>
                          <a:cs typeface="Arial"/>
                        </a:rPr>
                        <a:t>GABA</a:t>
                      </a:r>
                      <a:r>
                        <a:rPr lang="en-US" sz="1600" baseline="-25000" dirty="0">
                          <a:solidFill>
                            <a:srgbClr val="000000"/>
                          </a:solidFill>
                          <a:latin typeface="+mn-lt"/>
                          <a:cs typeface="Arial"/>
                        </a:rPr>
                        <a:t>B </a:t>
                      </a:r>
                      <a:r>
                        <a:rPr lang="en-US" sz="1600" baseline="0" dirty="0">
                          <a:solidFill>
                            <a:srgbClr val="000000"/>
                          </a:solidFill>
                          <a:latin typeface="+mn-lt"/>
                          <a:cs typeface="Arial"/>
                        </a:rPr>
                        <a:t>receptor modulator</a:t>
                      </a:r>
                      <a:endParaRPr lang="en-US" sz="1600" dirty="0">
                        <a:solidFill>
                          <a:srgbClr val="000000"/>
                        </a:solidFill>
                        <a:latin typeface="+mn-lt"/>
                        <a:cs typeface="Arial"/>
                      </a:endParaRPr>
                    </a:p>
                  </a:txBody>
                  <a:tcPr anchor="ctr"/>
                </a:tc>
                <a:extLst>
                  <a:ext uri="{0D108BD9-81ED-4DB2-BD59-A6C34878D82A}">
                    <a16:rowId xmlns:a16="http://schemas.microsoft.com/office/drawing/2014/main" val="936675051"/>
                  </a:ext>
                </a:extLst>
              </a:tr>
              <a:tr h="546802">
                <a:tc>
                  <a:txBody>
                    <a:bodyPr/>
                    <a:lstStyle/>
                    <a:p>
                      <a:pPr>
                        <a:lnSpc>
                          <a:spcPct val="85000"/>
                        </a:lnSpc>
                      </a:pPr>
                      <a:r>
                        <a:rPr lang="en-US" sz="1600" dirty="0"/>
                        <a:t>Lower sodium oxybate (LXB)</a:t>
                      </a:r>
                    </a:p>
                  </a:txBody>
                  <a:tcPr anchor="ctr"/>
                </a:tc>
                <a:tc>
                  <a:txBody>
                    <a:bodyPr/>
                    <a:lstStyle/>
                    <a:p>
                      <a:pPr marL="0" marR="0" lvl="0" indent="0" algn="l" defTabSz="914400" rtl="0" eaLnBrk="1" fontAlgn="auto" latinLnBrk="0" hangingPunct="1">
                        <a:lnSpc>
                          <a:spcPct val="85000"/>
                        </a:lnSpc>
                        <a:spcBef>
                          <a:spcPts val="0"/>
                        </a:spcBef>
                        <a:spcAft>
                          <a:spcPts val="0"/>
                        </a:spcAft>
                        <a:buClrTx/>
                        <a:buSzTx/>
                        <a:buFontTx/>
                        <a:buNone/>
                        <a:tabLst/>
                        <a:defRPr/>
                      </a:pPr>
                      <a:r>
                        <a:rPr lang="en-US" sz="1600" kern="1200" dirty="0">
                          <a:solidFill>
                            <a:schemeClr val="dk1"/>
                          </a:solidFill>
                          <a:effectLst/>
                          <a:latin typeface="+mn-lt"/>
                          <a:ea typeface="+mn-ea"/>
                          <a:cs typeface="+mn-cs"/>
                        </a:rPr>
                        <a:t>Patients 7 years and older with cataplexy or EDS associated with narcolepsy</a:t>
                      </a:r>
                      <a:r>
                        <a:rPr lang="en-US" sz="1600" dirty="0">
                          <a:effectLst/>
                        </a:rPr>
                        <a:t> </a:t>
                      </a:r>
                      <a:endParaRPr lang="en-US" sz="1600" dirty="0"/>
                    </a:p>
                  </a:txBody>
                  <a:tcPr anchor="ctr"/>
                </a:tc>
                <a:tc>
                  <a:txBody>
                    <a:bodyPr/>
                    <a:lstStyle/>
                    <a:p>
                      <a:pPr marL="0" marR="0" lvl="0" indent="0" algn="l" defTabSz="914400" rtl="0" eaLnBrk="1" fontAlgn="auto" latinLnBrk="0" hangingPunct="1">
                        <a:lnSpc>
                          <a:spcPct val="85000"/>
                        </a:lnSpc>
                        <a:spcBef>
                          <a:spcPts val="0"/>
                        </a:spcBef>
                        <a:spcAft>
                          <a:spcPts val="0"/>
                        </a:spcAft>
                        <a:buClrTx/>
                        <a:buSzTx/>
                        <a:buFontTx/>
                        <a:buNone/>
                        <a:tabLst/>
                        <a:defRPr/>
                      </a:pPr>
                      <a:r>
                        <a:rPr lang="en-US" sz="1600" dirty="0">
                          <a:solidFill>
                            <a:srgbClr val="000000"/>
                          </a:solidFill>
                          <a:latin typeface="+mn-lt"/>
                          <a:cs typeface="Arial"/>
                        </a:rPr>
                        <a:t>GABA</a:t>
                      </a:r>
                      <a:r>
                        <a:rPr lang="en-US" sz="1600" baseline="-25000" dirty="0">
                          <a:solidFill>
                            <a:srgbClr val="000000"/>
                          </a:solidFill>
                          <a:latin typeface="+mn-lt"/>
                          <a:cs typeface="Arial"/>
                        </a:rPr>
                        <a:t>B </a:t>
                      </a:r>
                      <a:r>
                        <a:rPr lang="en-US" sz="1600" baseline="0" dirty="0">
                          <a:solidFill>
                            <a:srgbClr val="000000"/>
                          </a:solidFill>
                          <a:latin typeface="+mn-lt"/>
                          <a:cs typeface="Arial"/>
                        </a:rPr>
                        <a:t>receptor modulator</a:t>
                      </a:r>
                      <a:endParaRPr lang="en-US" sz="1600" dirty="0">
                        <a:solidFill>
                          <a:srgbClr val="000000"/>
                        </a:solidFill>
                        <a:latin typeface="+mn-lt"/>
                        <a:cs typeface="Arial"/>
                      </a:endParaRPr>
                    </a:p>
                    <a:p>
                      <a:pPr marL="0" marR="0" lvl="0" indent="0" algn="l" defTabSz="914400" rtl="0" eaLnBrk="1" fontAlgn="auto" latinLnBrk="0" hangingPunct="1">
                        <a:lnSpc>
                          <a:spcPct val="85000"/>
                        </a:lnSpc>
                        <a:spcBef>
                          <a:spcPts val="0"/>
                        </a:spcBef>
                        <a:spcAft>
                          <a:spcPts val="0"/>
                        </a:spcAft>
                        <a:buClrTx/>
                        <a:buSzTx/>
                        <a:buFontTx/>
                        <a:buNone/>
                        <a:tabLst/>
                        <a:defRPr/>
                      </a:pPr>
                      <a:endParaRPr lang="en-US" sz="1600" dirty="0"/>
                    </a:p>
                  </a:txBody>
                  <a:tcPr anchor="ctr"/>
                </a:tc>
                <a:extLst>
                  <a:ext uri="{0D108BD9-81ED-4DB2-BD59-A6C34878D82A}">
                    <a16:rowId xmlns:a16="http://schemas.microsoft.com/office/drawing/2014/main" val="2931478371"/>
                  </a:ext>
                </a:extLst>
              </a:tr>
              <a:tr h="546802">
                <a:tc>
                  <a:txBody>
                    <a:bodyPr/>
                    <a:lstStyle/>
                    <a:p>
                      <a:pPr>
                        <a:lnSpc>
                          <a:spcPct val="85000"/>
                        </a:lnSpc>
                      </a:pPr>
                      <a:r>
                        <a:rPr lang="en-US" sz="1600" dirty="0"/>
                        <a:t>Solriamfetol</a:t>
                      </a:r>
                    </a:p>
                  </a:txBody>
                  <a:tcPr anchor="ctr"/>
                </a:tc>
                <a:tc>
                  <a:txBody>
                    <a:bodyPr/>
                    <a:lstStyle/>
                    <a:p>
                      <a:pPr>
                        <a:lnSpc>
                          <a:spcPct val="85000"/>
                        </a:lnSpc>
                      </a:pPr>
                      <a:r>
                        <a:rPr lang="en-US" sz="1600" dirty="0"/>
                        <a:t>Adults with EDS associated with narcolepsy or OSA</a:t>
                      </a:r>
                    </a:p>
                  </a:txBody>
                  <a:tcPr anchor="ctr"/>
                </a:tc>
                <a:tc>
                  <a:txBody>
                    <a:bodyPr/>
                    <a:lstStyle/>
                    <a:p>
                      <a:pPr marL="0" marR="0" lvl="0" indent="0" algn="l" defTabSz="685800" rtl="0" eaLnBrk="1" fontAlgn="auto" latinLnBrk="0" hangingPunct="1">
                        <a:lnSpc>
                          <a:spcPct val="85000"/>
                        </a:lnSpc>
                        <a:spcBef>
                          <a:spcPts val="0"/>
                        </a:spcBef>
                        <a:spcAft>
                          <a:spcPts val="0"/>
                        </a:spcAft>
                        <a:buClrTx/>
                        <a:buSzTx/>
                        <a:buFontTx/>
                        <a:buNone/>
                        <a:tabLst/>
                        <a:defRPr/>
                      </a:pPr>
                      <a:r>
                        <a:rPr lang="en-US" sz="1600" dirty="0">
                          <a:solidFill>
                            <a:srgbClr val="000000"/>
                          </a:solidFill>
                          <a:latin typeface="+mn-lt"/>
                          <a:cs typeface="Arial"/>
                        </a:rPr>
                        <a:t>Dopamine and norepinephrine reuptake inhibitor</a:t>
                      </a:r>
                    </a:p>
                  </a:txBody>
                  <a:tcPr anchor="ctr"/>
                </a:tc>
                <a:extLst>
                  <a:ext uri="{0D108BD9-81ED-4DB2-BD59-A6C34878D82A}">
                    <a16:rowId xmlns:a16="http://schemas.microsoft.com/office/drawing/2014/main" val="3898300542"/>
                  </a:ext>
                </a:extLst>
              </a:tr>
              <a:tr h="546802">
                <a:tc>
                  <a:txBody>
                    <a:bodyPr/>
                    <a:lstStyle/>
                    <a:p>
                      <a:pPr>
                        <a:lnSpc>
                          <a:spcPct val="85000"/>
                        </a:lnSpc>
                      </a:pPr>
                      <a:r>
                        <a:rPr lang="en-US" sz="1600" dirty="0"/>
                        <a:t>Pitolisant</a:t>
                      </a:r>
                    </a:p>
                  </a:txBody>
                  <a:tcPr anchor="ctr"/>
                </a:tc>
                <a:tc>
                  <a:txBody>
                    <a:bodyPr/>
                    <a:lstStyle/>
                    <a:p>
                      <a:pPr>
                        <a:lnSpc>
                          <a:spcPct val="85000"/>
                        </a:lnSpc>
                      </a:pPr>
                      <a:r>
                        <a:rPr lang="en-US" sz="1600" dirty="0"/>
                        <a:t>Adults with cataplexy or EDS associated with narcolepsy</a:t>
                      </a:r>
                    </a:p>
                  </a:txBody>
                  <a:tcPr anchor="ctr"/>
                </a:tc>
                <a:tc>
                  <a:txBody>
                    <a:bodyPr/>
                    <a:lstStyle/>
                    <a:p>
                      <a:pPr marL="0" marR="0" lvl="0" indent="0" algn="l" defTabSz="685800" rtl="0" eaLnBrk="1" fontAlgn="auto" latinLnBrk="0" hangingPunct="1">
                        <a:lnSpc>
                          <a:spcPct val="85000"/>
                        </a:lnSpc>
                        <a:spcBef>
                          <a:spcPts val="0"/>
                        </a:spcBef>
                        <a:spcAft>
                          <a:spcPts val="0"/>
                        </a:spcAft>
                        <a:buClrTx/>
                        <a:buSzTx/>
                        <a:buFontTx/>
                        <a:buNone/>
                        <a:tabLst/>
                        <a:defRPr/>
                      </a:pPr>
                      <a:r>
                        <a:rPr lang="en-US" sz="1600" dirty="0">
                          <a:solidFill>
                            <a:srgbClr val="000000"/>
                          </a:solidFill>
                          <a:latin typeface="+mn-lt"/>
                          <a:cs typeface="Arial"/>
                        </a:rPr>
                        <a:t>H</a:t>
                      </a:r>
                      <a:r>
                        <a:rPr lang="en-US" sz="1600" baseline="-25000" dirty="0">
                          <a:solidFill>
                            <a:srgbClr val="000000"/>
                          </a:solidFill>
                          <a:latin typeface="+mn-lt"/>
                          <a:cs typeface="Arial"/>
                        </a:rPr>
                        <a:t>3 </a:t>
                      </a:r>
                      <a:r>
                        <a:rPr lang="en-US" sz="1600" baseline="0" dirty="0">
                          <a:solidFill>
                            <a:srgbClr val="000000"/>
                          </a:solidFill>
                          <a:latin typeface="+mn-lt"/>
                          <a:cs typeface="Arial"/>
                        </a:rPr>
                        <a:t>receptor antagonist/inverse agonist</a:t>
                      </a:r>
                      <a:endParaRPr lang="en-US" sz="1600" baseline="-25000" dirty="0">
                        <a:solidFill>
                          <a:srgbClr val="000000"/>
                        </a:solidFill>
                        <a:latin typeface="+mn-lt"/>
                        <a:cs typeface="Arial"/>
                      </a:endParaRPr>
                    </a:p>
                  </a:txBody>
                  <a:tcPr anchor="ctr"/>
                </a:tc>
                <a:extLst>
                  <a:ext uri="{0D108BD9-81ED-4DB2-BD59-A6C34878D82A}">
                    <a16:rowId xmlns:a16="http://schemas.microsoft.com/office/drawing/2014/main" val="1982611797"/>
                  </a:ext>
                </a:extLst>
              </a:tr>
            </a:tbl>
          </a:graphicData>
        </a:graphic>
      </p:graphicFrame>
    </p:spTree>
    <p:extLst>
      <p:ext uri="{BB962C8B-B14F-4D97-AF65-F5344CB8AC3E}">
        <p14:creationId xmlns:p14="http://schemas.microsoft.com/office/powerpoint/2010/main" val="234884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46CB-EAB9-B14B-9259-19474A6D3DEA}"/>
              </a:ext>
            </a:extLst>
          </p:cNvPr>
          <p:cNvSpPr>
            <a:spLocks noGrp="1"/>
          </p:cNvSpPr>
          <p:nvPr>
            <p:ph type="title"/>
          </p:nvPr>
        </p:nvSpPr>
        <p:spPr>
          <a:xfrm>
            <a:off x="312233" y="201604"/>
            <a:ext cx="8530684" cy="563231"/>
          </a:xfrm>
        </p:spPr>
        <p:txBody>
          <a:bodyPr/>
          <a:lstStyle/>
          <a:p>
            <a:r>
              <a:rPr lang="en-US" dirty="0"/>
              <a:t>Study Design</a:t>
            </a:r>
          </a:p>
        </p:txBody>
      </p:sp>
      <p:sp>
        <p:nvSpPr>
          <p:cNvPr id="3" name="Content Placeholder 2">
            <a:extLst>
              <a:ext uri="{FF2B5EF4-FFF2-40B4-BE49-F238E27FC236}">
                <a16:creationId xmlns:a16="http://schemas.microsoft.com/office/drawing/2014/main" id="{6A317D80-E72B-2F4C-81D0-3B58D3BFCE2B}"/>
              </a:ext>
            </a:extLst>
          </p:cNvPr>
          <p:cNvSpPr>
            <a:spLocks noGrp="1"/>
          </p:cNvSpPr>
          <p:nvPr>
            <p:ph idx="1"/>
          </p:nvPr>
        </p:nvSpPr>
        <p:spPr>
          <a:xfrm>
            <a:off x="200267" y="974880"/>
            <a:ext cx="8831767" cy="3674852"/>
          </a:xfrm>
        </p:spPr>
        <p:txBody>
          <a:bodyPr/>
          <a:lstStyle/>
          <a:p>
            <a:r>
              <a:rPr lang="en-US" sz="2400" dirty="0"/>
              <a:t>Retrospective patient chart review </a:t>
            </a:r>
          </a:p>
          <a:p>
            <a:pPr lvl="1"/>
            <a:r>
              <a:rPr lang="en-US" sz="2000" dirty="0"/>
              <a:t>Physicians prescribing solriamfetol to ≥ 3 patients with EDS associated narcolepsy and/or OSA (only narcolepsy data reported in this study)</a:t>
            </a:r>
          </a:p>
          <a:p>
            <a:pPr lvl="2"/>
            <a:r>
              <a:rPr lang="en-US" sz="2000" dirty="0"/>
              <a:t>N = 70 adults with narcolepsy</a:t>
            </a:r>
          </a:p>
          <a:p>
            <a:pPr lvl="3"/>
            <a:r>
              <a:rPr lang="en-US" sz="2000" dirty="0"/>
              <a:t>Type 1 = 34%; Type 2 = 66%</a:t>
            </a:r>
          </a:p>
          <a:p>
            <a:pPr lvl="3"/>
            <a:r>
              <a:rPr lang="en-US" sz="2000" dirty="0"/>
              <a:t>EDS severity: moderate = 59%; severe = 36%</a:t>
            </a:r>
          </a:p>
          <a:p>
            <a:r>
              <a:rPr lang="en-US" sz="2400" dirty="0"/>
              <a:t>Treatment Strategies</a:t>
            </a:r>
          </a:p>
          <a:p>
            <a:pPr lvl="1"/>
            <a:r>
              <a:rPr lang="en-US" sz="2000" b="1" dirty="0"/>
              <a:t>De novo </a:t>
            </a:r>
            <a:r>
              <a:rPr lang="en-US" sz="2000" dirty="0"/>
              <a:t>= patient not taking any meds for EDS when solriamfetol initiated</a:t>
            </a:r>
          </a:p>
          <a:p>
            <a:pPr lvl="1"/>
            <a:r>
              <a:rPr lang="en-US" sz="2000" b="1" dirty="0"/>
              <a:t>Transition</a:t>
            </a:r>
            <a:r>
              <a:rPr lang="en-US" sz="2000" dirty="0"/>
              <a:t> = patient switched/in process of switching to solriamfetol from ≥ 1 meds for EDS</a:t>
            </a:r>
          </a:p>
          <a:p>
            <a:pPr lvl="1"/>
            <a:r>
              <a:rPr lang="en-US" sz="2000" b="1" dirty="0"/>
              <a:t>Add-on</a:t>
            </a:r>
            <a:r>
              <a:rPr lang="en-US" sz="2000" dirty="0"/>
              <a:t> = patient added solriamfetol to ≥ 1 meds for EDS to current meds, with intent to keep patient on both/all meds</a:t>
            </a:r>
          </a:p>
        </p:txBody>
      </p:sp>
      <p:sp>
        <p:nvSpPr>
          <p:cNvPr id="5" name="Text Placeholder 4">
            <a:extLst>
              <a:ext uri="{FF2B5EF4-FFF2-40B4-BE49-F238E27FC236}">
                <a16:creationId xmlns:a16="http://schemas.microsoft.com/office/drawing/2014/main" id="{A8C87B20-E40D-A24C-BC37-1B2AACF85E27}"/>
              </a:ext>
            </a:extLst>
          </p:cNvPr>
          <p:cNvSpPr>
            <a:spLocks noGrp="1"/>
          </p:cNvSpPr>
          <p:nvPr>
            <p:ph type="body" sz="quarter" idx="10"/>
          </p:nvPr>
        </p:nvSpPr>
        <p:spPr>
          <a:xfrm>
            <a:off x="0" y="4828029"/>
            <a:ext cx="9144000" cy="315471"/>
          </a:xfrm>
        </p:spPr>
        <p:txBody>
          <a:bodyPr/>
          <a:lstStyle/>
          <a:p>
            <a:r>
              <a:rPr lang="en-US" dirty="0">
                <a:solidFill>
                  <a:schemeClr val="accent2"/>
                </a:solidFill>
              </a:rPr>
              <a:t>Thorpy MJ, et al. SLEEP 20201 Annual Meeting. Abstract No. 482.</a:t>
            </a:r>
          </a:p>
        </p:txBody>
      </p:sp>
    </p:spTree>
    <p:extLst>
      <p:ext uri="{BB962C8B-B14F-4D97-AF65-F5344CB8AC3E}">
        <p14:creationId xmlns:p14="http://schemas.microsoft.com/office/powerpoint/2010/main" val="1031793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2F84-D10A-2841-B988-2ED3C4085725}"/>
              </a:ext>
            </a:extLst>
          </p:cNvPr>
          <p:cNvSpPr>
            <a:spLocks noGrp="1"/>
          </p:cNvSpPr>
          <p:nvPr>
            <p:ph type="title"/>
          </p:nvPr>
        </p:nvSpPr>
        <p:spPr>
          <a:xfrm>
            <a:off x="417095" y="50260"/>
            <a:ext cx="8309810" cy="929485"/>
          </a:xfrm>
        </p:spPr>
        <p:txBody>
          <a:bodyPr/>
          <a:lstStyle/>
          <a:p>
            <a:r>
              <a:rPr lang="en-US" sz="3200" dirty="0" err="1"/>
              <a:t>Solriamfetol</a:t>
            </a:r>
            <a:r>
              <a:rPr lang="en-US" sz="3200" dirty="0"/>
              <a:t> Starting Dose and Number of Dose Adjustments Needed</a:t>
            </a:r>
          </a:p>
        </p:txBody>
      </p:sp>
      <p:sp>
        <p:nvSpPr>
          <p:cNvPr id="4" name="Text Placeholder 3">
            <a:extLst>
              <a:ext uri="{FF2B5EF4-FFF2-40B4-BE49-F238E27FC236}">
                <a16:creationId xmlns:a16="http://schemas.microsoft.com/office/drawing/2014/main" id="{ACE9332E-D307-FA4A-B47B-52D9AAAE1F62}"/>
              </a:ext>
            </a:extLst>
          </p:cNvPr>
          <p:cNvSpPr>
            <a:spLocks noGrp="1"/>
          </p:cNvSpPr>
          <p:nvPr>
            <p:ph type="body" sz="quarter" idx="10"/>
          </p:nvPr>
        </p:nvSpPr>
        <p:spPr>
          <a:xfrm>
            <a:off x="0" y="4892662"/>
            <a:ext cx="9144000" cy="250838"/>
          </a:xfrm>
        </p:spPr>
        <p:txBody>
          <a:bodyPr/>
          <a:lstStyle/>
          <a:p>
            <a:r>
              <a:rPr lang="en-US" dirty="0" err="1"/>
              <a:t>Thorpy</a:t>
            </a:r>
            <a:r>
              <a:rPr lang="en-US" dirty="0"/>
              <a:t> MJ, et al. SLEEP 20201 Annual Meeting. Abstract No. 482.</a:t>
            </a:r>
          </a:p>
        </p:txBody>
      </p:sp>
      <p:graphicFrame>
        <p:nvGraphicFramePr>
          <p:cNvPr id="5" name="Chart 4">
            <a:extLst>
              <a:ext uri="{FF2B5EF4-FFF2-40B4-BE49-F238E27FC236}">
                <a16:creationId xmlns:a16="http://schemas.microsoft.com/office/drawing/2014/main" id="{59ADACCB-9BBB-F146-855F-20DC49169D57}"/>
              </a:ext>
            </a:extLst>
          </p:cNvPr>
          <p:cNvGraphicFramePr/>
          <p:nvPr/>
        </p:nvGraphicFramePr>
        <p:xfrm>
          <a:off x="188494" y="1090676"/>
          <a:ext cx="4633871" cy="35418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16C9EB16-B486-7F4F-ACD7-7CD0D33F570D}"/>
              </a:ext>
            </a:extLst>
          </p:cNvPr>
          <p:cNvGraphicFramePr/>
          <p:nvPr/>
        </p:nvGraphicFramePr>
        <p:xfrm>
          <a:off x="4401271" y="1090676"/>
          <a:ext cx="4633871" cy="3541866"/>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a:extLst>
              <a:ext uri="{FF2B5EF4-FFF2-40B4-BE49-F238E27FC236}">
                <a16:creationId xmlns:a16="http://schemas.microsoft.com/office/drawing/2014/main" id="{E352B46A-62DB-E248-9E8E-8A9DB8233525}"/>
              </a:ext>
            </a:extLst>
          </p:cNvPr>
          <p:cNvCxnSpPr/>
          <p:nvPr/>
        </p:nvCxnSpPr>
        <p:spPr>
          <a:xfrm flipV="1">
            <a:off x="4593769" y="1578429"/>
            <a:ext cx="0" cy="2819400"/>
          </a:xfrm>
          <a:prstGeom prst="line">
            <a:avLst/>
          </a:prstGeom>
          <a:ln w="19050"/>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F844F694-7CEC-924D-B717-DE08770FB24D}"/>
              </a:ext>
            </a:extLst>
          </p:cNvPr>
          <p:cNvSpPr txBox="1"/>
          <p:nvPr/>
        </p:nvSpPr>
        <p:spPr>
          <a:xfrm>
            <a:off x="2107519" y="4584860"/>
            <a:ext cx="5429692" cy="261610"/>
          </a:xfrm>
          <a:prstGeom prst="rect">
            <a:avLst/>
          </a:prstGeom>
          <a:noFill/>
        </p:spPr>
        <p:txBody>
          <a:bodyPr wrap="none" rtlCol="0">
            <a:spAutoFit/>
          </a:bodyPr>
          <a:lstStyle/>
          <a:p>
            <a:r>
              <a:rPr lang="en-US" sz="1100" dirty="0"/>
              <a:t>Overall (N = 70)          De novo (n = 19)         Transition (n = 31)          Add-on (n = 20)</a:t>
            </a:r>
          </a:p>
        </p:txBody>
      </p:sp>
      <p:sp>
        <p:nvSpPr>
          <p:cNvPr id="11" name="Rectangle 10">
            <a:extLst>
              <a:ext uri="{FF2B5EF4-FFF2-40B4-BE49-F238E27FC236}">
                <a16:creationId xmlns:a16="http://schemas.microsoft.com/office/drawing/2014/main" id="{0A24E985-AA9D-C24C-A007-C52298551F24}"/>
              </a:ext>
            </a:extLst>
          </p:cNvPr>
          <p:cNvSpPr/>
          <p:nvPr/>
        </p:nvSpPr>
        <p:spPr>
          <a:xfrm>
            <a:off x="1924639" y="4646834"/>
            <a:ext cx="182880" cy="163630"/>
          </a:xfrm>
          <a:prstGeom prst="rect">
            <a:avLst/>
          </a:prstGeom>
          <a:solidFill>
            <a:srgbClr val="0B273E"/>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C0B6B2D-085E-4D4B-A6EE-D32E2CE9804A}"/>
              </a:ext>
            </a:extLst>
          </p:cNvPr>
          <p:cNvSpPr/>
          <p:nvPr/>
        </p:nvSpPr>
        <p:spPr>
          <a:xfrm>
            <a:off x="3306485" y="4644129"/>
            <a:ext cx="182880" cy="163630"/>
          </a:xfrm>
          <a:prstGeom prst="rect">
            <a:avLst/>
          </a:prstGeom>
          <a:solidFill>
            <a:schemeClr val="accent2"/>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0804E30-C4CE-6741-9242-354CE7A63D36}"/>
              </a:ext>
            </a:extLst>
          </p:cNvPr>
          <p:cNvSpPr/>
          <p:nvPr/>
        </p:nvSpPr>
        <p:spPr>
          <a:xfrm>
            <a:off x="4688331" y="4647222"/>
            <a:ext cx="182880" cy="163630"/>
          </a:xfrm>
          <a:prstGeom prst="rect">
            <a:avLst/>
          </a:prstGeom>
          <a:solidFill>
            <a:schemeClr val="accent3"/>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3345131-C166-3F4A-AAE0-025BEE0E5A22}"/>
              </a:ext>
            </a:extLst>
          </p:cNvPr>
          <p:cNvSpPr/>
          <p:nvPr/>
        </p:nvSpPr>
        <p:spPr>
          <a:xfrm>
            <a:off x="6193121" y="4647206"/>
            <a:ext cx="182880" cy="163630"/>
          </a:xfrm>
          <a:prstGeom prst="rect">
            <a:avLst/>
          </a:prstGeom>
          <a:solidFill>
            <a:schemeClr val="accent4"/>
          </a:solidFill>
          <a:ln>
            <a:no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257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2FCE9-2A3A-BF40-98C4-B80DCCE07753}"/>
              </a:ext>
            </a:extLst>
          </p:cNvPr>
          <p:cNvSpPr>
            <a:spLocks noGrp="1"/>
          </p:cNvSpPr>
          <p:nvPr>
            <p:ph type="title"/>
          </p:nvPr>
        </p:nvSpPr>
        <p:spPr>
          <a:xfrm>
            <a:off x="417095" y="50260"/>
            <a:ext cx="8309810" cy="929485"/>
          </a:xfrm>
        </p:spPr>
        <p:txBody>
          <a:bodyPr/>
          <a:lstStyle/>
          <a:p>
            <a:r>
              <a:rPr lang="en-US" sz="3200" dirty="0" err="1"/>
              <a:t>Solriamfetol</a:t>
            </a:r>
            <a:r>
              <a:rPr lang="en-US" sz="3200" dirty="0"/>
              <a:t> Starting Dose and Number of Dose Adjustments Needed (cont.)</a:t>
            </a:r>
          </a:p>
        </p:txBody>
      </p:sp>
      <p:sp>
        <p:nvSpPr>
          <p:cNvPr id="4" name="Text Placeholder 3">
            <a:extLst>
              <a:ext uri="{FF2B5EF4-FFF2-40B4-BE49-F238E27FC236}">
                <a16:creationId xmlns:a16="http://schemas.microsoft.com/office/drawing/2014/main" id="{DB553D11-CE8A-FF45-A37C-8DD12E56D6B4}"/>
              </a:ext>
            </a:extLst>
          </p:cNvPr>
          <p:cNvSpPr>
            <a:spLocks noGrp="1"/>
          </p:cNvSpPr>
          <p:nvPr>
            <p:ph type="body" sz="quarter" idx="10"/>
          </p:nvPr>
        </p:nvSpPr>
        <p:spPr>
          <a:xfrm>
            <a:off x="0" y="4892662"/>
            <a:ext cx="9144000" cy="250838"/>
          </a:xfrm>
        </p:spPr>
        <p:txBody>
          <a:bodyPr/>
          <a:lstStyle/>
          <a:p>
            <a:r>
              <a:rPr lang="en-US" dirty="0" err="1"/>
              <a:t>Thorpy</a:t>
            </a:r>
            <a:r>
              <a:rPr lang="en-US" dirty="0"/>
              <a:t> MJ, et al. SLEEP 20201 Annual Meeting. Abstract No. 482.</a:t>
            </a:r>
          </a:p>
        </p:txBody>
      </p:sp>
      <p:graphicFrame>
        <p:nvGraphicFramePr>
          <p:cNvPr id="5" name="Chart 4">
            <a:extLst>
              <a:ext uri="{FF2B5EF4-FFF2-40B4-BE49-F238E27FC236}">
                <a16:creationId xmlns:a16="http://schemas.microsoft.com/office/drawing/2014/main" id="{541C1F9D-1297-5B4E-B3F0-AA78C9C3F46A}"/>
              </a:ext>
            </a:extLst>
          </p:cNvPr>
          <p:cNvGraphicFramePr/>
          <p:nvPr>
            <p:extLst>
              <p:ext uri="{D42A27DB-BD31-4B8C-83A1-F6EECF244321}">
                <p14:modId xmlns:p14="http://schemas.microsoft.com/office/powerpoint/2010/main" val="3910214051"/>
              </p:ext>
            </p:extLst>
          </p:nvPr>
        </p:nvGraphicFramePr>
        <p:xfrm>
          <a:off x="642598" y="991322"/>
          <a:ext cx="7858804" cy="384156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D8D028D2-711B-534A-A5F6-9C9C7263E24E}"/>
              </a:ext>
            </a:extLst>
          </p:cNvPr>
          <p:cNvSpPr txBox="1"/>
          <p:nvPr/>
        </p:nvSpPr>
        <p:spPr>
          <a:xfrm>
            <a:off x="7225439" y="1342790"/>
            <a:ext cx="1412566" cy="276999"/>
          </a:xfrm>
          <a:prstGeom prst="rect">
            <a:avLst/>
          </a:prstGeom>
          <a:noFill/>
        </p:spPr>
        <p:txBody>
          <a:bodyPr wrap="none" rtlCol="0">
            <a:spAutoFit/>
          </a:bodyPr>
          <a:lstStyle/>
          <a:p>
            <a:r>
              <a:rPr lang="en-US" sz="1200" dirty="0"/>
              <a:t>Dose adjustments</a:t>
            </a:r>
          </a:p>
        </p:txBody>
      </p:sp>
    </p:spTree>
    <p:extLst>
      <p:ext uri="{BB962C8B-B14F-4D97-AF65-F5344CB8AC3E}">
        <p14:creationId xmlns:p14="http://schemas.microsoft.com/office/powerpoint/2010/main" val="3580914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CMEO_HD">
  <a:themeElements>
    <a:clrScheme name="Custom 98">
      <a:dk1>
        <a:srgbClr val="000000"/>
      </a:dk1>
      <a:lt1>
        <a:srgbClr val="FFFFFF"/>
      </a:lt1>
      <a:dk2>
        <a:srgbClr val="000000"/>
      </a:dk2>
      <a:lt2>
        <a:srgbClr val="FFFFFF"/>
      </a:lt2>
      <a:accent1>
        <a:srgbClr val="0B273E"/>
      </a:accent1>
      <a:accent2>
        <a:srgbClr val="5C6B72"/>
      </a:accent2>
      <a:accent3>
        <a:srgbClr val="629E3A"/>
      </a:accent3>
      <a:accent4>
        <a:srgbClr val="B93A1E"/>
      </a:accent4>
      <a:accent5>
        <a:srgbClr val="3F193A"/>
      </a:accent5>
      <a:accent6>
        <a:srgbClr val="77CFF5"/>
      </a:accent6>
      <a:hlink>
        <a:srgbClr val="0B273E"/>
      </a:hlink>
      <a:folHlink>
        <a:srgbClr val="5C6B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EO New_HD" id="{E321E0B0-04D8-0141-957E-1006703DA162}" vid="{BCFCC35E-F291-DA40-8969-6B71F12086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CMEO_HD</Template>
  <TotalTime>6401</TotalTime>
  <Words>1256</Words>
  <Application>Microsoft Macintosh PowerPoint</Application>
  <PresentationFormat>On-screen Show (16:9)</PresentationFormat>
  <Paragraphs>125</Paragraphs>
  <Slides>16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Book</vt:lpstr>
      <vt:lpstr>Calibri</vt:lpstr>
      <vt:lpstr>Lucida Grande</vt:lpstr>
      <vt:lpstr>CMEO_HD</vt:lpstr>
      <vt:lpstr>PowerPoint Presentation</vt:lpstr>
      <vt:lpstr>Richard K. Bogan, MD, FCCP, FAASM</vt:lpstr>
      <vt:lpstr>Michael J. Thorpy, MD</vt:lpstr>
      <vt:lpstr>Learning  Objective </vt:lpstr>
      <vt:lpstr>Treatment Considerations for Optimal Management of Narcolepsy</vt:lpstr>
      <vt:lpstr>Treatments for Narcolepsy</vt:lpstr>
      <vt:lpstr>Study Design</vt:lpstr>
      <vt:lpstr>Solriamfetol Starting Dose and Number of Dose Adjustments Needed</vt:lpstr>
      <vt:lpstr>Solriamfetol Starting Dose and Number of Dose Adjustments Needed (cont.)</vt:lpstr>
      <vt:lpstr>Patient Factors Influencing Titration onto Solriamfetol</vt:lpstr>
      <vt:lpstr>Prior Medications of Patients Transitioning to Solriamfetol</vt:lpstr>
      <vt:lpstr>Dose Adjustments in Patients Adding Solriamfetol to Other Wake-Promoting Agents</vt:lpstr>
      <vt:lpstr>Conclusions</vt:lpstr>
      <vt:lpstr>SMART Goals</vt:lpstr>
      <vt:lpstr>Visit the  Sleep Disorders Hub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Jan Perez</dc:creator>
  <cp:lastModifiedBy>Evan Luberger</cp:lastModifiedBy>
  <cp:revision>86</cp:revision>
  <dcterms:created xsi:type="dcterms:W3CDTF">2021-04-03T14:18:37Z</dcterms:created>
  <dcterms:modified xsi:type="dcterms:W3CDTF">2021-07-23T20:08:56Z</dcterms:modified>
</cp:coreProperties>
</file>