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4" r:id="rId1"/>
  </p:sldMasterIdLst>
  <p:notesMasterIdLst>
    <p:notesMasterId r:id="rId18"/>
  </p:notesMasterIdLst>
  <p:handoutMasterIdLst>
    <p:handoutMasterId r:id="rId19"/>
  </p:handoutMasterIdLst>
  <p:sldIdLst>
    <p:sldId id="2688" r:id="rId2"/>
    <p:sldId id="4502" r:id="rId3"/>
    <p:sldId id="4288" r:id="rId4"/>
    <p:sldId id="4503" r:id="rId5"/>
    <p:sldId id="4523" r:id="rId6"/>
    <p:sldId id="4493" r:id="rId7"/>
    <p:sldId id="4339" r:id="rId8"/>
    <p:sldId id="4519" r:id="rId9"/>
    <p:sldId id="4526" r:id="rId10"/>
    <p:sldId id="4528" r:id="rId11"/>
    <p:sldId id="4525" r:id="rId12"/>
    <p:sldId id="4524" r:id="rId13"/>
    <p:sldId id="4518" r:id="rId14"/>
    <p:sldId id="4510" r:id="rId15"/>
    <p:sldId id="4512" r:id="rId16"/>
    <p:sldId id="4529"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shemi Rorie" initials="KR" lastIdx="6" clrIdx="0">
    <p:extLst>
      <p:ext uri="{19B8F6BF-5375-455C-9EA6-DF929625EA0E}">
        <p15:presenceInfo xmlns:p15="http://schemas.microsoft.com/office/powerpoint/2012/main" userId="S::roriek@knowfully.com::52eb6af8-ba72-444c-8dd8-04f91bb2ab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CCCDCE"/>
    <a:srgbClr val="E8E8E8"/>
    <a:srgbClr val="3388B4"/>
    <a:srgbClr val="377A71"/>
    <a:srgbClr val="2C7167"/>
    <a:srgbClr val="E1CB3E"/>
    <a:srgbClr val="E2D059"/>
    <a:srgbClr val="F0EC6B"/>
    <a:srgbClr val="E2E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345"/>
    <p:restoredTop sz="90610" autoAdjust="0"/>
  </p:normalViewPr>
  <p:slideViewPr>
    <p:cSldViewPr snapToGrid="0" snapToObjects="1">
      <p:cViewPr varScale="1">
        <p:scale>
          <a:sx n="127" d="100"/>
          <a:sy n="127" d="100"/>
        </p:scale>
        <p:origin x="184" y="208"/>
      </p:cViewPr>
      <p:guideLst>
        <p:guide orient="horz" pos="1620"/>
        <p:guide pos="2880"/>
      </p:guideLst>
    </p:cSldViewPr>
  </p:slideViewPr>
  <p:notesTextViewPr>
    <p:cViewPr>
      <p:scale>
        <a:sx n="100" d="100"/>
        <a:sy n="100" d="100"/>
      </p:scale>
      <p:origin x="0" y="0"/>
    </p:cViewPr>
  </p:notesTextViewPr>
  <p:sorterViewPr>
    <p:cViewPr varScale="1">
      <p:scale>
        <a:sx n="100" d="100"/>
        <a:sy n="100" d="100"/>
      </p:scale>
      <p:origin x="0" y="-203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017228358491868E-2"/>
          <c:y val="4.1671159514053625E-2"/>
          <c:w val="0.93716962681919247"/>
          <c:h val="0.56011345562863923"/>
        </c:manualLayout>
      </c:layout>
      <c:barChart>
        <c:barDir val="col"/>
        <c:grouping val="clustered"/>
        <c:varyColors val="0"/>
        <c:ser>
          <c:idx val="0"/>
          <c:order val="0"/>
          <c:tx>
            <c:strRef>
              <c:f>Sheet1!$B$1</c:f>
              <c:strCache>
                <c:ptCount val="1"/>
                <c:pt idx="0">
                  <c:v>Narcolepsy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Any stroke</c:v>
                </c:pt>
                <c:pt idx="1">
                  <c:v>AFib</c:v>
                </c:pt>
                <c:pt idx="2">
                  <c:v>CKD</c:v>
                </c:pt>
                <c:pt idx="3">
                  <c:v>Edema</c:v>
                </c:pt>
                <c:pt idx="4">
                  <c:v>Heart failure</c:v>
                </c:pt>
                <c:pt idx="5">
                  <c:v>Ischemic stroke</c:v>
                </c:pt>
                <c:pt idx="6">
                  <c:v>MACE</c:v>
                </c:pt>
                <c:pt idx="7">
                  <c:v>MI</c:v>
                </c:pt>
                <c:pt idx="8">
                  <c:v>Renal impairment</c:v>
                </c:pt>
                <c:pt idx="9">
                  <c:v>Stroke, AFib, or edema</c:v>
                </c:pt>
                <c:pt idx="10">
                  <c:v>Any CVD</c:v>
                </c:pt>
                <c:pt idx="11">
                  <c:v>Any CVD excluding HTN</c:v>
                </c:pt>
              </c:strCache>
            </c:strRef>
          </c:cat>
          <c:val>
            <c:numRef>
              <c:f>Sheet1!$B$2:$B$13</c:f>
              <c:numCache>
                <c:formatCode>General</c:formatCode>
                <c:ptCount val="12"/>
                <c:pt idx="0">
                  <c:v>4.3</c:v>
                </c:pt>
                <c:pt idx="1">
                  <c:v>5</c:v>
                </c:pt>
                <c:pt idx="2">
                  <c:v>2.2000000000000002</c:v>
                </c:pt>
                <c:pt idx="3">
                  <c:v>9.8000000000000007</c:v>
                </c:pt>
                <c:pt idx="4">
                  <c:v>5.7</c:v>
                </c:pt>
                <c:pt idx="5">
                  <c:v>3.7</c:v>
                </c:pt>
                <c:pt idx="6">
                  <c:v>11.8</c:v>
                </c:pt>
                <c:pt idx="7">
                  <c:v>1.5</c:v>
                </c:pt>
                <c:pt idx="8">
                  <c:v>6.2</c:v>
                </c:pt>
                <c:pt idx="9">
                  <c:v>17.7</c:v>
                </c:pt>
                <c:pt idx="10">
                  <c:v>63.2</c:v>
                </c:pt>
                <c:pt idx="11">
                  <c:v>13.3</c:v>
                </c:pt>
              </c:numCache>
            </c:numRef>
          </c:val>
          <c:extLst>
            <c:ext xmlns:c16="http://schemas.microsoft.com/office/drawing/2014/chart" uri="{C3380CC4-5D6E-409C-BE32-E72D297353CC}">
              <c16:uniqueId val="{00000000-612C-084B-B8F6-18B675024C43}"/>
            </c:ext>
          </c:extLst>
        </c:ser>
        <c:ser>
          <c:idx val="1"/>
          <c:order val="1"/>
          <c:tx>
            <c:strRef>
              <c:f>Sheet1!$C$1</c:f>
              <c:strCache>
                <c:ptCount val="1"/>
                <c:pt idx="0">
                  <c:v>Matched Non-narcolepsy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Any stroke</c:v>
                </c:pt>
                <c:pt idx="1">
                  <c:v>AFib</c:v>
                </c:pt>
                <c:pt idx="2">
                  <c:v>CKD</c:v>
                </c:pt>
                <c:pt idx="3">
                  <c:v>Edema</c:v>
                </c:pt>
                <c:pt idx="4">
                  <c:v>Heart failure</c:v>
                </c:pt>
                <c:pt idx="5">
                  <c:v>Ischemic stroke</c:v>
                </c:pt>
                <c:pt idx="6">
                  <c:v>MACE</c:v>
                </c:pt>
                <c:pt idx="7">
                  <c:v>MI</c:v>
                </c:pt>
                <c:pt idx="8">
                  <c:v>Renal impairment</c:v>
                </c:pt>
                <c:pt idx="9">
                  <c:v>Stroke, AFib, or edema</c:v>
                </c:pt>
                <c:pt idx="10">
                  <c:v>Any CVD</c:v>
                </c:pt>
                <c:pt idx="11">
                  <c:v>Any CVD excluding HTN</c:v>
                </c:pt>
              </c:strCache>
            </c:strRef>
          </c:cat>
          <c:val>
            <c:numRef>
              <c:f>Sheet1!$C$2:$C$13</c:f>
              <c:numCache>
                <c:formatCode>General</c:formatCode>
                <c:ptCount val="12"/>
                <c:pt idx="0">
                  <c:v>2.2000000000000002</c:v>
                </c:pt>
                <c:pt idx="1">
                  <c:v>3.2</c:v>
                </c:pt>
                <c:pt idx="2">
                  <c:v>1.5</c:v>
                </c:pt>
                <c:pt idx="3">
                  <c:v>4.2</c:v>
                </c:pt>
                <c:pt idx="4">
                  <c:v>3.4</c:v>
                </c:pt>
                <c:pt idx="5">
                  <c:v>1.9</c:v>
                </c:pt>
                <c:pt idx="6">
                  <c:v>6.9</c:v>
                </c:pt>
                <c:pt idx="7">
                  <c:v>1.4</c:v>
                </c:pt>
                <c:pt idx="8">
                  <c:v>4.2</c:v>
                </c:pt>
                <c:pt idx="9">
                  <c:v>8.9</c:v>
                </c:pt>
                <c:pt idx="10">
                  <c:v>46.9</c:v>
                </c:pt>
                <c:pt idx="11">
                  <c:v>8</c:v>
                </c:pt>
              </c:numCache>
            </c:numRef>
          </c:val>
          <c:extLst>
            <c:ext xmlns:c16="http://schemas.microsoft.com/office/drawing/2014/chart" uri="{C3380CC4-5D6E-409C-BE32-E72D297353CC}">
              <c16:uniqueId val="{00000001-612C-084B-B8F6-18B675024C43}"/>
            </c:ext>
          </c:extLst>
        </c:ser>
        <c:dLbls>
          <c:showLegendKey val="0"/>
          <c:showVal val="0"/>
          <c:showCatName val="0"/>
          <c:showSerName val="0"/>
          <c:showPercent val="0"/>
          <c:showBubbleSize val="0"/>
        </c:dLbls>
        <c:gapWidth val="219"/>
        <c:overlap val="-27"/>
        <c:axId val="876338672"/>
        <c:axId val="876340320"/>
      </c:barChart>
      <c:catAx>
        <c:axId val="876338672"/>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ln>
                  <a:noFill/>
                </a:ln>
                <a:solidFill>
                  <a:schemeClr val="tx1"/>
                </a:solidFill>
                <a:latin typeface="+mn-lt"/>
                <a:ea typeface="+mn-ea"/>
                <a:cs typeface="+mn-cs"/>
              </a:defRPr>
            </a:pPr>
            <a:endParaRPr lang="en-US"/>
          </a:p>
        </c:txPr>
        <c:crossAx val="876340320"/>
        <c:crosses val="autoZero"/>
        <c:auto val="1"/>
        <c:lblAlgn val="ctr"/>
        <c:lblOffset val="100"/>
        <c:noMultiLvlLbl val="0"/>
      </c:catAx>
      <c:valAx>
        <c:axId val="876340320"/>
        <c:scaling>
          <c:orientation val="minMax"/>
          <c:max val="80"/>
        </c:scaling>
        <c:delete val="0"/>
        <c:axPos val="l"/>
        <c:numFmt formatCode="General" sourceLinked="1"/>
        <c:majorTickMark val="out"/>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876338672"/>
        <c:crosses val="autoZero"/>
        <c:crossBetween val="between"/>
        <c:majorUnit val="20"/>
      </c:valAx>
      <c:spPr>
        <a:noFill/>
        <a:ln>
          <a:noFill/>
        </a:ln>
        <a:effectLst/>
      </c:spPr>
    </c:plotArea>
    <c:legend>
      <c:legendPos val="b"/>
      <c:layout>
        <c:manualLayout>
          <c:xMode val="edge"/>
          <c:yMode val="edge"/>
          <c:x val="0.3361737157711992"/>
          <c:y val="5.0548464344763129E-2"/>
          <c:w val="0.41184413215054017"/>
          <c:h val="6.860072514556825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641A1B-503C-234D-A37C-039F94709D57}" type="doc">
      <dgm:prSet loTypeId="urn:microsoft.com/office/officeart/2005/8/layout/radial6" loCatId="" qsTypeId="urn:microsoft.com/office/officeart/2005/8/quickstyle/simple1" qsCatId="simple" csTypeId="urn:microsoft.com/office/officeart/2005/8/colors/accent1_2" csCatId="accent1" phldr="1"/>
      <dgm:spPr/>
      <dgm:t>
        <a:bodyPr/>
        <a:lstStyle/>
        <a:p>
          <a:endParaRPr lang="en-US"/>
        </a:p>
      </dgm:t>
    </dgm:pt>
    <dgm:pt modelId="{325C8068-C4D3-174B-9FD0-2B97EF68AB4D}">
      <dgm:prSet phldrT="[Text]" custT="1"/>
      <dgm:spPr>
        <a:solidFill>
          <a:schemeClr val="accent2"/>
        </a:solidFill>
      </dgm:spPr>
      <dgm:t>
        <a:bodyPr/>
        <a:lstStyle/>
        <a:p>
          <a:r>
            <a:rPr lang="en-US" sz="1600" b="1" dirty="0">
              <a:solidFill>
                <a:srgbClr val="FFFFFF"/>
              </a:solidFill>
            </a:rPr>
            <a:t>Patients with narcolepsy vs. controls</a:t>
          </a:r>
        </a:p>
      </dgm:t>
    </dgm:pt>
    <dgm:pt modelId="{8617A739-45CD-9F4E-84A3-71FDD9C8FCBF}" type="parTrans" cxnId="{60872CD1-5976-864F-84C1-43ADBA51BF13}">
      <dgm:prSet/>
      <dgm:spPr/>
      <dgm:t>
        <a:bodyPr/>
        <a:lstStyle/>
        <a:p>
          <a:endParaRPr lang="en-US"/>
        </a:p>
      </dgm:t>
    </dgm:pt>
    <dgm:pt modelId="{D2926A10-ADA1-5442-92C5-57CA09B35A29}" type="sibTrans" cxnId="{60872CD1-5976-864F-84C1-43ADBA51BF13}">
      <dgm:prSet/>
      <dgm:spPr/>
      <dgm:t>
        <a:bodyPr/>
        <a:lstStyle/>
        <a:p>
          <a:endParaRPr lang="en-US"/>
        </a:p>
      </dgm:t>
    </dgm:pt>
    <dgm:pt modelId="{FA3CDD01-17F9-DF44-BF1F-9CE22645F6A4}">
      <dgm:prSet phldrT="[Text]" custT="1"/>
      <dgm:spPr/>
      <dgm:t>
        <a:bodyPr/>
        <a:lstStyle/>
        <a:p>
          <a:r>
            <a:rPr lang="en-US" sz="1400" dirty="0"/>
            <a:t>Stroke</a:t>
          </a:r>
          <a:r>
            <a:rPr lang="en-US" sz="1400" baseline="30000" dirty="0"/>
            <a:t>1</a:t>
          </a:r>
          <a:r>
            <a:rPr lang="en-US" sz="1400" dirty="0"/>
            <a:t> </a:t>
          </a:r>
        </a:p>
        <a:p>
          <a:r>
            <a:rPr lang="en-US" sz="1400" dirty="0"/>
            <a:t>2.5X</a:t>
          </a:r>
        </a:p>
      </dgm:t>
    </dgm:pt>
    <dgm:pt modelId="{2884BFE0-068A-A541-85BB-10984D33F66D}" type="parTrans" cxnId="{702C5EEF-473C-3647-BA51-4BFE0AA9F051}">
      <dgm:prSet/>
      <dgm:spPr/>
      <dgm:t>
        <a:bodyPr/>
        <a:lstStyle/>
        <a:p>
          <a:endParaRPr lang="en-US"/>
        </a:p>
      </dgm:t>
    </dgm:pt>
    <dgm:pt modelId="{F11A16FF-B4B2-8849-BF3F-3C794D2798DC}" type="sibTrans" cxnId="{702C5EEF-473C-3647-BA51-4BFE0AA9F051}">
      <dgm:prSet/>
      <dgm:spPr/>
      <dgm:t>
        <a:bodyPr/>
        <a:lstStyle/>
        <a:p>
          <a:endParaRPr lang="en-US"/>
        </a:p>
      </dgm:t>
    </dgm:pt>
    <dgm:pt modelId="{925E39DE-8870-A34F-8133-605B0E489B11}">
      <dgm:prSet phldrT="[Text]" custT="1"/>
      <dgm:spPr/>
      <dgm:t>
        <a:bodyPr/>
        <a:lstStyle/>
        <a:p>
          <a:r>
            <a:rPr lang="en-US" sz="1400" dirty="0"/>
            <a:t>Hypertension</a:t>
          </a:r>
          <a:r>
            <a:rPr lang="en-US" sz="1400" i="0" baseline="30000" dirty="0"/>
            <a:t>2</a:t>
          </a:r>
        </a:p>
        <a:p>
          <a:r>
            <a:rPr lang="en-US" sz="1400" dirty="0"/>
            <a:t>1.3X</a:t>
          </a:r>
        </a:p>
      </dgm:t>
    </dgm:pt>
    <dgm:pt modelId="{9767980E-BEA1-484E-9233-AD983B513414}" type="parTrans" cxnId="{7F003738-FB62-884A-B56C-8A244B4845B2}">
      <dgm:prSet/>
      <dgm:spPr/>
      <dgm:t>
        <a:bodyPr/>
        <a:lstStyle/>
        <a:p>
          <a:endParaRPr lang="en-US"/>
        </a:p>
      </dgm:t>
    </dgm:pt>
    <dgm:pt modelId="{282150F5-9A47-8E41-B642-C25E55A589A6}" type="sibTrans" cxnId="{7F003738-FB62-884A-B56C-8A244B4845B2}">
      <dgm:prSet/>
      <dgm:spPr/>
      <dgm:t>
        <a:bodyPr/>
        <a:lstStyle/>
        <a:p>
          <a:endParaRPr lang="en-US"/>
        </a:p>
      </dgm:t>
    </dgm:pt>
    <dgm:pt modelId="{4D5ACF68-FB8B-5343-94CF-E07E4A1B1F54}">
      <dgm:prSet phldrT="[Text]" custT="1"/>
      <dgm:spPr/>
      <dgm:t>
        <a:bodyPr/>
        <a:lstStyle/>
        <a:p>
          <a:r>
            <a:rPr lang="en-US" sz="1400" dirty="0"/>
            <a:t>Hypercholesterolemia</a:t>
          </a:r>
          <a:r>
            <a:rPr lang="en-US" sz="1400" baseline="30000" dirty="0"/>
            <a:t>2</a:t>
          </a:r>
          <a:endParaRPr lang="en-US" sz="1400" dirty="0"/>
        </a:p>
        <a:p>
          <a:r>
            <a:rPr lang="en-US" sz="1400" dirty="0"/>
            <a:t>1.5X</a:t>
          </a:r>
        </a:p>
      </dgm:t>
    </dgm:pt>
    <dgm:pt modelId="{132A9121-61B5-5E4E-B6D4-A8EF6E0FCA43}" type="parTrans" cxnId="{6314E92D-98DB-6743-BC50-21DF0318A623}">
      <dgm:prSet/>
      <dgm:spPr/>
      <dgm:t>
        <a:bodyPr/>
        <a:lstStyle/>
        <a:p>
          <a:endParaRPr lang="en-US"/>
        </a:p>
      </dgm:t>
    </dgm:pt>
    <dgm:pt modelId="{A4739C12-84FE-E344-A400-3991BE265D96}" type="sibTrans" cxnId="{6314E92D-98DB-6743-BC50-21DF0318A623}">
      <dgm:prSet/>
      <dgm:spPr/>
      <dgm:t>
        <a:bodyPr/>
        <a:lstStyle/>
        <a:p>
          <a:endParaRPr lang="en-US"/>
        </a:p>
      </dgm:t>
    </dgm:pt>
    <dgm:pt modelId="{9BD82890-3F66-514B-BEEF-16D11499263D}">
      <dgm:prSet phldrT="[Text]" custT="1"/>
      <dgm:spPr/>
      <dgm:t>
        <a:bodyPr/>
        <a:lstStyle/>
        <a:p>
          <a:r>
            <a:rPr lang="en-US" sz="1400" dirty="0"/>
            <a:t>Heart Disease</a:t>
          </a:r>
          <a:r>
            <a:rPr lang="en-US" sz="1400" baseline="30000" dirty="0"/>
            <a:t>2</a:t>
          </a:r>
          <a:r>
            <a:rPr lang="en-US" sz="1400" dirty="0"/>
            <a:t> </a:t>
          </a:r>
        </a:p>
        <a:p>
          <a:r>
            <a:rPr lang="en-US" sz="1400" dirty="0"/>
            <a:t>2.1X</a:t>
          </a:r>
        </a:p>
      </dgm:t>
    </dgm:pt>
    <dgm:pt modelId="{231909AF-E0CD-A445-ADEC-3937E161490D}" type="parTrans" cxnId="{6EBF7881-D3E6-3748-B1AD-CB814A9124E4}">
      <dgm:prSet/>
      <dgm:spPr/>
      <dgm:t>
        <a:bodyPr/>
        <a:lstStyle/>
        <a:p>
          <a:endParaRPr lang="en-US"/>
        </a:p>
      </dgm:t>
    </dgm:pt>
    <dgm:pt modelId="{1CAE5CF9-2D0E-3741-94DD-5CB98C233D87}" type="sibTrans" cxnId="{6EBF7881-D3E6-3748-B1AD-CB814A9124E4}">
      <dgm:prSet/>
      <dgm:spPr/>
      <dgm:t>
        <a:bodyPr/>
        <a:lstStyle/>
        <a:p>
          <a:endParaRPr lang="en-US"/>
        </a:p>
      </dgm:t>
    </dgm:pt>
    <dgm:pt modelId="{3FB62583-FD30-6B4B-9AE7-83B606824596}" type="pres">
      <dgm:prSet presAssocID="{D7641A1B-503C-234D-A37C-039F94709D57}" presName="Name0" presStyleCnt="0">
        <dgm:presLayoutVars>
          <dgm:chMax val="1"/>
          <dgm:dir/>
          <dgm:animLvl val="ctr"/>
          <dgm:resizeHandles val="exact"/>
        </dgm:presLayoutVars>
      </dgm:prSet>
      <dgm:spPr/>
    </dgm:pt>
    <dgm:pt modelId="{61EB112E-DACC-1046-A510-5D6110AB228C}" type="pres">
      <dgm:prSet presAssocID="{325C8068-C4D3-174B-9FD0-2B97EF68AB4D}" presName="centerShape" presStyleLbl="node0" presStyleIdx="0" presStyleCnt="1" custScaleX="139900" custLinFactNeighborX="-522"/>
      <dgm:spPr/>
    </dgm:pt>
    <dgm:pt modelId="{17D89307-0DCD-5144-B527-6F2898EED065}" type="pres">
      <dgm:prSet presAssocID="{FA3CDD01-17F9-DF44-BF1F-9CE22645F6A4}" presName="node" presStyleLbl="node1" presStyleIdx="0" presStyleCnt="4" custScaleX="187825" custScaleY="95469" custRadScaleRad="75323">
        <dgm:presLayoutVars>
          <dgm:bulletEnabled val="1"/>
        </dgm:presLayoutVars>
      </dgm:prSet>
      <dgm:spPr/>
    </dgm:pt>
    <dgm:pt modelId="{E575ABC4-9010-F146-9ACB-D1D6371BF841}" type="pres">
      <dgm:prSet presAssocID="{FA3CDD01-17F9-DF44-BF1F-9CE22645F6A4}" presName="dummy" presStyleCnt="0"/>
      <dgm:spPr/>
    </dgm:pt>
    <dgm:pt modelId="{1C7700C2-E02E-D44E-957B-0CD39133CCD6}" type="pres">
      <dgm:prSet presAssocID="{F11A16FF-B4B2-8849-BF3F-3C794D2798DC}" presName="sibTrans" presStyleLbl="sibTrans2D1" presStyleIdx="0" presStyleCnt="4"/>
      <dgm:spPr/>
    </dgm:pt>
    <dgm:pt modelId="{6A68C07F-7E06-F74D-8A6F-04C56EBBFDD1}" type="pres">
      <dgm:prSet presAssocID="{925E39DE-8870-A34F-8133-605B0E489B11}" presName="node" presStyleLbl="node1" presStyleIdx="1" presStyleCnt="4" custScaleX="199890" custScaleY="127504" custRadScaleRad="130305">
        <dgm:presLayoutVars>
          <dgm:bulletEnabled val="1"/>
        </dgm:presLayoutVars>
      </dgm:prSet>
      <dgm:spPr/>
    </dgm:pt>
    <dgm:pt modelId="{D8161603-8121-D64F-B53E-82FEA3CAA178}" type="pres">
      <dgm:prSet presAssocID="{925E39DE-8870-A34F-8133-605B0E489B11}" presName="dummy" presStyleCnt="0"/>
      <dgm:spPr/>
    </dgm:pt>
    <dgm:pt modelId="{C00B5C96-22C2-0242-A158-BBDDB261D64A}" type="pres">
      <dgm:prSet presAssocID="{282150F5-9A47-8E41-B642-C25E55A589A6}" presName="sibTrans" presStyleLbl="sibTrans2D1" presStyleIdx="1" presStyleCnt="4"/>
      <dgm:spPr/>
    </dgm:pt>
    <dgm:pt modelId="{092AA7F3-A5F5-5D41-B3C4-E60EE3D4BDF6}" type="pres">
      <dgm:prSet presAssocID="{4D5ACF68-FB8B-5343-94CF-E07E4A1B1F54}" presName="node" presStyleLbl="node1" presStyleIdx="2" presStyleCnt="4" custScaleX="328148" custScaleY="119449" custRadScaleRad="82238" custRadScaleInc="2431">
        <dgm:presLayoutVars>
          <dgm:bulletEnabled val="1"/>
        </dgm:presLayoutVars>
      </dgm:prSet>
      <dgm:spPr/>
    </dgm:pt>
    <dgm:pt modelId="{FC2CBD7A-D57D-594F-8017-D65B2B7D1BFD}" type="pres">
      <dgm:prSet presAssocID="{4D5ACF68-FB8B-5343-94CF-E07E4A1B1F54}" presName="dummy" presStyleCnt="0"/>
      <dgm:spPr/>
    </dgm:pt>
    <dgm:pt modelId="{14D50642-3BE1-3449-81A9-22BA1A20E3B5}" type="pres">
      <dgm:prSet presAssocID="{A4739C12-84FE-E344-A400-3991BE265D96}" presName="sibTrans" presStyleLbl="sibTrans2D1" presStyleIdx="2" presStyleCnt="4"/>
      <dgm:spPr/>
    </dgm:pt>
    <dgm:pt modelId="{2DD35BAD-06C9-4941-A224-D704FF77E3FE}" type="pres">
      <dgm:prSet presAssocID="{9BD82890-3F66-514B-BEEF-16D11499263D}" presName="node" presStyleLbl="node1" presStyleIdx="3" presStyleCnt="4" custScaleX="201606" custScaleY="121111" custRadScaleRad="133440">
        <dgm:presLayoutVars>
          <dgm:bulletEnabled val="1"/>
        </dgm:presLayoutVars>
      </dgm:prSet>
      <dgm:spPr/>
    </dgm:pt>
    <dgm:pt modelId="{06F24E9A-8B15-E946-9A7A-F3E3B3C5FEA6}" type="pres">
      <dgm:prSet presAssocID="{9BD82890-3F66-514B-BEEF-16D11499263D}" presName="dummy" presStyleCnt="0"/>
      <dgm:spPr/>
    </dgm:pt>
    <dgm:pt modelId="{7D3C1C82-5979-534C-A27A-0FE36374AFBE}" type="pres">
      <dgm:prSet presAssocID="{1CAE5CF9-2D0E-3741-94DD-5CB98C233D87}" presName="sibTrans" presStyleLbl="sibTrans2D1" presStyleIdx="3" presStyleCnt="4"/>
      <dgm:spPr/>
    </dgm:pt>
  </dgm:ptLst>
  <dgm:cxnLst>
    <dgm:cxn modelId="{73CA4407-D94F-D542-BBA2-CE5FDDE3BDAB}" type="presOf" srcId="{282150F5-9A47-8E41-B642-C25E55A589A6}" destId="{C00B5C96-22C2-0242-A158-BBDDB261D64A}" srcOrd="0" destOrd="0" presId="urn:microsoft.com/office/officeart/2005/8/layout/radial6"/>
    <dgm:cxn modelId="{31194219-6AA8-7042-BC52-9E26A76668A9}" type="presOf" srcId="{FA3CDD01-17F9-DF44-BF1F-9CE22645F6A4}" destId="{17D89307-0DCD-5144-B527-6F2898EED065}" srcOrd="0" destOrd="0" presId="urn:microsoft.com/office/officeart/2005/8/layout/radial6"/>
    <dgm:cxn modelId="{82F1642B-2680-7149-9ED3-C8F6B803E7FC}" type="presOf" srcId="{A4739C12-84FE-E344-A400-3991BE265D96}" destId="{14D50642-3BE1-3449-81A9-22BA1A20E3B5}" srcOrd="0" destOrd="0" presId="urn:microsoft.com/office/officeart/2005/8/layout/radial6"/>
    <dgm:cxn modelId="{6314E92D-98DB-6743-BC50-21DF0318A623}" srcId="{325C8068-C4D3-174B-9FD0-2B97EF68AB4D}" destId="{4D5ACF68-FB8B-5343-94CF-E07E4A1B1F54}" srcOrd="2" destOrd="0" parTransId="{132A9121-61B5-5E4E-B6D4-A8EF6E0FCA43}" sibTransId="{A4739C12-84FE-E344-A400-3991BE265D96}"/>
    <dgm:cxn modelId="{7F003738-FB62-884A-B56C-8A244B4845B2}" srcId="{325C8068-C4D3-174B-9FD0-2B97EF68AB4D}" destId="{925E39DE-8870-A34F-8133-605B0E489B11}" srcOrd="1" destOrd="0" parTransId="{9767980E-BEA1-484E-9233-AD983B513414}" sibTransId="{282150F5-9A47-8E41-B642-C25E55A589A6}"/>
    <dgm:cxn modelId="{8CE93B60-447E-7741-95BD-67C357CE747D}" type="presOf" srcId="{9BD82890-3F66-514B-BEEF-16D11499263D}" destId="{2DD35BAD-06C9-4941-A224-D704FF77E3FE}" srcOrd="0" destOrd="0" presId="urn:microsoft.com/office/officeart/2005/8/layout/radial6"/>
    <dgm:cxn modelId="{0E127262-927B-F844-AE82-F7D0D98A794D}" type="presOf" srcId="{D7641A1B-503C-234D-A37C-039F94709D57}" destId="{3FB62583-FD30-6B4B-9AE7-83B606824596}" srcOrd="0" destOrd="0" presId="urn:microsoft.com/office/officeart/2005/8/layout/radial6"/>
    <dgm:cxn modelId="{6EBF7881-D3E6-3748-B1AD-CB814A9124E4}" srcId="{325C8068-C4D3-174B-9FD0-2B97EF68AB4D}" destId="{9BD82890-3F66-514B-BEEF-16D11499263D}" srcOrd="3" destOrd="0" parTransId="{231909AF-E0CD-A445-ADEC-3937E161490D}" sibTransId="{1CAE5CF9-2D0E-3741-94DD-5CB98C233D87}"/>
    <dgm:cxn modelId="{0927D089-E10B-1147-BC8E-C1E95FB56E20}" type="presOf" srcId="{1CAE5CF9-2D0E-3741-94DD-5CB98C233D87}" destId="{7D3C1C82-5979-534C-A27A-0FE36374AFBE}" srcOrd="0" destOrd="0" presId="urn:microsoft.com/office/officeart/2005/8/layout/radial6"/>
    <dgm:cxn modelId="{4FF25BA1-0D1E-9E47-A17C-7253F42DC233}" type="presOf" srcId="{4D5ACF68-FB8B-5343-94CF-E07E4A1B1F54}" destId="{092AA7F3-A5F5-5D41-B3C4-E60EE3D4BDF6}" srcOrd="0" destOrd="0" presId="urn:microsoft.com/office/officeart/2005/8/layout/radial6"/>
    <dgm:cxn modelId="{5C9EBAB3-7DCE-0B4E-825C-52EB4C93F516}" type="presOf" srcId="{325C8068-C4D3-174B-9FD0-2B97EF68AB4D}" destId="{61EB112E-DACC-1046-A510-5D6110AB228C}" srcOrd="0" destOrd="0" presId="urn:microsoft.com/office/officeart/2005/8/layout/radial6"/>
    <dgm:cxn modelId="{60872CD1-5976-864F-84C1-43ADBA51BF13}" srcId="{D7641A1B-503C-234D-A37C-039F94709D57}" destId="{325C8068-C4D3-174B-9FD0-2B97EF68AB4D}" srcOrd="0" destOrd="0" parTransId="{8617A739-45CD-9F4E-84A3-71FDD9C8FCBF}" sibTransId="{D2926A10-ADA1-5442-92C5-57CA09B35A29}"/>
    <dgm:cxn modelId="{CFCB32EE-64B1-3C45-A84E-E352882CC311}" type="presOf" srcId="{925E39DE-8870-A34F-8133-605B0E489B11}" destId="{6A68C07F-7E06-F74D-8A6F-04C56EBBFDD1}" srcOrd="0" destOrd="0" presId="urn:microsoft.com/office/officeart/2005/8/layout/radial6"/>
    <dgm:cxn modelId="{702C5EEF-473C-3647-BA51-4BFE0AA9F051}" srcId="{325C8068-C4D3-174B-9FD0-2B97EF68AB4D}" destId="{FA3CDD01-17F9-DF44-BF1F-9CE22645F6A4}" srcOrd="0" destOrd="0" parTransId="{2884BFE0-068A-A541-85BB-10984D33F66D}" sibTransId="{F11A16FF-B4B2-8849-BF3F-3C794D2798DC}"/>
    <dgm:cxn modelId="{4BF956F6-D6ED-4645-8F6F-1D45C8989E8F}" type="presOf" srcId="{F11A16FF-B4B2-8849-BF3F-3C794D2798DC}" destId="{1C7700C2-E02E-D44E-957B-0CD39133CCD6}" srcOrd="0" destOrd="0" presId="urn:microsoft.com/office/officeart/2005/8/layout/radial6"/>
    <dgm:cxn modelId="{9A7178CE-98CF-5148-8549-6D17B843AFA2}" type="presParOf" srcId="{3FB62583-FD30-6B4B-9AE7-83B606824596}" destId="{61EB112E-DACC-1046-A510-5D6110AB228C}" srcOrd="0" destOrd="0" presId="urn:microsoft.com/office/officeart/2005/8/layout/radial6"/>
    <dgm:cxn modelId="{D63F020A-0C47-E64A-8C98-EAA8F6960937}" type="presParOf" srcId="{3FB62583-FD30-6B4B-9AE7-83B606824596}" destId="{17D89307-0DCD-5144-B527-6F2898EED065}" srcOrd="1" destOrd="0" presId="urn:microsoft.com/office/officeart/2005/8/layout/radial6"/>
    <dgm:cxn modelId="{409DEB10-EEC3-9F48-A0C7-8A190264000B}" type="presParOf" srcId="{3FB62583-FD30-6B4B-9AE7-83B606824596}" destId="{E575ABC4-9010-F146-9ACB-D1D6371BF841}" srcOrd="2" destOrd="0" presId="urn:microsoft.com/office/officeart/2005/8/layout/radial6"/>
    <dgm:cxn modelId="{C8231C88-BF0F-8040-982B-BB45EE06C1C8}" type="presParOf" srcId="{3FB62583-FD30-6B4B-9AE7-83B606824596}" destId="{1C7700C2-E02E-D44E-957B-0CD39133CCD6}" srcOrd="3" destOrd="0" presId="urn:microsoft.com/office/officeart/2005/8/layout/radial6"/>
    <dgm:cxn modelId="{79509046-ACB3-4B40-B46F-AF83395D1DAD}" type="presParOf" srcId="{3FB62583-FD30-6B4B-9AE7-83B606824596}" destId="{6A68C07F-7E06-F74D-8A6F-04C56EBBFDD1}" srcOrd="4" destOrd="0" presId="urn:microsoft.com/office/officeart/2005/8/layout/radial6"/>
    <dgm:cxn modelId="{0835A470-958F-5C41-86DA-17238F3AB9CD}" type="presParOf" srcId="{3FB62583-FD30-6B4B-9AE7-83B606824596}" destId="{D8161603-8121-D64F-B53E-82FEA3CAA178}" srcOrd="5" destOrd="0" presId="urn:microsoft.com/office/officeart/2005/8/layout/radial6"/>
    <dgm:cxn modelId="{9BF9A5A8-1B8B-E04A-ADC4-495B8161C583}" type="presParOf" srcId="{3FB62583-FD30-6B4B-9AE7-83B606824596}" destId="{C00B5C96-22C2-0242-A158-BBDDB261D64A}" srcOrd="6" destOrd="0" presId="urn:microsoft.com/office/officeart/2005/8/layout/radial6"/>
    <dgm:cxn modelId="{569F0A8E-789B-A641-9FB3-877884E1CE9C}" type="presParOf" srcId="{3FB62583-FD30-6B4B-9AE7-83B606824596}" destId="{092AA7F3-A5F5-5D41-B3C4-E60EE3D4BDF6}" srcOrd="7" destOrd="0" presId="urn:microsoft.com/office/officeart/2005/8/layout/radial6"/>
    <dgm:cxn modelId="{8DDFF391-1165-3C44-8689-1C9AEA90868E}" type="presParOf" srcId="{3FB62583-FD30-6B4B-9AE7-83B606824596}" destId="{FC2CBD7A-D57D-594F-8017-D65B2B7D1BFD}" srcOrd="8" destOrd="0" presId="urn:microsoft.com/office/officeart/2005/8/layout/radial6"/>
    <dgm:cxn modelId="{BADCE715-C49D-ED4B-BBD3-416900E34D98}" type="presParOf" srcId="{3FB62583-FD30-6B4B-9AE7-83B606824596}" destId="{14D50642-3BE1-3449-81A9-22BA1A20E3B5}" srcOrd="9" destOrd="0" presId="urn:microsoft.com/office/officeart/2005/8/layout/radial6"/>
    <dgm:cxn modelId="{9602AA5E-56CA-B145-9765-193E23228E5C}" type="presParOf" srcId="{3FB62583-FD30-6B4B-9AE7-83B606824596}" destId="{2DD35BAD-06C9-4941-A224-D704FF77E3FE}" srcOrd="10" destOrd="0" presId="urn:microsoft.com/office/officeart/2005/8/layout/radial6"/>
    <dgm:cxn modelId="{7E152011-C801-E44B-8A4B-8F63E0416888}" type="presParOf" srcId="{3FB62583-FD30-6B4B-9AE7-83B606824596}" destId="{06F24E9A-8B15-E946-9A7A-F3E3B3C5FEA6}" srcOrd="11" destOrd="0" presId="urn:microsoft.com/office/officeart/2005/8/layout/radial6"/>
    <dgm:cxn modelId="{45992175-0599-594C-9DE5-C08FEFEDDF04}" type="presParOf" srcId="{3FB62583-FD30-6B4B-9AE7-83B606824596}" destId="{7D3C1C82-5979-534C-A27A-0FE36374AFBE}"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C1C82-5979-534C-A27A-0FE36374AFBE}">
      <dsp:nvSpPr>
        <dsp:cNvPr id="0" name=""/>
        <dsp:cNvSpPr/>
      </dsp:nvSpPr>
      <dsp:spPr>
        <a:xfrm>
          <a:off x="780538" y="636983"/>
          <a:ext cx="2604620" cy="2604620"/>
        </a:xfrm>
        <a:prstGeom prst="blockArc">
          <a:avLst>
            <a:gd name="adj1" fmla="val 11610101"/>
            <a:gd name="adj2" fmla="val 16761217"/>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D50642-3BE1-3449-81A9-22BA1A20E3B5}">
      <dsp:nvSpPr>
        <dsp:cNvPr id="0" name=""/>
        <dsp:cNvSpPr/>
      </dsp:nvSpPr>
      <dsp:spPr>
        <a:xfrm>
          <a:off x="797609" y="126231"/>
          <a:ext cx="2604620" cy="2604620"/>
        </a:xfrm>
        <a:prstGeom prst="blockArc">
          <a:avLst>
            <a:gd name="adj1" fmla="val 4921848"/>
            <a:gd name="adj2" fmla="val 10219604"/>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0B5C96-22C2-0242-A158-BBDDB261D64A}">
      <dsp:nvSpPr>
        <dsp:cNvPr id="0" name=""/>
        <dsp:cNvSpPr/>
      </dsp:nvSpPr>
      <dsp:spPr>
        <a:xfrm>
          <a:off x="1176310" y="130140"/>
          <a:ext cx="2604620" cy="2604620"/>
        </a:xfrm>
        <a:prstGeom prst="blockArc">
          <a:avLst>
            <a:gd name="adj1" fmla="val 569681"/>
            <a:gd name="adj2" fmla="val 5949130"/>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7700C2-E02E-D44E-957B-0CD39133CCD6}">
      <dsp:nvSpPr>
        <dsp:cNvPr id="0" name=""/>
        <dsp:cNvSpPr/>
      </dsp:nvSpPr>
      <dsp:spPr>
        <a:xfrm>
          <a:off x="1194040" y="636983"/>
          <a:ext cx="2604620" cy="2604620"/>
        </a:xfrm>
        <a:prstGeom prst="blockArc">
          <a:avLst>
            <a:gd name="adj1" fmla="val 15638783"/>
            <a:gd name="adj2" fmla="val 20789899"/>
            <a:gd name="adj3" fmla="val 463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EB112E-DACC-1046-A510-5D6110AB228C}">
      <dsp:nvSpPr>
        <dsp:cNvPr id="0" name=""/>
        <dsp:cNvSpPr/>
      </dsp:nvSpPr>
      <dsp:spPr>
        <a:xfrm>
          <a:off x="1437751" y="1042886"/>
          <a:ext cx="1677135" cy="1198810"/>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FFFFFF"/>
              </a:solidFill>
            </a:rPr>
            <a:t>Patients with narcolepsy vs. controls</a:t>
          </a:r>
        </a:p>
      </dsp:txBody>
      <dsp:txXfrm>
        <a:off x="1683362" y="1218448"/>
        <a:ext cx="1185913" cy="847686"/>
      </dsp:txXfrm>
    </dsp:sp>
    <dsp:sp modelId="{17D89307-0DCD-5144-B527-6F2898EED065}">
      <dsp:nvSpPr>
        <dsp:cNvPr id="0" name=""/>
        <dsp:cNvSpPr/>
      </dsp:nvSpPr>
      <dsp:spPr>
        <a:xfrm>
          <a:off x="1501516" y="283535"/>
          <a:ext cx="1576166" cy="80114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Stroke</a:t>
          </a:r>
          <a:r>
            <a:rPr lang="en-US" sz="1400" kern="1200" baseline="30000" dirty="0"/>
            <a:t>1</a:t>
          </a:r>
          <a:r>
            <a:rPr lang="en-US" sz="1400" kern="1200" dirty="0"/>
            <a:t> </a:t>
          </a:r>
        </a:p>
        <a:p>
          <a:pPr marL="0" lvl="0" indent="0" algn="ctr" defTabSz="622300">
            <a:lnSpc>
              <a:spcPct val="90000"/>
            </a:lnSpc>
            <a:spcBef>
              <a:spcPct val="0"/>
            </a:spcBef>
            <a:spcAft>
              <a:spcPct val="35000"/>
            </a:spcAft>
            <a:buNone/>
          </a:pPr>
          <a:r>
            <a:rPr lang="en-US" sz="1400" kern="1200" dirty="0"/>
            <a:t>2.5X</a:t>
          </a:r>
        </a:p>
      </dsp:txBody>
      <dsp:txXfrm>
        <a:off x="1732340" y="400860"/>
        <a:ext cx="1114518" cy="566494"/>
      </dsp:txXfrm>
    </dsp:sp>
    <dsp:sp modelId="{6A68C07F-7E06-F74D-8A6F-04C56EBBFDD1}">
      <dsp:nvSpPr>
        <dsp:cNvPr id="0" name=""/>
        <dsp:cNvSpPr/>
      </dsp:nvSpPr>
      <dsp:spPr>
        <a:xfrm>
          <a:off x="2894588" y="1107305"/>
          <a:ext cx="1677411" cy="106997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Hypertension</a:t>
          </a:r>
          <a:r>
            <a:rPr lang="en-US" sz="1400" i="0" kern="1200" baseline="30000" dirty="0"/>
            <a:t>2</a:t>
          </a:r>
        </a:p>
        <a:p>
          <a:pPr marL="0" lvl="0" indent="0" algn="ctr" defTabSz="622300">
            <a:lnSpc>
              <a:spcPct val="90000"/>
            </a:lnSpc>
            <a:spcBef>
              <a:spcPct val="0"/>
            </a:spcBef>
            <a:spcAft>
              <a:spcPct val="35000"/>
            </a:spcAft>
            <a:buNone/>
          </a:pPr>
          <a:r>
            <a:rPr lang="en-US" sz="1400" kern="1200" dirty="0"/>
            <a:t>1.3X</a:t>
          </a:r>
        </a:p>
      </dsp:txBody>
      <dsp:txXfrm>
        <a:off x="3140239" y="1263999"/>
        <a:ext cx="1186109" cy="756583"/>
      </dsp:txXfrm>
    </dsp:sp>
    <dsp:sp modelId="{092AA7F3-A5F5-5D41-B3C4-E60EE3D4BDF6}">
      <dsp:nvSpPr>
        <dsp:cNvPr id="0" name=""/>
        <dsp:cNvSpPr/>
      </dsp:nvSpPr>
      <dsp:spPr>
        <a:xfrm>
          <a:off x="899428" y="2187167"/>
          <a:ext cx="2753710" cy="10023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Hypercholesterolemia</a:t>
          </a:r>
          <a:r>
            <a:rPr lang="en-US" sz="1400" kern="1200" baseline="30000" dirty="0"/>
            <a:t>2</a:t>
          </a:r>
          <a:endParaRPr lang="en-US" sz="1400" kern="1200" dirty="0"/>
        </a:p>
        <a:p>
          <a:pPr marL="0" lvl="0" indent="0" algn="ctr" defTabSz="622300">
            <a:lnSpc>
              <a:spcPct val="90000"/>
            </a:lnSpc>
            <a:spcBef>
              <a:spcPct val="0"/>
            </a:spcBef>
            <a:spcAft>
              <a:spcPct val="35000"/>
            </a:spcAft>
            <a:buNone/>
          </a:pPr>
          <a:r>
            <a:rPr lang="en-US" sz="1400" kern="1200" dirty="0"/>
            <a:t>1.5X</a:t>
          </a:r>
        </a:p>
      </dsp:txBody>
      <dsp:txXfrm>
        <a:off x="1302699" y="2333962"/>
        <a:ext cx="1947168" cy="708787"/>
      </dsp:txXfrm>
    </dsp:sp>
    <dsp:sp modelId="{2DD35BAD-06C9-4941-A224-D704FF77E3FE}">
      <dsp:nvSpPr>
        <dsp:cNvPr id="0" name=""/>
        <dsp:cNvSpPr/>
      </dsp:nvSpPr>
      <dsp:spPr>
        <a:xfrm>
          <a:off x="0" y="1134129"/>
          <a:ext cx="1691811" cy="10163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Heart Disease</a:t>
          </a:r>
          <a:r>
            <a:rPr lang="en-US" sz="1400" kern="1200" baseline="30000" dirty="0"/>
            <a:t>2</a:t>
          </a:r>
          <a:r>
            <a:rPr lang="en-US" sz="1400" kern="1200" dirty="0"/>
            <a:t> </a:t>
          </a:r>
        </a:p>
        <a:p>
          <a:pPr marL="0" lvl="0" indent="0" algn="ctr" defTabSz="622300">
            <a:lnSpc>
              <a:spcPct val="90000"/>
            </a:lnSpc>
            <a:spcBef>
              <a:spcPct val="0"/>
            </a:spcBef>
            <a:spcAft>
              <a:spcPct val="35000"/>
            </a:spcAft>
            <a:buNone/>
          </a:pPr>
          <a:r>
            <a:rPr lang="en-US" sz="1400" kern="1200" dirty="0"/>
            <a:t>2.1X</a:t>
          </a:r>
        </a:p>
      </dsp:txBody>
      <dsp:txXfrm>
        <a:off x="247760" y="1282966"/>
        <a:ext cx="1196291" cy="71865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D3904F2-2E54-6D4F-9145-FF70E65C41AE}" type="datetimeFigureOut">
              <a:rPr lang="en-US" smtClean="0"/>
              <a:pPr/>
              <a:t>10/26/21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C47599-E2E1-5B48-9E7A-469EF857F5A3}" type="slidenum">
              <a:rPr lang="en-US" smtClean="0"/>
              <a:pPr/>
              <a:t>‹#›</a:t>
            </a:fld>
            <a:endParaRPr lang="en-US"/>
          </a:p>
        </p:txBody>
      </p:sp>
    </p:spTree>
    <p:extLst>
      <p:ext uri="{BB962C8B-B14F-4D97-AF65-F5344CB8AC3E}">
        <p14:creationId xmlns:p14="http://schemas.microsoft.com/office/powerpoint/2010/main" val="30532892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0021D8-40CD-BC42-85F5-94A06F6FE532}" type="datetimeFigureOut">
              <a:rPr lang="en-US" smtClean="0"/>
              <a:pPr/>
              <a:t>10/26/21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46E1A8-6D11-D944-BA46-3CE3E43A53DE}" type="slidenum">
              <a:rPr lang="en-US" smtClean="0"/>
              <a:pPr/>
              <a:t>‹#›</a:t>
            </a:fld>
            <a:endParaRPr lang="en-US"/>
          </a:p>
        </p:txBody>
      </p:sp>
    </p:spTree>
    <p:extLst>
      <p:ext uri="{BB962C8B-B14F-4D97-AF65-F5344CB8AC3E}">
        <p14:creationId xmlns:p14="http://schemas.microsoft.com/office/powerpoint/2010/main" val="37114252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jcsm.aasm.org/doi/full/10.5664/jcsm.8530"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jcsm.aasm.org/doi/full/10.5664/jcsm.8530"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t>
            </a:r>
          </a:p>
        </p:txBody>
      </p:sp>
      <p:sp>
        <p:nvSpPr>
          <p:cNvPr id="4" name="Slide Number Placeholder 3"/>
          <p:cNvSpPr>
            <a:spLocks noGrp="1"/>
          </p:cNvSpPr>
          <p:nvPr>
            <p:ph type="sldNum" sz="quarter" idx="5"/>
          </p:nvPr>
        </p:nvSpPr>
        <p:spPr/>
        <p:txBody>
          <a:bodyPr/>
          <a:lstStyle/>
          <a:p>
            <a:fld id="{9446E1A8-6D11-D944-BA46-3CE3E43A53DE}" type="slidenum">
              <a:rPr lang="en-US" smtClean="0"/>
              <a:pPr/>
              <a:t>1</a:t>
            </a:fld>
            <a:endParaRPr lang="en-US" dirty="0"/>
          </a:p>
        </p:txBody>
      </p:sp>
    </p:spTree>
    <p:extLst>
      <p:ext uri="{BB962C8B-B14F-4D97-AF65-F5344CB8AC3E}">
        <p14:creationId xmlns:p14="http://schemas.microsoft.com/office/powerpoint/2010/main" val="289015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b="0" i="0" kern="1200" dirty="0">
                <a:solidFill>
                  <a:schemeClr val="tx1"/>
                </a:solidFill>
                <a:effectLst/>
                <a:latin typeface="+mn-lt"/>
                <a:ea typeface="+mn-ea"/>
                <a:cs typeface="+mn-cs"/>
              </a:rPr>
              <a:t>Black J, </a:t>
            </a:r>
            <a:r>
              <a:rPr lang="en-US" sz="1200" b="0" i="0" kern="1200" dirty="0" err="1">
                <a:solidFill>
                  <a:schemeClr val="tx1"/>
                </a:solidFill>
                <a:effectLst/>
                <a:latin typeface="+mn-lt"/>
                <a:ea typeface="+mn-ea"/>
                <a:cs typeface="+mn-cs"/>
              </a:rPr>
              <a:t>Reaven</a:t>
            </a:r>
            <a:r>
              <a:rPr lang="en-US" sz="1200" b="0" i="0" kern="1200" dirty="0">
                <a:solidFill>
                  <a:schemeClr val="tx1"/>
                </a:solidFill>
                <a:effectLst/>
                <a:latin typeface="+mn-lt"/>
                <a:ea typeface="+mn-ea"/>
                <a:cs typeface="+mn-cs"/>
              </a:rPr>
              <a:t> NL, Funk SE, et al. Medical comorbidity in narcolepsy: findings from the Burden of Narcolepsy Disease (BOND) study. </a:t>
            </a:r>
            <a:r>
              <a:rPr lang="en-US" sz="1200" b="0" i="1" kern="1200" dirty="0">
                <a:solidFill>
                  <a:schemeClr val="tx1"/>
                </a:solidFill>
                <a:effectLst/>
                <a:latin typeface="+mn-lt"/>
                <a:ea typeface="+mn-ea"/>
                <a:cs typeface="+mn-cs"/>
              </a:rPr>
              <a:t>Sleep Med.</a:t>
            </a:r>
            <a:r>
              <a:rPr lang="en-US" sz="1200" b="0" i="0" kern="1200" dirty="0">
                <a:solidFill>
                  <a:schemeClr val="tx1"/>
                </a:solidFill>
                <a:effectLst/>
                <a:latin typeface="+mn-lt"/>
                <a:ea typeface="+mn-ea"/>
                <a:cs typeface="+mn-cs"/>
              </a:rPr>
              <a:t> 2017;33:13-18.</a:t>
            </a:r>
          </a:p>
          <a:p>
            <a:r>
              <a:rPr lang="en-US" sz="1200" b="0" i="0" kern="1200" dirty="0">
                <a:solidFill>
                  <a:schemeClr val="tx1"/>
                </a:solidFill>
                <a:effectLst/>
                <a:latin typeface="+mn-lt"/>
                <a:ea typeface="+mn-ea"/>
                <a:cs typeface="+mn-cs"/>
              </a:rPr>
              <a:t>Cohen A, </a:t>
            </a:r>
            <a:r>
              <a:rPr lang="en-US" sz="1200" b="0" i="0" kern="1200" dirty="0" err="1">
                <a:solidFill>
                  <a:schemeClr val="tx1"/>
                </a:solidFill>
                <a:effectLst/>
                <a:latin typeface="+mn-lt"/>
                <a:ea typeface="+mn-ea"/>
                <a:cs typeface="+mn-cs"/>
              </a:rPr>
              <a:t>Mandrekar</a:t>
            </a:r>
            <a:r>
              <a:rPr lang="en-US" sz="1200" b="0" i="0" kern="1200" dirty="0">
                <a:solidFill>
                  <a:schemeClr val="tx1"/>
                </a:solidFill>
                <a:effectLst/>
                <a:latin typeface="+mn-lt"/>
                <a:ea typeface="+mn-ea"/>
                <a:cs typeface="+mn-cs"/>
              </a:rPr>
              <a:t> J, St Louis EK, Silber MH, </a:t>
            </a:r>
            <a:r>
              <a:rPr lang="en-US" sz="1200" b="0" i="0" kern="1200" dirty="0" err="1">
                <a:solidFill>
                  <a:schemeClr val="tx1"/>
                </a:solidFill>
                <a:effectLst/>
                <a:latin typeface="+mn-lt"/>
                <a:ea typeface="+mn-ea"/>
                <a:cs typeface="+mn-cs"/>
              </a:rPr>
              <a:t>Kotagal</a:t>
            </a:r>
            <a:r>
              <a:rPr lang="en-US" sz="1200" b="0" i="0" kern="1200" dirty="0">
                <a:solidFill>
                  <a:schemeClr val="tx1"/>
                </a:solidFill>
                <a:effectLst/>
                <a:latin typeface="+mn-lt"/>
                <a:ea typeface="+mn-ea"/>
                <a:cs typeface="+mn-cs"/>
              </a:rPr>
              <a:t> S. Comorbidities in a community sample of narcolepsy. </a:t>
            </a:r>
            <a:r>
              <a:rPr lang="en-US" sz="1200" b="0" i="1" kern="1200" dirty="0">
                <a:solidFill>
                  <a:schemeClr val="tx1"/>
                </a:solidFill>
                <a:effectLst/>
                <a:latin typeface="+mn-lt"/>
                <a:ea typeface="+mn-ea"/>
                <a:cs typeface="+mn-cs"/>
              </a:rPr>
              <a:t>Sleep Med.</a:t>
            </a:r>
            <a:r>
              <a:rPr lang="en-US" sz="1200" b="0" i="0" kern="1200" dirty="0">
                <a:solidFill>
                  <a:schemeClr val="tx1"/>
                </a:solidFill>
                <a:effectLst/>
                <a:latin typeface="+mn-lt"/>
                <a:ea typeface="+mn-ea"/>
                <a:cs typeface="+mn-cs"/>
              </a:rPr>
              <a:t> 2018;43:14-18.</a:t>
            </a:r>
          </a:p>
          <a:p>
            <a:r>
              <a:rPr lang="en-US" sz="1200" b="0" i="0" kern="1200" dirty="0" err="1">
                <a:solidFill>
                  <a:schemeClr val="tx1"/>
                </a:solidFill>
                <a:effectLst/>
                <a:latin typeface="+mn-lt"/>
                <a:ea typeface="+mn-ea"/>
                <a:cs typeface="+mn-cs"/>
              </a:rPr>
              <a:t>Ohayon</a:t>
            </a:r>
            <a:r>
              <a:rPr lang="en-US" sz="1200" b="0" i="0" kern="1200" dirty="0">
                <a:solidFill>
                  <a:schemeClr val="tx1"/>
                </a:solidFill>
                <a:effectLst/>
                <a:latin typeface="+mn-lt"/>
                <a:ea typeface="+mn-ea"/>
                <a:cs typeface="+mn-cs"/>
              </a:rPr>
              <a:t> MM. Narcolepsy is complicated by high medical and psychiatric comorbidities: a comparison with the general population. </a:t>
            </a:r>
            <a:r>
              <a:rPr lang="en-US" sz="1200" b="0" i="1" kern="1200" dirty="0">
                <a:solidFill>
                  <a:schemeClr val="tx1"/>
                </a:solidFill>
                <a:effectLst/>
                <a:latin typeface="+mn-lt"/>
                <a:ea typeface="+mn-ea"/>
                <a:cs typeface="+mn-cs"/>
              </a:rPr>
              <a:t>Sleep Med.</a:t>
            </a:r>
            <a:r>
              <a:rPr lang="en-US" sz="1200" b="0" i="0" kern="1200" dirty="0">
                <a:solidFill>
                  <a:schemeClr val="tx1"/>
                </a:solidFill>
                <a:effectLst/>
                <a:latin typeface="+mn-lt"/>
                <a:ea typeface="+mn-ea"/>
                <a:cs typeface="+mn-cs"/>
              </a:rPr>
              <a:t> 2013;14(6):488-492.</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Ben-Joseph R, et al. </a:t>
            </a:r>
            <a:r>
              <a:rPr lang="en-US" sz="1200" b="1" i="0" kern="1200" dirty="0">
                <a:solidFill>
                  <a:schemeClr val="tx1"/>
                </a:solidFill>
                <a:effectLst/>
                <a:latin typeface="+mn-lt"/>
                <a:ea typeface="+mn-ea"/>
                <a:cs typeface="+mn-cs"/>
              </a:rPr>
              <a:t>503 Cardio-Vascular Burden of Narcolepsy Disease (CV-BOND): a Real-World Evidence Study. </a:t>
            </a:r>
            <a:r>
              <a:rPr lang="en-US" sz="1200" dirty="0"/>
              <a:t>Sleep. 2021;44(Suppl 2):A198.</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1" i="0" kern="1200" dirty="0">
              <a:solidFill>
                <a:schemeClr val="tx1"/>
              </a:solidFill>
              <a:effectLst/>
              <a:latin typeface="+mn-lt"/>
              <a:ea typeface="+mn-ea"/>
              <a:cs typeface="+mn-cs"/>
            </a:endParaRPr>
          </a:p>
          <a:p>
            <a:pPr fontAlgn="base"/>
            <a:r>
              <a:rPr lang="en-US" sz="1200" b="1" i="0" kern="1200" dirty="0">
                <a:solidFill>
                  <a:schemeClr val="tx1"/>
                </a:solidFill>
                <a:effectLst/>
                <a:latin typeface="+mn-lt"/>
                <a:ea typeface="+mn-ea"/>
                <a:cs typeface="+mn-cs"/>
              </a:rPr>
              <a:t>Introduction</a:t>
            </a:r>
          </a:p>
          <a:p>
            <a:pPr fontAlgn="base"/>
            <a:r>
              <a:rPr lang="en-US" sz="1200" b="0" i="0" kern="1200" dirty="0">
                <a:solidFill>
                  <a:schemeClr val="tx1"/>
                </a:solidFill>
                <a:effectLst/>
                <a:latin typeface="+mn-lt"/>
                <a:ea typeface="+mn-ea"/>
                <a:cs typeface="+mn-cs"/>
              </a:rPr>
              <a:t>Narcolepsy is a rare, lifelong disorder that requires long-term treatment and is associated with multiple comorbidities, including cardiovascular conditions. Many available treatments have cardiovascular-related warnings and precautions in their labels. The objective of this study was to estimate the incidence of cardiovascular comorbidities in adult patients with a narcolepsy diagnosis in the US.</a:t>
            </a:r>
          </a:p>
          <a:p>
            <a:pPr fontAlgn="base"/>
            <a:r>
              <a:rPr lang="en-US" sz="1200" b="1" i="0" kern="1200" dirty="0">
                <a:solidFill>
                  <a:schemeClr val="tx1"/>
                </a:solidFill>
                <a:effectLst/>
                <a:latin typeface="+mn-lt"/>
                <a:ea typeface="+mn-ea"/>
                <a:cs typeface="+mn-cs"/>
              </a:rPr>
              <a:t>Methods</a:t>
            </a:r>
          </a:p>
          <a:p>
            <a:pPr fontAlgn="base"/>
            <a:r>
              <a:rPr lang="en-US" sz="1200" b="0" i="0" kern="1200" dirty="0">
                <a:solidFill>
                  <a:schemeClr val="tx1"/>
                </a:solidFill>
                <a:effectLst/>
                <a:latin typeface="+mn-lt"/>
                <a:ea typeface="+mn-ea"/>
                <a:cs typeface="+mn-cs"/>
              </a:rPr>
              <a:t>Claims from IBM® </a:t>
            </a:r>
            <a:r>
              <a:rPr lang="en-US" sz="1200" b="0" i="0" kern="1200" dirty="0" err="1">
                <a:solidFill>
                  <a:schemeClr val="tx1"/>
                </a:solidFill>
                <a:effectLst/>
                <a:latin typeface="+mn-lt"/>
                <a:ea typeface="+mn-ea"/>
                <a:cs typeface="+mn-cs"/>
              </a:rPr>
              <a:t>MarketScan</a:t>
            </a:r>
            <a:r>
              <a:rPr lang="en-US" sz="1200" b="0" i="0" kern="1200" dirty="0">
                <a:solidFill>
                  <a:schemeClr val="tx1"/>
                </a:solidFill>
                <a:effectLst/>
                <a:latin typeface="+mn-lt"/>
                <a:ea typeface="+mn-ea"/>
                <a:cs typeface="+mn-cs"/>
              </a:rPr>
              <a:t>®, an administrative claims database, between January 2014 and June 2019 were analyzed. Eligible patients were ≥18 years and had continuous medical and prescription coverage (gaps &lt;30 days allowed). The narcolepsy cohort was defined by ≥2 outpatient claims containing a diagnosis of narcolepsy type 1 or type 2 on separate days and no more than 6 months apart, with ≥1 non-diagnostic office-visit. Non-narcolepsy patients were matched 3:1 to narcolepsy patients by calendar date of cohort entry, age, gender, US geographic region, and insurance type. Each incidence calculation required a 6 month wash-out period prior to cohort entry. Differences between cohorts were evaluated using a Cox proportional hazard model adjusted for age, gender, region, insurance type, and relevant morbidities/comorbidities and medications in the baseline period.</a:t>
            </a:r>
          </a:p>
          <a:p>
            <a:pPr fontAlgn="base"/>
            <a:r>
              <a:rPr lang="en-US" sz="1200" b="1" i="0" kern="1200" dirty="0">
                <a:solidFill>
                  <a:schemeClr val="tx1"/>
                </a:solidFill>
                <a:effectLst/>
                <a:latin typeface="+mn-lt"/>
                <a:ea typeface="+mn-ea"/>
                <a:cs typeface="+mn-cs"/>
              </a:rPr>
              <a:t>Results</a:t>
            </a:r>
          </a:p>
          <a:p>
            <a:pPr fontAlgn="base"/>
            <a:r>
              <a:rPr lang="en-US" sz="1200" b="0" i="0" kern="1200" dirty="0">
                <a:solidFill>
                  <a:schemeClr val="tx1"/>
                </a:solidFill>
                <a:effectLst/>
                <a:latin typeface="+mn-lt"/>
                <a:ea typeface="+mn-ea"/>
                <a:cs typeface="+mn-cs"/>
              </a:rPr>
              <a:t>Of 54,239,110 adults in the database, 12,816 and 38,441 were included in the narcolepsy and matched non-narcolepsy cohort. Approximately 67% were female patients and mean age was approximately 38 years in both cohorts. Incidence rates (per 1,000 person-years) for newly recorded cardiovascular comorbidities or events in narcolepsy/non-narcolepsy were: CVD without hypertension (13.29/7.99), MACE+ (11.75/6.86), heart failure (5.72/3.41), stroke (4.28/2.17), ischemic stroke (3.69/1.91), edema (9.84/4.22), and a composite of stroke, atrial fibrillation, and edema (17.73/8.88).</a:t>
            </a:r>
          </a:p>
          <a:p>
            <a:pPr fontAlgn="base"/>
            <a:r>
              <a:rPr lang="en-US" sz="1200" b="1" i="0" kern="1200" dirty="0">
                <a:solidFill>
                  <a:schemeClr val="tx1"/>
                </a:solidFill>
                <a:effectLst/>
                <a:latin typeface="+mn-lt"/>
                <a:ea typeface="+mn-ea"/>
                <a:cs typeface="+mn-cs"/>
              </a:rPr>
              <a:t>Conclusion</a:t>
            </a:r>
          </a:p>
          <a:p>
            <a:pPr fontAlgn="base"/>
            <a:r>
              <a:rPr lang="en-US" sz="1200" b="0" i="0" kern="1200" dirty="0">
                <a:solidFill>
                  <a:schemeClr val="tx1"/>
                </a:solidFill>
                <a:effectLst/>
                <a:latin typeface="+mn-lt"/>
                <a:ea typeface="+mn-ea"/>
                <a:cs typeface="+mn-cs"/>
              </a:rPr>
              <a:t>Physicians should consider the increased cardiovascular risk when considering risk modification strategies and treatment options for narcolepsy patients. Further research is needed to understand treatment-specific risks.</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5</a:t>
            </a:fld>
            <a:endParaRPr lang="en-US"/>
          </a:p>
        </p:txBody>
      </p:sp>
    </p:spTree>
    <p:extLst>
      <p:ext uri="{BB962C8B-B14F-4D97-AF65-F5344CB8AC3E}">
        <p14:creationId xmlns:p14="http://schemas.microsoft.com/office/powerpoint/2010/main" val="3303369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dirty="0"/>
              <a:t>Husain AM, et al. J Clin Sleep Med. 2020;16(9):1469-1474.</a:t>
            </a:r>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hlinkClick r:id="rId3" tooltip="Incidence and duration of common, early-onset adverse events occurring during 2 randomized, placebo-controlled, phase 3 studies of sodium oxybate in participants with narcolepsy"/>
              </a:rPr>
              <a:t>Incidence and duration of common, early-onset adverse events occurring during 2 randomized, placebo-controlled, phase 3 studies of sodium oxybate in participants with narcolepsy</a:t>
            </a:r>
            <a:endParaRPr lang="en-US" sz="1200" b="0" i="0" kern="1200" dirty="0">
              <a:solidFill>
                <a:schemeClr val="tx1"/>
              </a:solidFill>
              <a:effectLst/>
              <a:latin typeface="+mn-lt"/>
              <a:ea typeface="+mn-ea"/>
              <a:cs typeface="+mn-cs"/>
            </a:endParaRPr>
          </a:p>
          <a:p>
            <a:endParaRPr lang="en-US" dirty="0"/>
          </a:p>
          <a:p>
            <a:r>
              <a:rPr lang="en-US" sz="1200" b="1" i="0" kern="1200" dirty="0">
                <a:solidFill>
                  <a:schemeClr val="tx1"/>
                </a:solidFill>
                <a:effectLst/>
                <a:latin typeface="+mn-lt"/>
                <a:ea typeface="+mn-ea"/>
                <a:cs typeface="+mn-cs"/>
              </a:rPr>
              <a:t>Abstract</a:t>
            </a:r>
          </a:p>
          <a:p>
            <a:r>
              <a:rPr lang="en-US" sz="1200" b="1" i="0" kern="1200" cap="all" dirty="0">
                <a:solidFill>
                  <a:schemeClr val="tx1"/>
                </a:solidFill>
                <a:effectLst/>
                <a:latin typeface="+mn-lt"/>
                <a:ea typeface="+mn-ea"/>
                <a:cs typeface="+mn-cs"/>
              </a:rPr>
              <a:t>STUDY OBJECTIVES:</a:t>
            </a:r>
          </a:p>
          <a:p>
            <a:r>
              <a:rPr lang="en-US" sz="1200" b="0" i="0" kern="1200" dirty="0">
                <a:solidFill>
                  <a:schemeClr val="tx1"/>
                </a:solidFill>
                <a:effectLst/>
                <a:latin typeface="+mn-lt"/>
                <a:ea typeface="+mn-ea"/>
                <a:cs typeface="+mn-cs"/>
              </a:rPr>
              <a:t>To determine the time course and duration of common, early-onset treatment-emergent adverse events (TEAEs) associated with 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(SXB) use in adults with narcolepsy.</a:t>
            </a:r>
          </a:p>
          <a:p>
            <a:r>
              <a:rPr lang="en-US" sz="1200" b="1" i="0" kern="1200" cap="all" dirty="0">
                <a:solidFill>
                  <a:schemeClr val="tx1"/>
                </a:solidFill>
                <a:effectLst/>
                <a:latin typeface="+mn-lt"/>
                <a:ea typeface="+mn-ea"/>
                <a:cs typeface="+mn-cs"/>
              </a:rPr>
              <a:t>METHODS:</a:t>
            </a:r>
          </a:p>
          <a:p>
            <a:r>
              <a:rPr lang="en-US" sz="1200" b="0" i="0" kern="1200" dirty="0">
                <a:solidFill>
                  <a:schemeClr val="tx1"/>
                </a:solidFill>
                <a:effectLst/>
                <a:latin typeface="+mn-lt"/>
                <a:ea typeface="+mn-ea"/>
                <a:cs typeface="+mn-cs"/>
              </a:rPr>
              <a:t>These were post hoc analyses of two 8-week, randomized, double-blind, placebo-controlled trials. In SXB-15, participants (n = 246) received daily placebo (n = 60) or SXB (n = 186) initiated at 4.5 g. Participants assigned to SXB 6 or 9 g were titrated in 1.5-g increments. In SXB-22, participants entering on modafinil (n = 231) received placebo (n = 56), SXB (n = 55), modafinil (n = 63), or SXB and modafinil (n = 57). SXB was initiated at 6 g for weeks 1–4 and increased to 9 g for weeks 5–8. TEAEs reported more frequently in SXB-treated participants than placebo and in ≥5% of any SXB treatment group during week 1 were examined as TEAEs of interest.</a:t>
            </a:r>
          </a:p>
          <a:p>
            <a:r>
              <a:rPr lang="en-US" sz="1200" b="1" i="0" kern="1200" cap="all"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Dizziness and nausea met criteria as TEAEs of interest in both studies; headache also met criteria as a TEAE of interest in SXB-15. Incidence of new or worsened TEAEs was highest at week 1 (SXB-15: dizziness, 7.5%; headache, 7.5%; nausea, 5.9%; SXB-22: dizziness, 5.4%; nausea, 7.1%) and decreased over time in both studies. The longest median duration was reported for dizziness: 9.0 and 17.5 days in SXB-15 and SXB-22, respectively. Dizziness caused discontinuation in 2.2% and 3.6% of participants in SXB-15 and SXB-22, respectively; nausea caused discontinuation in 2.7% and 1.8%.</a:t>
            </a:r>
          </a:p>
          <a:p>
            <a:r>
              <a:rPr lang="en-US" sz="1200" b="1" i="0" kern="1200" cap="all" dirty="0">
                <a:solidFill>
                  <a:schemeClr val="tx1"/>
                </a:solidFill>
                <a:effectLst/>
                <a:latin typeface="+mn-lt"/>
                <a:ea typeface="+mn-ea"/>
                <a:cs typeface="+mn-cs"/>
              </a:rPr>
              <a:t>CONCLUSIONS:</a:t>
            </a:r>
          </a:p>
          <a:p>
            <a:r>
              <a:rPr lang="en-US" sz="1200" b="0" i="0" kern="1200" dirty="0">
                <a:solidFill>
                  <a:schemeClr val="tx1"/>
                </a:solidFill>
                <a:effectLst/>
                <a:latin typeface="+mn-lt"/>
                <a:ea typeface="+mn-ea"/>
                <a:cs typeface="+mn-cs"/>
              </a:rPr>
              <a:t>Common early-onset TEAEs associated with SXB treatment were generally of short duration and their incidence decreased over time. These TEAEs accounted for few discontinuations overall.</a:t>
            </a:r>
          </a:p>
          <a:p>
            <a:endParaRPr lang="en-US" dirty="0"/>
          </a:p>
          <a:p>
            <a:endParaRPr lang="en-US" dirty="0"/>
          </a:p>
          <a:p>
            <a:endParaRPr lang="en-US" dirty="0"/>
          </a:p>
          <a:p>
            <a:endParaRPr lang="en-US" dirty="0"/>
          </a:p>
          <a:p>
            <a:endParaRPr lang="en-US" dirty="0"/>
          </a:p>
          <a:p>
            <a:endParaRPr lang="en-US" dirty="0"/>
          </a:p>
          <a:p>
            <a:r>
              <a:rPr lang="en-US" dirty="0" err="1"/>
              <a:t>Drakatos</a:t>
            </a:r>
            <a:r>
              <a:rPr lang="en-US" dirty="0"/>
              <a:t> P, et al. Sleep Med. 2017;80-84.</a:t>
            </a:r>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Safety and efficacy of long-term use of 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for narcolepsy with cataplexy in routine clinical practice</a:t>
            </a:r>
          </a:p>
          <a:p>
            <a:r>
              <a:rPr lang="en-US" sz="1200" b="0" i="0" kern="1200" dirty="0">
                <a:solidFill>
                  <a:schemeClr val="tx1"/>
                </a:solidFill>
                <a:effectLst/>
                <a:latin typeface="+mn-lt"/>
                <a:ea typeface="+mn-ea"/>
                <a:cs typeface="+mn-cs"/>
              </a:rPr>
              <a:t>Background</a:t>
            </a:r>
          </a:p>
          <a:p>
            <a:r>
              <a:rPr lang="en-US" sz="1200" b="0" i="0" kern="1200" dirty="0">
                <a:solidFill>
                  <a:schemeClr val="tx1"/>
                </a:solidFill>
                <a:effectLst/>
                <a:latin typeface="+mn-lt"/>
                <a:ea typeface="+mn-ea"/>
                <a:cs typeface="+mn-cs"/>
              </a:rPr>
              <a:t>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is licensed in Europe for the treatment of narcolepsy with cataplexy in adults. The aim of this study was to assess the efficacy and safety of 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in clinical practice in patients with narcolepsy and cataplexy refractory to other treatments.</a:t>
            </a:r>
          </a:p>
          <a:p>
            <a:r>
              <a:rPr lang="en-US" sz="1200" b="0" i="0" kern="1200" dirty="0">
                <a:solidFill>
                  <a:schemeClr val="tx1"/>
                </a:solidFill>
                <a:effectLst/>
                <a:latin typeface="+mn-lt"/>
                <a:ea typeface="+mn-ea"/>
                <a:cs typeface="+mn-cs"/>
              </a:rPr>
              <a:t>Materials and methods</a:t>
            </a:r>
          </a:p>
          <a:p>
            <a:r>
              <a:rPr lang="en-US" sz="1200" b="0" i="0" kern="1200" dirty="0">
                <a:solidFill>
                  <a:schemeClr val="tx1"/>
                </a:solidFill>
                <a:effectLst/>
                <a:latin typeface="+mn-lt"/>
                <a:ea typeface="+mn-ea"/>
                <a:cs typeface="+mn-cs"/>
              </a:rPr>
              <a:t>This was a retrospective single </a:t>
            </a:r>
            <a:r>
              <a:rPr lang="en-US" sz="1200" b="0" i="0" kern="1200" dirty="0" err="1">
                <a:solidFill>
                  <a:schemeClr val="tx1"/>
                </a:solidFill>
                <a:effectLst/>
                <a:latin typeface="+mn-lt"/>
                <a:ea typeface="+mn-ea"/>
                <a:cs typeface="+mn-cs"/>
              </a:rPr>
              <a:t>centre</a:t>
            </a:r>
            <a:r>
              <a:rPr lang="en-US" sz="1200" b="0" i="0" kern="1200" dirty="0">
                <a:solidFill>
                  <a:schemeClr val="tx1"/>
                </a:solidFill>
                <a:effectLst/>
                <a:latin typeface="+mn-lt"/>
                <a:ea typeface="+mn-ea"/>
                <a:cs typeface="+mn-cs"/>
              </a:rPr>
              <a:t> study including patients with severe narcolepsy with cataplexy refractory to other treatments, who were initiated on 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between 2009 and 2015. Patients were allowed to be on other stimulants or/and anti-cataplectic agents. Epworth sleepiness scale (ESS) and weekly cataplexy events were recorded. Side effects (SEs) were recorded at every follow-up visit.</a:t>
            </a:r>
          </a:p>
          <a:p>
            <a:r>
              <a:rPr lang="en-US" sz="1200" b="0" i="0" kern="1200"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90 patients were prescribed 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with a total of 3116 patient-months of drug exposure. ESS and weekly cataplexy events were significantly reduced by 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for all patients (</a:t>
            </a:r>
            <a:r>
              <a:rPr lang="el-GR" sz="1200" b="0" i="0" kern="1200" dirty="0">
                <a:solidFill>
                  <a:schemeClr val="tx1"/>
                </a:solidFill>
                <a:effectLst/>
                <a:latin typeface="+mn-lt"/>
                <a:ea typeface="+mn-ea"/>
                <a:cs typeface="+mn-cs"/>
              </a:rPr>
              <a:t>Δ</a:t>
            </a:r>
            <a:r>
              <a:rPr lang="en-US" sz="1200" b="0" i="0" kern="1200" dirty="0">
                <a:solidFill>
                  <a:schemeClr val="tx1"/>
                </a:solidFill>
                <a:effectLst/>
                <a:latin typeface="+mn-lt"/>
                <a:ea typeface="+mn-ea"/>
                <a:cs typeface="+mn-cs"/>
              </a:rPr>
              <a:t>ESS = 4.3 ± 4.4 and </a:t>
            </a:r>
            <a:r>
              <a:rPr lang="el-GR" sz="1200" b="0" i="0" kern="1200" dirty="0">
                <a:solidFill>
                  <a:schemeClr val="tx1"/>
                </a:solidFill>
                <a:effectLst/>
                <a:latin typeface="+mn-lt"/>
                <a:ea typeface="+mn-ea"/>
                <a:cs typeface="+mn-cs"/>
              </a:rPr>
              <a:t>Δ</a:t>
            </a:r>
            <a:r>
              <a:rPr lang="en-US" sz="1200" b="0" i="0" kern="1200" dirty="0">
                <a:solidFill>
                  <a:schemeClr val="tx1"/>
                </a:solidFill>
                <a:effectLst/>
                <a:latin typeface="+mn-lt"/>
                <a:ea typeface="+mn-ea"/>
                <a:cs typeface="+mn-cs"/>
              </a:rPr>
              <a:t>cataplexy = 21.8 ± 18.5 events/week; p &lt; 0.0001, respectively). The required maintenance dose could not be predicted based upon gender, body mass index, or clinical factors. 60% of patients were able to reduce or come off other medications. Half of the patients experienced at least one SE, and 26.6% had to stop treatment due to limiting SEs. Nausea, mood swings and enuresis were the most commonly reported SEs. SEs that led to drug discontinuation, particularly psychosis, were associated with increasing age and were observed early after the initiation of the drug.</a:t>
            </a:r>
          </a:p>
          <a:p>
            <a:r>
              <a:rPr lang="en-US" sz="1200" b="0" i="0" kern="1200" dirty="0">
                <a:solidFill>
                  <a:schemeClr val="tx1"/>
                </a:solidFill>
                <a:effectLst/>
                <a:latin typeface="+mn-lt"/>
                <a:ea typeface="+mn-ea"/>
                <a:cs typeface="+mn-cs"/>
              </a:rPr>
              <a:t>Conclusions</a:t>
            </a:r>
          </a:p>
          <a:p>
            <a:r>
              <a:rPr lang="en-US" sz="1200" b="0" i="0" kern="1200" dirty="0">
                <a:solidFill>
                  <a:schemeClr val="tx1"/>
                </a:solidFill>
                <a:effectLst/>
                <a:latin typeface="+mn-lt"/>
                <a:ea typeface="+mn-ea"/>
                <a:cs typeface="+mn-cs"/>
              </a:rPr>
              <a:t>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provides a good clinical efficacy and acceptable safety profile in routine clinical practice for the treatment of patients suffering from narcolepsy with cataplexy. A quarter of patients experience SEs requiring withdrawal of the drug with older patients being more vulnerable to the more serious SEs.</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6</a:t>
            </a:fld>
            <a:endParaRPr lang="en-US"/>
          </a:p>
        </p:txBody>
      </p:sp>
    </p:spTree>
    <p:extLst>
      <p:ext uri="{BB962C8B-B14F-4D97-AF65-F5344CB8AC3E}">
        <p14:creationId xmlns:p14="http://schemas.microsoft.com/office/powerpoint/2010/main" val="931446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dirty="0"/>
              <a:t>Husain AM, et al. J Clin Sleep Med. 2020;16(9):1469-1474.</a:t>
            </a:r>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hlinkClick r:id="rId3" tooltip="Incidence and duration of common, early-onset adverse events occurring during 2 randomized, placebo-controlled, phase 3 studies of sodium oxybate in participants with narcolepsy"/>
              </a:rPr>
              <a:t>Incidence and duration of common, early-onset adverse events occurring during 2 randomized, placebo-controlled, phase 3 studies of sodium oxybate in participants with narcolepsy</a:t>
            </a:r>
            <a:endParaRPr lang="en-US" sz="1200" b="0" i="0" kern="1200" dirty="0">
              <a:solidFill>
                <a:schemeClr val="tx1"/>
              </a:solidFill>
              <a:effectLst/>
              <a:latin typeface="+mn-lt"/>
              <a:ea typeface="+mn-ea"/>
              <a:cs typeface="+mn-cs"/>
            </a:endParaRPr>
          </a:p>
          <a:p>
            <a:endParaRPr lang="en-US" dirty="0"/>
          </a:p>
          <a:p>
            <a:r>
              <a:rPr lang="en-US" sz="1200" b="1" i="0" kern="1200" dirty="0">
                <a:solidFill>
                  <a:schemeClr val="tx1"/>
                </a:solidFill>
                <a:effectLst/>
                <a:latin typeface="+mn-lt"/>
                <a:ea typeface="+mn-ea"/>
                <a:cs typeface="+mn-cs"/>
              </a:rPr>
              <a:t>Abstract</a:t>
            </a:r>
          </a:p>
          <a:p>
            <a:r>
              <a:rPr lang="en-US" sz="1200" b="1" i="0" kern="1200" cap="all" dirty="0">
                <a:solidFill>
                  <a:schemeClr val="tx1"/>
                </a:solidFill>
                <a:effectLst/>
                <a:latin typeface="+mn-lt"/>
                <a:ea typeface="+mn-ea"/>
                <a:cs typeface="+mn-cs"/>
              </a:rPr>
              <a:t>STUDY OBJECTIVES:</a:t>
            </a:r>
          </a:p>
          <a:p>
            <a:r>
              <a:rPr lang="en-US" sz="1200" b="0" i="0" kern="1200" dirty="0">
                <a:solidFill>
                  <a:schemeClr val="tx1"/>
                </a:solidFill>
                <a:effectLst/>
                <a:latin typeface="+mn-lt"/>
                <a:ea typeface="+mn-ea"/>
                <a:cs typeface="+mn-cs"/>
              </a:rPr>
              <a:t>To determine the time course and duration of common, early-onset treatment-emergent adverse events (TEAEs) associated with 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(SXB) use in adults with narcolepsy.</a:t>
            </a:r>
          </a:p>
          <a:p>
            <a:r>
              <a:rPr lang="en-US" sz="1200" b="1" i="0" kern="1200" cap="all" dirty="0">
                <a:solidFill>
                  <a:schemeClr val="tx1"/>
                </a:solidFill>
                <a:effectLst/>
                <a:latin typeface="+mn-lt"/>
                <a:ea typeface="+mn-ea"/>
                <a:cs typeface="+mn-cs"/>
              </a:rPr>
              <a:t>METHODS:</a:t>
            </a:r>
          </a:p>
          <a:p>
            <a:r>
              <a:rPr lang="en-US" sz="1200" b="0" i="0" kern="1200" dirty="0">
                <a:solidFill>
                  <a:schemeClr val="tx1"/>
                </a:solidFill>
                <a:effectLst/>
                <a:latin typeface="+mn-lt"/>
                <a:ea typeface="+mn-ea"/>
                <a:cs typeface="+mn-cs"/>
              </a:rPr>
              <a:t>These were post hoc analyses of two 8-week, randomized, double-blind, placebo-controlled trials. In SXB-15, participants (n = 246) received daily placebo (n = 60) or SXB (n = 186) initiated at 4.5 g. Participants assigned to SXB 6 or 9 g were titrated in 1.5-g increments. In SXB-22, participants entering on modafinil (n = 231) received placebo (n = 56), SXB (n = 55), modafinil (n = 63), or SXB and modafinil (n = 57). SXB was initiated at 6 g for weeks 1–4 and increased to 9 g for weeks 5–8. TEAEs reported more frequently in SXB-treated participants than placebo and in ≥5% of any SXB treatment group during week 1 were examined as TEAEs of interest.</a:t>
            </a:r>
          </a:p>
          <a:p>
            <a:r>
              <a:rPr lang="en-US" sz="1200" b="1" i="0" kern="1200" cap="all"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Dizziness and nausea met criteria as TEAEs of interest in both studies; headache also met criteria as a TEAE of interest in SXB-15. Incidence of new or worsened TEAEs was highest at week 1 (SXB-15: dizziness, 7.5%; headache, 7.5%; nausea, 5.9%; SXB-22: dizziness, 5.4%; nausea, 7.1%) and decreased over time in both studies. The longest median duration was reported for dizziness: 9.0 and 17.5 days in SXB-15 and SXB-22, respectively. Dizziness caused discontinuation in 2.2% and 3.6% of participants in SXB-15 and SXB-22, respectively; nausea caused discontinuation in 2.7% and 1.8%.</a:t>
            </a:r>
          </a:p>
          <a:p>
            <a:r>
              <a:rPr lang="en-US" sz="1200" b="1" i="0" kern="1200" cap="all" dirty="0">
                <a:solidFill>
                  <a:schemeClr val="tx1"/>
                </a:solidFill>
                <a:effectLst/>
                <a:latin typeface="+mn-lt"/>
                <a:ea typeface="+mn-ea"/>
                <a:cs typeface="+mn-cs"/>
              </a:rPr>
              <a:t>CONCLUSIONS:</a:t>
            </a:r>
          </a:p>
          <a:p>
            <a:r>
              <a:rPr lang="en-US" sz="1200" b="0" i="0" kern="1200" dirty="0">
                <a:solidFill>
                  <a:schemeClr val="tx1"/>
                </a:solidFill>
                <a:effectLst/>
                <a:latin typeface="+mn-lt"/>
                <a:ea typeface="+mn-ea"/>
                <a:cs typeface="+mn-cs"/>
              </a:rPr>
              <a:t>Common early-onset TEAEs associated with SXB treatment were generally of short duration and their incidence decreased over time. These TEAEs accounted for few discontinuations overall.</a:t>
            </a:r>
          </a:p>
          <a:p>
            <a:endParaRPr lang="en-US" dirty="0"/>
          </a:p>
          <a:p>
            <a:endParaRPr lang="en-US" dirty="0"/>
          </a:p>
          <a:p>
            <a:endParaRPr lang="en-US" dirty="0"/>
          </a:p>
          <a:p>
            <a:endParaRPr lang="en-US" dirty="0"/>
          </a:p>
          <a:p>
            <a:endParaRPr lang="en-US" dirty="0"/>
          </a:p>
          <a:p>
            <a:endParaRPr lang="en-US" dirty="0"/>
          </a:p>
          <a:p>
            <a:r>
              <a:rPr lang="en-US" dirty="0" err="1"/>
              <a:t>Drakatos</a:t>
            </a:r>
            <a:r>
              <a:rPr lang="en-US" dirty="0"/>
              <a:t> P, et al. Sleep Med. 2017;80-84.</a:t>
            </a:r>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Safety and efficacy of long-term use of 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for narcolepsy with cataplexy in routine clinical practice</a:t>
            </a:r>
          </a:p>
          <a:p>
            <a:r>
              <a:rPr lang="en-US" sz="1200" b="0" i="0" kern="1200" dirty="0">
                <a:solidFill>
                  <a:schemeClr val="tx1"/>
                </a:solidFill>
                <a:effectLst/>
                <a:latin typeface="+mn-lt"/>
                <a:ea typeface="+mn-ea"/>
                <a:cs typeface="+mn-cs"/>
              </a:rPr>
              <a:t>Background</a:t>
            </a:r>
          </a:p>
          <a:p>
            <a:r>
              <a:rPr lang="en-US" sz="1200" b="0" i="0" kern="1200" dirty="0">
                <a:solidFill>
                  <a:schemeClr val="tx1"/>
                </a:solidFill>
                <a:effectLst/>
                <a:latin typeface="+mn-lt"/>
                <a:ea typeface="+mn-ea"/>
                <a:cs typeface="+mn-cs"/>
              </a:rPr>
              <a:t>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is licensed in Europe for the treatment of narcolepsy with cataplexy in adults. The aim of this study was to assess the efficacy and safety of 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in clinical practice in patients with narcolepsy and cataplexy refractory to other treatments.</a:t>
            </a:r>
          </a:p>
          <a:p>
            <a:r>
              <a:rPr lang="en-US" sz="1200" b="0" i="0" kern="1200" dirty="0">
                <a:solidFill>
                  <a:schemeClr val="tx1"/>
                </a:solidFill>
                <a:effectLst/>
                <a:latin typeface="+mn-lt"/>
                <a:ea typeface="+mn-ea"/>
                <a:cs typeface="+mn-cs"/>
              </a:rPr>
              <a:t>Materials and methods</a:t>
            </a:r>
          </a:p>
          <a:p>
            <a:r>
              <a:rPr lang="en-US" sz="1200" b="0" i="0" kern="1200" dirty="0">
                <a:solidFill>
                  <a:schemeClr val="tx1"/>
                </a:solidFill>
                <a:effectLst/>
                <a:latin typeface="+mn-lt"/>
                <a:ea typeface="+mn-ea"/>
                <a:cs typeface="+mn-cs"/>
              </a:rPr>
              <a:t>This was a retrospective single </a:t>
            </a:r>
            <a:r>
              <a:rPr lang="en-US" sz="1200" b="0" i="0" kern="1200" dirty="0" err="1">
                <a:solidFill>
                  <a:schemeClr val="tx1"/>
                </a:solidFill>
                <a:effectLst/>
                <a:latin typeface="+mn-lt"/>
                <a:ea typeface="+mn-ea"/>
                <a:cs typeface="+mn-cs"/>
              </a:rPr>
              <a:t>centre</a:t>
            </a:r>
            <a:r>
              <a:rPr lang="en-US" sz="1200" b="0" i="0" kern="1200" dirty="0">
                <a:solidFill>
                  <a:schemeClr val="tx1"/>
                </a:solidFill>
                <a:effectLst/>
                <a:latin typeface="+mn-lt"/>
                <a:ea typeface="+mn-ea"/>
                <a:cs typeface="+mn-cs"/>
              </a:rPr>
              <a:t> study including patients with severe narcolepsy with cataplexy refractory to other treatments, who were initiated on 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between 2009 and 2015. Patients were allowed to be on other stimulants or/and anti-cataplectic agents. Epworth sleepiness scale (ESS) and weekly cataplexy events were recorded. Side effects (SEs) were recorded at every follow-up visit.</a:t>
            </a:r>
          </a:p>
          <a:p>
            <a:r>
              <a:rPr lang="en-US" sz="1200" b="0" i="0" kern="1200"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90 patients were prescribed 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with a total of 3116 patient-months of drug exposure. ESS and weekly cataplexy events were significantly reduced by 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for all patients (</a:t>
            </a:r>
            <a:r>
              <a:rPr lang="el-GR" sz="1200" b="0" i="0" kern="1200" dirty="0">
                <a:solidFill>
                  <a:schemeClr val="tx1"/>
                </a:solidFill>
                <a:effectLst/>
                <a:latin typeface="+mn-lt"/>
                <a:ea typeface="+mn-ea"/>
                <a:cs typeface="+mn-cs"/>
              </a:rPr>
              <a:t>Δ</a:t>
            </a:r>
            <a:r>
              <a:rPr lang="en-US" sz="1200" b="0" i="0" kern="1200" dirty="0">
                <a:solidFill>
                  <a:schemeClr val="tx1"/>
                </a:solidFill>
                <a:effectLst/>
                <a:latin typeface="+mn-lt"/>
                <a:ea typeface="+mn-ea"/>
                <a:cs typeface="+mn-cs"/>
              </a:rPr>
              <a:t>ESS = 4.3 ± 4.4 and </a:t>
            </a:r>
            <a:r>
              <a:rPr lang="el-GR" sz="1200" b="0" i="0" kern="1200" dirty="0">
                <a:solidFill>
                  <a:schemeClr val="tx1"/>
                </a:solidFill>
                <a:effectLst/>
                <a:latin typeface="+mn-lt"/>
                <a:ea typeface="+mn-ea"/>
                <a:cs typeface="+mn-cs"/>
              </a:rPr>
              <a:t>Δ</a:t>
            </a:r>
            <a:r>
              <a:rPr lang="en-US" sz="1200" b="0" i="0" kern="1200" dirty="0">
                <a:solidFill>
                  <a:schemeClr val="tx1"/>
                </a:solidFill>
                <a:effectLst/>
                <a:latin typeface="+mn-lt"/>
                <a:ea typeface="+mn-ea"/>
                <a:cs typeface="+mn-cs"/>
              </a:rPr>
              <a:t>cataplexy = 21.8 ± 18.5 events/week; p &lt; 0.0001, respectively). The required maintenance dose could not be predicted based upon gender, body mass index, or clinical factors. 60% of patients were able to reduce or come off other medications. Half of the patients experienced at least one SE, and 26.6% had to stop treatment due to limiting SEs. Nausea, mood swings and enuresis were the most commonly reported SEs. SEs that led to drug discontinuation, particularly psychosis, were associated with increasing age and were observed early after the initiation of the drug.</a:t>
            </a:r>
          </a:p>
          <a:p>
            <a:r>
              <a:rPr lang="en-US" sz="1200" b="0" i="0" kern="1200" dirty="0">
                <a:solidFill>
                  <a:schemeClr val="tx1"/>
                </a:solidFill>
                <a:effectLst/>
                <a:latin typeface="+mn-lt"/>
                <a:ea typeface="+mn-ea"/>
                <a:cs typeface="+mn-cs"/>
              </a:rPr>
              <a:t>Conclusions</a:t>
            </a:r>
          </a:p>
          <a:p>
            <a:r>
              <a:rPr lang="en-US" sz="1200" b="0" i="0" kern="1200" dirty="0">
                <a:solidFill>
                  <a:schemeClr val="tx1"/>
                </a:solidFill>
                <a:effectLst/>
                <a:latin typeface="+mn-lt"/>
                <a:ea typeface="+mn-ea"/>
                <a:cs typeface="+mn-cs"/>
              </a:rPr>
              <a:t>Sodium </a:t>
            </a:r>
            <a:r>
              <a:rPr lang="en-US" sz="1200" b="0" i="0" kern="1200" dirty="0" err="1">
                <a:solidFill>
                  <a:schemeClr val="tx1"/>
                </a:solidFill>
                <a:effectLst/>
                <a:latin typeface="+mn-lt"/>
                <a:ea typeface="+mn-ea"/>
                <a:cs typeface="+mn-cs"/>
              </a:rPr>
              <a:t>oxybate</a:t>
            </a:r>
            <a:r>
              <a:rPr lang="en-US" sz="1200" b="0" i="0" kern="1200" dirty="0">
                <a:solidFill>
                  <a:schemeClr val="tx1"/>
                </a:solidFill>
                <a:effectLst/>
                <a:latin typeface="+mn-lt"/>
                <a:ea typeface="+mn-ea"/>
                <a:cs typeface="+mn-cs"/>
              </a:rPr>
              <a:t> provides a good clinical efficacy and acceptable safety profile in routine clinical practice for the treatment of patients suffering from narcolepsy with cataplexy. A quarter of patients experience SEs requiring withdrawal of the drug with older patients being more vulnerable to the more serious SEs.</a:t>
            </a:r>
          </a:p>
          <a:p>
            <a:endParaRPr lang="en-US" dirty="0"/>
          </a:p>
        </p:txBody>
      </p:sp>
      <p:sp>
        <p:nvSpPr>
          <p:cNvPr id="4" name="Slide Number Placeholder 3"/>
          <p:cNvSpPr>
            <a:spLocks noGrp="1"/>
          </p:cNvSpPr>
          <p:nvPr>
            <p:ph type="sldNum" sz="quarter" idx="5"/>
          </p:nvPr>
        </p:nvSpPr>
        <p:spPr/>
        <p:txBody>
          <a:bodyPr/>
          <a:lstStyle/>
          <a:p>
            <a:fld id="{9446E1A8-6D11-D944-BA46-3CE3E43A53DE}" type="slidenum">
              <a:rPr lang="en-US" smtClean="0"/>
              <a:pPr/>
              <a:t>7</a:t>
            </a:fld>
            <a:endParaRPr lang="en-US"/>
          </a:p>
        </p:txBody>
      </p:sp>
    </p:spTree>
    <p:extLst>
      <p:ext uri="{BB962C8B-B14F-4D97-AF65-F5344CB8AC3E}">
        <p14:creationId xmlns:p14="http://schemas.microsoft.com/office/powerpoint/2010/main" val="37210801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5F70242-DC17-CC40-8CC6-9AC28A517F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p:nvPr>
        </p:nvSpPr>
        <p:spPr>
          <a:xfrm>
            <a:off x="549274" y="2004912"/>
            <a:ext cx="5387976" cy="1138773"/>
          </a:xfrm>
        </p:spPr>
        <p:txBody>
          <a:bodyPr anchor="b"/>
          <a:lstStyle>
            <a:lvl1pPr algn="l">
              <a:defRPr b="0">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a:xfrm>
            <a:off x="549276" y="3277801"/>
            <a:ext cx="5387975" cy="1154906"/>
          </a:xfrm>
        </p:spPr>
        <p:txBody>
          <a:bodyPr/>
          <a:lstStyle>
            <a:lvl1pPr marL="0" indent="0">
              <a:buNone/>
              <a:defRPr>
                <a:solidFill>
                  <a:schemeClr val="accent6"/>
                </a:solidFill>
              </a:defRPr>
            </a:lvl1pPr>
            <a:lvl2pPr marL="342900" indent="0">
              <a:buNone/>
              <a:defRPr/>
            </a:lvl2pPr>
            <a:lvl3pPr marL="596646" indent="0">
              <a:buNone/>
              <a:defRPr/>
            </a:lvl3pPr>
            <a:lvl4pPr marL="898398" indent="0">
              <a:buNone/>
              <a:defRPr/>
            </a:lvl4pPr>
            <a:lvl5pPr marL="1200150" indent="0">
              <a:buNone/>
              <a:defRPr/>
            </a:lvl5pPr>
          </a:lstStyle>
          <a:p>
            <a:pPr lvl="0"/>
            <a:r>
              <a:rPr lang="en-US"/>
              <a:t>Click to edit Master text styles</a:t>
            </a:r>
          </a:p>
        </p:txBody>
      </p:sp>
      <p:pic>
        <p:nvPicPr>
          <p:cNvPr id="10" name="Picture 9" descr="A picture containing text, clipart&#10;&#10;Description automatically generated">
            <a:extLst>
              <a:ext uri="{FF2B5EF4-FFF2-40B4-BE49-F238E27FC236}">
                <a16:creationId xmlns:a16="http://schemas.microsoft.com/office/drawing/2014/main" id="{4CC5DBE6-3A37-8445-A714-723C83A6D641}"/>
              </a:ext>
            </a:extLst>
          </p:cNvPr>
          <p:cNvPicPr>
            <a:picLocks noChangeAspect="1"/>
          </p:cNvPicPr>
          <p:nvPr userDrawn="1"/>
        </p:nvPicPr>
        <p:blipFill>
          <a:blip r:embed="rId3"/>
          <a:stretch>
            <a:fillRect/>
          </a:stretch>
        </p:blipFill>
        <p:spPr>
          <a:xfrm>
            <a:off x="549274" y="439793"/>
            <a:ext cx="3965192" cy="1289115"/>
          </a:xfrm>
          <a:prstGeom prst="rect">
            <a:avLst/>
          </a:prstGeom>
        </p:spPr>
      </p:pic>
    </p:spTree>
    <p:extLst>
      <p:ext uri="{BB962C8B-B14F-4D97-AF65-F5344CB8AC3E}">
        <p14:creationId xmlns:p14="http://schemas.microsoft.com/office/powerpoint/2010/main" val="3510124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Heavy Content">
    <p:bg>
      <p:bgPr>
        <a:solidFill>
          <a:srgbClr val="FFFFFF"/>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51C78B9-496E-554E-AFD0-B255960E2525}"/>
              </a:ext>
            </a:extLst>
          </p:cNvPr>
          <p:cNvPicPr>
            <a:picLocks noChangeAspect="1"/>
          </p:cNvPicPr>
          <p:nvPr userDrawn="1"/>
        </p:nvPicPr>
        <p:blipFill>
          <a:blip r:embed="rId2"/>
          <a:srcRect t="43350" b="43350"/>
          <a:stretch/>
        </p:blipFill>
        <p:spPr>
          <a:xfrm>
            <a:off x="0" y="0"/>
            <a:ext cx="9143517" cy="685277"/>
          </a:xfrm>
          <a:prstGeom prst="rect">
            <a:avLst/>
          </a:prstGeom>
        </p:spPr>
      </p:pic>
      <p:sp>
        <p:nvSpPr>
          <p:cNvPr id="9" name="Text Placeholder 6"/>
          <p:cNvSpPr>
            <a:spLocks noGrp="1"/>
          </p:cNvSpPr>
          <p:nvPr>
            <p:ph type="body" sz="quarter" idx="10"/>
          </p:nvPr>
        </p:nvSpPr>
        <p:spPr>
          <a:xfrm>
            <a:off x="0" y="4821489"/>
            <a:ext cx="9144000" cy="322011"/>
          </a:xfrm>
        </p:spPr>
        <p:txBody>
          <a:bodyPr vert="horz" wrap="square" lIns="228600" tIns="0" rIns="0" bIns="182880" rtlCol="0" anchor="b" anchorCtr="0">
            <a:spAutoFit/>
          </a:bodyPr>
          <a:lstStyle>
            <a:lvl1pPr>
              <a:buNone/>
              <a:defRPr kumimoji="0" lang="en-US" sz="1000" b="0" i="0" u="none" strike="noStrike" kern="1200" cap="none" spc="0" normalizeH="0" baseline="0" noProof="0" dirty="0" smtClean="0">
                <a:ln>
                  <a:noFill/>
                </a:ln>
                <a:solidFill>
                  <a:schemeClr val="accent4">
                    <a:lumMod val="50000"/>
                  </a:schemeClr>
                </a:solidFill>
                <a:effectLst/>
                <a:uLnTx/>
                <a:uFillTx/>
                <a:latin typeface="Arial"/>
                <a:ea typeface="+mn-ea"/>
                <a:cs typeface="Arial"/>
              </a:defRPr>
            </a:lvl1pPr>
          </a:lstStyle>
          <a:p>
            <a:pPr marL="0" marR="0" lvl="0" indent="0" algn="l" defTabSz="914400" rtl="0" eaLnBrk="1" fontAlgn="auto" latinLnBrk="0" hangingPunct="1">
              <a:lnSpc>
                <a:spcPct val="85000"/>
              </a:lnSpc>
              <a:spcBef>
                <a:spcPts val="500"/>
              </a:spcBef>
              <a:spcAft>
                <a:spcPts val="0"/>
              </a:spcAft>
              <a:buClr>
                <a:schemeClr val="accent1"/>
              </a:buClr>
              <a:buSzPct val="65000"/>
              <a:tabLst/>
              <a:defRPr/>
            </a:pPr>
            <a:r>
              <a:rPr lang="en-US"/>
              <a:t>Click to edit Master text styles</a:t>
            </a:r>
          </a:p>
        </p:txBody>
      </p:sp>
      <p:sp>
        <p:nvSpPr>
          <p:cNvPr id="7" name="Content Placeholder 3">
            <a:extLst>
              <a:ext uri="{FF2B5EF4-FFF2-40B4-BE49-F238E27FC236}">
                <a16:creationId xmlns:a16="http://schemas.microsoft.com/office/drawing/2014/main" id="{D750011A-F418-9E40-BB0F-E54DE1FBCEE3}"/>
              </a:ext>
            </a:extLst>
          </p:cNvPr>
          <p:cNvSpPr>
            <a:spLocks noGrp="1"/>
          </p:cNvSpPr>
          <p:nvPr>
            <p:ph sz="quarter" idx="11"/>
          </p:nvPr>
        </p:nvSpPr>
        <p:spPr>
          <a:xfrm>
            <a:off x="312738" y="737720"/>
            <a:ext cx="8529637" cy="4083770"/>
          </a:xfrm>
        </p:spPr>
        <p:txBody>
          <a:bodyPr/>
          <a:lstStyle>
            <a:lvl1pPr>
              <a:defRPr sz="2300">
                <a:solidFill>
                  <a:srgbClr val="000000"/>
                </a:solidFill>
              </a:defRPr>
            </a:lvl1pPr>
            <a:lvl2pPr>
              <a:defRPr sz="2200">
                <a:solidFill>
                  <a:srgbClr val="000000"/>
                </a:solidFill>
              </a:defRPr>
            </a:lvl2pPr>
            <a:lvl3pPr>
              <a:defRPr sz="2000">
                <a:solidFill>
                  <a:srgbClr val="000000"/>
                </a:solidFill>
              </a:defRPr>
            </a:lvl3pPr>
            <a:lvl4pPr>
              <a:defRPr sz="2000">
                <a:solidFill>
                  <a:srgbClr val="000000"/>
                </a:solidFill>
              </a:defRPr>
            </a:lvl4pPr>
            <a:lvl5pPr>
              <a:defRPr sz="2000">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a:extLst>
              <a:ext uri="{FF2B5EF4-FFF2-40B4-BE49-F238E27FC236}">
                <a16:creationId xmlns:a16="http://schemas.microsoft.com/office/drawing/2014/main" id="{521BCE3D-A62C-BB47-A131-0F7C060D84AD}"/>
              </a:ext>
            </a:extLst>
          </p:cNvPr>
          <p:cNvSpPr>
            <a:spLocks noGrp="1"/>
          </p:cNvSpPr>
          <p:nvPr>
            <p:ph type="title" hasCustomPrompt="1"/>
          </p:nvPr>
        </p:nvSpPr>
        <p:spPr>
          <a:xfrm>
            <a:off x="312234" y="113405"/>
            <a:ext cx="8530684" cy="510909"/>
          </a:xfrm>
          <a:effectLst/>
        </p:spPr>
        <p:txBody>
          <a:bodyPr>
            <a:spAutoFit/>
          </a:bodyPr>
          <a:lstStyle>
            <a:lvl1pPr>
              <a:defRPr sz="3200" spc="50" baseline="0">
                <a:solidFill>
                  <a:srgbClr val="FFFFFF"/>
                </a:solidFill>
                <a:effectLst/>
              </a:defRPr>
            </a:lvl1pPr>
          </a:lstStyle>
          <a:p>
            <a:r>
              <a:rPr lang="en-US" dirty="0"/>
              <a:t>Click to edit master title style</a:t>
            </a:r>
          </a:p>
        </p:txBody>
      </p:sp>
      <p:pic>
        <p:nvPicPr>
          <p:cNvPr id="6" name="Picture 5">
            <a:extLst>
              <a:ext uri="{FF2B5EF4-FFF2-40B4-BE49-F238E27FC236}">
                <a16:creationId xmlns:a16="http://schemas.microsoft.com/office/drawing/2014/main" id="{49953B96-3735-6848-87ED-4D44C4013536}"/>
              </a:ext>
            </a:extLst>
          </p:cNvPr>
          <p:cNvPicPr>
            <a:picLocks noChangeAspect="1"/>
          </p:cNvPicPr>
          <p:nvPr userDrawn="1"/>
        </p:nvPicPr>
        <p:blipFill>
          <a:blip r:embed="rId3"/>
          <a:stretch>
            <a:fillRect/>
          </a:stretch>
        </p:blipFill>
        <p:spPr>
          <a:xfrm>
            <a:off x="8337177" y="4822159"/>
            <a:ext cx="741152" cy="240476"/>
          </a:xfrm>
          <a:prstGeom prst="rect">
            <a:avLst/>
          </a:prstGeom>
        </p:spPr>
      </p:pic>
    </p:spTree>
    <p:extLst>
      <p:ext uri="{BB962C8B-B14F-4D97-AF65-F5344CB8AC3E}">
        <p14:creationId xmlns:p14="http://schemas.microsoft.com/office/powerpoint/2010/main" val="3422064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Two Content">
    <p:bg>
      <p:bgPr>
        <a:solidFill>
          <a:srgbClr val="FFFFFF"/>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73985D4-DE60-D941-8AD8-2A3D9F3C338C}"/>
              </a:ext>
            </a:extLst>
          </p:cNvPr>
          <p:cNvPicPr>
            <a:picLocks noChangeAspect="1"/>
          </p:cNvPicPr>
          <p:nvPr userDrawn="1"/>
        </p:nvPicPr>
        <p:blipFill>
          <a:blip r:embed="rId2"/>
          <a:srcRect t="42606" b="42606"/>
          <a:stretch/>
        </p:blipFill>
        <p:spPr>
          <a:xfrm>
            <a:off x="0" y="0"/>
            <a:ext cx="9143517" cy="762000"/>
          </a:xfrm>
          <a:prstGeom prst="rect">
            <a:avLst/>
          </a:prstGeom>
        </p:spPr>
      </p:pic>
      <p:sp>
        <p:nvSpPr>
          <p:cNvPr id="5" name="Text Placeholder 6"/>
          <p:cNvSpPr>
            <a:spLocks noGrp="1"/>
          </p:cNvSpPr>
          <p:nvPr>
            <p:ph type="body" sz="quarter" idx="10"/>
          </p:nvPr>
        </p:nvSpPr>
        <p:spPr>
          <a:xfrm>
            <a:off x="0" y="4821489"/>
            <a:ext cx="9144000" cy="322011"/>
          </a:xfrm>
        </p:spPr>
        <p:txBody>
          <a:bodyPr vert="horz" wrap="square" lIns="228600" tIns="0" rIns="0" bIns="182880" rtlCol="0" anchor="b" anchorCtr="0">
            <a:spAutoFit/>
          </a:bodyPr>
          <a:lstStyle>
            <a:lvl1pPr>
              <a:buNone/>
              <a:defRPr kumimoji="0" lang="en-US" sz="1000" b="0" i="0" u="none" strike="noStrike" kern="1200" cap="none" spc="0" normalizeH="0" baseline="0" noProof="0" dirty="0" smtClean="0">
                <a:ln>
                  <a:noFill/>
                </a:ln>
                <a:solidFill>
                  <a:schemeClr val="accent4">
                    <a:lumMod val="50000"/>
                  </a:schemeClr>
                </a:solidFill>
                <a:effectLst/>
                <a:uLnTx/>
                <a:uFillTx/>
                <a:latin typeface="Arial"/>
                <a:ea typeface="+mn-ea"/>
                <a:cs typeface="Arial"/>
              </a:defRPr>
            </a:lvl1pPr>
          </a:lstStyle>
          <a:p>
            <a:pPr marL="0" marR="0" lvl="0" indent="0" algn="l" defTabSz="914400" rtl="0" eaLnBrk="1" fontAlgn="auto" latinLnBrk="0" hangingPunct="1">
              <a:lnSpc>
                <a:spcPct val="85000"/>
              </a:lnSpc>
              <a:spcBef>
                <a:spcPts val="500"/>
              </a:spcBef>
              <a:spcAft>
                <a:spcPts val="0"/>
              </a:spcAft>
              <a:buClr>
                <a:schemeClr val="accent1"/>
              </a:buClr>
              <a:buSzPct val="65000"/>
              <a:tabLst/>
              <a:defRPr/>
            </a:pPr>
            <a:r>
              <a:rPr lang="en-US"/>
              <a:t>Click to edit Master text styles</a:t>
            </a:r>
          </a:p>
        </p:txBody>
      </p:sp>
      <p:sp>
        <p:nvSpPr>
          <p:cNvPr id="7" name="Content Placeholder 3">
            <a:extLst>
              <a:ext uri="{FF2B5EF4-FFF2-40B4-BE49-F238E27FC236}">
                <a16:creationId xmlns:a16="http://schemas.microsoft.com/office/drawing/2014/main" id="{BB60EF9E-7DCA-F043-A504-506AA5559D1D}"/>
              </a:ext>
            </a:extLst>
          </p:cNvPr>
          <p:cNvSpPr>
            <a:spLocks noGrp="1"/>
          </p:cNvSpPr>
          <p:nvPr>
            <p:ph sz="quarter" idx="11"/>
          </p:nvPr>
        </p:nvSpPr>
        <p:spPr>
          <a:xfrm>
            <a:off x="312738" y="978832"/>
            <a:ext cx="4001723" cy="384265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3">
            <a:extLst>
              <a:ext uri="{FF2B5EF4-FFF2-40B4-BE49-F238E27FC236}">
                <a16:creationId xmlns:a16="http://schemas.microsoft.com/office/drawing/2014/main" id="{06F4DE3E-F288-A542-9BC0-3DB62746D843}"/>
              </a:ext>
            </a:extLst>
          </p:cNvPr>
          <p:cNvSpPr>
            <a:spLocks noGrp="1"/>
          </p:cNvSpPr>
          <p:nvPr>
            <p:ph sz="quarter" idx="12"/>
          </p:nvPr>
        </p:nvSpPr>
        <p:spPr>
          <a:xfrm>
            <a:off x="4841195" y="978832"/>
            <a:ext cx="4001723" cy="3842657"/>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5ECB4AAA-9BF8-F347-9A70-AC040817A4CA}"/>
              </a:ext>
            </a:extLst>
          </p:cNvPr>
          <p:cNvPicPr>
            <a:picLocks noChangeAspect="1"/>
          </p:cNvPicPr>
          <p:nvPr userDrawn="1"/>
        </p:nvPicPr>
        <p:blipFill>
          <a:blip r:embed="rId3"/>
          <a:stretch>
            <a:fillRect/>
          </a:stretch>
        </p:blipFill>
        <p:spPr>
          <a:xfrm>
            <a:off x="8344861" y="4832190"/>
            <a:ext cx="741152" cy="240476"/>
          </a:xfrm>
          <a:prstGeom prst="rect">
            <a:avLst/>
          </a:prstGeom>
        </p:spPr>
      </p:pic>
      <p:sp>
        <p:nvSpPr>
          <p:cNvPr id="13" name="Title 1">
            <a:extLst>
              <a:ext uri="{FF2B5EF4-FFF2-40B4-BE49-F238E27FC236}">
                <a16:creationId xmlns:a16="http://schemas.microsoft.com/office/drawing/2014/main" id="{28D687CE-99F2-2F4B-A746-1782FF7FA38B}"/>
              </a:ext>
            </a:extLst>
          </p:cNvPr>
          <p:cNvSpPr>
            <a:spLocks noGrp="1"/>
          </p:cNvSpPr>
          <p:nvPr>
            <p:ph type="title" hasCustomPrompt="1"/>
          </p:nvPr>
        </p:nvSpPr>
        <p:spPr>
          <a:xfrm>
            <a:off x="310896" y="161289"/>
            <a:ext cx="8530684" cy="537070"/>
          </a:xfrm>
          <a:effectLst/>
        </p:spPr>
        <p:txBody>
          <a:bodyPr>
            <a:spAutoFit/>
          </a:bodyPr>
          <a:lstStyle>
            <a:lvl1pPr>
              <a:defRPr sz="3400" b="1" spc="50" baseline="0">
                <a:solidFill>
                  <a:srgbClr val="FFFFFF"/>
                </a:solidFill>
                <a:effectLst/>
              </a:defRPr>
            </a:lvl1pPr>
          </a:lstStyle>
          <a:p>
            <a:r>
              <a:rPr lang="en-US" dirty="0"/>
              <a:t>Click to edit master title style</a:t>
            </a:r>
          </a:p>
        </p:txBody>
      </p:sp>
    </p:spTree>
    <p:extLst>
      <p:ext uri="{BB962C8B-B14F-4D97-AF65-F5344CB8AC3E}">
        <p14:creationId xmlns:p14="http://schemas.microsoft.com/office/powerpoint/2010/main" val="3934275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illboard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29734D3-B174-7B4B-A9B6-13CEBC67FB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5" name="Text Placeholder 4"/>
          <p:cNvSpPr>
            <a:spLocks noGrp="1"/>
          </p:cNvSpPr>
          <p:nvPr>
            <p:ph type="body" sz="quarter" idx="10"/>
          </p:nvPr>
        </p:nvSpPr>
        <p:spPr>
          <a:xfrm>
            <a:off x="549275" y="448866"/>
            <a:ext cx="8001000" cy="4242197"/>
          </a:xfrm>
        </p:spPr>
        <p:txBody>
          <a:bodyPr anchor="ctr"/>
          <a:lstStyle>
            <a:lvl1pPr marL="0" indent="0" algn="ctr">
              <a:buNone/>
              <a:defRPr sz="4000">
                <a:solidFill>
                  <a:schemeClr val="bg2"/>
                </a:solidFill>
              </a:defRPr>
            </a:lvl1pPr>
            <a:lvl2pPr marL="342900" indent="0" algn="ctr">
              <a:buNone/>
              <a:defRPr>
                <a:solidFill>
                  <a:schemeClr val="bg2"/>
                </a:solidFill>
              </a:defRPr>
            </a:lvl2pPr>
            <a:lvl3pPr marL="596646" indent="0" algn="ctr">
              <a:buNone/>
              <a:defRPr>
                <a:solidFill>
                  <a:schemeClr val="bg2"/>
                </a:solidFill>
              </a:defRPr>
            </a:lvl3pPr>
            <a:lvl4pPr marL="898398" indent="0" algn="ctr">
              <a:buNone/>
              <a:defRPr>
                <a:solidFill>
                  <a:schemeClr val="bg2"/>
                </a:solidFill>
              </a:defRPr>
            </a:lvl4pPr>
            <a:lvl5pPr marL="1200150" indent="0" algn="ctr">
              <a:buNone/>
              <a:defRPr>
                <a:solidFill>
                  <a:schemeClr val="bg2"/>
                </a:solidFill>
              </a:defRPr>
            </a:lvl5pPr>
          </a:lstStyle>
          <a:p>
            <a:pPr lvl="0"/>
            <a:r>
              <a:rPr lang="en-US"/>
              <a:t>Click to edit Master text styles</a:t>
            </a:r>
          </a:p>
        </p:txBody>
      </p:sp>
    </p:spTree>
    <p:extLst>
      <p:ext uri="{BB962C8B-B14F-4D97-AF65-F5344CB8AC3E}">
        <p14:creationId xmlns:p14="http://schemas.microsoft.com/office/powerpoint/2010/main" val="1653354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233387"/>
            <a:ext cx="8309810" cy="563231"/>
          </a:xfrm>
        </p:spPr>
        <p:txBody>
          <a:bodyPr wrap="square">
            <a:spAutoFit/>
          </a:bodyPr>
          <a:lstStyle>
            <a:lvl1pPr>
              <a:defRPr sz="3600" baseline="0"/>
            </a:lvl1pPr>
          </a:lstStyle>
          <a:p>
            <a:r>
              <a:rPr lang="en-US" dirty="0"/>
              <a:t>Click to edit Master Title Style</a:t>
            </a:r>
          </a:p>
        </p:txBody>
      </p:sp>
      <p:sp>
        <p:nvSpPr>
          <p:cNvPr id="3" name="Content Placeholder 2"/>
          <p:cNvSpPr>
            <a:spLocks noGrp="1"/>
          </p:cNvSpPr>
          <p:nvPr>
            <p:ph idx="1"/>
          </p:nvPr>
        </p:nvSpPr>
        <p:spPr>
          <a:xfrm>
            <a:off x="417095" y="1142178"/>
            <a:ext cx="8309810" cy="197592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Text Placeholder 6"/>
          <p:cNvSpPr>
            <a:spLocks noGrp="1"/>
          </p:cNvSpPr>
          <p:nvPr>
            <p:ph type="body" sz="quarter" idx="10"/>
          </p:nvPr>
        </p:nvSpPr>
        <p:spPr>
          <a:xfrm>
            <a:off x="0" y="4892662"/>
            <a:ext cx="9144000" cy="250838"/>
          </a:xfrm>
        </p:spPr>
        <p:txBody>
          <a:bodyPr vert="horz" wrap="square" lIns="228600" tIns="0" rIns="0" bIns="118872" rtlCol="0" anchor="b" anchorCtr="0">
            <a:spAutoFit/>
          </a:bodyPr>
          <a:lstStyle>
            <a:lvl1pPr>
              <a:buNone/>
              <a:defRPr kumimoji="0" lang="en-US" sz="1000" b="0" i="0" u="none" strike="noStrike" kern="1200" cap="none" spc="0" normalizeH="0" baseline="0" noProof="0" dirty="0" smtClean="0">
                <a:ln>
                  <a:noFill/>
                </a:ln>
                <a:solidFill>
                  <a:schemeClr val="accent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172242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88467"/>
            <a:ext cx="8309810" cy="510909"/>
          </a:xfrm>
        </p:spPr>
        <p:txBody>
          <a:bodyPr wrap="square" anchor="b" anchorCtr="0">
            <a:spAutoFit/>
          </a:bodyPr>
          <a:lstStyle>
            <a:lvl1pPr>
              <a:defRPr sz="3200" baseline="0">
                <a:solidFill>
                  <a:schemeClr val="bg2"/>
                </a:solidFill>
              </a:defRPr>
            </a:lvl1pPr>
          </a:lstStyle>
          <a:p>
            <a:r>
              <a:rPr lang="en-US" dirty="0"/>
              <a:t>Click to edit Master Title Style</a:t>
            </a:r>
          </a:p>
        </p:txBody>
      </p:sp>
      <p:sp>
        <p:nvSpPr>
          <p:cNvPr id="3" name="Content Placeholder 2"/>
          <p:cNvSpPr>
            <a:spLocks noGrp="1"/>
          </p:cNvSpPr>
          <p:nvPr>
            <p:ph idx="1"/>
          </p:nvPr>
        </p:nvSpPr>
        <p:spPr>
          <a:xfrm>
            <a:off x="417095" y="1142178"/>
            <a:ext cx="8309810" cy="1975926"/>
          </a:xfrm>
        </p:spPr>
        <p:txBody>
          <a:bodyPr wrap="square" lIns="0" rIns="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0" name="Text Placeholder 3"/>
          <p:cNvSpPr>
            <a:spLocks noGrp="1"/>
          </p:cNvSpPr>
          <p:nvPr>
            <p:ph type="body" sz="half" idx="2"/>
          </p:nvPr>
        </p:nvSpPr>
        <p:spPr>
          <a:xfrm>
            <a:off x="417095" y="469298"/>
            <a:ext cx="8309810" cy="461665"/>
          </a:xfrm>
        </p:spPr>
        <p:txBody>
          <a:bodyPr vert="horz" wrap="square" lIns="91440" tIns="45720" rIns="91440" bIns="45720" rtlCol="0" anchor="b" anchorCtr="0">
            <a:spAutoFit/>
          </a:bodyPr>
          <a:lstStyle>
            <a:lvl1pPr marL="0" indent="0">
              <a:buNone/>
              <a:defRPr kumimoji="0" sz="2400" b="0" i="0" u="none" strike="noStrike" kern="1200" cap="none" spc="0" normalizeH="0" baseline="0">
                <a:ln>
                  <a:noFill/>
                </a:ln>
                <a:solidFill>
                  <a:schemeClr val="accent6"/>
                </a:solidFill>
                <a:effectLst/>
                <a:uLnTx/>
                <a:uFillTx/>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marR="0" lvl="0" indent="0" algn="l" defTabSz="685800" rtl="0" eaLnBrk="1" fontAlgn="auto" latinLnBrk="0" hangingPunct="1">
              <a:lnSpc>
                <a:spcPct val="100000"/>
              </a:lnSpc>
              <a:spcBef>
                <a:spcPct val="0"/>
              </a:spcBef>
              <a:spcAft>
                <a:spcPts val="0"/>
              </a:spcAft>
              <a:buClrTx/>
              <a:buSzTx/>
              <a:buFontTx/>
              <a:buNone/>
              <a:tabLst/>
              <a:defRPr/>
            </a:pPr>
            <a:r>
              <a:rPr lang="en-US"/>
              <a:t>Click to edit Master text styles</a:t>
            </a:r>
          </a:p>
        </p:txBody>
      </p:sp>
      <p:sp>
        <p:nvSpPr>
          <p:cNvPr id="5" name="Text Placeholder 6"/>
          <p:cNvSpPr>
            <a:spLocks noGrp="1"/>
          </p:cNvSpPr>
          <p:nvPr>
            <p:ph type="body" sz="quarter" idx="10"/>
          </p:nvPr>
        </p:nvSpPr>
        <p:spPr>
          <a:xfrm>
            <a:off x="-1" y="4892662"/>
            <a:ext cx="8726905" cy="250838"/>
          </a:xfrm>
        </p:spPr>
        <p:txBody>
          <a:bodyPr vert="horz" wrap="square" lIns="228600" tIns="0" rIns="0" bIns="118872" rtlCol="0" anchor="b" anchorCtr="0">
            <a:spAutoFit/>
          </a:bodyPr>
          <a:lstStyle>
            <a:lvl1pPr>
              <a:buNone/>
              <a:defRPr kumimoji="0" lang="en-US" sz="1000" b="0" i="0" u="none" strike="noStrike" kern="1200" cap="none" spc="0" normalizeH="0" baseline="0" noProof="0" dirty="0" smtClean="0">
                <a:ln>
                  <a:noFill/>
                </a:ln>
                <a:solidFill>
                  <a:srgbClr val="5C6B7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2131934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RS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155519"/>
            <a:ext cx="8309810" cy="615553"/>
          </a:xfrm>
        </p:spPr>
        <p:txBody>
          <a:bodyPr/>
          <a:lstStyle>
            <a:lvl1pPr>
              <a:defRPr baseline="0">
                <a:solidFill>
                  <a:srgbClr val="77CFF5"/>
                </a:solidFill>
              </a:defRPr>
            </a:lvl1pPr>
          </a:lstStyle>
          <a:p>
            <a:r>
              <a:rPr lang="en-US" dirty="0"/>
              <a:t>Audience Response</a:t>
            </a:r>
          </a:p>
        </p:txBody>
      </p:sp>
      <p:sp>
        <p:nvSpPr>
          <p:cNvPr id="4" name="Content Placeholder 2"/>
          <p:cNvSpPr>
            <a:spLocks noGrp="1"/>
          </p:cNvSpPr>
          <p:nvPr>
            <p:ph idx="1"/>
          </p:nvPr>
        </p:nvSpPr>
        <p:spPr>
          <a:xfrm>
            <a:off x="417095" y="2035035"/>
            <a:ext cx="8309810" cy="510909"/>
          </a:xfrm>
        </p:spPr>
        <p:txBody>
          <a:bodyPr wrap="square">
            <a:spAutoFit/>
          </a:bodyPr>
          <a:lstStyle>
            <a:lvl1pPr marL="0" indent="0">
              <a:buSzPct val="100000"/>
              <a:buFont typeface="+mj-lt"/>
              <a:buNone/>
              <a:defRPr sz="3200" b="1"/>
            </a:lvl1pPr>
          </a:lstStyle>
          <a:p>
            <a:pPr lvl="0"/>
            <a:r>
              <a:rPr lang="en-US"/>
              <a:t>Click to edit Master text styles</a:t>
            </a:r>
          </a:p>
        </p:txBody>
      </p:sp>
      <p:sp>
        <p:nvSpPr>
          <p:cNvPr id="5" name="Content Placeholder 2"/>
          <p:cNvSpPr>
            <a:spLocks noGrp="1"/>
          </p:cNvSpPr>
          <p:nvPr>
            <p:ph idx="10"/>
          </p:nvPr>
        </p:nvSpPr>
        <p:spPr>
          <a:xfrm>
            <a:off x="417095" y="2871345"/>
            <a:ext cx="8309810" cy="458587"/>
          </a:xfrm>
        </p:spPr>
        <p:txBody>
          <a:bodyPr wrap="square">
            <a:spAutoFit/>
          </a:bodyPr>
          <a:lstStyle>
            <a:lvl1pPr marL="385763" indent="-385763">
              <a:buClr>
                <a:schemeClr val="accent2"/>
              </a:buClr>
              <a:buSzPct val="100000"/>
              <a:buFont typeface="+mj-lt"/>
              <a:buAutoNum type="alphaUcPeriod"/>
              <a:defRPr sz="2800"/>
            </a:lvl1pPr>
          </a:lstStyle>
          <a:p>
            <a:pPr lvl="0"/>
            <a:r>
              <a:rPr lang="en-US"/>
              <a:t>Click to edit Master text styles</a:t>
            </a:r>
          </a:p>
        </p:txBody>
      </p:sp>
    </p:spTree>
    <p:extLst>
      <p:ext uri="{BB962C8B-B14F-4D97-AF65-F5344CB8AC3E}">
        <p14:creationId xmlns:p14="http://schemas.microsoft.com/office/powerpoint/2010/main" val="576930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259548"/>
            <a:ext cx="8309810" cy="563231"/>
          </a:xfrm>
        </p:spPr>
        <p:txBody>
          <a:bodyPr wrap="square">
            <a:spAutoFit/>
          </a:bodyPr>
          <a:lstStyle>
            <a:lvl1pPr>
              <a:defRPr sz="3600" baseline="0"/>
            </a:lvl1pPr>
          </a:lstStyle>
          <a:p>
            <a:r>
              <a:rPr lang="en-US" dirty="0"/>
              <a:t>Click to edit Master Title Style</a:t>
            </a:r>
          </a:p>
        </p:txBody>
      </p:sp>
      <p:sp>
        <p:nvSpPr>
          <p:cNvPr id="3" name="Content Placeholder 2"/>
          <p:cNvSpPr>
            <a:spLocks noGrp="1"/>
          </p:cNvSpPr>
          <p:nvPr>
            <p:ph sz="half" idx="1" hasCustomPrompt="1"/>
          </p:nvPr>
        </p:nvSpPr>
        <p:spPr>
          <a:xfrm>
            <a:off x="417095" y="1155031"/>
            <a:ext cx="4018379" cy="2826378"/>
          </a:xfrm>
        </p:spPr>
        <p:txBody>
          <a:bodyPr wrap="square">
            <a:noAutofit/>
          </a:bodyPr>
          <a:lstStyle>
            <a:lvl1pPr marL="260747" indent="-260747">
              <a:defRPr sz="2800"/>
            </a:lvl1pPr>
            <a:lvl2pPr>
              <a:defRPr sz="2400"/>
            </a:lvl2pPr>
            <a:lvl3pPr>
              <a:defRPr sz="2400"/>
            </a:lvl3pPr>
            <a:lvl4pPr>
              <a:defRPr sz="2400"/>
            </a:lvl4pPr>
            <a:lvl5pPr>
              <a:defRPr sz="2400"/>
            </a:lvl5pPr>
            <a:lvl6pPr>
              <a:defRPr sz="1350"/>
            </a:lvl6pPr>
            <a:lvl7pPr>
              <a:defRPr sz="1350"/>
            </a:lvl7pPr>
            <a:lvl8pPr>
              <a:defRPr sz="1350"/>
            </a:lvl8pPr>
            <a:lvl9pPr>
              <a:defRPr sz="1350"/>
            </a:lvl9pPr>
          </a:lstStyle>
          <a:p>
            <a:pPr lvl="0"/>
            <a:r>
              <a:rPr lang="en-US" dirty="0"/>
              <a:t>Click to edit Master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hasCustomPrompt="1"/>
          </p:nvPr>
        </p:nvSpPr>
        <p:spPr>
          <a:xfrm>
            <a:off x="4664073" y="1155031"/>
            <a:ext cx="4062831" cy="2826378"/>
          </a:xfrm>
        </p:spPr>
        <p:txBody>
          <a:bodyPr wrap="square">
            <a:noAutofit/>
          </a:bodyPr>
          <a:lstStyle>
            <a:lvl1pPr marL="260747" indent="-260747">
              <a:defRPr sz="2800"/>
            </a:lvl1pPr>
            <a:lvl2pPr>
              <a:defRPr sz="2400"/>
            </a:lvl2pPr>
            <a:lvl3pPr>
              <a:defRPr sz="2400"/>
            </a:lvl3pPr>
            <a:lvl4pPr>
              <a:defRPr sz="2400"/>
            </a:lvl4pPr>
            <a:lvl5pPr>
              <a:defRPr sz="2400"/>
            </a:lvl5pPr>
            <a:lvl6pPr>
              <a:defRPr sz="1350"/>
            </a:lvl6pPr>
            <a:lvl7pPr>
              <a:defRPr sz="1350"/>
            </a:lvl7pPr>
            <a:lvl8pPr>
              <a:defRPr sz="1350"/>
            </a:lvl8pPr>
            <a:lvl9pPr>
              <a:defRPr sz="1350"/>
            </a:lvl9pPr>
          </a:lstStyle>
          <a:p>
            <a:pPr lvl="0"/>
            <a:r>
              <a:rPr lang="en-US" dirty="0"/>
              <a:t>Click to edit Master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Text Placeholder 6"/>
          <p:cNvSpPr>
            <a:spLocks noGrp="1"/>
          </p:cNvSpPr>
          <p:nvPr>
            <p:ph type="body" sz="quarter" idx="10"/>
          </p:nvPr>
        </p:nvSpPr>
        <p:spPr>
          <a:xfrm>
            <a:off x="0" y="4892662"/>
            <a:ext cx="9144000" cy="250838"/>
          </a:xfrm>
        </p:spPr>
        <p:txBody>
          <a:bodyPr vert="horz" wrap="square" lIns="228600" tIns="0" rIns="0" bIns="118872" rtlCol="0" anchor="b" anchorCtr="0">
            <a:spAutoFit/>
          </a:bodyPr>
          <a:lstStyle>
            <a:lvl1pPr>
              <a:buNone/>
              <a:defRPr kumimoji="0" lang="en-US" sz="1000" b="0" i="0" u="none" strike="noStrike" kern="1200" cap="none" spc="0" normalizeH="0" baseline="0" noProof="0" dirty="0" smtClean="0">
                <a:ln>
                  <a:noFill/>
                </a:ln>
                <a:solidFill>
                  <a:srgbClr val="5C6B7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1331243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095" y="259548"/>
            <a:ext cx="8309810" cy="563231"/>
          </a:xfrm>
        </p:spPr>
        <p:txBody>
          <a:bodyPr wrap="square">
            <a:spAutoFit/>
          </a:bodyPr>
          <a:lstStyle>
            <a:lvl1pPr>
              <a:defRPr sz="3600" baseline="0"/>
            </a:lvl1pPr>
          </a:lstStyle>
          <a:p>
            <a:r>
              <a:rPr lang="en-US" dirty="0"/>
              <a:t>Click to edit Master Title Style</a:t>
            </a:r>
          </a:p>
        </p:txBody>
      </p:sp>
      <p:sp>
        <p:nvSpPr>
          <p:cNvPr id="3" name="Text Placeholder 6"/>
          <p:cNvSpPr>
            <a:spLocks noGrp="1"/>
          </p:cNvSpPr>
          <p:nvPr>
            <p:ph type="body" sz="quarter" idx="10"/>
          </p:nvPr>
        </p:nvSpPr>
        <p:spPr>
          <a:xfrm>
            <a:off x="0" y="4892662"/>
            <a:ext cx="9144000" cy="250838"/>
          </a:xfrm>
        </p:spPr>
        <p:txBody>
          <a:bodyPr vert="horz" wrap="square" lIns="228600" tIns="0" rIns="0" bIns="118872" rtlCol="0" anchor="b" anchorCtr="0">
            <a:spAutoFit/>
          </a:bodyPr>
          <a:lstStyle>
            <a:lvl1pPr>
              <a:buNone/>
              <a:defRPr kumimoji="0" lang="en-US" sz="1000" b="0" i="0" u="none" strike="noStrike" kern="1200" cap="none" spc="0" normalizeH="0" baseline="0" noProof="0" dirty="0" smtClean="0">
                <a:ln>
                  <a:noFill/>
                </a:ln>
                <a:solidFill>
                  <a:srgbClr val="5C6B7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687302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Text Placeholder 6"/>
          <p:cNvSpPr>
            <a:spLocks noGrp="1"/>
          </p:cNvSpPr>
          <p:nvPr>
            <p:ph type="body" sz="quarter" idx="10"/>
          </p:nvPr>
        </p:nvSpPr>
        <p:spPr>
          <a:xfrm>
            <a:off x="-1" y="4892662"/>
            <a:ext cx="9144001" cy="250838"/>
          </a:xfrm>
        </p:spPr>
        <p:txBody>
          <a:bodyPr vert="horz" wrap="square" lIns="228600" tIns="0" rIns="0" bIns="118872" rtlCol="0" anchor="b" anchorCtr="0">
            <a:spAutoFit/>
          </a:bodyPr>
          <a:lstStyle>
            <a:lvl1pPr>
              <a:buFont typeface="Arial"/>
              <a:buNone/>
              <a:defRPr kumimoji="0" lang="en-US" sz="1000" b="0" i="0" u="none" strike="noStrike" kern="1200" cap="none" spc="0" normalizeH="0" baseline="0" noProof="0" dirty="0" smtClean="0">
                <a:ln>
                  <a:noFill/>
                </a:ln>
                <a:solidFill>
                  <a:srgbClr val="5C6B72"/>
                </a:solidFill>
                <a:effectLst/>
                <a:uLnTx/>
                <a:uFillTx/>
                <a:latin typeface="Arial"/>
                <a:ea typeface="+mn-ea"/>
                <a:cs typeface="Arial"/>
              </a:defRPr>
            </a:lvl1pPr>
          </a:lstStyle>
          <a:p>
            <a:pPr marL="0" marR="0" lvl="0" indent="0" algn="l" defTabSz="685800" rtl="0" eaLnBrk="1" fontAlgn="auto" latinLnBrk="0" hangingPunct="1">
              <a:lnSpc>
                <a:spcPct val="85000"/>
              </a:lnSpc>
              <a:spcBef>
                <a:spcPts val="375"/>
              </a:spcBef>
              <a:spcAft>
                <a:spcPts val="0"/>
              </a:spcAft>
              <a:buClr>
                <a:schemeClr val="accent1"/>
              </a:buClr>
              <a:buSzPct val="65000"/>
              <a:tabLst/>
              <a:defRPr/>
            </a:pPr>
            <a:r>
              <a:rPr lang="en-US"/>
              <a:t>Click to edit Master text styles</a:t>
            </a:r>
          </a:p>
        </p:txBody>
      </p:sp>
    </p:spTree>
    <p:extLst>
      <p:ext uri="{BB962C8B-B14F-4D97-AF65-F5344CB8AC3E}">
        <p14:creationId xmlns:p14="http://schemas.microsoft.com/office/powerpoint/2010/main" val="20641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tally Blank">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593A72-1176-AC45-BBF4-B4F41D5C1E6B}"/>
              </a:ext>
            </a:extLst>
          </p:cNvPr>
          <p:cNvSpPr/>
          <p:nvPr userDrawn="1"/>
        </p:nvSpPr>
        <p:spPr>
          <a:xfrm>
            <a:off x="0" y="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81680"/>
            <a:ext cx="9144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17095" y="181680"/>
            <a:ext cx="8309810" cy="563231"/>
          </a:xfrm>
          <a:effectLst/>
        </p:spPr>
        <p:txBody>
          <a:bodyPr/>
          <a:lstStyle>
            <a:lvl1pPr>
              <a:defRPr sz="3600">
                <a:solidFill>
                  <a:schemeClr val="accent1"/>
                </a:solidFill>
              </a:defRPr>
            </a:lvl1pPr>
          </a:lstStyle>
          <a:p>
            <a:r>
              <a:rPr lang="en-US"/>
              <a:t>Click to edit Master title style</a:t>
            </a:r>
            <a:endParaRPr lang="en-US" dirty="0"/>
          </a:p>
        </p:txBody>
      </p:sp>
      <p:sp>
        <p:nvSpPr>
          <p:cNvPr id="7" name="Text Placeholder 6">
            <a:extLst>
              <a:ext uri="{FF2B5EF4-FFF2-40B4-BE49-F238E27FC236}">
                <a16:creationId xmlns:a16="http://schemas.microsoft.com/office/drawing/2014/main" id="{A683155A-85F1-0E44-9B1D-D1F158D5DAE1}"/>
              </a:ext>
            </a:extLst>
          </p:cNvPr>
          <p:cNvSpPr>
            <a:spLocks noGrp="1"/>
          </p:cNvSpPr>
          <p:nvPr>
            <p:ph type="body" sz="quarter" idx="10"/>
          </p:nvPr>
        </p:nvSpPr>
        <p:spPr>
          <a:xfrm>
            <a:off x="0" y="4994998"/>
            <a:ext cx="9144000" cy="297004"/>
          </a:xfrm>
        </p:spPr>
        <p:txBody>
          <a:bodyPr lIns="228600" bIns="118872" anchor="b" anchorCtr="0">
            <a:spAutoFit/>
          </a:bodyPr>
          <a:lstStyle>
            <a:lvl1pPr marL="0" indent="0">
              <a:buNone/>
              <a:defRPr sz="1000">
                <a:solidFill>
                  <a:schemeClr val="accent2"/>
                </a:solidFill>
              </a:defRPr>
            </a:lvl1pPr>
            <a:lvl2pPr marL="342900" indent="0">
              <a:buNone/>
              <a:defRPr/>
            </a:lvl2pPr>
            <a:lvl3pPr marL="596646" indent="0">
              <a:buNone/>
              <a:defRPr/>
            </a:lvl3pPr>
            <a:lvl4pPr marL="898398" indent="0">
              <a:buNone/>
              <a:defRPr/>
            </a:lvl4pPr>
            <a:lvl5pPr marL="1200150" indent="0">
              <a:buNone/>
              <a:defRPr/>
            </a:lvl5pPr>
          </a:lstStyle>
          <a:p>
            <a:pPr lvl="0"/>
            <a:r>
              <a:rPr lang="en-US"/>
              <a:t>Click to edit Master text styles</a:t>
            </a:r>
          </a:p>
        </p:txBody>
      </p:sp>
      <p:pic>
        <p:nvPicPr>
          <p:cNvPr id="6" name="Picture 5" descr="Logo&#10;&#10;Description automatically generated">
            <a:extLst>
              <a:ext uri="{FF2B5EF4-FFF2-40B4-BE49-F238E27FC236}">
                <a16:creationId xmlns:a16="http://schemas.microsoft.com/office/drawing/2014/main" id="{12CDD063-EBCC-A84C-8D2E-F6168F0FC1B2}"/>
              </a:ext>
            </a:extLst>
          </p:cNvPr>
          <p:cNvPicPr>
            <a:picLocks noChangeAspect="1"/>
          </p:cNvPicPr>
          <p:nvPr userDrawn="1"/>
        </p:nvPicPr>
        <p:blipFill>
          <a:blip r:embed="rId2"/>
          <a:stretch>
            <a:fillRect/>
          </a:stretch>
        </p:blipFill>
        <p:spPr>
          <a:xfrm>
            <a:off x="8132299" y="4961820"/>
            <a:ext cx="928160" cy="301752"/>
          </a:xfrm>
          <a:prstGeom prst="rect">
            <a:avLst/>
          </a:prstGeom>
        </p:spPr>
      </p:pic>
    </p:spTree>
    <p:extLst>
      <p:ext uri="{BB962C8B-B14F-4D97-AF65-F5344CB8AC3E}">
        <p14:creationId xmlns:p14="http://schemas.microsoft.com/office/powerpoint/2010/main" val="2426530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72D3388-E5DC-0B4D-B871-495EA714B8C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926592"/>
          </a:xfrm>
          <a:prstGeom prst="rect">
            <a:avLst/>
          </a:prstGeom>
        </p:spPr>
      </p:pic>
      <p:pic>
        <p:nvPicPr>
          <p:cNvPr id="6" name="Picture 5"/>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926592"/>
          </a:xfrm>
          <a:prstGeom prst="rect">
            <a:avLst/>
          </a:prstGeom>
        </p:spPr>
      </p:pic>
      <p:sp>
        <p:nvSpPr>
          <p:cNvPr id="8" name="Rectangle 7"/>
          <p:cNvSpPr/>
          <p:nvPr/>
        </p:nvSpPr>
        <p:spPr>
          <a:xfrm flipV="1">
            <a:off x="0" y="875380"/>
            <a:ext cx="9144000" cy="857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accent3"/>
              </a:solidFill>
            </a:endParaRPr>
          </a:p>
        </p:txBody>
      </p:sp>
      <p:sp>
        <p:nvSpPr>
          <p:cNvPr id="2" name="Title Placeholder 1"/>
          <p:cNvSpPr>
            <a:spLocks noGrp="1"/>
          </p:cNvSpPr>
          <p:nvPr>
            <p:ph type="title"/>
          </p:nvPr>
        </p:nvSpPr>
        <p:spPr>
          <a:xfrm>
            <a:off x="549274" y="155519"/>
            <a:ext cx="8001000" cy="615553"/>
          </a:xfrm>
          <a:prstGeom prst="rect">
            <a:avLst/>
          </a:prstGeom>
          <a:effectLst>
            <a:outerShdw blurRad="50800" dist="38100" dir="2700000" algn="tl" rotWithShape="0">
              <a:prstClr val="black">
                <a:alpha val="40000"/>
              </a:prstClr>
            </a:outerShdw>
          </a:effectLst>
        </p:spPr>
        <p:txBody>
          <a:bodyPr vert="horz" wrap="square" lIns="0" tIns="45720" rIns="0" bIns="45720" rtlCol="0" anchor="ctr"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49274" y="1082112"/>
            <a:ext cx="8001000" cy="3605550"/>
          </a:xfrm>
          <a:prstGeom prst="rect">
            <a:avLst/>
          </a:prstGeom>
        </p:spPr>
        <p:txBody>
          <a:bodyPr vert="horz" wrap="square" lIns="0" tIns="45720" rIns="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72456BB2-E53F-B749-873F-483CF623858D}"/>
              </a:ext>
            </a:extLst>
          </p:cNvPr>
          <p:cNvSpPr/>
          <p:nvPr userDrawn="1"/>
        </p:nvSpPr>
        <p:spPr>
          <a:xfrm flipV="1">
            <a:off x="0" y="875380"/>
            <a:ext cx="9144000" cy="857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accent3"/>
              </a:solidFill>
            </a:endParaRPr>
          </a:p>
        </p:txBody>
      </p:sp>
      <p:pic>
        <p:nvPicPr>
          <p:cNvPr id="10" name="Picture 9" descr="Logo&#10;&#10;Description automatically generated">
            <a:extLst>
              <a:ext uri="{FF2B5EF4-FFF2-40B4-BE49-F238E27FC236}">
                <a16:creationId xmlns:a16="http://schemas.microsoft.com/office/drawing/2014/main" id="{838B3285-4D6F-3D4D-9BAC-C9A6B95D91C5}"/>
              </a:ext>
            </a:extLst>
          </p:cNvPr>
          <p:cNvPicPr>
            <a:picLocks noChangeAspect="1"/>
          </p:cNvPicPr>
          <p:nvPr userDrawn="1"/>
        </p:nvPicPr>
        <p:blipFill>
          <a:blip r:embed="rId14"/>
          <a:stretch>
            <a:fillRect/>
          </a:stretch>
        </p:blipFill>
        <p:spPr>
          <a:xfrm>
            <a:off x="8086194" y="4750642"/>
            <a:ext cx="928160" cy="301752"/>
          </a:xfrm>
          <a:prstGeom prst="rect">
            <a:avLst/>
          </a:prstGeom>
        </p:spPr>
      </p:pic>
    </p:spTree>
    <p:extLst>
      <p:ext uri="{BB962C8B-B14F-4D97-AF65-F5344CB8AC3E}">
        <p14:creationId xmlns:p14="http://schemas.microsoft.com/office/powerpoint/2010/main" val="3458687767"/>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sldNum="0" hdr="0" dt="0"/>
  <p:txStyles>
    <p:titleStyle>
      <a:lvl1pPr algn="l" defTabSz="685800" rtl="0" eaLnBrk="1" latinLnBrk="0" hangingPunct="1">
        <a:lnSpc>
          <a:spcPct val="85000"/>
        </a:lnSpc>
        <a:spcBef>
          <a:spcPct val="0"/>
        </a:spcBef>
        <a:buNone/>
        <a:defRPr sz="4000" b="1" kern="1200" cap="none" baseline="0">
          <a:solidFill>
            <a:schemeClr val="bg2"/>
          </a:solidFill>
          <a:latin typeface="+mj-lt"/>
          <a:ea typeface="+mj-ea"/>
          <a:cs typeface="+mj-cs"/>
        </a:defRPr>
      </a:lvl1pPr>
    </p:titleStyle>
    <p:bodyStyle>
      <a:lvl1pPr marL="259556" indent="-259556" algn="l" defTabSz="685800" rtl="0" eaLnBrk="1" latinLnBrk="0" hangingPunct="1">
        <a:lnSpc>
          <a:spcPct val="85000"/>
        </a:lnSpc>
        <a:spcBef>
          <a:spcPts val="600"/>
        </a:spcBef>
        <a:buClr>
          <a:schemeClr val="accent1"/>
        </a:buClr>
        <a:buSzPct val="115000"/>
        <a:buFont typeface="Arial"/>
        <a:buChar char="●"/>
        <a:defRPr sz="3200" kern="1200">
          <a:solidFill>
            <a:schemeClr val="tx2"/>
          </a:solidFill>
          <a:latin typeface="Arial"/>
          <a:ea typeface="+mn-ea"/>
          <a:cs typeface="Arial"/>
        </a:defRPr>
      </a:lvl1pPr>
      <a:lvl2pPr marL="554831" indent="-211931"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2pPr>
      <a:lvl3pPr marL="809244"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3pPr>
      <a:lvl4pPr marL="1110996"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4pPr>
      <a:lvl5pPr marL="1412748" indent="-212598" algn="l" defTabSz="685800" rtl="0" eaLnBrk="1" latinLnBrk="0" hangingPunct="1">
        <a:lnSpc>
          <a:spcPct val="85000"/>
        </a:lnSpc>
        <a:spcBef>
          <a:spcPts val="0"/>
        </a:spcBef>
        <a:buClr>
          <a:schemeClr val="accent2"/>
        </a:buClr>
        <a:buSzPct val="115000"/>
        <a:buFont typeface="Arial"/>
        <a:buChar char="●"/>
        <a:defRPr sz="2800" kern="1200">
          <a:solidFill>
            <a:srgbClr val="000000"/>
          </a:solidFill>
          <a:latin typeface="Arial"/>
          <a:ea typeface="+mn-ea"/>
          <a:cs typeface="Arial"/>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FB2181B-8BA2-3B41-91B3-CFBE1B1F633B}"/>
              </a:ext>
            </a:extLst>
          </p:cNvPr>
          <p:cNvSpPr txBox="1">
            <a:spLocks/>
          </p:cNvSpPr>
          <p:nvPr/>
        </p:nvSpPr>
        <p:spPr>
          <a:xfrm>
            <a:off x="500287" y="1967104"/>
            <a:ext cx="7384756" cy="1787984"/>
          </a:xfrm>
          <a:prstGeom prst="rect">
            <a:avLst/>
          </a:prstGeom>
        </p:spPr>
        <p:txBody>
          <a:bodyPr/>
          <a:lstStyle>
            <a:lvl1pPr algn="l" defTabSz="685800" rtl="0" eaLnBrk="1" latinLnBrk="0" hangingPunct="1">
              <a:lnSpc>
                <a:spcPct val="85000"/>
              </a:lnSpc>
              <a:spcBef>
                <a:spcPct val="0"/>
              </a:spcBef>
              <a:buNone/>
              <a:defRPr sz="4000" b="1" kern="1200" cap="none" baseline="0">
                <a:solidFill>
                  <a:schemeClr val="bg2"/>
                </a:solidFill>
                <a:latin typeface="+mj-lt"/>
                <a:ea typeface="+mj-ea"/>
                <a:cs typeface="+mj-cs"/>
              </a:defRPr>
            </a:lvl1pPr>
          </a:lstStyle>
          <a:p>
            <a:r>
              <a:rPr lang="en-US" sz="3600" dirty="0"/>
              <a:t>Cardiovascular Comorbidities in Narcolepsy: The Latest Insights on Treatment Options to Mitigate Risks</a:t>
            </a:r>
            <a:r>
              <a:rPr lang="en-US" sz="2800" dirty="0"/>
              <a:t> </a:t>
            </a:r>
            <a:br>
              <a:rPr lang="en-US" sz="1600" b="0" i="1" dirty="0"/>
            </a:br>
            <a:endParaRPr lang="en-US" sz="1800" b="0" i="1" dirty="0"/>
          </a:p>
        </p:txBody>
      </p:sp>
      <p:sp>
        <p:nvSpPr>
          <p:cNvPr id="4" name="Text Placeholder 2">
            <a:extLst>
              <a:ext uri="{FF2B5EF4-FFF2-40B4-BE49-F238E27FC236}">
                <a16:creationId xmlns:a16="http://schemas.microsoft.com/office/drawing/2014/main" id="{988EC7C1-D452-E54E-9161-F9D562A4717F}"/>
              </a:ext>
            </a:extLst>
          </p:cNvPr>
          <p:cNvSpPr txBox="1">
            <a:spLocks/>
          </p:cNvSpPr>
          <p:nvPr/>
        </p:nvSpPr>
        <p:spPr>
          <a:xfrm>
            <a:off x="500288" y="3918541"/>
            <a:ext cx="6803761" cy="1154906"/>
          </a:xfrm>
          <a:prstGeom prst="rect">
            <a:avLst/>
          </a:prstGeom>
        </p:spPr>
        <p:txBody>
          <a:bodyPr vert="horz" wrap="square" lIns="91440" tIns="45720" rIns="91440" bIns="45720" rtlCol="0" anchor="ctr">
            <a:noAutofit/>
          </a:bodyPr>
          <a:lstStyle>
            <a:lvl1pPr marL="0" indent="0" algn="ctr" defTabSz="685800" rtl="0" eaLnBrk="1" latinLnBrk="0" hangingPunct="1">
              <a:lnSpc>
                <a:spcPct val="85000"/>
              </a:lnSpc>
              <a:spcBef>
                <a:spcPts val="600"/>
              </a:spcBef>
              <a:buClr>
                <a:schemeClr val="accent1"/>
              </a:buClr>
              <a:buSzPct val="115000"/>
              <a:buFont typeface="Arial"/>
              <a:buNone/>
              <a:defRPr sz="4000" kern="1200">
                <a:solidFill>
                  <a:schemeClr val="bg2"/>
                </a:solidFill>
                <a:latin typeface="Arial"/>
                <a:ea typeface="+mn-ea"/>
                <a:cs typeface="Arial"/>
              </a:defRPr>
            </a:lvl1pPr>
            <a:lvl2pPr marL="342900" indent="0" algn="ctr" defTabSz="685800" rtl="0" eaLnBrk="1" latinLnBrk="0" hangingPunct="1">
              <a:lnSpc>
                <a:spcPct val="85000"/>
              </a:lnSpc>
              <a:spcBef>
                <a:spcPts val="0"/>
              </a:spcBef>
              <a:buClr>
                <a:schemeClr val="accent2"/>
              </a:buClr>
              <a:buSzPct val="115000"/>
              <a:buFont typeface="Arial"/>
              <a:buNone/>
              <a:defRPr sz="2800" kern="1200">
                <a:solidFill>
                  <a:schemeClr val="bg2"/>
                </a:solidFill>
                <a:latin typeface="Arial"/>
                <a:ea typeface="+mn-ea"/>
                <a:cs typeface="Arial"/>
              </a:defRPr>
            </a:lvl2pPr>
            <a:lvl3pPr marL="596646" indent="0" algn="ctr" defTabSz="685800" rtl="0" eaLnBrk="1" latinLnBrk="0" hangingPunct="1">
              <a:lnSpc>
                <a:spcPct val="85000"/>
              </a:lnSpc>
              <a:spcBef>
                <a:spcPts val="0"/>
              </a:spcBef>
              <a:buClr>
                <a:schemeClr val="accent2"/>
              </a:buClr>
              <a:buSzPct val="115000"/>
              <a:buFont typeface="Arial"/>
              <a:buNone/>
              <a:defRPr sz="2800" kern="1200">
                <a:solidFill>
                  <a:schemeClr val="bg2"/>
                </a:solidFill>
                <a:latin typeface="Arial"/>
                <a:ea typeface="+mn-ea"/>
                <a:cs typeface="Arial"/>
              </a:defRPr>
            </a:lvl3pPr>
            <a:lvl4pPr marL="898398" indent="0" algn="ctr" defTabSz="685800" rtl="0" eaLnBrk="1" latinLnBrk="0" hangingPunct="1">
              <a:lnSpc>
                <a:spcPct val="85000"/>
              </a:lnSpc>
              <a:spcBef>
                <a:spcPts val="0"/>
              </a:spcBef>
              <a:buClr>
                <a:schemeClr val="accent2"/>
              </a:buClr>
              <a:buSzPct val="115000"/>
              <a:buFont typeface="Arial"/>
              <a:buNone/>
              <a:defRPr sz="2800" kern="1200">
                <a:solidFill>
                  <a:schemeClr val="bg2"/>
                </a:solidFill>
                <a:latin typeface="Arial"/>
                <a:ea typeface="+mn-ea"/>
                <a:cs typeface="Arial"/>
              </a:defRPr>
            </a:lvl4pPr>
            <a:lvl5pPr marL="1200150" indent="0" algn="ctr" defTabSz="685800" rtl="0" eaLnBrk="1" latinLnBrk="0" hangingPunct="1">
              <a:lnSpc>
                <a:spcPct val="85000"/>
              </a:lnSpc>
              <a:spcBef>
                <a:spcPts val="0"/>
              </a:spcBef>
              <a:buClr>
                <a:schemeClr val="accent2"/>
              </a:buClr>
              <a:buSzPct val="115000"/>
              <a:buFont typeface="Arial"/>
              <a:buNone/>
              <a:defRPr sz="2800" kern="1200">
                <a:solidFill>
                  <a:schemeClr val="bg2"/>
                </a:solidFill>
                <a:latin typeface="Arial"/>
                <a:ea typeface="+mn-ea"/>
                <a:cs typeface="Arial"/>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l"/>
            <a:r>
              <a:rPr lang="en-US" sz="2000" i="1" dirty="0">
                <a:solidFill>
                  <a:schemeClr val="accent6"/>
                </a:solidFill>
              </a:rPr>
              <a:t>Supported by an educational grant from Jazz Pharmaceuticals, Inc.</a:t>
            </a:r>
          </a:p>
        </p:txBody>
      </p:sp>
      <p:pic>
        <p:nvPicPr>
          <p:cNvPr id="10" name="Picture 9" descr="A picture containing text, clipart, vector graphics&#10;&#10;Description automatically generated">
            <a:extLst>
              <a:ext uri="{FF2B5EF4-FFF2-40B4-BE49-F238E27FC236}">
                <a16:creationId xmlns:a16="http://schemas.microsoft.com/office/drawing/2014/main" id="{2EC592DB-09EC-CF40-AC3A-C31E2DA42C34}"/>
              </a:ext>
            </a:extLst>
          </p:cNvPr>
          <p:cNvPicPr>
            <a:picLocks noChangeAspect="1"/>
          </p:cNvPicPr>
          <p:nvPr/>
        </p:nvPicPr>
        <p:blipFill>
          <a:blip r:embed="rId3"/>
          <a:stretch>
            <a:fillRect/>
          </a:stretch>
        </p:blipFill>
        <p:spPr>
          <a:xfrm>
            <a:off x="500287" y="659613"/>
            <a:ext cx="2590800" cy="1168400"/>
          </a:xfrm>
          <a:prstGeom prst="rect">
            <a:avLst/>
          </a:prstGeom>
        </p:spPr>
      </p:pic>
      <p:sp>
        <p:nvSpPr>
          <p:cNvPr id="11" name="TextBox 10">
            <a:extLst>
              <a:ext uri="{FF2B5EF4-FFF2-40B4-BE49-F238E27FC236}">
                <a16:creationId xmlns:a16="http://schemas.microsoft.com/office/drawing/2014/main" id="{C32BF1B3-5E09-2545-9A07-1DC902E9D08F}"/>
              </a:ext>
            </a:extLst>
          </p:cNvPr>
          <p:cNvSpPr txBox="1"/>
          <p:nvPr/>
        </p:nvSpPr>
        <p:spPr>
          <a:xfrm>
            <a:off x="3306652" y="1298974"/>
            <a:ext cx="2746265" cy="707886"/>
          </a:xfrm>
          <a:prstGeom prst="rect">
            <a:avLst/>
          </a:prstGeom>
          <a:noFill/>
        </p:spPr>
        <p:txBody>
          <a:bodyPr wrap="none" rtlCol="0">
            <a:spAutoFit/>
          </a:bodyPr>
          <a:lstStyle/>
          <a:p>
            <a:r>
              <a:rPr lang="en-US" sz="4000" b="1" dirty="0">
                <a:solidFill>
                  <a:schemeClr val="bg2"/>
                </a:solidFill>
                <a:latin typeface="Avenir Book" panose="02000503020000020003" pitchFamily="2" charset="0"/>
              </a:rPr>
              <a:t>EPISODE 2</a:t>
            </a:r>
          </a:p>
        </p:txBody>
      </p:sp>
    </p:spTree>
    <p:extLst>
      <p:ext uri="{BB962C8B-B14F-4D97-AF65-F5344CB8AC3E}">
        <p14:creationId xmlns:p14="http://schemas.microsoft.com/office/powerpoint/2010/main" val="983160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43DAF-4AEE-EA4A-BF4D-8A76FA160772}"/>
              </a:ext>
            </a:extLst>
          </p:cNvPr>
          <p:cNvSpPr>
            <a:spLocks noGrp="1"/>
          </p:cNvSpPr>
          <p:nvPr>
            <p:ph type="title"/>
          </p:nvPr>
        </p:nvSpPr>
        <p:spPr>
          <a:xfrm>
            <a:off x="417095" y="102582"/>
            <a:ext cx="8309810" cy="824841"/>
          </a:xfrm>
        </p:spPr>
        <p:txBody>
          <a:bodyPr/>
          <a:lstStyle/>
          <a:p>
            <a:r>
              <a:rPr lang="en-US" sz="2800" dirty="0"/>
              <a:t>Comorbidities of Patients w/Narcolepsy and Matched Non-narcolepsy Controls (cont.)</a:t>
            </a:r>
          </a:p>
        </p:txBody>
      </p:sp>
      <p:sp>
        <p:nvSpPr>
          <p:cNvPr id="4" name="Text Placeholder 3">
            <a:extLst>
              <a:ext uri="{FF2B5EF4-FFF2-40B4-BE49-F238E27FC236}">
                <a16:creationId xmlns:a16="http://schemas.microsoft.com/office/drawing/2014/main" id="{22591EDB-1D6B-8947-A9C8-A8CA7C8EBD09}"/>
              </a:ext>
            </a:extLst>
          </p:cNvPr>
          <p:cNvSpPr>
            <a:spLocks noGrp="1"/>
          </p:cNvSpPr>
          <p:nvPr>
            <p:ph type="body" sz="quarter" idx="10"/>
          </p:nvPr>
        </p:nvSpPr>
        <p:spPr>
          <a:xfrm>
            <a:off x="0" y="4684913"/>
            <a:ext cx="9144000" cy="458587"/>
          </a:xfrm>
        </p:spPr>
        <p:txBody>
          <a:bodyPr/>
          <a:lstStyle/>
          <a:p>
            <a:r>
              <a:rPr lang="en-US" dirty="0"/>
              <a:t>*</a:t>
            </a:r>
            <a:r>
              <a:rPr lang="en-US" i="1" dirty="0"/>
              <a:t>p</a:t>
            </a:r>
            <a:r>
              <a:rPr lang="en-US" dirty="0"/>
              <a:t> &lt;.001; </a:t>
            </a:r>
            <a:r>
              <a:rPr lang="en-US" baseline="30000" dirty="0"/>
              <a:t>+ </a:t>
            </a:r>
            <a:r>
              <a:rPr lang="en-US" i="1" dirty="0"/>
              <a:t>p</a:t>
            </a:r>
            <a:r>
              <a:rPr lang="en-US" dirty="0"/>
              <a:t> &lt; .01</a:t>
            </a:r>
            <a:endParaRPr lang="en-US" baseline="30000" dirty="0"/>
          </a:p>
          <a:p>
            <a:r>
              <a:rPr lang="en-US" dirty="0"/>
              <a:t>Ben-Joseph RH, et al. SLEEP 2021 Annual Meeting. Abstract No. 503.</a:t>
            </a:r>
          </a:p>
        </p:txBody>
      </p:sp>
      <p:graphicFrame>
        <p:nvGraphicFramePr>
          <p:cNvPr id="5" name="Table 4">
            <a:extLst>
              <a:ext uri="{FF2B5EF4-FFF2-40B4-BE49-F238E27FC236}">
                <a16:creationId xmlns:a16="http://schemas.microsoft.com/office/drawing/2014/main" id="{40DFABFA-399C-F140-B7DE-73972BB0DD16}"/>
              </a:ext>
            </a:extLst>
          </p:cNvPr>
          <p:cNvGraphicFramePr>
            <a:graphicFrameLocks noGrp="1"/>
          </p:cNvGraphicFramePr>
          <p:nvPr>
            <p:extLst>
              <p:ext uri="{D42A27DB-BD31-4B8C-83A1-F6EECF244321}">
                <p14:modId xmlns:p14="http://schemas.microsoft.com/office/powerpoint/2010/main" val="718225298"/>
              </p:ext>
            </p:extLst>
          </p:nvPr>
        </p:nvGraphicFramePr>
        <p:xfrm>
          <a:off x="848254" y="1444617"/>
          <a:ext cx="7447491" cy="2628900"/>
        </p:xfrm>
        <a:graphic>
          <a:graphicData uri="http://schemas.openxmlformats.org/drawingml/2006/table">
            <a:tbl>
              <a:tblPr firstRow="1" bandRow="1">
                <a:tableStyleId>{5C22544A-7EE6-4342-B048-85BDC9FD1C3A}</a:tableStyleId>
              </a:tblPr>
              <a:tblGrid>
                <a:gridCol w="1861873">
                  <a:extLst>
                    <a:ext uri="{9D8B030D-6E8A-4147-A177-3AD203B41FA5}">
                      <a16:colId xmlns:a16="http://schemas.microsoft.com/office/drawing/2014/main" val="2398743106"/>
                    </a:ext>
                  </a:extLst>
                </a:gridCol>
                <a:gridCol w="1760597">
                  <a:extLst>
                    <a:ext uri="{9D8B030D-6E8A-4147-A177-3AD203B41FA5}">
                      <a16:colId xmlns:a16="http://schemas.microsoft.com/office/drawing/2014/main" val="646447892"/>
                    </a:ext>
                  </a:extLst>
                </a:gridCol>
                <a:gridCol w="1963148">
                  <a:extLst>
                    <a:ext uri="{9D8B030D-6E8A-4147-A177-3AD203B41FA5}">
                      <a16:colId xmlns:a16="http://schemas.microsoft.com/office/drawing/2014/main" val="851605722"/>
                    </a:ext>
                  </a:extLst>
                </a:gridCol>
                <a:gridCol w="1861873">
                  <a:extLst>
                    <a:ext uri="{9D8B030D-6E8A-4147-A177-3AD203B41FA5}">
                      <a16:colId xmlns:a16="http://schemas.microsoft.com/office/drawing/2014/main" val="230434473"/>
                    </a:ext>
                  </a:extLst>
                </a:gridCol>
              </a:tblGrid>
              <a:tr h="33116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50" dirty="0"/>
                        <a:t>Comorbidities n (%)</a:t>
                      </a:r>
                    </a:p>
                    <a:p>
                      <a:endParaRPr lang="en-US" sz="1050" dirty="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50" dirty="0"/>
                        <a:t>Patients diagnosed w/narcolepsy</a:t>
                      </a:r>
                      <a:br>
                        <a:rPr lang="en-US" sz="1050" dirty="0"/>
                      </a:br>
                      <a:r>
                        <a:rPr lang="en-US" sz="1050" dirty="0"/>
                        <a:t> (n = 12,816)</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50" dirty="0"/>
                        <a:t>Matched non-narcolepsy controls </a:t>
                      </a:r>
                      <a:br>
                        <a:rPr lang="en-US" sz="1050" dirty="0"/>
                      </a:br>
                      <a:r>
                        <a:rPr lang="en-US" sz="1050" dirty="0"/>
                        <a:t>(n = 38,441)</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50" dirty="0"/>
                        <a:t>Difference (95% CI)</a:t>
                      </a:r>
                    </a:p>
                  </a:txBody>
                  <a:tcPr anchor="ctr"/>
                </a:tc>
                <a:extLst>
                  <a:ext uri="{0D108BD9-81ED-4DB2-BD59-A6C34878D82A}">
                    <a16:rowId xmlns:a16="http://schemas.microsoft.com/office/drawing/2014/main" val="1213690966"/>
                  </a:ext>
                </a:extLst>
              </a:tr>
              <a:tr h="331165">
                <a:tc>
                  <a:txBody>
                    <a:bodyPr/>
                    <a:lstStyle/>
                    <a:p>
                      <a:r>
                        <a:rPr lang="en-US" sz="1050" dirty="0"/>
                        <a:t>Pulmonary fibrosis or interstitial lung disease</a:t>
                      </a:r>
                      <a:r>
                        <a:rPr lang="en-US" sz="1050" baseline="30000" dirty="0"/>
                        <a:t>+</a:t>
                      </a:r>
                    </a:p>
                  </a:txBody>
                  <a:tcPr anchor="ctr"/>
                </a:tc>
                <a:tc>
                  <a:txBody>
                    <a:bodyPr/>
                    <a:lstStyle/>
                    <a:p>
                      <a:pPr algn="ctr"/>
                      <a:r>
                        <a:rPr lang="en-US" sz="1050" dirty="0"/>
                        <a:t>34 (0.3)</a:t>
                      </a:r>
                    </a:p>
                  </a:txBody>
                  <a:tcPr anchor="ctr"/>
                </a:tc>
                <a:tc>
                  <a:txBody>
                    <a:bodyPr/>
                    <a:lstStyle/>
                    <a:p>
                      <a:pPr algn="ctr"/>
                      <a:r>
                        <a:rPr lang="en-US" sz="1050" dirty="0"/>
                        <a:t>35 (0.1)</a:t>
                      </a:r>
                    </a:p>
                  </a:txBody>
                  <a:tcPr anchor="ctr"/>
                </a:tc>
                <a:tc>
                  <a:txBody>
                    <a:bodyPr/>
                    <a:lstStyle/>
                    <a:p>
                      <a:pPr algn="ctr"/>
                      <a:r>
                        <a:rPr lang="en-US" sz="1050" dirty="0"/>
                        <a:t>-.02%</a:t>
                      </a:r>
                    </a:p>
                    <a:p>
                      <a:pPr algn="ctr"/>
                      <a:r>
                        <a:rPr lang="en-US" sz="1050" dirty="0"/>
                        <a:t>(-0.3%, -0.1%)</a:t>
                      </a:r>
                    </a:p>
                  </a:txBody>
                  <a:tcPr anchor="ctr"/>
                </a:tc>
                <a:extLst>
                  <a:ext uri="{0D108BD9-81ED-4DB2-BD59-A6C34878D82A}">
                    <a16:rowId xmlns:a16="http://schemas.microsoft.com/office/drawing/2014/main" val="786889038"/>
                  </a:ext>
                </a:extLst>
              </a:tr>
              <a:tr h="331165">
                <a:tc>
                  <a:txBody>
                    <a:bodyPr/>
                    <a:lstStyle/>
                    <a:p>
                      <a:r>
                        <a:rPr lang="en-US" sz="1050" dirty="0"/>
                        <a:t>Prior CVD</a:t>
                      </a:r>
                    </a:p>
                  </a:txBody>
                  <a:tcPr anchor="ctr"/>
                </a:tc>
                <a:tc>
                  <a:txBody>
                    <a:bodyPr/>
                    <a:lstStyle/>
                    <a:p>
                      <a:pPr algn="ctr"/>
                      <a:r>
                        <a:rPr lang="en-US" sz="1050" dirty="0"/>
                        <a:t>994 (7.8)</a:t>
                      </a:r>
                    </a:p>
                  </a:txBody>
                  <a:tcPr anchor="ctr"/>
                </a:tc>
                <a:tc>
                  <a:txBody>
                    <a:bodyPr/>
                    <a:lstStyle/>
                    <a:p>
                      <a:pPr algn="ctr"/>
                      <a:r>
                        <a:rPr lang="en-US" sz="1050" dirty="0"/>
                        <a:t>1547 (4.0)</a:t>
                      </a:r>
                    </a:p>
                  </a:txBody>
                  <a:tcPr anchor="ctr"/>
                </a:tc>
                <a:tc>
                  <a:txBody>
                    <a:bodyPr/>
                    <a:lstStyle/>
                    <a:p>
                      <a:pPr algn="ctr"/>
                      <a:r>
                        <a:rPr lang="en-US" sz="1050" dirty="0"/>
                        <a:t>-3.7%</a:t>
                      </a:r>
                      <a:br>
                        <a:rPr lang="en-US" sz="1050" dirty="0"/>
                      </a:br>
                      <a:r>
                        <a:rPr lang="en-US" sz="1050" dirty="0"/>
                        <a:t>(-4.2%, -3.2%)</a:t>
                      </a:r>
                    </a:p>
                  </a:txBody>
                  <a:tcPr anchor="ctr"/>
                </a:tc>
                <a:extLst>
                  <a:ext uri="{0D108BD9-81ED-4DB2-BD59-A6C34878D82A}">
                    <a16:rowId xmlns:a16="http://schemas.microsoft.com/office/drawing/2014/main" val="1570145745"/>
                  </a:ext>
                </a:extLst>
              </a:tr>
              <a:tr h="331165">
                <a:tc>
                  <a:txBody>
                    <a:bodyPr/>
                    <a:lstStyle/>
                    <a:p>
                      <a:r>
                        <a:rPr lang="en-US" sz="1050" dirty="0"/>
                        <a:t>Diabetes or diabetes/</a:t>
                      </a:r>
                      <a:br>
                        <a:rPr lang="en-US" sz="1050" dirty="0"/>
                      </a:br>
                      <a:r>
                        <a:rPr lang="en-US" sz="1050" dirty="0"/>
                        <a:t>obesity medication</a:t>
                      </a:r>
                    </a:p>
                  </a:txBody>
                  <a:tcPr anchor="ctr"/>
                </a:tc>
                <a:tc>
                  <a:txBody>
                    <a:bodyPr/>
                    <a:lstStyle/>
                    <a:p>
                      <a:pPr algn="ctr"/>
                      <a:r>
                        <a:rPr lang="en-US" sz="1050" dirty="0"/>
                        <a:t>1406 (11.0)</a:t>
                      </a:r>
                    </a:p>
                  </a:txBody>
                  <a:tcPr anchor="ctr"/>
                </a:tc>
                <a:tc>
                  <a:txBody>
                    <a:bodyPr/>
                    <a:lstStyle/>
                    <a:p>
                      <a:pPr algn="ctr"/>
                      <a:r>
                        <a:rPr lang="en-US" sz="1050" dirty="0"/>
                        <a:t>3183 (8.3)</a:t>
                      </a:r>
                    </a:p>
                  </a:txBody>
                  <a:tcPr anchor="ctr"/>
                </a:tc>
                <a:tc>
                  <a:txBody>
                    <a:bodyPr/>
                    <a:lstStyle/>
                    <a:p>
                      <a:pPr algn="ctr"/>
                      <a:r>
                        <a:rPr lang="en-US" sz="1050" dirty="0"/>
                        <a:t>-2.7%</a:t>
                      </a:r>
                    </a:p>
                    <a:p>
                      <a:pPr algn="ctr"/>
                      <a:r>
                        <a:rPr lang="en-US" sz="1050" dirty="0"/>
                        <a:t>(-3.3%, -2.1%)</a:t>
                      </a:r>
                    </a:p>
                  </a:txBody>
                  <a:tcPr anchor="ctr"/>
                </a:tc>
                <a:extLst>
                  <a:ext uri="{0D108BD9-81ED-4DB2-BD59-A6C34878D82A}">
                    <a16:rowId xmlns:a16="http://schemas.microsoft.com/office/drawing/2014/main" val="1932453220"/>
                  </a:ext>
                </a:extLst>
              </a:tr>
              <a:tr h="331165">
                <a:tc>
                  <a:txBody>
                    <a:bodyPr/>
                    <a:lstStyle/>
                    <a:p>
                      <a:r>
                        <a:rPr lang="en-US" sz="1050" dirty="0"/>
                        <a:t>Hyperlipidemia</a:t>
                      </a:r>
                    </a:p>
                  </a:txBody>
                  <a:tcPr anchor="ctr"/>
                </a:tc>
                <a:tc>
                  <a:txBody>
                    <a:bodyPr/>
                    <a:lstStyle/>
                    <a:p>
                      <a:pPr algn="ctr"/>
                      <a:r>
                        <a:rPr lang="en-US" sz="1050" dirty="0"/>
                        <a:t>1978 (15.4)</a:t>
                      </a:r>
                    </a:p>
                  </a:txBody>
                  <a:tcPr anchor="ctr"/>
                </a:tc>
                <a:tc>
                  <a:txBody>
                    <a:bodyPr/>
                    <a:lstStyle/>
                    <a:p>
                      <a:pPr algn="ctr"/>
                      <a:r>
                        <a:rPr lang="en-US" sz="1050" dirty="0"/>
                        <a:t>4084 (10.6)</a:t>
                      </a:r>
                    </a:p>
                  </a:txBody>
                  <a:tcPr anchor="ctr"/>
                </a:tc>
                <a:tc>
                  <a:txBody>
                    <a:bodyPr/>
                    <a:lstStyle/>
                    <a:p>
                      <a:pPr algn="ctr"/>
                      <a:r>
                        <a:rPr lang="en-US" sz="1050" dirty="0"/>
                        <a:t>-4.8%</a:t>
                      </a:r>
                    </a:p>
                    <a:p>
                      <a:pPr algn="ctr"/>
                      <a:r>
                        <a:rPr lang="en-US" sz="1050" dirty="0"/>
                        <a:t>(-5.5%, -4.1%)</a:t>
                      </a:r>
                    </a:p>
                  </a:txBody>
                  <a:tcPr anchor="ctr"/>
                </a:tc>
                <a:extLst>
                  <a:ext uri="{0D108BD9-81ED-4DB2-BD59-A6C34878D82A}">
                    <a16:rowId xmlns:a16="http://schemas.microsoft.com/office/drawing/2014/main" val="947031683"/>
                  </a:ext>
                </a:extLst>
              </a:tr>
              <a:tr h="331165">
                <a:tc>
                  <a:txBody>
                    <a:bodyPr/>
                    <a:lstStyle/>
                    <a:p>
                      <a:r>
                        <a:rPr lang="en-US" sz="1050" dirty="0"/>
                        <a:t>Renal impairment</a:t>
                      </a:r>
                      <a:r>
                        <a:rPr lang="en-US" sz="1050" baseline="30000" dirty="0"/>
                        <a:t>+</a:t>
                      </a:r>
                    </a:p>
                  </a:txBody>
                  <a:tcPr anchor="ctr"/>
                </a:tc>
                <a:tc>
                  <a:txBody>
                    <a:bodyPr/>
                    <a:lstStyle/>
                    <a:p>
                      <a:pPr algn="ctr"/>
                      <a:r>
                        <a:rPr lang="en-US" sz="1050" dirty="0"/>
                        <a:t>170 (1.3)</a:t>
                      </a:r>
                    </a:p>
                  </a:txBody>
                  <a:tcPr anchor="ctr"/>
                </a:tc>
                <a:tc>
                  <a:txBody>
                    <a:bodyPr/>
                    <a:lstStyle/>
                    <a:p>
                      <a:pPr algn="ctr"/>
                      <a:r>
                        <a:rPr lang="en-US" sz="1050" dirty="0"/>
                        <a:t>307 (0.8)</a:t>
                      </a:r>
                    </a:p>
                  </a:txBody>
                  <a:tcPr anchor="ctr"/>
                </a:tc>
                <a:tc>
                  <a:txBody>
                    <a:bodyPr/>
                    <a:lstStyle/>
                    <a:p>
                      <a:pPr algn="ctr"/>
                      <a:r>
                        <a:rPr lang="en-US" sz="1050" dirty="0"/>
                        <a:t>-0.5%</a:t>
                      </a:r>
                    </a:p>
                    <a:p>
                      <a:pPr algn="ctr"/>
                      <a:r>
                        <a:rPr lang="en-US" sz="1050" dirty="0"/>
                        <a:t>(-0.8%, -0.3%)</a:t>
                      </a:r>
                    </a:p>
                  </a:txBody>
                  <a:tcPr anchor="ctr"/>
                </a:tc>
                <a:extLst>
                  <a:ext uri="{0D108BD9-81ED-4DB2-BD59-A6C34878D82A}">
                    <a16:rowId xmlns:a16="http://schemas.microsoft.com/office/drawing/2014/main" val="3424415121"/>
                  </a:ext>
                </a:extLst>
              </a:tr>
            </a:tbl>
          </a:graphicData>
        </a:graphic>
      </p:graphicFrame>
    </p:spTree>
    <p:extLst>
      <p:ext uri="{BB962C8B-B14F-4D97-AF65-F5344CB8AC3E}">
        <p14:creationId xmlns:p14="http://schemas.microsoft.com/office/powerpoint/2010/main" val="3631990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20930-B182-2746-B681-B50AD2893207}"/>
              </a:ext>
            </a:extLst>
          </p:cNvPr>
          <p:cNvSpPr>
            <a:spLocks noGrp="1"/>
          </p:cNvSpPr>
          <p:nvPr>
            <p:ph type="title"/>
          </p:nvPr>
        </p:nvSpPr>
        <p:spPr>
          <a:xfrm>
            <a:off x="417095" y="50260"/>
            <a:ext cx="8309810" cy="929485"/>
          </a:xfrm>
        </p:spPr>
        <p:txBody>
          <a:bodyPr/>
          <a:lstStyle/>
          <a:p>
            <a:r>
              <a:rPr lang="en-US" sz="3200" dirty="0"/>
              <a:t>Incidence of New Cardiovascular  Comorbidities/Events</a:t>
            </a:r>
          </a:p>
        </p:txBody>
      </p:sp>
      <p:graphicFrame>
        <p:nvGraphicFramePr>
          <p:cNvPr id="5" name="Content Placeholder 4">
            <a:extLst>
              <a:ext uri="{FF2B5EF4-FFF2-40B4-BE49-F238E27FC236}">
                <a16:creationId xmlns:a16="http://schemas.microsoft.com/office/drawing/2014/main" id="{E11FA553-EA82-8241-AD39-B3A0A62E0DB6}"/>
              </a:ext>
            </a:extLst>
          </p:cNvPr>
          <p:cNvGraphicFramePr>
            <a:graphicFrameLocks noGrp="1"/>
          </p:cNvGraphicFramePr>
          <p:nvPr>
            <p:ph idx="1"/>
            <p:extLst>
              <p:ext uri="{D42A27DB-BD31-4B8C-83A1-F6EECF244321}">
                <p14:modId xmlns:p14="http://schemas.microsoft.com/office/powerpoint/2010/main" val="2281139573"/>
              </p:ext>
            </p:extLst>
          </p:nvPr>
        </p:nvGraphicFramePr>
        <p:xfrm>
          <a:off x="697584" y="1141413"/>
          <a:ext cx="8028904" cy="356121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E997E157-0B80-7A4B-8709-C0358F55564A}"/>
              </a:ext>
            </a:extLst>
          </p:cNvPr>
          <p:cNvSpPr>
            <a:spLocks noGrp="1"/>
          </p:cNvSpPr>
          <p:nvPr>
            <p:ph type="body" sz="quarter" idx="10"/>
          </p:nvPr>
        </p:nvSpPr>
        <p:spPr>
          <a:xfrm>
            <a:off x="0" y="4892662"/>
            <a:ext cx="9144000" cy="250838"/>
          </a:xfrm>
        </p:spPr>
        <p:txBody>
          <a:bodyPr/>
          <a:lstStyle/>
          <a:p>
            <a:r>
              <a:rPr lang="en-US" dirty="0"/>
              <a:t>Ben-Joseph RH, et al. SLEEP 2021 Annual Meeting. Abstract No. 503.</a:t>
            </a:r>
          </a:p>
        </p:txBody>
      </p:sp>
      <p:sp>
        <p:nvSpPr>
          <p:cNvPr id="6" name="Rectangle 5">
            <a:extLst>
              <a:ext uri="{FF2B5EF4-FFF2-40B4-BE49-F238E27FC236}">
                <a16:creationId xmlns:a16="http://schemas.microsoft.com/office/drawing/2014/main" id="{F34693EB-14AB-8441-BCBB-0F75964A5990}"/>
              </a:ext>
            </a:extLst>
          </p:cNvPr>
          <p:cNvSpPr/>
          <p:nvPr/>
        </p:nvSpPr>
        <p:spPr>
          <a:xfrm>
            <a:off x="1115568" y="1683365"/>
            <a:ext cx="4053840" cy="577081"/>
          </a:xfrm>
          <a:prstGeom prst="rect">
            <a:avLst/>
          </a:prstGeom>
        </p:spPr>
        <p:txBody>
          <a:bodyPr wrap="square">
            <a:spAutoFit/>
          </a:bodyPr>
          <a:lstStyle/>
          <a:p>
            <a:r>
              <a:rPr lang="en-US" sz="1050" dirty="0"/>
              <a:t>All comorbidities except MI (</a:t>
            </a:r>
            <a:r>
              <a:rPr lang="en-US" sz="1050" i="1" dirty="0"/>
              <a:t>p</a:t>
            </a:r>
            <a:r>
              <a:rPr lang="en-US" sz="1050" dirty="0"/>
              <a:t> ≥ .05) were significantly higher in patients with narcolepsy vs. match non-narcolepsy patients </a:t>
            </a:r>
          </a:p>
          <a:p>
            <a:r>
              <a:rPr lang="en-US" sz="1050" dirty="0"/>
              <a:t>(</a:t>
            </a:r>
            <a:r>
              <a:rPr lang="en-US" sz="1050" i="1" dirty="0"/>
              <a:t>p</a:t>
            </a:r>
            <a:r>
              <a:rPr lang="en-US" sz="1050" dirty="0"/>
              <a:t> &lt; .05)</a:t>
            </a:r>
          </a:p>
        </p:txBody>
      </p:sp>
      <p:sp>
        <p:nvSpPr>
          <p:cNvPr id="7" name="TextBox 6">
            <a:extLst>
              <a:ext uri="{FF2B5EF4-FFF2-40B4-BE49-F238E27FC236}">
                <a16:creationId xmlns:a16="http://schemas.microsoft.com/office/drawing/2014/main" id="{5DDDEC33-9BB2-6144-B950-2C833AC5FBB6}"/>
              </a:ext>
            </a:extLst>
          </p:cNvPr>
          <p:cNvSpPr txBox="1"/>
          <p:nvPr/>
        </p:nvSpPr>
        <p:spPr>
          <a:xfrm>
            <a:off x="1115568" y="3856502"/>
            <a:ext cx="537327" cy="507831"/>
          </a:xfrm>
          <a:prstGeom prst="rect">
            <a:avLst/>
          </a:prstGeom>
          <a:noFill/>
        </p:spPr>
        <p:txBody>
          <a:bodyPr wrap="none" rtlCol="0">
            <a:spAutoFit/>
          </a:bodyPr>
          <a:lstStyle/>
          <a:p>
            <a:r>
              <a:rPr lang="en-US" sz="900" dirty="0"/>
              <a:t>12,768</a:t>
            </a:r>
            <a:br>
              <a:rPr lang="en-US" sz="900" dirty="0"/>
            </a:br>
            <a:br>
              <a:rPr lang="en-US" sz="900" dirty="0"/>
            </a:br>
            <a:r>
              <a:rPr lang="en-US" sz="900" dirty="0"/>
              <a:t>38,391</a:t>
            </a:r>
          </a:p>
        </p:txBody>
      </p:sp>
      <p:sp>
        <p:nvSpPr>
          <p:cNvPr id="8" name="TextBox 7">
            <a:extLst>
              <a:ext uri="{FF2B5EF4-FFF2-40B4-BE49-F238E27FC236}">
                <a16:creationId xmlns:a16="http://schemas.microsoft.com/office/drawing/2014/main" id="{C98671F0-5C8B-664D-A30B-FFF1720B83D4}"/>
              </a:ext>
            </a:extLst>
          </p:cNvPr>
          <p:cNvSpPr txBox="1"/>
          <p:nvPr/>
        </p:nvSpPr>
        <p:spPr>
          <a:xfrm>
            <a:off x="1755080" y="3856501"/>
            <a:ext cx="537327" cy="507831"/>
          </a:xfrm>
          <a:prstGeom prst="rect">
            <a:avLst/>
          </a:prstGeom>
          <a:noFill/>
        </p:spPr>
        <p:txBody>
          <a:bodyPr wrap="none" rtlCol="0">
            <a:spAutoFit/>
          </a:bodyPr>
          <a:lstStyle/>
          <a:p>
            <a:r>
              <a:rPr lang="en-US" sz="900" dirty="0"/>
              <a:t>12,746</a:t>
            </a:r>
            <a:br>
              <a:rPr lang="en-US" sz="900" dirty="0"/>
            </a:br>
            <a:br>
              <a:rPr lang="en-US" sz="900" dirty="0"/>
            </a:br>
            <a:r>
              <a:rPr lang="en-US" sz="900" dirty="0"/>
              <a:t>38,275</a:t>
            </a:r>
          </a:p>
        </p:txBody>
      </p:sp>
      <p:sp>
        <p:nvSpPr>
          <p:cNvPr id="9" name="TextBox 8">
            <a:extLst>
              <a:ext uri="{FF2B5EF4-FFF2-40B4-BE49-F238E27FC236}">
                <a16:creationId xmlns:a16="http://schemas.microsoft.com/office/drawing/2014/main" id="{A410A695-91FD-E848-B753-6C80D20A3BF3}"/>
              </a:ext>
            </a:extLst>
          </p:cNvPr>
          <p:cNvSpPr txBox="1"/>
          <p:nvPr/>
        </p:nvSpPr>
        <p:spPr>
          <a:xfrm>
            <a:off x="2377433" y="3856500"/>
            <a:ext cx="537327" cy="507831"/>
          </a:xfrm>
          <a:prstGeom prst="rect">
            <a:avLst/>
          </a:prstGeom>
          <a:noFill/>
        </p:spPr>
        <p:txBody>
          <a:bodyPr wrap="none" rtlCol="0">
            <a:spAutoFit/>
          </a:bodyPr>
          <a:lstStyle/>
          <a:p>
            <a:r>
              <a:rPr lang="en-US" sz="900" dirty="0"/>
              <a:t>12,789</a:t>
            </a:r>
            <a:br>
              <a:rPr lang="en-US" sz="900" dirty="0"/>
            </a:br>
            <a:br>
              <a:rPr lang="en-US" sz="900" dirty="0"/>
            </a:br>
            <a:r>
              <a:rPr lang="en-US" sz="900" dirty="0"/>
              <a:t>38,394</a:t>
            </a:r>
          </a:p>
        </p:txBody>
      </p:sp>
      <p:sp>
        <p:nvSpPr>
          <p:cNvPr id="10" name="TextBox 9">
            <a:extLst>
              <a:ext uri="{FF2B5EF4-FFF2-40B4-BE49-F238E27FC236}">
                <a16:creationId xmlns:a16="http://schemas.microsoft.com/office/drawing/2014/main" id="{09917059-E664-6442-872F-01D5CD455BC1}"/>
              </a:ext>
            </a:extLst>
          </p:cNvPr>
          <p:cNvSpPr txBox="1"/>
          <p:nvPr/>
        </p:nvSpPr>
        <p:spPr>
          <a:xfrm>
            <a:off x="2982810" y="3856500"/>
            <a:ext cx="537327" cy="507831"/>
          </a:xfrm>
          <a:prstGeom prst="rect">
            <a:avLst/>
          </a:prstGeom>
          <a:noFill/>
        </p:spPr>
        <p:txBody>
          <a:bodyPr wrap="none" rtlCol="0">
            <a:spAutoFit/>
          </a:bodyPr>
          <a:lstStyle/>
          <a:p>
            <a:r>
              <a:rPr lang="en-US" sz="900" dirty="0"/>
              <a:t>12,723</a:t>
            </a:r>
            <a:br>
              <a:rPr lang="en-US" sz="900" dirty="0"/>
            </a:br>
            <a:br>
              <a:rPr lang="en-US" sz="900" dirty="0"/>
            </a:br>
            <a:r>
              <a:rPr lang="en-US" sz="900" dirty="0"/>
              <a:t>38,327</a:t>
            </a:r>
          </a:p>
        </p:txBody>
      </p:sp>
      <p:sp>
        <p:nvSpPr>
          <p:cNvPr id="11" name="TextBox 10">
            <a:extLst>
              <a:ext uri="{FF2B5EF4-FFF2-40B4-BE49-F238E27FC236}">
                <a16:creationId xmlns:a16="http://schemas.microsoft.com/office/drawing/2014/main" id="{6F1DCDCF-43E5-814C-A269-D2ED52314769}"/>
              </a:ext>
            </a:extLst>
          </p:cNvPr>
          <p:cNvSpPr txBox="1"/>
          <p:nvPr/>
        </p:nvSpPr>
        <p:spPr>
          <a:xfrm>
            <a:off x="3625895" y="3856499"/>
            <a:ext cx="537327" cy="507831"/>
          </a:xfrm>
          <a:prstGeom prst="rect">
            <a:avLst/>
          </a:prstGeom>
          <a:noFill/>
        </p:spPr>
        <p:txBody>
          <a:bodyPr wrap="none" rtlCol="0">
            <a:spAutoFit/>
          </a:bodyPr>
          <a:lstStyle/>
          <a:p>
            <a:r>
              <a:rPr lang="en-US" sz="900" dirty="0"/>
              <a:t>12,752</a:t>
            </a:r>
            <a:br>
              <a:rPr lang="en-US" sz="900" dirty="0"/>
            </a:br>
            <a:br>
              <a:rPr lang="en-US" sz="900" dirty="0"/>
            </a:br>
            <a:r>
              <a:rPr lang="en-US" sz="900" dirty="0"/>
              <a:t>38,318</a:t>
            </a:r>
          </a:p>
        </p:txBody>
      </p:sp>
      <p:sp>
        <p:nvSpPr>
          <p:cNvPr id="12" name="TextBox 11">
            <a:extLst>
              <a:ext uri="{FF2B5EF4-FFF2-40B4-BE49-F238E27FC236}">
                <a16:creationId xmlns:a16="http://schemas.microsoft.com/office/drawing/2014/main" id="{A0D0B514-A2E5-C847-AB80-82762E09CE7B}"/>
              </a:ext>
            </a:extLst>
          </p:cNvPr>
          <p:cNvSpPr txBox="1"/>
          <p:nvPr/>
        </p:nvSpPr>
        <p:spPr>
          <a:xfrm>
            <a:off x="4218420" y="3856499"/>
            <a:ext cx="537327" cy="507831"/>
          </a:xfrm>
          <a:prstGeom prst="rect">
            <a:avLst/>
          </a:prstGeom>
          <a:noFill/>
        </p:spPr>
        <p:txBody>
          <a:bodyPr wrap="none" rtlCol="0">
            <a:spAutoFit/>
          </a:bodyPr>
          <a:lstStyle/>
          <a:p>
            <a:r>
              <a:rPr lang="en-US" sz="900" dirty="0"/>
              <a:t>12,770</a:t>
            </a:r>
            <a:br>
              <a:rPr lang="en-US" sz="900" dirty="0"/>
            </a:br>
            <a:br>
              <a:rPr lang="en-US" sz="900" dirty="0"/>
            </a:br>
            <a:r>
              <a:rPr lang="en-US" sz="900" dirty="0"/>
              <a:t>38,398</a:t>
            </a:r>
          </a:p>
        </p:txBody>
      </p:sp>
      <p:sp>
        <p:nvSpPr>
          <p:cNvPr id="13" name="TextBox 12">
            <a:extLst>
              <a:ext uri="{FF2B5EF4-FFF2-40B4-BE49-F238E27FC236}">
                <a16:creationId xmlns:a16="http://schemas.microsoft.com/office/drawing/2014/main" id="{2BBD005B-163D-9545-B254-379907D3BFA4}"/>
              </a:ext>
            </a:extLst>
          </p:cNvPr>
          <p:cNvSpPr txBox="1"/>
          <p:nvPr/>
        </p:nvSpPr>
        <p:spPr>
          <a:xfrm>
            <a:off x="4853625" y="3856498"/>
            <a:ext cx="537327" cy="507831"/>
          </a:xfrm>
          <a:prstGeom prst="rect">
            <a:avLst/>
          </a:prstGeom>
          <a:noFill/>
        </p:spPr>
        <p:txBody>
          <a:bodyPr wrap="none" rtlCol="0">
            <a:spAutoFit/>
          </a:bodyPr>
          <a:lstStyle/>
          <a:p>
            <a:r>
              <a:rPr lang="en-US" sz="900" dirty="0"/>
              <a:t>12,680</a:t>
            </a:r>
            <a:br>
              <a:rPr lang="en-US" sz="900" dirty="0"/>
            </a:br>
            <a:br>
              <a:rPr lang="en-US" sz="900" dirty="0"/>
            </a:br>
            <a:r>
              <a:rPr lang="en-US" sz="900" dirty="0"/>
              <a:t>38,224</a:t>
            </a:r>
          </a:p>
        </p:txBody>
      </p:sp>
      <p:sp>
        <p:nvSpPr>
          <p:cNvPr id="14" name="TextBox 13">
            <a:extLst>
              <a:ext uri="{FF2B5EF4-FFF2-40B4-BE49-F238E27FC236}">
                <a16:creationId xmlns:a16="http://schemas.microsoft.com/office/drawing/2014/main" id="{E910C673-008E-1D44-B6C7-2F2490CC2467}"/>
              </a:ext>
            </a:extLst>
          </p:cNvPr>
          <p:cNvSpPr txBox="1"/>
          <p:nvPr/>
        </p:nvSpPr>
        <p:spPr>
          <a:xfrm>
            <a:off x="5487650" y="3856498"/>
            <a:ext cx="537327" cy="507831"/>
          </a:xfrm>
          <a:prstGeom prst="rect">
            <a:avLst/>
          </a:prstGeom>
          <a:noFill/>
        </p:spPr>
        <p:txBody>
          <a:bodyPr wrap="none" rtlCol="0">
            <a:spAutoFit/>
          </a:bodyPr>
          <a:lstStyle/>
          <a:p>
            <a:r>
              <a:rPr lang="en-US" sz="900" dirty="0"/>
              <a:t>12,807</a:t>
            </a:r>
            <a:br>
              <a:rPr lang="en-US" sz="900" dirty="0"/>
            </a:br>
            <a:br>
              <a:rPr lang="en-US" sz="900" dirty="0"/>
            </a:br>
            <a:r>
              <a:rPr lang="en-US" sz="900" dirty="0"/>
              <a:t>38,415</a:t>
            </a:r>
          </a:p>
        </p:txBody>
      </p:sp>
      <p:sp>
        <p:nvSpPr>
          <p:cNvPr id="15" name="TextBox 14">
            <a:extLst>
              <a:ext uri="{FF2B5EF4-FFF2-40B4-BE49-F238E27FC236}">
                <a16:creationId xmlns:a16="http://schemas.microsoft.com/office/drawing/2014/main" id="{F833209C-C9C0-0745-9AF4-0B7041154D5A}"/>
              </a:ext>
            </a:extLst>
          </p:cNvPr>
          <p:cNvSpPr txBox="1"/>
          <p:nvPr/>
        </p:nvSpPr>
        <p:spPr>
          <a:xfrm>
            <a:off x="6128674" y="3856497"/>
            <a:ext cx="537327" cy="507831"/>
          </a:xfrm>
          <a:prstGeom prst="rect">
            <a:avLst/>
          </a:prstGeom>
          <a:noFill/>
        </p:spPr>
        <p:txBody>
          <a:bodyPr wrap="none" rtlCol="0">
            <a:spAutoFit/>
          </a:bodyPr>
          <a:lstStyle/>
          <a:p>
            <a:r>
              <a:rPr lang="en-US" sz="900" dirty="0"/>
              <a:t>12,724</a:t>
            </a:r>
            <a:br>
              <a:rPr lang="en-US" sz="900" dirty="0"/>
            </a:br>
            <a:br>
              <a:rPr lang="en-US" sz="900" dirty="0"/>
            </a:br>
            <a:r>
              <a:rPr lang="en-US" sz="900" dirty="0"/>
              <a:t>38,261</a:t>
            </a:r>
          </a:p>
        </p:txBody>
      </p:sp>
      <p:sp>
        <p:nvSpPr>
          <p:cNvPr id="16" name="TextBox 15">
            <a:extLst>
              <a:ext uri="{FF2B5EF4-FFF2-40B4-BE49-F238E27FC236}">
                <a16:creationId xmlns:a16="http://schemas.microsoft.com/office/drawing/2014/main" id="{FE7B8C5C-6760-FB43-A2D6-6268889CDAF9}"/>
              </a:ext>
            </a:extLst>
          </p:cNvPr>
          <p:cNvSpPr txBox="1"/>
          <p:nvPr/>
        </p:nvSpPr>
        <p:spPr>
          <a:xfrm>
            <a:off x="6751027" y="3856497"/>
            <a:ext cx="537327" cy="507831"/>
          </a:xfrm>
          <a:prstGeom prst="rect">
            <a:avLst/>
          </a:prstGeom>
          <a:noFill/>
        </p:spPr>
        <p:txBody>
          <a:bodyPr wrap="none" rtlCol="0">
            <a:spAutoFit/>
          </a:bodyPr>
          <a:lstStyle/>
          <a:p>
            <a:r>
              <a:rPr lang="en-US" sz="900" dirty="0"/>
              <a:t>12,610</a:t>
            </a:r>
            <a:br>
              <a:rPr lang="en-US" sz="900" dirty="0"/>
            </a:br>
            <a:br>
              <a:rPr lang="en-US" sz="900" dirty="0"/>
            </a:br>
            <a:r>
              <a:rPr lang="en-US" sz="900" dirty="0"/>
              <a:t>38,121</a:t>
            </a:r>
          </a:p>
        </p:txBody>
      </p:sp>
      <p:sp>
        <p:nvSpPr>
          <p:cNvPr id="17" name="TextBox 16">
            <a:extLst>
              <a:ext uri="{FF2B5EF4-FFF2-40B4-BE49-F238E27FC236}">
                <a16:creationId xmlns:a16="http://schemas.microsoft.com/office/drawing/2014/main" id="{11B366DF-D0D9-D64A-B3BB-6394CBD03E23}"/>
              </a:ext>
            </a:extLst>
          </p:cNvPr>
          <p:cNvSpPr txBox="1"/>
          <p:nvPr/>
        </p:nvSpPr>
        <p:spPr>
          <a:xfrm>
            <a:off x="7356404" y="3861619"/>
            <a:ext cx="537327" cy="507831"/>
          </a:xfrm>
          <a:prstGeom prst="rect">
            <a:avLst/>
          </a:prstGeom>
          <a:noFill/>
        </p:spPr>
        <p:txBody>
          <a:bodyPr wrap="none" rtlCol="0">
            <a:spAutoFit/>
          </a:bodyPr>
          <a:lstStyle/>
          <a:p>
            <a:r>
              <a:rPr lang="en-US" sz="900" dirty="0"/>
              <a:t>11,882</a:t>
            </a:r>
            <a:br>
              <a:rPr lang="en-US" sz="900" dirty="0"/>
            </a:br>
            <a:br>
              <a:rPr lang="en-US" sz="900" dirty="0"/>
            </a:br>
            <a:r>
              <a:rPr lang="en-US" sz="900" dirty="0"/>
              <a:t>36,363</a:t>
            </a:r>
          </a:p>
        </p:txBody>
      </p:sp>
      <p:sp>
        <p:nvSpPr>
          <p:cNvPr id="18" name="TextBox 17">
            <a:extLst>
              <a:ext uri="{FF2B5EF4-FFF2-40B4-BE49-F238E27FC236}">
                <a16:creationId xmlns:a16="http://schemas.microsoft.com/office/drawing/2014/main" id="{B3AE4A6C-C77D-7A4D-8119-1251E20231A9}"/>
              </a:ext>
            </a:extLst>
          </p:cNvPr>
          <p:cNvSpPr txBox="1"/>
          <p:nvPr/>
        </p:nvSpPr>
        <p:spPr>
          <a:xfrm>
            <a:off x="7960489" y="3856496"/>
            <a:ext cx="537327" cy="507831"/>
          </a:xfrm>
          <a:prstGeom prst="rect">
            <a:avLst/>
          </a:prstGeom>
          <a:noFill/>
        </p:spPr>
        <p:txBody>
          <a:bodyPr wrap="none" rtlCol="0">
            <a:spAutoFit/>
          </a:bodyPr>
          <a:lstStyle/>
          <a:p>
            <a:r>
              <a:rPr lang="en-US" sz="900" dirty="0"/>
              <a:t>12,635</a:t>
            </a:r>
            <a:br>
              <a:rPr lang="en-US" sz="900" dirty="0"/>
            </a:br>
            <a:br>
              <a:rPr lang="en-US" sz="900" dirty="0"/>
            </a:br>
            <a:r>
              <a:rPr lang="en-US" sz="900" dirty="0"/>
              <a:t>38,109</a:t>
            </a:r>
          </a:p>
        </p:txBody>
      </p:sp>
      <p:sp>
        <p:nvSpPr>
          <p:cNvPr id="19" name="TextBox 18">
            <a:extLst>
              <a:ext uri="{FF2B5EF4-FFF2-40B4-BE49-F238E27FC236}">
                <a16:creationId xmlns:a16="http://schemas.microsoft.com/office/drawing/2014/main" id="{B6F79F98-7230-D443-865E-197F775DF2B0}"/>
              </a:ext>
            </a:extLst>
          </p:cNvPr>
          <p:cNvSpPr txBox="1"/>
          <p:nvPr/>
        </p:nvSpPr>
        <p:spPr>
          <a:xfrm>
            <a:off x="4144014" y="3625664"/>
            <a:ext cx="1274708" cy="230832"/>
          </a:xfrm>
          <a:prstGeom prst="rect">
            <a:avLst/>
          </a:prstGeom>
          <a:noFill/>
        </p:spPr>
        <p:txBody>
          <a:bodyPr wrap="none" rtlCol="0">
            <a:spAutoFit/>
          </a:bodyPr>
          <a:lstStyle/>
          <a:p>
            <a:r>
              <a:rPr lang="en-US" sz="900" b="1" dirty="0"/>
              <a:t>Outcome of interest</a:t>
            </a:r>
          </a:p>
        </p:txBody>
      </p:sp>
      <p:sp>
        <p:nvSpPr>
          <p:cNvPr id="20" name="TextBox 19">
            <a:extLst>
              <a:ext uri="{FF2B5EF4-FFF2-40B4-BE49-F238E27FC236}">
                <a16:creationId xmlns:a16="http://schemas.microsoft.com/office/drawing/2014/main" id="{D2372379-7FD1-0049-AE2F-E04853F070A7}"/>
              </a:ext>
            </a:extLst>
          </p:cNvPr>
          <p:cNvSpPr txBox="1"/>
          <p:nvPr/>
        </p:nvSpPr>
        <p:spPr>
          <a:xfrm>
            <a:off x="249893" y="3848549"/>
            <a:ext cx="1008609" cy="230832"/>
          </a:xfrm>
          <a:prstGeom prst="rect">
            <a:avLst/>
          </a:prstGeom>
          <a:noFill/>
        </p:spPr>
        <p:txBody>
          <a:bodyPr wrap="none" rtlCol="0">
            <a:spAutoFit/>
          </a:bodyPr>
          <a:lstStyle/>
          <a:p>
            <a:r>
              <a:rPr lang="en-US" sz="900" b="1" dirty="0"/>
              <a:t>Narcolepsy n =</a:t>
            </a:r>
          </a:p>
        </p:txBody>
      </p:sp>
      <p:sp>
        <p:nvSpPr>
          <p:cNvPr id="21" name="TextBox 20">
            <a:extLst>
              <a:ext uri="{FF2B5EF4-FFF2-40B4-BE49-F238E27FC236}">
                <a16:creationId xmlns:a16="http://schemas.microsoft.com/office/drawing/2014/main" id="{2D9BFE4E-5BA6-7F44-9434-C7AF17603E17}"/>
              </a:ext>
            </a:extLst>
          </p:cNvPr>
          <p:cNvSpPr txBox="1"/>
          <p:nvPr/>
        </p:nvSpPr>
        <p:spPr>
          <a:xfrm>
            <a:off x="887385" y="4119046"/>
            <a:ext cx="354584" cy="230832"/>
          </a:xfrm>
          <a:prstGeom prst="rect">
            <a:avLst/>
          </a:prstGeom>
          <a:noFill/>
        </p:spPr>
        <p:txBody>
          <a:bodyPr wrap="none" rtlCol="0">
            <a:spAutoFit/>
          </a:bodyPr>
          <a:lstStyle/>
          <a:p>
            <a:pPr algn="r"/>
            <a:r>
              <a:rPr lang="en-US" sz="900" b="1" dirty="0"/>
              <a:t>n =</a:t>
            </a:r>
          </a:p>
        </p:txBody>
      </p:sp>
      <p:sp>
        <p:nvSpPr>
          <p:cNvPr id="22" name="Rectangle 21">
            <a:extLst>
              <a:ext uri="{FF2B5EF4-FFF2-40B4-BE49-F238E27FC236}">
                <a16:creationId xmlns:a16="http://schemas.microsoft.com/office/drawing/2014/main" id="{9AF283D7-77BB-ED41-93A3-8BAD5F6AD53B}"/>
              </a:ext>
            </a:extLst>
          </p:cNvPr>
          <p:cNvSpPr/>
          <p:nvPr/>
        </p:nvSpPr>
        <p:spPr>
          <a:xfrm>
            <a:off x="-345112" y="4049796"/>
            <a:ext cx="1370350" cy="369332"/>
          </a:xfrm>
          <a:prstGeom prst="rect">
            <a:avLst/>
          </a:prstGeom>
        </p:spPr>
        <p:txBody>
          <a:bodyPr wrap="square">
            <a:spAutoFit/>
          </a:bodyPr>
          <a:lstStyle/>
          <a:p>
            <a:pPr algn="r"/>
            <a:r>
              <a:rPr lang="en-US" sz="900" b="1" dirty="0"/>
              <a:t>Matched</a:t>
            </a:r>
            <a:br>
              <a:rPr lang="en-US" sz="900" b="1" dirty="0"/>
            </a:br>
            <a:r>
              <a:rPr lang="en-US" sz="900" b="1" dirty="0"/>
              <a:t>Non-narcolepsy </a:t>
            </a:r>
            <a:endParaRPr lang="en-US" sz="900" dirty="0"/>
          </a:p>
        </p:txBody>
      </p:sp>
      <p:sp>
        <p:nvSpPr>
          <p:cNvPr id="23" name="TextBox 22">
            <a:extLst>
              <a:ext uri="{FF2B5EF4-FFF2-40B4-BE49-F238E27FC236}">
                <a16:creationId xmlns:a16="http://schemas.microsoft.com/office/drawing/2014/main" id="{297AAE94-51F5-744C-977C-FFADCB9C457C}"/>
              </a:ext>
            </a:extLst>
          </p:cNvPr>
          <p:cNvSpPr txBox="1"/>
          <p:nvPr/>
        </p:nvSpPr>
        <p:spPr>
          <a:xfrm rot="16200000">
            <a:off x="-535287" y="2104378"/>
            <a:ext cx="2018053" cy="523220"/>
          </a:xfrm>
          <a:prstGeom prst="rect">
            <a:avLst/>
          </a:prstGeom>
          <a:noFill/>
        </p:spPr>
        <p:txBody>
          <a:bodyPr wrap="none" rtlCol="0">
            <a:spAutoFit/>
          </a:bodyPr>
          <a:lstStyle/>
          <a:p>
            <a:r>
              <a:rPr lang="en-US" sz="1400" dirty="0"/>
              <a:t>Unadjusted Incidence</a:t>
            </a:r>
            <a:br>
              <a:rPr lang="en-US" sz="1400" dirty="0"/>
            </a:br>
            <a:r>
              <a:rPr lang="en-US" sz="1400" dirty="0"/>
              <a:t>per 1000 Person-Years</a:t>
            </a:r>
          </a:p>
        </p:txBody>
      </p:sp>
    </p:spTree>
    <p:extLst>
      <p:ext uri="{BB962C8B-B14F-4D97-AF65-F5344CB8AC3E}">
        <p14:creationId xmlns:p14="http://schemas.microsoft.com/office/powerpoint/2010/main" val="670896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10EDD-1441-B94B-85E8-87F6EDA5DBD2}"/>
              </a:ext>
            </a:extLst>
          </p:cNvPr>
          <p:cNvSpPr>
            <a:spLocks noGrp="1"/>
          </p:cNvSpPr>
          <p:nvPr>
            <p:ph type="title"/>
          </p:nvPr>
        </p:nvSpPr>
        <p:spPr>
          <a:xfrm>
            <a:off x="417095" y="50260"/>
            <a:ext cx="8309810" cy="929485"/>
          </a:xfrm>
        </p:spPr>
        <p:txBody>
          <a:bodyPr/>
          <a:lstStyle/>
          <a:p>
            <a:r>
              <a:rPr lang="en-US" sz="3200" dirty="0"/>
              <a:t>Hazard Ratios for New Cardiovascular Comorbidities or Events</a:t>
            </a:r>
          </a:p>
        </p:txBody>
      </p:sp>
      <p:sp>
        <p:nvSpPr>
          <p:cNvPr id="4" name="Text Placeholder 3">
            <a:extLst>
              <a:ext uri="{FF2B5EF4-FFF2-40B4-BE49-F238E27FC236}">
                <a16:creationId xmlns:a16="http://schemas.microsoft.com/office/drawing/2014/main" id="{377A9EAD-3BDB-CF40-9EFF-599839B6AC57}"/>
              </a:ext>
            </a:extLst>
          </p:cNvPr>
          <p:cNvSpPr>
            <a:spLocks noGrp="1"/>
          </p:cNvSpPr>
          <p:nvPr>
            <p:ph type="body" sz="quarter" idx="10"/>
          </p:nvPr>
        </p:nvSpPr>
        <p:spPr>
          <a:xfrm>
            <a:off x="0" y="4892662"/>
            <a:ext cx="9144000" cy="250838"/>
          </a:xfrm>
        </p:spPr>
        <p:txBody>
          <a:bodyPr/>
          <a:lstStyle/>
          <a:p>
            <a:r>
              <a:rPr lang="en-US" dirty="0"/>
              <a:t>Ben-Joseph RH, et al. SLEEP 2021 Annual Meeting. Abstract No. 503.</a:t>
            </a:r>
          </a:p>
        </p:txBody>
      </p:sp>
      <p:graphicFrame>
        <p:nvGraphicFramePr>
          <p:cNvPr id="6" name="Table 6">
            <a:extLst>
              <a:ext uri="{FF2B5EF4-FFF2-40B4-BE49-F238E27FC236}">
                <a16:creationId xmlns:a16="http://schemas.microsoft.com/office/drawing/2014/main" id="{29DCA2C3-F973-BC42-8FEB-18E02CD2DA82}"/>
              </a:ext>
            </a:extLst>
          </p:cNvPr>
          <p:cNvGraphicFramePr>
            <a:graphicFrameLocks noGrp="1"/>
          </p:cNvGraphicFramePr>
          <p:nvPr>
            <p:extLst>
              <p:ext uri="{D42A27DB-BD31-4B8C-83A1-F6EECF244321}">
                <p14:modId xmlns:p14="http://schemas.microsoft.com/office/powerpoint/2010/main" val="4173748270"/>
              </p:ext>
            </p:extLst>
          </p:nvPr>
        </p:nvGraphicFramePr>
        <p:xfrm>
          <a:off x="1792102" y="1342667"/>
          <a:ext cx="5181600" cy="2988192"/>
        </p:xfrm>
        <a:graphic>
          <a:graphicData uri="http://schemas.openxmlformats.org/drawingml/2006/table">
            <a:tbl>
              <a:tblPr firstRow="1" bandRow="1">
                <a:tableStyleId>{5C22544A-7EE6-4342-B048-85BDC9FD1C3A}</a:tableStyleId>
              </a:tblPr>
              <a:tblGrid>
                <a:gridCol w="1795305">
                  <a:extLst>
                    <a:ext uri="{9D8B030D-6E8A-4147-A177-3AD203B41FA5}">
                      <a16:colId xmlns:a16="http://schemas.microsoft.com/office/drawing/2014/main" val="3367144965"/>
                    </a:ext>
                  </a:extLst>
                </a:gridCol>
                <a:gridCol w="1758462">
                  <a:extLst>
                    <a:ext uri="{9D8B030D-6E8A-4147-A177-3AD203B41FA5}">
                      <a16:colId xmlns:a16="http://schemas.microsoft.com/office/drawing/2014/main" val="2624135231"/>
                    </a:ext>
                  </a:extLst>
                </a:gridCol>
                <a:gridCol w="1627833">
                  <a:extLst>
                    <a:ext uri="{9D8B030D-6E8A-4147-A177-3AD203B41FA5}">
                      <a16:colId xmlns:a16="http://schemas.microsoft.com/office/drawing/2014/main" val="3454656378"/>
                    </a:ext>
                  </a:extLst>
                </a:gridCol>
              </a:tblGrid>
              <a:tr h="274464">
                <a:tc>
                  <a:txBody>
                    <a:bodyPr/>
                    <a:lstStyle/>
                    <a:p>
                      <a:pPr algn="r"/>
                      <a:r>
                        <a:rPr lang="en-US" sz="1000" b="0" dirty="0">
                          <a:solidFill>
                            <a:schemeClr val="tx1"/>
                          </a:solidFill>
                        </a:rPr>
                        <a:t>Any stroke</a:t>
                      </a:r>
                    </a:p>
                  </a:txBody>
                  <a:tcPr>
                    <a:solidFill>
                      <a:srgbClr val="E6E6E6"/>
                    </a:solidFill>
                  </a:tcPr>
                </a:tc>
                <a:tc>
                  <a:txBody>
                    <a:bodyPr/>
                    <a:lstStyle/>
                    <a:p>
                      <a:endParaRPr lang="en-US" sz="1000" b="0" dirty="0">
                        <a:solidFill>
                          <a:schemeClr val="tx1"/>
                        </a:solidFill>
                      </a:endParaRPr>
                    </a:p>
                  </a:txBody>
                  <a:tcPr>
                    <a:solidFill>
                      <a:srgbClr val="E6E6E6"/>
                    </a:solidFill>
                  </a:tcPr>
                </a:tc>
                <a:tc>
                  <a:txBody>
                    <a:bodyPr/>
                    <a:lstStyle/>
                    <a:p>
                      <a:pPr algn="ctr"/>
                      <a:r>
                        <a:rPr lang="en-US" sz="1000" b="0" dirty="0">
                          <a:solidFill>
                            <a:schemeClr val="tx1"/>
                          </a:solidFill>
                        </a:rPr>
                        <a:t>1.71 (1.24, 2.34)</a:t>
                      </a:r>
                    </a:p>
                  </a:txBody>
                  <a:tcPr>
                    <a:solidFill>
                      <a:srgbClr val="E6E6E6"/>
                    </a:solidFill>
                  </a:tcPr>
                </a:tc>
                <a:extLst>
                  <a:ext uri="{0D108BD9-81ED-4DB2-BD59-A6C34878D82A}">
                    <a16:rowId xmlns:a16="http://schemas.microsoft.com/office/drawing/2014/main" val="3468076653"/>
                  </a:ext>
                </a:extLst>
              </a:tr>
              <a:tr h="274464">
                <a:tc>
                  <a:txBody>
                    <a:bodyPr/>
                    <a:lstStyle/>
                    <a:p>
                      <a:pPr algn="r"/>
                      <a:r>
                        <a:rPr lang="en-US" sz="1000" b="0" dirty="0">
                          <a:solidFill>
                            <a:schemeClr val="tx1"/>
                          </a:solidFill>
                        </a:rPr>
                        <a:t>Atrial fibrillation</a:t>
                      </a:r>
                    </a:p>
                  </a:txBody>
                  <a:tcPr/>
                </a:tc>
                <a:tc>
                  <a:txBody>
                    <a:bodyPr/>
                    <a:lstStyle/>
                    <a:p>
                      <a:endParaRPr lang="en-US" sz="1000" b="0" dirty="0">
                        <a:solidFill>
                          <a:schemeClr val="tx1"/>
                        </a:solidFill>
                      </a:endParaRPr>
                    </a:p>
                  </a:txBody>
                  <a:tcPr/>
                </a:tc>
                <a:tc>
                  <a:txBody>
                    <a:bodyPr/>
                    <a:lstStyle/>
                    <a:p>
                      <a:pPr algn="ctr"/>
                      <a:r>
                        <a:rPr lang="en-US" sz="1000" b="0" dirty="0">
                          <a:solidFill>
                            <a:schemeClr val="tx1"/>
                          </a:solidFill>
                        </a:rPr>
                        <a:t>0.98 (0.72, 1.32)</a:t>
                      </a:r>
                    </a:p>
                  </a:txBody>
                  <a:tcPr/>
                </a:tc>
                <a:extLst>
                  <a:ext uri="{0D108BD9-81ED-4DB2-BD59-A6C34878D82A}">
                    <a16:rowId xmlns:a16="http://schemas.microsoft.com/office/drawing/2014/main" val="2928010399"/>
                  </a:ext>
                </a:extLst>
              </a:tr>
              <a:tr h="274464">
                <a:tc>
                  <a:txBody>
                    <a:bodyPr/>
                    <a:lstStyle/>
                    <a:p>
                      <a:pPr algn="r"/>
                      <a:r>
                        <a:rPr lang="en-US" sz="1000" b="0" dirty="0">
                          <a:solidFill>
                            <a:schemeClr val="tx1"/>
                          </a:solidFill>
                        </a:rPr>
                        <a:t>Edema</a:t>
                      </a:r>
                    </a:p>
                  </a:txBody>
                  <a:tcPr/>
                </a:tc>
                <a:tc>
                  <a:txBody>
                    <a:bodyPr/>
                    <a:lstStyle/>
                    <a:p>
                      <a:endParaRPr lang="en-US" sz="1000" b="0" dirty="0">
                        <a:solidFill>
                          <a:schemeClr val="tx1"/>
                        </a:solidFill>
                      </a:endParaRPr>
                    </a:p>
                  </a:txBody>
                  <a:tcPr/>
                </a:tc>
                <a:tc>
                  <a:txBody>
                    <a:bodyPr/>
                    <a:lstStyle/>
                    <a:p>
                      <a:pPr algn="ctr"/>
                      <a:r>
                        <a:rPr lang="en-US" sz="1000" b="0" dirty="0">
                          <a:solidFill>
                            <a:schemeClr val="tx1"/>
                          </a:solidFill>
                        </a:rPr>
                        <a:t>1.61 (1.28, 2.03)</a:t>
                      </a:r>
                    </a:p>
                  </a:txBody>
                  <a:tcPr/>
                </a:tc>
                <a:extLst>
                  <a:ext uri="{0D108BD9-81ED-4DB2-BD59-A6C34878D82A}">
                    <a16:rowId xmlns:a16="http://schemas.microsoft.com/office/drawing/2014/main" val="2117277167"/>
                  </a:ext>
                </a:extLst>
              </a:tr>
              <a:tr h="274464">
                <a:tc>
                  <a:txBody>
                    <a:bodyPr/>
                    <a:lstStyle/>
                    <a:p>
                      <a:pPr algn="r"/>
                      <a:r>
                        <a:rPr lang="en-US" sz="1000" b="0" dirty="0">
                          <a:solidFill>
                            <a:schemeClr val="tx1"/>
                          </a:solidFill>
                        </a:rPr>
                        <a:t>Heart failure</a:t>
                      </a:r>
                    </a:p>
                  </a:txBody>
                  <a:tcPr/>
                </a:tc>
                <a:tc>
                  <a:txBody>
                    <a:bodyPr/>
                    <a:lstStyle/>
                    <a:p>
                      <a:endParaRPr lang="en-US" sz="1000" b="0" dirty="0">
                        <a:solidFill>
                          <a:schemeClr val="tx1"/>
                        </a:solidFill>
                      </a:endParaRPr>
                    </a:p>
                  </a:txBody>
                  <a:tcPr/>
                </a:tc>
                <a:tc>
                  <a:txBody>
                    <a:bodyPr/>
                    <a:lstStyle/>
                    <a:p>
                      <a:pPr algn="ctr"/>
                      <a:r>
                        <a:rPr lang="en-US" sz="1000" b="0" dirty="0">
                          <a:solidFill>
                            <a:schemeClr val="tx1"/>
                          </a:solidFill>
                        </a:rPr>
                        <a:t>1.35 (1.03, 1.76)</a:t>
                      </a:r>
                    </a:p>
                  </a:txBody>
                  <a:tcPr/>
                </a:tc>
                <a:extLst>
                  <a:ext uri="{0D108BD9-81ED-4DB2-BD59-A6C34878D82A}">
                    <a16:rowId xmlns:a16="http://schemas.microsoft.com/office/drawing/2014/main" val="588079167"/>
                  </a:ext>
                </a:extLst>
              </a:tr>
              <a:tr h="274464">
                <a:tc>
                  <a:txBody>
                    <a:bodyPr/>
                    <a:lstStyle/>
                    <a:p>
                      <a:pPr algn="r"/>
                      <a:r>
                        <a:rPr lang="en-US" sz="1000" b="0" dirty="0">
                          <a:solidFill>
                            <a:schemeClr val="tx1"/>
                          </a:solidFill>
                        </a:rPr>
                        <a:t>Ischemic stroke</a:t>
                      </a:r>
                    </a:p>
                  </a:txBody>
                  <a:tcPr/>
                </a:tc>
                <a:tc>
                  <a:txBody>
                    <a:bodyPr/>
                    <a:lstStyle/>
                    <a:p>
                      <a:endParaRPr lang="en-US" sz="1000" b="0" dirty="0">
                        <a:solidFill>
                          <a:schemeClr val="tx1"/>
                        </a:solidFill>
                      </a:endParaRPr>
                    </a:p>
                  </a:txBody>
                  <a:tcPr/>
                </a:tc>
                <a:tc>
                  <a:txBody>
                    <a:bodyPr/>
                    <a:lstStyle/>
                    <a:p>
                      <a:pPr algn="ctr"/>
                      <a:r>
                        <a:rPr lang="en-US" sz="1000" b="0" dirty="0">
                          <a:solidFill>
                            <a:schemeClr val="tx1"/>
                          </a:solidFill>
                        </a:rPr>
                        <a:t>1.67 (1.19, 2.34)</a:t>
                      </a:r>
                    </a:p>
                  </a:txBody>
                  <a:tcPr/>
                </a:tc>
                <a:extLst>
                  <a:ext uri="{0D108BD9-81ED-4DB2-BD59-A6C34878D82A}">
                    <a16:rowId xmlns:a16="http://schemas.microsoft.com/office/drawing/2014/main" val="2654106308"/>
                  </a:ext>
                </a:extLst>
              </a:tr>
              <a:tr h="274464">
                <a:tc>
                  <a:txBody>
                    <a:bodyPr/>
                    <a:lstStyle/>
                    <a:p>
                      <a:pPr algn="r"/>
                      <a:r>
                        <a:rPr lang="en-US" sz="1000" b="0" dirty="0">
                          <a:solidFill>
                            <a:schemeClr val="tx1"/>
                          </a:solidFill>
                        </a:rPr>
                        <a:t>MACE</a:t>
                      </a:r>
                    </a:p>
                  </a:txBody>
                  <a:tcPr/>
                </a:tc>
                <a:tc>
                  <a:txBody>
                    <a:bodyPr/>
                    <a:lstStyle/>
                    <a:p>
                      <a:endParaRPr lang="en-US" sz="1000" b="0" dirty="0">
                        <a:solidFill>
                          <a:schemeClr val="tx1"/>
                        </a:solidFill>
                      </a:endParaRPr>
                    </a:p>
                  </a:txBody>
                  <a:tcPr/>
                </a:tc>
                <a:tc>
                  <a:txBody>
                    <a:bodyPr/>
                    <a:lstStyle/>
                    <a:p>
                      <a:pPr algn="ctr"/>
                      <a:r>
                        <a:rPr lang="en-US" sz="1000" b="0" dirty="0">
                          <a:solidFill>
                            <a:schemeClr val="tx1"/>
                          </a:solidFill>
                        </a:rPr>
                        <a:t>1.45 (1.20, 1.74)</a:t>
                      </a:r>
                    </a:p>
                  </a:txBody>
                  <a:tcPr/>
                </a:tc>
                <a:extLst>
                  <a:ext uri="{0D108BD9-81ED-4DB2-BD59-A6C34878D82A}">
                    <a16:rowId xmlns:a16="http://schemas.microsoft.com/office/drawing/2014/main" val="2781672998"/>
                  </a:ext>
                </a:extLst>
              </a:tr>
              <a:tr h="274464">
                <a:tc>
                  <a:txBody>
                    <a:bodyPr/>
                    <a:lstStyle/>
                    <a:p>
                      <a:pPr algn="r"/>
                      <a:r>
                        <a:rPr lang="en-US" sz="1000" b="0" dirty="0">
                          <a:solidFill>
                            <a:schemeClr val="tx1"/>
                          </a:solidFill>
                        </a:rPr>
                        <a:t>Renal impairment</a:t>
                      </a:r>
                    </a:p>
                  </a:txBody>
                  <a:tcPr/>
                </a:tc>
                <a:tc>
                  <a:txBody>
                    <a:bodyPr/>
                    <a:lstStyle/>
                    <a:p>
                      <a:endParaRPr lang="en-US" sz="1000" b="0">
                        <a:solidFill>
                          <a:schemeClr val="tx1"/>
                        </a:solidFill>
                      </a:endParaRPr>
                    </a:p>
                  </a:txBody>
                  <a:tcPr/>
                </a:tc>
                <a:tc>
                  <a:txBody>
                    <a:bodyPr/>
                    <a:lstStyle/>
                    <a:p>
                      <a:pPr algn="ctr"/>
                      <a:r>
                        <a:rPr lang="en-US" sz="1000" b="0" dirty="0">
                          <a:solidFill>
                            <a:schemeClr val="tx1"/>
                          </a:solidFill>
                        </a:rPr>
                        <a:t>1.18 (0.91, 1.54)</a:t>
                      </a:r>
                    </a:p>
                  </a:txBody>
                  <a:tcPr/>
                </a:tc>
                <a:extLst>
                  <a:ext uri="{0D108BD9-81ED-4DB2-BD59-A6C34878D82A}">
                    <a16:rowId xmlns:a16="http://schemas.microsoft.com/office/drawing/2014/main" val="3730961058"/>
                  </a:ext>
                </a:extLst>
              </a:tr>
              <a:tr h="380028">
                <a:tc>
                  <a:txBody>
                    <a:bodyPr/>
                    <a:lstStyle/>
                    <a:p>
                      <a:pPr algn="r"/>
                      <a:r>
                        <a:rPr lang="en-US" sz="1000" b="0" dirty="0">
                          <a:solidFill>
                            <a:schemeClr val="tx1"/>
                          </a:solidFill>
                        </a:rPr>
                        <a:t>Stroke, atrial fibrillation, or edema</a:t>
                      </a:r>
                    </a:p>
                  </a:txBody>
                  <a:tcPr/>
                </a:tc>
                <a:tc>
                  <a:txBody>
                    <a:bodyPr/>
                    <a:lstStyle/>
                    <a:p>
                      <a:endParaRPr lang="en-US" sz="1000" b="0">
                        <a:solidFill>
                          <a:schemeClr val="tx1"/>
                        </a:solidFill>
                      </a:endParaRPr>
                    </a:p>
                  </a:txBody>
                  <a:tcPr/>
                </a:tc>
                <a:tc>
                  <a:txBody>
                    <a:bodyPr/>
                    <a:lstStyle/>
                    <a:p>
                      <a:pPr algn="ctr"/>
                      <a:r>
                        <a:rPr lang="en-US" sz="1000" b="0" dirty="0">
                          <a:solidFill>
                            <a:schemeClr val="tx1"/>
                          </a:solidFill>
                        </a:rPr>
                        <a:t>1.48 (1.25, 1.74)</a:t>
                      </a:r>
                    </a:p>
                  </a:txBody>
                  <a:tcPr anchor="ctr"/>
                </a:tc>
                <a:extLst>
                  <a:ext uri="{0D108BD9-81ED-4DB2-BD59-A6C34878D82A}">
                    <a16:rowId xmlns:a16="http://schemas.microsoft.com/office/drawing/2014/main" val="1770140830"/>
                  </a:ext>
                </a:extLst>
              </a:tr>
              <a:tr h="274464">
                <a:tc>
                  <a:txBody>
                    <a:bodyPr/>
                    <a:lstStyle/>
                    <a:p>
                      <a:pPr algn="r"/>
                      <a:r>
                        <a:rPr lang="en-US" sz="1000" b="0" dirty="0">
                          <a:solidFill>
                            <a:schemeClr val="tx1"/>
                          </a:solidFill>
                        </a:rPr>
                        <a:t>Any CVD</a:t>
                      </a:r>
                    </a:p>
                  </a:txBody>
                  <a:tcPr/>
                </a:tc>
                <a:tc>
                  <a:txBody>
                    <a:bodyPr/>
                    <a:lstStyle/>
                    <a:p>
                      <a:endParaRPr lang="en-US" sz="1000" b="0" dirty="0">
                        <a:solidFill>
                          <a:schemeClr val="tx1"/>
                        </a:solidFill>
                      </a:endParaRPr>
                    </a:p>
                  </a:txBody>
                  <a:tcPr/>
                </a:tc>
                <a:tc>
                  <a:txBody>
                    <a:bodyPr/>
                    <a:lstStyle/>
                    <a:p>
                      <a:pPr algn="ctr"/>
                      <a:r>
                        <a:rPr lang="en-US" sz="1000" b="0" dirty="0">
                          <a:solidFill>
                            <a:schemeClr val="tx1"/>
                          </a:solidFill>
                        </a:rPr>
                        <a:t>1.06 (0.97, 1.16)</a:t>
                      </a:r>
                    </a:p>
                  </a:txBody>
                  <a:tcPr/>
                </a:tc>
                <a:extLst>
                  <a:ext uri="{0D108BD9-81ED-4DB2-BD59-A6C34878D82A}">
                    <a16:rowId xmlns:a16="http://schemas.microsoft.com/office/drawing/2014/main" val="2650135390"/>
                  </a:ext>
                </a:extLst>
              </a:tr>
              <a:tr h="380028">
                <a:tc>
                  <a:txBody>
                    <a:bodyPr/>
                    <a:lstStyle/>
                    <a:p>
                      <a:pPr algn="r"/>
                      <a:r>
                        <a:rPr lang="en-US" sz="1000" b="0" dirty="0">
                          <a:solidFill>
                            <a:schemeClr val="tx1"/>
                          </a:solidFill>
                        </a:rPr>
                        <a:t>Any CVD excluding hypertension</a:t>
                      </a:r>
                    </a:p>
                  </a:txBody>
                  <a:tcPr/>
                </a:tc>
                <a:tc>
                  <a:txBody>
                    <a:bodyPr/>
                    <a:lstStyle/>
                    <a:p>
                      <a:endParaRPr lang="en-US" sz="1000" b="0" dirty="0">
                        <a:solidFill>
                          <a:schemeClr val="tx1"/>
                        </a:solidFill>
                      </a:endParaRPr>
                    </a:p>
                  </a:txBody>
                  <a:tcPr/>
                </a:tc>
                <a:tc>
                  <a:txBody>
                    <a:bodyPr/>
                    <a:lstStyle/>
                    <a:p>
                      <a:pPr algn="ctr"/>
                      <a:r>
                        <a:rPr lang="en-US" sz="1000" b="0" dirty="0">
                          <a:solidFill>
                            <a:schemeClr val="tx1"/>
                          </a:solidFill>
                        </a:rPr>
                        <a:t>1.30 (1.08, 1.56)</a:t>
                      </a:r>
                    </a:p>
                  </a:txBody>
                  <a:tcPr anchor="ctr"/>
                </a:tc>
                <a:extLst>
                  <a:ext uri="{0D108BD9-81ED-4DB2-BD59-A6C34878D82A}">
                    <a16:rowId xmlns:a16="http://schemas.microsoft.com/office/drawing/2014/main" val="860430432"/>
                  </a:ext>
                </a:extLst>
              </a:tr>
            </a:tbl>
          </a:graphicData>
        </a:graphic>
      </p:graphicFrame>
      <p:cxnSp>
        <p:nvCxnSpPr>
          <p:cNvPr id="8" name="Straight Connector 7">
            <a:extLst>
              <a:ext uri="{FF2B5EF4-FFF2-40B4-BE49-F238E27FC236}">
                <a16:creationId xmlns:a16="http://schemas.microsoft.com/office/drawing/2014/main" id="{996E4B6F-DC7B-634C-8CC8-B2B5B508C899}"/>
              </a:ext>
            </a:extLst>
          </p:cNvPr>
          <p:cNvCxnSpPr/>
          <p:nvPr/>
        </p:nvCxnSpPr>
        <p:spPr>
          <a:xfrm>
            <a:off x="4280597" y="1342667"/>
            <a:ext cx="0" cy="2988192"/>
          </a:xfrm>
          <a:prstGeom prst="line">
            <a:avLst/>
          </a:prstGeom>
          <a:ln w="1905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0" name="Straight Connector 9">
            <a:extLst>
              <a:ext uri="{FF2B5EF4-FFF2-40B4-BE49-F238E27FC236}">
                <a16:creationId xmlns:a16="http://schemas.microsoft.com/office/drawing/2014/main" id="{84DDF160-7921-C549-91EA-ECDFC654D962}"/>
              </a:ext>
            </a:extLst>
          </p:cNvPr>
          <p:cNvCxnSpPr/>
          <p:nvPr/>
        </p:nvCxnSpPr>
        <p:spPr>
          <a:xfrm>
            <a:off x="4460240" y="1487300"/>
            <a:ext cx="89916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1299E9AD-EADB-9E42-97F6-41FEB2546F31}"/>
              </a:ext>
            </a:extLst>
          </p:cNvPr>
          <p:cNvCxnSpPr>
            <a:cxnSpLocks/>
          </p:cNvCxnSpPr>
          <p:nvPr/>
        </p:nvCxnSpPr>
        <p:spPr>
          <a:xfrm>
            <a:off x="4043680" y="1756540"/>
            <a:ext cx="49276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F2F703C4-921A-7B4A-8D1D-05FC182258AB}"/>
              </a:ext>
            </a:extLst>
          </p:cNvPr>
          <p:cNvCxnSpPr>
            <a:cxnSpLocks/>
          </p:cNvCxnSpPr>
          <p:nvPr/>
        </p:nvCxnSpPr>
        <p:spPr>
          <a:xfrm>
            <a:off x="4500880" y="2051180"/>
            <a:ext cx="62484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CBD5EB7-4ED9-4E4C-B2C6-9FBC79362F4E}"/>
              </a:ext>
            </a:extLst>
          </p:cNvPr>
          <p:cNvCxnSpPr>
            <a:cxnSpLocks/>
          </p:cNvCxnSpPr>
          <p:nvPr/>
        </p:nvCxnSpPr>
        <p:spPr>
          <a:xfrm>
            <a:off x="4280597" y="2300100"/>
            <a:ext cx="61652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4B397E1F-87F0-864D-8396-C1D0365F909A}"/>
              </a:ext>
            </a:extLst>
          </p:cNvPr>
          <p:cNvCxnSpPr>
            <a:cxnSpLocks/>
          </p:cNvCxnSpPr>
          <p:nvPr/>
        </p:nvCxnSpPr>
        <p:spPr>
          <a:xfrm>
            <a:off x="4412677" y="2579500"/>
            <a:ext cx="94672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8A560AD6-A1BD-3147-A9B2-A14B88E77DAE}"/>
              </a:ext>
            </a:extLst>
          </p:cNvPr>
          <p:cNvCxnSpPr>
            <a:cxnSpLocks/>
          </p:cNvCxnSpPr>
          <p:nvPr/>
        </p:nvCxnSpPr>
        <p:spPr>
          <a:xfrm>
            <a:off x="4412677" y="2853820"/>
            <a:ext cx="48444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D8D5B6CB-9343-1F4F-88F6-7DCF2B28E35D}"/>
              </a:ext>
            </a:extLst>
          </p:cNvPr>
          <p:cNvCxnSpPr>
            <a:cxnSpLocks/>
          </p:cNvCxnSpPr>
          <p:nvPr/>
        </p:nvCxnSpPr>
        <p:spPr>
          <a:xfrm>
            <a:off x="4192394" y="3112900"/>
            <a:ext cx="5320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3C94114-279A-BC4E-9F1F-A89390BEF858}"/>
              </a:ext>
            </a:extLst>
          </p:cNvPr>
          <p:cNvCxnSpPr>
            <a:cxnSpLocks/>
          </p:cNvCxnSpPr>
          <p:nvPr/>
        </p:nvCxnSpPr>
        <p:spPr>
          <a:xfrm>
            <a:off x="4458397" y="3465193"/>
            <a:ext cx="43872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202B1B7-C6FB-A84E-9035-08A58E7C1654}"/>
              </a:ext>
            </a:extLst>
          </p:cNvPr>
          <p:cNvCxnSpPr>
            <a:cxnSpLocks/>
          </p:cNvCxnSpPr>
          <p:nvPr/>
        </p:nvCxnSpPr>
        <p:spPr>
          <a:xfrm>
            <a:off x="4239035" y="3807916"/>
            <a:ext cx="43872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8B00A0AF-C656-3A4B-BFC5-25FADFEC947E}"/>
              </a:ext>
            </a:extLst>
          </p:cNvPr>
          <p:cNvCxnSpPr>
            <a:cxnSpLocks/>
          </p:cNvCxnSpPr>
          <p:nvPr/>
        </p:nvCxnSpPr>
        <p:spPr>
          <a:xfrm>
            <a:off x="4325395" y="4123820"/>
            <a:ext cx="41148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8E04C577-A211-BB48-B0D5-B26C6AF26576}"/>
              </a:ext>
            </a:extLst>
          </p:cNvPr>
          <p:cNvCxnSpPr>
            <a:cxnSpLocks/>
          </p:cNvCxnSpPr>
          <p:nvPr/>
        </p:nvCxnSpPr>
        <p:spPr>
          <a:xfrm>
            <a:off x="3466875" y="4325779"/>
            <a:ext cx="243608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4A53311D-1326-8842-97CE-DE35B38C3A7C}"/>
              </a:ext>
            </a:extLst>
          </p:cNvPr>
          <p:cNvCxnSpPr>
            <a:cxnSpLocks/>
          </p:cNvCxnSpPr>
          <p:nvPr/>
        </p:nvCxnSpPr>
        <p:spPr>
          <a:xfrm>
            <a:off x="3469190" y="4320699"/>
            <a:ext cx="0" cy="66040"/>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D6146BCB-11A9-3D44-AA8A-D53C58602DEB}"/>
              </a:ext>
            </a:extLst>
          </p:cNvPr>
          <p:cNvCxnSpPr>
            <a:cxnSpLocks/>
          </p:cNvCxnSpPr>
          <p:nvPr/>
        </p:nvCxnSpPr>
        <p:spPr>
          <a:xfrm>
            <a:off x="4280025" y="4320699"/>
            <a:ext cx="0" cy="66040"/>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6535D153-7EBC-6C47-A9E0-F53942CAD915}"/>
              </a:ext>
            </a:extLst>
          </p:cNvPr>
          <p:cNvCxnSpPr>
            <a:cxnSpLocks/>
          </p:cNvCxnSpPr>
          <p:nvPr/>
        </p:nvCxnSpPr>
        <p:spPr>
          <a:xfrm>
            <a:off x="5087867" y="4333399"/>
            <a:ext cx="0" cy="66040"/>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D6FA2D6E-4FF2-F34D-95CF-9868D276291F}"/>
              </a:ext>
            </a:extLst>
          </p:cNvPr>
          <p:cNvCxnSpPr>
            <a:cxnSpLocks/>
          </p:cNvCxnSpPr>
          <p:nvPr/>
        </p:nvCxnSpPr>
        <p:spPr>
          <a:xfrm>
            <a:off x="5890507" y="4323239"/>
            <a:ext cx="0" cy="66040"/>
          </a:xfrm>
          <a:prstGeom prst="line">
            <a:avLst/>
          </a:prstGeom>
        </p:spPr>
        <p:style>
          <a:lnRef idx="2">
            <a:schemeClr val="accent1"/>
          </a:lnRef>
          <a:fillRef idx="0">
            <a:schemeClr val="accent1"/>
          </a:fillRef>
          <a:effectRef idx="1">
            <a:schemeClr val="accent1"/>
          </a:effectRef>
          <a:fontRef idx="minor">
            <a:schemeClr val="tx1"/>
          </a:fontRef>
        </p:style>
      </p:cxnSp>
      <p:sp>
        <p:nvSpPr>
          <p:cNvPr id="36" name="Oval 35">
            <a:extLst>
              <a:ext uri="{FF2B5EF4-FFF2-40B4-BE49-F238E27FC236}">
                <a16:creationId xmlns:a16="http://schemas.microsoft.com/office/drawing/2014/main" id="{C137C6A5-78F4-B14B-A05F-1475F13FDC4B}"/>
              </a:ext>
            </a:extLst>
          </p:cNvPr>
          <p:cNvSpPr/>
          <p:nvPr/>
        </p:nvSpPr>
        <p:spPr>
          <a:xfrm>
            <a:off x="4803338" y="1437535"/>
            <a:ext cx="85969" cy="85969"/>
          </a:xfrm>
          <a:prstGeom prst="ellipse">
            <a:avLst/>
          </a:prstGeom>
          <a:solidFill>
            <a:schemeClr val="accent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7" name="Oval 36">
            <a:extLst>
              <a:ext uri="{FF2B5EF4-FFF2-40B4-BE49-F238E27FC236}">
                <a16:creationId xmlns:a16="http://schemas.microsoft.com/office/drawing/2014/main" id="{7877001A-BBEB-7842-8637-C2338D3473F0}"/>
              </a:ext>
            </a:extLst>
          </p:cNvPr>
          <p:cNvSpPr/>
          <p:nvPr/>
        </p:nvSpPr>
        <p:spPr>
          <a:xfrm>
            <a:off x="4205461" y="1712604"/>
            <a:ext cx="85969" cy="85969"/>
          </a:xfrm>
          <a:prstGeom prst="ellipse">
            <a:avLst/>
          </a:prstGeom>
          <a:solidFill>
            <a:schemeClr val="accent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8" name="Oval 37">
            <a:extLst>
              <a:ext uri="{FF2B5EF4-FFF2-40B4-BE49-F238E27FC236}">
                <a16:creationId xmlns:a16="http://schemas.microsoft.com/office/drawing/2014/main" id="{BDE3CA62-0121-C348-A6B6-1E3F44C4E3E1}"/>
              </a:ext>
            </a:extLst>
          </p:cNvPr>
          <p:cNvSpPr/>
          <p:nvPr/>
        </p:nvSpPr>
        <p:spPr>
          <a:xfrm>
            <a:off x="4733001" y="2008179"/>
            <a:ext cx="85969" cy="85969"/>
          </a:xfrm>
          <a:prstGeom prst="ellipse">
            <a:avLst/>
          </a:prstGeom>
          <a:solidFill>
            <a:schemeClr val="accent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9" name="Oval 38">
            <a:extLst>
              <a:ext uri="{FF2B5EF4-FFF2-40B4-BE49-F238E27FC236}">
                <a16:creationId xmlns:a16="http://schemas.microsoft.com/office/drawing/2014/main" id="{F729CA76-07F2-2540-B983-2212B0A729A9}"/>
              </a:ext>
            </a:extLst>
          </p:cNvPr>
          <p:cNvSpPr/>
          <p:nvPr/>
        </p:nvSpPr>
        <p:spPr>
          <a:xfrm>
            <a:off x="4518081" y="2265311"/>
            <a:ext cx="85969" cy="85969"/>
          </a:xfrm>
          <a:prstGeom prst="ellipse">
            <a:avLst/>
          </a:prstGeom>
          <a:solidFill>
            <a:schemeClr val="accent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0" name="Oval 39">
            <a:extLst>
              <a:ext uri="{FF2B5EF4-FFF2-40B4-BE49-F238E27FC236}">
                <a16:creationId xmlns:a16="http://schemas.microsoft.com/office/drawing/2014/main" id="{5397969E-82FD-CA49-BF90-A3671A2AEB1A}"/>
              </a:ext>
            </a:extLst>
          </p:cNvPr>
          <p:cNvSpPr/>
          <p:nvPr/>
        </p:nvSpPr>
        <p:spPr>
          <a:xfrm>
            <a:off x="4772079" y="2542438"/>
            <a:ext cx="85969" cy="85969"/>
          </a:xfrm>
          <a:prstGeom prst="ellipse">
            <a:avLst/>
          </a:prstGeom>
          <a:solidFill>
            <a:schemeClr val="accent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1" name="Oval 40">
            <a:extLst>
              <a:ext uri="{FF2B5EF4-FFF2-40B4-BE49-F238E27FC236}">
                <a16:creationId xmlns:a16="http://schemas.microsoft.com/office/drawing/2014/main" id="{6E9373F3-C605-6B48-B0C1-9EB44B2ECFDA}"/>
              </a:ext>
            </a:extLst>
          </p:cNvPr>
          <p:cNvSpPr/>
          <p:nvPr/>
        </p:nvSpPr>
        <p:spPr>
          <a:xfrm>
            <a:off x="4604052" y="2809568"/>
            <a:ext cx="85969" cy="85969"/>
          </a:xfrm>
          <a:prstGeom prst="ellipse">
            <a:avLst/>
          </a:prstGeom>
          <a:solidFill>
            <a:schemeClr val="accent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2" name="Oval 41">
            <a:extLst>
              <a:ext uri="{FF2B5EF4-FFF2-40B4-BE49-F238E27FC236}">
                <a16:creationId xmlns:a16="http://schemas.microsoft.com/office/drawing/2014/main" id="{2739928F-9E62-C14B-BDB8-832924072B74}"/>
              </a:ext>
            </a:extLst>
          </p:cNvPr>
          <p:cNvSpPr/>
          <p:nvPr/>
        </p:nvSpPr>
        <p:spPr>
          <a:xfrm>
            <a:off x="4373502" y="3066065"/>
            <a:ext cx="85969" cy="85969"/>
          </a:xfrm>
          <a:prstGeom prst="ellipse">
            <a:avLst/>
          </a:prstGeom>
          <a:solidFill>
            <a:schemeClr val="accent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3" name="Oval 42">
            <a:extLst>
              <a:ext uri="{FF2B5EF4-FFF2-40B4-BE49-F238E27FC236}">
                <a16:creationId xmlns:a16="http://schemas.microsoft.com/office/drawing/2014/main" id="{CA286961-2DFC-734A-BA6C-CDE9A9A2DB19}"/>
              </a:ext>
            </a:extLst>
          </p:cNvPr>
          <p:cNvSpPr/>
          <p:nvPr/>
        </p:nvSpPr>
        <p:spPr>
          <a:xfrm>
            <a:off x="4611869" y="3428202"/>
            <a:ext cx="85969" cy="85969"/>
          </a:xfrm>
          <a:prstGeom prst="ellipse">
            <a:avLst/>
          </a:prstGeom>
          <a:solidFill>
            <a:schemeClr val="accent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4" name="Oval 43">
            <a:extLst>
              <a:ext uri="{FF2B5EF4-FFF2-40B4-BE49-F238E27FC236}">
                <a16:creationId xmlns:a16="http://schemas.microsoft.com/office/drawing/2014/main" id="{8D1EF1BE-8CAA-2745-B410-822199CE362D}"/>
              </a:ext>
            </a:extLst>
          </p:cNvPr>
          <p:cNvSpPr/>
          <p:nvPr/>
        </p:nvSpPr>
        <p:spPr>
          <a:xfrm>
            <a:off x="4271897" y="3766307"/>
            <a:ext cx="85969" cy="85969"/>
          </a:xfrm>
          <a:prstGeom prst="ellipse">
            <a:avLst/>
          </a:prstGeom>
          <a:solidFill>
            <a:schemeClr val="accent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5" name="Oval 44">
            <a:extLst>
              <a:ext uri="{FF2B5EF4-FFF2-40B4-BE49-F238E27FC236}">
                <a16:creationId xmlns:a16="http://schemas.microsoft.com/office/drawing/2014/main" id="{21BF026B-698E-BF4D-8954-4C54E3DB8917}"/>
              </a:ext>
            </a:extLst>
          </p:cNvPr>
          <p:cNvSpPr/>
          <p:nvPr/>
        </p:nvSpPr>
        <p:spPr>
          <a:xfrm>
            <a:off x="4486819" y="4085962"/>
            <a:ext cx="85969" cy="85969"/>
          </a:xfrm>
          <a:prstGeom prst="ellipse">
            <a:avLst/>
          </a:prstGeom>
          <a:solidFill>
            <a:schemeClr val="accent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47" name="Straight Arrow Connector 46">
            <a:extLst>
              <a:ext uri="{FF2B5EF4-FFF2-40B4-BE49-F238E27FC236}">
                <a16:creationId xmlns:a16="http://schemas.microsoft.com/office/drawing/2014/main" id="{A803257F-2DF4-584F-A2BB-64D8DD1C25C7}"/>
              </a:ext>
            </a:extLst>
          </p:cNvPr>
          <p:cNvCxnSpPr/>
          <p:nvPr/>
        </p:nvCxnSpPr>
        <p:spPr>
          <a:xfrm flipH="1">
            <a:off x="3770616" y="1291297"/>
            <a:ext cx="42177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B3589900-5B0B-A84B-9547-1D9B8ACEBCF2}"/>
              </a:ext>
            </a:extLst>
          </p:cNvPr>
          <p:cNvCxnSpPr>
            <a:cxnSpLocks/>
          </p:cNvCxnSpPr>
          <p:nvPr/>
        </p:nvCxnSpPr>
        <p:spPr>
          <a:xfrm>
            <a:off x="4366961" y="1291297"/>
            <a:ext cx="388207"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0" name="TextBox 49">
            <a:extLst>
              <a:ext uri="{FF2B5EF4-FFF2-40B4-BE49-F238E27FC236}">
                <a16:creationId xmlns:a16="http://schemas.microsoft.com/office/drawing/2014/main" id="{899A7D19-22B9-E74E-ADC1-2289219A859C}"/>
              </a:ext>
            </a:extLst>
          </p:cNvPr>
          <p:cNvSpPr txBox="1"/>
          <p:nvPr/>
        </p:nvSpPr>
        <p:spPr>
          <a:xfrm>
            <a:off x="2120993" y="1004926"/>
            <a:ext cx="2071401" cy="261610"/>
          </a:xfrm>
          <a:prstGeom prst="rect">
            <a:avLst/>
          </a:prstGeom>
          <a:noFill/>
        </p:spPr>
        <p:txBody>
          <a:bodyPr wrap="none" rtlCol="0">
            <a:spAutoFit/>
          </a:bodyPr>
          <a:lstStyle/>
          <a:p>
            <a:r>
              <a:rPr lang="en-US" sz="1100" dirty="0"/>
              <a:t>Greater risk in non-narcolepsy</a:t>
            </a:r>
          </a:p>
        </p:txBody>
      </p:sp>
      <p:sp>
        <p:nvSpPr>
          <p:cNvPr id="51" name="TextBox 50">
            <a:extLst>
              <a:ext uri="{FF2B5EF4-FFF2-40B4-BE49-F238E27FC236}">
                <a16:creationId xmlns:a16="http://schemas.microsoft.com/office/drawing/2014/main" id="{284883EE-D65D-0143-A15A-E41E15C9A0FF}"/>
              </a:ext>
            </a:extLst>
          </p:cNvPr>
          <p:cNvSpPr txBox="1"/>
          <p:nvPr/>
        </p:nvSpPr>
        <p:spPr>
          <a:xfrm>
            <a:off x="4314881" y="1002916"/>
            <a:ext cx="1789272" cy="261610"/>
          </a:xfrm>
          <a:prstGeom prst="rect">
            <a:avLst/>
          </a:prstGeom>
          <a:noFill/>
        </p:spPr>
        <p:txBody>
          <a:bodyPr wrap="none" rtlCol="0">
            <a:spAutoFit/>
          </a:bodyPr>
          <a:lstStyle/>
          <a:p>
            <a:r>
              <a:rPr lang="en-US" sz="1100" dirty="0"/>
              <a:t>Greater risk in narcolepsy</a:t>
            </a:r>
          </a:p>
        </p:txBody>
      </p:sp>
      <p:sp>
        <p:nvSpPr>
          <p:cNvPr id="52" name="TextBox 51">
            <a:extLst>
              <a:ext uri="{FF2B5EF4-FFF2-40B4-BE49-F238E27FC236}">
                <a16:creationId xmlns:a16="http://schemas.microsoft.com/office/drawing/2014/main" id="{8465177B-81F0-A14B-9BCA-C89B20DF6EC8}"/>
              </a:ext>
            </a:extLst>
          </p:cNvPr>
          <p:cNvSpPr txBox="1"/>
          <p:nvPr/>
        </p:nvSpPr>
        <p:spPr>
          <a:xfrm>
            <a:off x="3332062" y="4382228"/>
            <a:ext cx="269626" cy="276999"/>
          </a:xfrm>
          <a:prstGeom prst="rect">
            <a:avLst/>
          </a:prstGeom>
          <a:noFill/>
        </p:spPr>
        <p:txBody>
          <a:bodyPr wrap="none" rtlCol="0">
            <a:spAutoFit/>
          </a:bodyPr>
          <a:lstStyle/>
          <a:p>
            <a:r>
              <a:rPr lang="en-US" sz="1200" dirty="0"/>
              <a:t>0</a:t>
            </a:r>
          </a:p>
        </p:txBody>
      </p:sp>
      <p:sp>
        <p:nvSpPr>
          <p:cNvPr id="53" name="TextBox 52">
            <a:extLst>
              <a:ext uri="{FF2B5EF4-FFF2-40B4-BE49-F238E27FC236}">
                <a16:creationId xmlns:a16="http://schemas.microsoft.com/office/drawing/2014/main" id="{9442AD54-BF84-4E48-A994-BD184EB92524}"/>
              </a:ext>
            </a:extLst>
          </p:cNvPr>
          <p:cNvSpPr txBox="1"/>
          <p:nvPr/>
        </p:nvSpPr>
        <p:spPr>
          <a:xfrm>
            <a:off x="4149931" y="4380427"/>
            <a:ext cx="269626" cy="276999"/>
          </a:xfrm>
          <a:prstGeom prst="rect">
            <a:avLst/>
          </a:prstGeom>
          <a:noFill/>
        </p:spPr>
        <p:txBody>
          <a:bodyPr wrap="none" rtlCol="0">
            <a:spAutoFit/>
          </a:bodyPr>
          <a:lstStyle/>
          <a:p>
            <a:r>
              <a:rPr lang="en-US" sz="1200" dirty="0"/>
              <a:t>1</a:t>
            </a:r>
          </a:p>
        </p:txBody>
      </p:sp>
      <p:sp>
        <p:nvSpPr>
          <p:cNvPr id="54" name="TextBox 53">
            <a:extLst>
              <a:ext uri="{FF2B5EF4-FFF2-40B4-BE49-F238E27FC236}">
                <a16:creationId xmlns:a16="http://schemas.microsoft.com/office/drawing/2014/main" id="{8D52FF45-C268-B345-BDBF-66118287A4F0}"/>
              </a:ext>
            </a:extLst>
          </p:cNvPr>
          <p:cNvSpPr txBox="1"/>
          <p:nvPr/>
        </p:nvSpPr>
        <p:spPr>
          <a:xfrm>
            <a:off x="4953054" y="4398176"/>
            <a:ext cx="269626" cy="276999"/>
          </a:xfrm>
          <a:prstGeom prst="rect">
            <a:avLst/>
          </a:prstGeom>
          <a:noFill/>
        </p:spPr>
        <p:txBody>
          <a:bodyPr wrap="none" rtlCol="0">
            <a:spAutoFit/>
          </a:bodyPr>
          <a:lstStyle/>
          <a:p>
            <a:r>
              <a:rPr lang="en-US" sz="1200" dirty="0"/>
              <a:t>2</a:t>
            </a:r>
          </a:p>
        </p:txBody>
      </p:sp>
      <p:sp>
        <p:nvSpPr>
          <p:cNvPr id="55" name="TextBox 54">
            <a:extLst>
              <a:ext uri="{FF2B5EF4-FFF2-40B4-BE49-F238E27FC236}">
                <a16:creationId xmlns:a16="http://schemas.microsoft.com/office/drawing/2014/main" id="{585C5A11-3B0F-4749-814F-272C56D658A3}"/>
              </a:ext>
            </a:extLst>
          </p:cNvPr>
          <p:cNvSpPr txBox="1"/>
          <p:nvPr/>
        </p:nvSpPr>
        <p:spPr>
          <a:xfrm>
            <a:off x="5750861" y="4387901"/>
            <a:ext cx="269626" cy="276999"/>
          </a:xfrm>
          <a:prstGeom prst="rect">
            <a:avLst/>
          </a:prstGeom>
          <a:noFill/>
        </p:spPr>
        <p:txBody>
          <a:bodyPr wrap="none" rtlCol="0">
            <a:spAutoFit/>
          </a:bodyPr>
          <a:lstStyle/>
          <a:p>
            <a:r>
              <a:rPr lang="en-US" sz="1200" dirty="0"/>
              <a:t>3</a:t>
            </a:r>
          </a:p>
        </p:txBody>
      </p:sp>
      <p:sp>
        <p:nvSpPr>
          <p:cNvPr id="56" name="TextBox 55">
            <a:extLst>
              <a:ext uri="{FF2B5EF4-FFF2-40B4-BE49-F238E27FC236}">
                <a16:creationId xmlns:a16="http://schemas.microsoft.com/office/drawing/2014/main" id="{464B1AB9-DCAF-3045-9D3E-8D73DBBB2080}"/>
              </a:ext>
            </a:extLst>
          </p:cNvPr>
          <p:cNvSpPr txBox="1"/>
          <p:nvPr/>
        </p:nvSpPr>
        <p:spPr>
          <a:xfrm>
            <a:off x="3803598" y="4578522"/>
            <a:ext cx="1571264" cy="261610"/>
          </a:xfrm>
          <a:prstGeom prst="rect">
            <a:avLst/>
          </a:prstGeom>
          <a:noFill/>
        </p:spPr>
        <p:txBody>
          <a:bodyPr wrap="none" rtlCol="0">
            <a:spAutoFit/>
          </a:bodyPr>
          <a:lstStyle/>
          <a:p>
            <a:r>
              <a:rPr lang="en-US" sz="1100" dirty="0"/>
              <a:t>Adjusted HR (95% CI)</a:t>
            </a:r>
          </a:p>
        </p:txBody>
      </p:sp>
    </p:spTree>
    <p:extLst>
      <p:ext uri="{BB962C8B-B14F-4D97-AF65-F5344CB8AC3E}">
        <p14:creationId xmlns:p14="http://schemas.microsoft.com/office/powerpoint/2010/main" val="226321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57E1F-9E6B-1344-94B6-9999A6DE1C97}"/>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0A1B18BF-AC08-1743-82FE-1E2138846482}"/>
              </a:ext>
            </a:extLst>
          </p:cNvPr>
          <p:cNvSpPr>
            <a:spLocks noGrp="1"/>
          </p:cNvSpPr>
          <p:nvPr>
            <p:ph idx="1"/>
          </p:nvPr>
        </p:nvSpPr>
        <p:spPr>
          <a:xfrm>
            <a:off x="417095" y="956137"/>
            <a:ext cx="8309810" cy="2837700"/>
          </a:xfrm>
        </p:spPr>
        <p:txBody>
          <a:bodyPr/>
          <a:lstStyle/>
          <a:p>
            <a:r>
              <a:rPr lang="en-US" sz="2200" dirty="0"/>
              <a:t>It is essential to understand comorbidities and risk factors in people with narcolepsy in order to optimize treatment outcomes</a:t>
            </a:r>
          </a:p>
          <a:p>
            <a:r>
              <a:rPr lang="en-US" sz="2200" dirty="0"/>
              <a:t>Incidence rates of cardiovascular comorbidities and events are higher in patients with narcolepsy compared to matched non-narcolepsy patients. Specifically, patients with narcolepsy have a higher incidence of:</a:t>
            </a:r>
          </a:p>
          <a:p>
            <a:pPr lvl="1">
              <a:buFont typeface="Wingdings" pitchFamily="2" charset="2"/>
              <a:buChar char="v"/>
            </a:pPr>
            <a:r>
              <a:rPr lang="en-US" sz="1800" dirty="0"/>
              <a:t>Stroke</a:t>
            </a:r>
          </a:p>
          <a:p>
            <a:pPr lvl="1">
              <a:buFont typeface="Wingdings" pitchFamily="2" charset="2"/>
              <a:buChar char="v"/>
            </a:pPr>
            <a:r>
              <a:rPr lang="en-US" sz="1800" dirty="0"/>
              <a:t>Major adverse cardiac event</a:t>
            </a:r>
          </a:p>
          <a:p>
            <a:pPr lvl="1">
              <a:buFont typeface="Wingdings" pitchFamily="2" charset="2"/>
              <a:buChar char="v"/>
            </a:pPr>
            <a:r>
              <a:rPr lang="en-US" sz="1800" dirty="0"/>
              <a:t>Heart failure</a:t>
            </a:r>
          </a:p>
          <a:p>
            <a:pPr lvl="1">
              <a:buFont typeface="Wingdings" pitchFamily="2" charset="2"/>
              <a:buChar char="v"/>
            </a:pPr>
            <a:r>
              <a:rPr lang="en-US" sz="1800" dirty="0"/>
              <a:t>Any cardiovascular disease</a:t>
            </a:r>
          </a:p>
        </p:txBody>
      </p:sp>
      <p:sp>
        <p:nvSpPr>
          <p:cNvPr id="4" name="Text Placeholder 3">
            <a:extLst>
              <a:ext uri="{FF2B5EF4-FFF2-40B4-BE49-F238E27FC236}">
                <a16:creationId xmlns:a16="http://schemas.microsoft.com/office/drawing/2014/main" id="{67016168-EBD5-C545-A6BA-5D0F077E73BC}"/>
              </a:ext>
            </a:extLst>
          </p:cNvPr>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3457128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745E7F3-A872-D346-921A-A5B19F147705}"/>
              </a:ext>
            </a:extLst>
          </p:cNvPr>
          <p:cNvSpPr>
            <a:spLocks noGrp="1"/>
          </p:cNvSpPr>
          <p:nvPr>
            <p:ph type="title"/>
          </p:nvPr>
        </p:nvSpPr>
        <p:spPr/>
        <p:txBody>
          <a:bodyPr/>
          <a:lstStyle/>
          <a:p>
            <a:r>
              <a:rPr lang="en-US"/>
              <a:t>SMART Goals</a:t>
            </a:r>
            <a:endParaRPr lang="en-US" dirty="0"/>
          </a:p>
        </p:txBody>
      </p:sp>
      <p:sp>
        <p:nvSpPr>
          <p:cNvPr id="6" name="Content Placeholder 5">
            <a:extLst>
              <a:ext uri="{FF2B5EF4-FFF2-40B4-BE49-F238E27FC236}">
                <a16:creationId xmlns:a16="http://schemas.microsoft.com/office/drawing/2014/main" id="{8D666978-5C49-4345-95DF-E41953802D5D}"/>
              </a:ext>
            </a:extLst>
          </p:cNvPr>
          <p:cNvSpPr>
            <a:spLocks noGrp="1"/>
          </p:cNvSpPr>
          <p:nvPr>
            <p:ph idx="1"/>
          </p:nvPr>
        </p:nvSpPr>
        <p:spPr>
          <a:xfrm>
            <a:off x="417094" y="1142178"/>
            <a:ext cx="8483065" cy="3542508"/>
          </a:xfrm>
        </p:spPr>
        <p:txBody>
          <a:bodyPr/>
          <a:lstStyle/>
          <a:p>
            <a:r>
              <a:rPr lang="en-US" sz="2800" dirty="0"/>
              <a:t>Assess patients with narcolepsy for cardiovascular comorbidities and risks that may impede patient outcomes</a:t>
            </a:r>
          </a:p>
          <a:p>
            <a:r>
              <a:rPr lang="en-US" sz="2800" dirty="0"/>
              <a:t>Consider cardiovascular comorbidities and other risks during treatment planning for patients with narcolepsy</a:t>
            </a:r>
          </a:p>
          <a:p>
            <a:r>
              <a:rPr lang="en-US" sz="2800" dirty="0"/>
              <a:t>Identify and incorporate into practice treatment strategies that mitigate cardiovascular risks or limit the exacerbation of cardiovascular comorbidities</a:t>
            </a:r>
          </a:p>
        </p:txBody>
      </p:sp>
      <p:sp>
        <p:nvSpPr>
          <p:cNvPr id="7" name="Text Placeholder 6">
            <a:extLst>
              <a:ext uri="{FF2B5EF4-FFF2-40B4-BE49-F238E27FC236}">
                <a16:creationId xmlns:a16="http://schemas.microsoft.com/office/drawing/2014/main" id="{2753AE53-0B66-F741-9967-93E092DA2DE4}"/>
              </a:ext>
            </a:extLst>
          </p:cNvPr>
          <p:cNvSpPr>
            <a:spLocks noGrp="1"/>
          </p:cNvSpPr>
          <p:nvPr>
            <p:ph type="body" sz="half" idx="2"/>
          </p:nvPr>
        </p:nvSpPr>
        <p:spPr>
          <a:xfrm>
            <a:off x="417095" y="486990"/>
            <a:ext cx="8309810" cy="406265"/>
          </a:xfrm>
        </p:spPr>
        <p:txBody>
          <a:bodyPr/>
          <a:lstStyle/>
          <a:p>
            <a:r>
              <a:rPr lang="en-US" b="1" dirty="0"/>
              <a:t>S</a:t>
            </a:r>
            <a:r>
              <a:rPr lang="en-US" dirty="0"/>
              <a:t>pecific, </a:t>
            </a:r>
            <a:r>
              <a:rPr lang="en-US" b="1" dirty="0"/>
              <a:t>M</a:t>
            </a:r>
            <a:r>
              <a:rPr lang="en-US" dirty="0"/>
              <a:t>easurable, </a:t>
            </a:r>
            <a:r>
              <a:rPr lang="en-US" b="1" dirty="0"/>
              <a:t>A</a:t>
            </a:r>
            <a:r>
              <a:rPr lang="en-US" dirty="0"/>
              <a:t>ttainable, </a:t>
            </a:r>
            <a:r>
              <a:rPr lang="en-US" b="1" dirty="0"/>
              <a:t>R</a:t>
            </a:r>
            <a:r>
              <a:rPr lang="en-US" dirty="0"/>
              <a:t>elevant, </a:t>
            </a:r>
            <a:r>
              <a:rPr lang="en-US" b="1" dirty="0"/>
              <a:t>T</a:t>
            </a:r>
            <a:r>
              <a:rPr lang="en-US" dirty="0"/>
              <a:t>imely</a:t>
            </a:r>
          </a:p>
        </p:txBody>
      </p:sp>
      <p:sp>
        <p:nvSpPr>
          <p:cNvPr id="8" name="Text Placeholder 7">
            <a:extLst>
              <a:ext uri="{FF2B5EF4-FFF2-40B4-BE49-F238E27FC236}">
                <a16:creationId xmlns:a16="http://schemas.microsoft.com/office/drawing/2014/main" id="{17F6C344-7BA1-3144-8258-9E7D0B4778EB}"/>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507194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D3766-6BAC-BC4B-A78B-7858BB4A43A6}"/>
              </a:ext>
            </a:extLst>
          </p:cNvPr>
          <p:cNvSpPr>
            <a:spLocks noGrp="1"/>
          </p:cNvSpPr>
          <p:nvPr>
            <p:ph type="title"/>
          </p:nvPr>
        </p:nvSpPr>
        <p:spPr>
          <a:xfrm>
            <a:off x="549274" y="1855359"/>
            <a:ext cx="5387976" cy="1086451"/>
          </a:xfrm>
        </p:spPr>
        <p:txBody>
          <a:bodyPr/>
          <a:lstStyle/>
          <a:p>
            <a:r>
              <a:rPr lang="en-US" sz="3600" i="1" dirty="0"/>
              <a:t>Visit the </a:t>
            </a:r>
            <a:br>
              <a:rPr lang="en-US" dirty="0"/>
            </a:br>
            <a:r>
              <a:rPr lang="en-US" b="1" dirty="0"/>
              <a:t>Sleep Disorders Hub </a:t>
            </a:r>
            <a:endParaRPr lang="en-US" dirty="0"/>
          </a:p>
        </p:txBody>
      </p:sp>
      <p:sp>
        <p:nvSpPr>
          <p:cNvPr id="3" name="Text Placeholder 2">
            <a:extLst>
              <a:ext uri="{FF2B5EF4-FFF2-40B4-BE49-F238E27FC236}">
                <a16:creationId xmlns:a16="http://schemas.microsoft.com/office/drawing/2014/main" id="{AD0E4F9F-07E1-DB42-BC70-22C99697EA01}"/>
              </a:ext>
            </a:extLst>
          </p:cNvPr>
          <p:cNvSpPr>
            <a:spLocks noGrp="1"/>
          </p:cNvSpPr>
          <p:nvPr>
            <p:ph type="body" sz="quarter" idx="10"/>
          </p:nvPr>
        </p:nvSpPr>
        <p:spPr>
          <a:xfrm>
            <a:off x="549275" y="3075925"/>
            <a:ext cx="7632823" cy="1472323"/>
          </a:xfrm>
        </p:spPr>
        <p:txBody>
          <a:bodyPr/>
          <a:lstStyle/>
          <a:p>
            <a:r>
              <a:rPr lang="en-US" dirty="0">
                <a:solidFill>
                  <a:schemeClr val="bg2"/>
                </a:solidFill>
              </a:rPr>
              <a:t>Free resources, education, and tools for both HCPs and patients about narcolepsy.</a:t>
            </a:r>
            <a:endParaRPr lang="en-US" b="1" dirty="0">
              <a:solidFill>
                <a:schemeClr val="bg2"/>
              </a:solidFill>
            </a:endParaRPr>
          </a:p>
          <a:p>
            <a:r>
              <a:rPr lang="en-US" sz="2800" b="1" dirty="0" err="1"/>
              <a:t>www.cmeoutfitters.com</a:t>
            </a:r>
            <a:r>
              <a:rPr lang="en-US" sz="2800" b="1" dirty="0"/>
              <a:t>/sleep-disorders-hub/</a:t>
            </a:r>
            <a:endParaRPr lang="en-US" sz="2800" dirty="0"/>
          </a:p>
          <a:p>
            <a:endParaRPr lang="en-US" dirty="0"/>
          </a:p>
        </p:txBody>
      </p:sp>
    </p:spTree>
    <p:extLst>
      <p:ext uri="{BB962C8B-B14F-4D97-AF65-F5344CB8AC3E}">
        <p14:creationId xmlns:p14="http://schemas.microsoft.com/office/powerpoint/2010/main" val="3717308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506CA21-B508-AA47-B407-447FF3584D91}"/>
              </a:ext>
            </a:extLst>
          </p:cNvPr>
          <p:cNvSpPr txBox="1"/>
          <p:nvPr/>
        </p:nvSpPr>
        <p:spPr>
          <a:xfrm>
            <a:off x="4204758" y="359764"/>
            <a:ext cx="2746265" cy="707886"/>
          </a:xfrm>
          <a:prstGeom prst="rect">
            <a:avLst/>
          </a:prstGeom>
          <a:noFill/>
        </p:spPr>
        <p:txBody>
          <a:bodyPr wrap="none" rtlCol="0">
            <a:spAutoFit/>
          </a:bodyPr>
          <a:lstStyle/>
          <a:p>
            <a:r>
              <a:rPr lang="en-US" sz="4000" b="1" dirty="0">
                <a:solidFill>
                  <a:schemeClr val="bg2"/>
                </a:solidFill>
                <a:latin typeface="Avenir Book" panose="02000503020000020003" pitchFamily="2" charset="0"/>
              </a:rPr>
              <a:t>EPISODE 1</a:t>
            </a:r>
          </a:p>
        </p:txBody>
      </p:sp>
      <p:sp>
        <p:nvSpPr>
          <p:cNvPr id="12" name="TextBox 11">
            <a:extLst>
              <a:ext uri="{FF2B5EF4-FFF2-40B4-BE49-F238E27FC236}">
                <a16:creationId xmlns:a16="http://schemas.microsoft.com/office/drawing/2014/main" id="{A957B6F4-712A-AE47-AE95-6FD0DF245135}"/>
              </a:ext>
            </a:extLst>
          </p:cNvPr>
          <p:cNvSpPr txBox="1"/>
          <p:nvPr/>
        </p:nvSpPr>
        <p:spPr>
          <a:xfrm>
            <a:off x="439756" y="933838"/>
            <a:ext cx="6626062" cy="646331"/>
          </a:xfrm>
          <a:prstGeom prst="rect">
            <a:avLst/>
          </a:prstGeom>
          <a:noFill/>
        </p:spPr>
        <p:txBody>
          <a:bodyPr wrap="square" rtlCol="0">
            <a:spAutoFit/>
          </a:bodyPr>
          <a:lstStyle/>
          <a:p>
            <a:pPr algn="ctr"/>
            <a:r>
              <a:rPr lang="en-US" dirty="0">
                <a:solidFill>
                  <a:schemeClr val="accent6"/>
                </a:solidFill>
              </a:rPr>
              <a:t>Breakthroughs in the Management of Idiopathic Hypersomnia: The Future is Now </a:t>
            </a:r>
          </a:p>
        </p:txBody>
      </p:sp>
      <p:sp>
        <p:nvSpPr>
          <p:cNvPr id="13" name="TextBox 12">
            <a:extLst>
              <a:ext uri="{FF2B5EF4-FFF2-40B4-BE49-F238E27FC236}">
                <a16:creationId xmlns:a16="http://schemas.microsoft.com/office/drawing/2014/main" id="{05F6249E-AF09-EE4E-92B9-207BA6E66B9B}"/>
              </a:ext>
            </a:extLst>
          </p:cNvPr>
          <p:cNvSpPr txBox="1"/>
          <p:nvPr/>
        </p:nvSpPr>
        <p:spPr>
          <a:xfrm>
            <a:off x="324961" y="2482015"/>
            <a:ext cx="6626062" cy="646331"/>
          </a:xfrm>
          <a:prstGeom prst="rect">
            <a:avLst/>
          </a:prstGeom>
          <a:noFill/>
        </p:spPr>
        <p:txBody>
          <a:bodyPr wrap="square" rtlCol="0">
            <a:spAutoFit/>
          </a:bodyPr>
          <a:lstStyle/>
          <a:p>
            <a:pPr algn="ctr"/>
            <a:r>
              <a:rPr lang="en-US" dirty="0">
                <a:solidFill>
                  <a:schemeClr val="accent6"/>
                </a:solidFill>
              </a:rPr>
              <a:t>Real-World Strategies for the Management of Narcolepsy: Highlights from the 2021 Sleep Meeting on Dosing and Titration</a:t>
            </a:r>
          </a:p>
        </p:txBody>
      </p:sp>
      <p:sp>
        <p:nvSpPr>
          <p:cNvPr id="14" name="TextBox 13">
            <a:extLst>
              <a:ext uri="{FF2B5EF4-FFF2-40B4-BE49-F238E27FC236}">
                <a16:creationId xmlns:a16="http://schemas.microsoft.com/office/drawing/2014/main" id="{CF604BE6-5487-8848-A889-ED7A011BD4EE}"/>
              </a:ext>
            </a:extLst>
          </p:cNvPr>
          <p:cNvSpPr txBox="1"/>
          <p:nvPr/>
        </p:nvSpPr>
        <p:spPr>
          <a:xfrm>
            <a:off x="361854" y="4031913"/>
            <a:ext cx="7279575" cy="646331"/>
          </a:xfrm>
          <a:prstGeom prst="rect">
            <a:avLst/>
          </a:prstGeom>
          <a:noFill/>
        </p:spPr>
        <p:txBody>
          <a:bodyPr wrap="square" rtlCol="0">
            <a:spAutoFit/>
          </a:bodyPr>
          <a:lstStyle/>
          <a:p>
            <a:pPr algn="ctr"/>
            <a:r>
              <a:rPr lang="en-US" dirty="0">
                <a:solidFill>
                  <a:schemeClr val="accent6"/>
                </a:solidFill>
              </a:rPr>
              <a:t>Putting Idiopathic Hypersomnia Treatment Challenges to Rest: The Latest Evidence on the Safety and Efficacy of Emerging Therapies </a:t>
            </a:r>
          </a:p>
        </p:txBody>
      </p:sp>
      <p:sp>
        <p:nvSpPr>
          <p:cNvPr id="15" name="TextBox 14">
            <a:extLst>
              <a:ext uri="{FF2B5EF4-FFF2-40B4-BE49-F238E27FC236}">
                <a16:creationId xmlns:a16="http://schemas.microsoft.com/office/drawing/2014/main" id="{EC72D98E-CF93-C542-A410-A15905F3B19E}"/>
              </a:ext>
            </a:extLst>
          </p:cNvPr>
          <p:cNvSpPr txBox="1"/>
          <p:nvPr/>
        </p:nvSpPr>
        <p:spPr>
          <a:xfrm>
            <a:off x="2946931" y="4643357"/>
            <a:ext cx="2961323" cy="400110"/>
          </a:xfrm>
          <a:prstGeom prst="rect">
            <a:avLst/>
          </a:prstGeom>
          <a:noFill/>
        </p:spPr>
        <p:txBody>
          <a:bodyPr wrap="none" rtlCol="0">
            <a:spAutoFit/>
          </a:bodyPr>
          <a:lstStyle/>
          <a:p>
            <a:r>
              <a:rPr lang="en-US" sz="2000" dirty="0" err="1">
                <a:solidFill>
                  <a:schemeClr val="accent2">
                    <a:lumMod val="60000"/>
                    <a:lumOff val="40000"/>
                  </a:schemeClr>
                </a:solidFill>
              </a:rPr>
              <a:t>www.CMEOutfitters.com</a:t>
            </a:r>
            <a:endParaRPr lang="en-US" sz="2000" dirty="0">
              <a:solidFill>
                <a:schemeClr val="accent2">
                  <a:lumMod val="60000"/>
                  <a:lumOff val="40000"/>
                </a:schemeClr>
              </a:solidFill>
            </a:endParaRPr>
          </a:p>
        </p:txBody>
      </p:sp>
      <p:pic>
        <p:nvPicPr>
          <p:cNvPr id="17" name="Picture 16" descr="A picture containing text, clipart, vector graphics&#10;&#10;Description automatically generated">
            <a:extLst>
              <a:ext uri="{FF2B5EF4-FFF2-40B4-BE49-F238E27FC236}">
                <a16:creationId xmlns:a16="http://schemas.microsoft.com/office/drawing/2014/main" id="{159BFB2C-02C5-4249-8DA5-74009BF27A78}"/>
              </a:ext>
            </a:extLst>
          </p:cNvPr>
          <p:cNvPicPr>
            <a:picLocks noChangeAspect="1"/>
          </p:cNvPicPr>
          <p:nvPr/>
        </p:nvPicPr>
        <p:blipFill>
          <a:blip r:embed="rId2"/>
          <a:stretch>
            <a:fillRect/>
          </a:stretch>
        </p:blipFill>
        <p:spPr>
          <a:xfrm>
            <a:off x="2521397" y="122668"/>
            <a:ext cx="1683361" cy="759163"/>
          </a:xfrm>
          <a:prstGeom prst="rect">
            <a:avLst/>
          </a:prstGeom>
        </p:spPr>
      </p:pic>
      <p:sp>
        <p:nvSpPr>
          <p:cNvPr id="18" name="TextBox 17">
            <a:extLst>
              <a:ext uri="{FF2B5EF4-FFF2-40B4-BE49-F238E27FC236}">
                <a16:creationId xmlns:a16="http://schemas.microsoft.com/office/drawing/2014/main" id="{C0DC8519-8C74-ED4E-A35D-89863ADFEFBE}"/>
              </a:ext>
            </a:extLst>
          </p:cNvPr>
          <p:cNvSpPr txBox="1"/>
          <p:nvPr/>
        </p:nvSpPr>
        <p:spPr>
          <a:xfrm>
            <a:off x="4204758" y="1893089"/>
            <a:ext cx="2746265" cy="707886"/>
          </a:xfrm>
          <a:prstGeom prst="rect">
            <a:avLst/>
          </a:prstGeom>
          <a:noFill/>
        </p:spPr>
        <p:txBody>
          <a:bodyPr wrap="none" rtlCol="0">
            <a:spAutoFit/>
          </a:bodyPr>
          <a:lstStyle/>
          <a:p>
            <a:r>
              <a:rPr lang="en-US" sz="4000" b="1" dirty="0">
                <a:solidFill>
                  <a:schemeClr val="bg2"/>
                </a:solidFill>
                <a:latin typeface="Avenir Book" panose="02000503020000020003" pitchFamily="2" charset="0"/>
              </a:rPr>
              <a:t>EPISODE 3</a:t>
            </a:r>
          </a:p>
        </p:txBody>
      </p:sp>
      <p:pic>
        <p:nvPicPr>
          <p:cNvPr id="19" name="Picture 18" descr="A picture containing text, clipart, vector graphics&#10;&#10;Description automatically generated">
            <a:extLst>
              <a:ext uri="{FF2B5EF4-FFF2-40B4-BE49-F238E27FC236}">
                <a16:creationId xmlns:a16="http://schemas.microsoft.com/office/drawing/2014/main" id="{5B0DF02A-C62C-5440-AFB8-A4B90F54C8E8}"/>
              </a:ext>
            </a:extLst>
          </p:cNvPr>
          <p:cNvPicPr>
            <a:picLocks noChangeAspect="1"/>
          </p:cNvPicPr>
          <p:nvPr/>
        </p:nvPicPr>
        <p:blipFill>
          <a:blip r:embed="rId2"/>
          <a:stretch>
            <a:fillRect/>
          </a:stretch>
        </p:blipFill>
        <p:spPr>
          <a:xfrm>
            <a:off x="2521397" y="1655993"/>
            <a:ext cx="1683361" cy="759163"/>
          </a:xfrm>
          <a:prstGeom prst="rect">
            <a:avLst/>
          </a:prstGeom>
        </p:spPr>
      </p:pic>
      <p:sp>
        <p:nvSpPr>
          <p:cNvPr id="20" name="TextBox 19">
            <a:extLst>
              <a:ext uri="{FF2B5EF4-FFF2-40B4-BE49-F238E27FC236}">
                <a16:creationId xmlns:a16="http://schemas.microsoft.com/office/drawing/2014/main" id="{A61DC6EA-B62B-D641-BC32-0B34D45E4AA1}"/>
              </a:ext>
            </a:extLst>
          </p:cNvPr>
          <p:cNvSpPr txBox="1"/>
          <p:nvPr/>
        </p:nvSpPr>
        <p:spPr>
          <a:xfrm>
            <a:off x="4204758" y="3449515"/>
            <a:ext cx="2746265" cy="707886"/>
          </a:xfrm>
          <a:prstGeom prst="rect">
            <a:avLst/>
          </a:prstGeom>
          <a:noFill/>
        </p:spPr>
        <p:txBody>
          <a:bodyPr wrap="none" rtlCol="0">
            <a:spAutoFit/>
          </a:bodyPr>
          <a:lstStyle/>
          <a:p>
            <a:r>
              <a:rPr lang="en-US" sz="4000" b="1" dirty="0">
                <a:solidFill>
                  <a:schemeClr val="bg2"/>
                </a:solidFill>
                <a:latin typeface="Avenir Book" panose="02000503020000020003" pitchFamily="2" charset="0"/>
              </a:rPr>
              <a:t>EPISODE 4</a:t>
            </a:r>
          </a:p>
        </p:txBody>
      </p:sp>
      <p:pic>
        <p:nvPicPr>
          <p:cNvPr id="21" name="Picture 20" descr="A picture containing text, clipart, vector graphics&#10;&#10;Description automatically generated">
            <a:extLst>
              <a:ext uri="{FF2B5EF4-FFF2-40B4-BE49-F238E27FC236}">
                <a16:creationId xmlns:a16="http://schemas.microsoft.com/office/drawing/2014/main" id="{12DF6E07-FE92-6C46-BF74-C3EA60CD3D3F}"/>
              </a:ext>
            </a:extLst>
          </p:cNvPr>
          <p:cNvPicPr>
            <a:picLocks noChangeAspect="1"/>
          </p:cNvPicPr>
          <p:nvPr/>
        </p:nvPicPr>
        <p:blipFill>
          <a:blip r:embed="rId2"/>
          <a:stretch>
            <a:fillRect/>
          </a:stretch>
        </p:blipFill>
        <p:spPr>
          <a:xfrm>
            <a:off x="2521397" y="3212419"/>
            <a:ext cx="1683361" cy="759163"/>
          </a:xfrm>
          <a:prstGeom prst="rect">
            <a:avLst/>
          </a:prstGeom>
        </p:spPr>
      </p:pic>
    </p:spTree>
    <p:extLst>
      <p:ext uri="{BB962C8B-B14F-4D97-AF65-F5344CB8AC3E}">
        <p14:creationId xmlns:p14="http://schemas.microsoft.com/office/powerpoint/2010/main" val="1964497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F0FC5-E0DB-ED47-B217-9125177B50BF}"/>
              </a:ext>
            </a:extLst>
          </p:cNvPr>
          <p:cNvSpPr>
            <a:spLocks noGrp="1"/>
          </p:cNvSpPr>
          <p:nvPr>
            <p:ph type="title"/>
          </p:nvPr>
        </p:nvSpPr>
        <p:spPr>
          <a:xfrm>
            <a:off x="549276" y="1771763"/>
            <a:ext cx="8084088" cy="1138773"/>
          </a:xfrm>
        </p:spPr>
        <p:txBody>
          <a:bodyPr/>
          <a:lstStyle/>
          <a:p>
            <a:r>
              <a:rPr lang="en-US" dirty="0">
                <a:latin typeface="Arial" panose="020B0604020202020204" pitchFamily="34" charset="0"/>
              </a:rPr>
              <a:t>Richard K. Bogan, MD, FCCP, FAASM</a:t>
            </a:r>
            <a:endParaRPr lang="en-US" dirty="0"/>
          </a:p>
        </p:txBody>
      </p:sp>
      <p:sp>
        <p:nvSpPr>
          <p:cNvPr id="3" name="Text Placeholder 2">
            <a:extLst>
              <a:ext uri="{FF2B5EF4-FFF2-40B4-BE49-F238E27FC236}">
                <a16:creationId xmlns:a16="http://schemas.microsoft.com/office/drawing/2014/main" id="{88F1B556-4604-8A4E-83F9-672E2F6B43BB}"/>
              </a:ext>
            </a:extLst>
          </p:cNvPr>
          <p:cNvSpPr>
            <a:spLocks noGrp="1"/>
          </p:cNvSpPr>
          <p:nvPr>
            <p:ph type="body" sz="quarter" idx="10"/>
          </p:nvPr>
        </p:nvSpPr>
        <p:spPr>
          <a:xfrm>
            <a:off x="549276" y="2910536"/>
            <a:ext cx="6464982" cy="2136478"/>
          </a:xfrm>
        </p:spPr>
        <p:txBody>
          <a:bodyPr/>
          <a:lstStyle/>
          <a:p>
            <a:r>
              <a:rPr lang="en-US" sz="2000" dirty="0"/>
              <a:t>President of Bogan Sleep Consultants, LLC</a:t>
            </a:r>
          </a:p>
          <a:p>
            <a:r>
              <a:rPr lang="en-US" sz="2000" dirty="0"/>
              <a:t>Associate Clinical Professor, University of South Carolina </a:t>
            </a:r>
            <a:br>
              <a:rPr lang="en-US" sz="2000" dirty="0"/>
            </a:br>
            <a:r>
              <a:rPr lang="en-US" sz="2000" dirty="0"/>
              <a:t>School of Medicine, Columbia, SC</a:t>
            </a:r>
          </a:p>
          <a:p>
            <a:r>
              <a:rPr lang="en-US" sz="2000" dirty="0"/>
              <a:t>Associate Clinical Professor, </a:t>
            </a:r>
            <a:br>
              <a:rPr lang="en-US" sz="2000" dirty="0"/>
            </a:br>
            <a:r>
              <a:rPr lang="en-US" sz="2000" dirty="0"/>
              <a:t>Medical University of South Carolina</a:t>
            </a:r>
            <a:br>
              <a:rPr lang="en-US" sz="2000" dirty="0"/>
            </a:br>
            <a:r>
              <a:rPr lang="en-US" sz="2000" dirty="0"/>
              <a:t>Charleston, SC</a:t>
            </a:r>
          </a:p>
        </p:txBody>
      </p:sp>
    </p:spTree>
    <p:extLst>
      <p:ext uri="{BB962C8B-B14F-4D97-AF65-F5344CB8AC3E}">
        <p14:creationId xmlns:p14="http://schemas.microsoft.com/office/powerpoint/2010/main" val="923031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4" y="1969329"/>
            <a:ext cx="6308726" cy="615553"/>
          </a:xfrm>
        </p:spPr>
        <p:txBody>
          <a:bodyPr/>
          <a:lstStyle/>
          <a:p>
            <a:pPr marL="0" indent="0">
              <a:buNone/>
            </a:pPr>
            <a:r>
              <a:rPr lang="en-US" dirty="0" err="1">
                <a:effectLst/>
                <a:latin typeface="Arial" panose="020B0604020202020204" pitchFamily="34" charset="0"/>
              </a:rPr>
              <a:t>Virend</a:t>
            </a:r>
            <a:r>
              <a:rPr lang="en-US" dirty="0">
                <a:effectLst/>
                <a:latin typeface="Arial" panose="020B0604020202020204" pitchFamily="34" charset="0"/>
              </a:rPr>
              <a:t> Somers, MD, PhD</a:t>
            </a:r>
          </a:p>
        </p:txBody>
      </p:sp>
      <p:sp>
        <p:nvSpPr>
          <p:cNvPr id="3" name="Text Placeholder 2"/>
          <p:cNvSpPr>
            <a:spLocks noGrp="1"/>
          </p:cNvSpPr>
          <p:nvPr>
            <p:ph type="body" sz="quarter" idx="10"/>
          </p:nvPr>
        </p:nvSpPr>
        <p:spPr>
          <a:xfrm>
            <a:off x="549276" y="2718998"/>
            <a:ext cx="8297181" cy="1799214"/>
          </a:xfrm>
        </p:spPr>
        <p:txBody>
          <a:bodyPr/>
          <a:lstStyle/>
          <a:p>
            <a:r>
              <a:rPr lang="en-US" sz="2000" dirty="0"/>
              <a:t>Consultant, Division of Preventive Cardiology</a:t>
            </a:r>
          </a:p>
          <a:p>
            <a:r>
              <a:rPr lang="en-US" sz="2000" dirty="0"/>
              <a:t>Department of Cardiovascular Medicine</a:t>
            </a:r>
          </a:p>
          <a:p>
            <a:r>
              <a:rPr lang="en-US" sz="2000" dirty="0"/>
              <a:t>Alice Sheets Marriott Professor of Medicine</a:t>
            </a:r>
          </a:p>
          <a:p>
            <a:r>
              <a:rPr lang="en-US" sz="2000" dirty="0"/>
              <a:t>Mayo Clinic College of Medicine and Science</a:t>
            </a:r>
          </a:p>
          <a:p>
            <a:r>
              <a:rPr lang="en-US" sz="2000" dirty="0"/>
              <a:t>Rochester, MN</a:t>
            </a:r>
          </a:p>
        </p:txBody>
      </p:sp>
    </p:spTree>
    <p:extLst>
      <p:ext uri="{BB962C8B-B14F-4D97-AF65-F5344CB8AC3E}">
        <p14:creationId xmlns:p14="http://schemas.microsoft.com/office/powerpoint/2010/main" val="738218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5D992-D182-B940-82E0-0D6B250B1C1C}"/>
              </a:ext>
            </a:extLst>
          </p:cNvPr>
          <p:cNvSpPr>
            <a:spLocks noGrp="1"/>
          </p:cNvSpPr>
          <p:nvPr>
            <p:ph type="title"/>
          </p:nvPr>
        </p:nvSpPr>
        <p:spPr>
          <a:xfrm>
            <a:off x="549274" y="1900268"/>
            <a:ext cx="5387976" cy="1243417"/>
          </a:xfrm>
        </p:spPr>
        <p:txBody>
          <a:bodyPr/>
          <a:lstStyle/>
          <a:p>
            <a:r>
              <a:rPr lang="en-US" sz="4400" dirty="0"/>
              <a:t>Learning </a:t>
            </a:r>
            <a:br>
              <a:rPr lang="en-US" sz="4400" dirty="0"/>
            </a:br>
            <a:r>
              <a:rPr lang="en-US" sz="4400" dirty="0"/>
              <a:t>Objective </a:t>
            </a:r>
          </a:p>
        </p:txBody>
      </p:sp>
      <p:sp>
        <p:nvSpPr>
          <p:cNvPr id="3" name="Text Placeholder 2">
            <a:extLst>
              <a:ext uri="{FF2B5EF4-FFF2-40B4-BE49-F238E27FC236}">
                <a16:creationId xmlns:a16="http://schemas.microsoft.com/office/drawing/2014/main" id="{FD49C6DF-AB7E-484D-BFEC-A5C77B4F7D25}"/>
              </a:ext>
            </a:extLst>
          </p:cNvPr>
          <p:cNvSpPr>
            <a:spLocks noGrp="1"/>
          </p:cNvSpPr>
          <p:nvPr>
            <p:ph type="body" sz="quarter" idx="10"/>
          </p:nvPr>
        </p:nvSpPr>
        <p:spPr>
          <a:xfrm>
            <a:off x="549276" y="3277801"/>
            <a:ext cx="6168047" cy="1154906"/>
          </a:xfrm>
        </p:spPr>
        <p:txBody>
          <a:bodyPr/>
          <a:lstStyle/>
          <a:p>
            <a:r>
              <a:rPr lang="en-US" sz="2800" dirty="0"/>
              <a:t>Personalize treatment selection for patients with narcolepsy with or at-risk for cardiovascular comorbidities</a:t>
            </a:r>
            <a:r>
              <a:rPr lang="en-US" sz="2400" dirty="0"/>
              <a:t>.</a:t>
            </a:r>
            <a:r>
              <a:rPr lang="en-US" sz="2000" dirty="0"/>
              <a:t> </a:t>
            </a:r>
            <a:endParaRPr lang="en-US" sz="1800" dirty="0"/>
          </a:p>
        </p:txBody>
      </p:sp>
      <p:sp>
        <p:nvSpPr>
          <p:cNvPr id="4" name="TextBox 3">
            <a:extLst>
              <a:ext uri="{FF2B5EF4-FFF2-40B4-BE49-F238E27FC236}">
                <a16:creationId xmlns:a16="http://schemas.microsoft.com/office/drawing/2014/main" id="{B2EFADD1-BB5C-EF43-B4F6-77DA0E7D9709}"/>
              </a:ext>
            </a:extLst>
          </p:cNvPr>
          <p:cNvSpPr txBox="1"/>
          <p:nvPr/>
        </p:nvSpPr>
        <p:spPr>
          <a:xfrm>
            <a:off x="2941604" y="1558685"/>
            <a:ext cx="939800" cy="1785104"/>
          </a:xfrm>
          <a:prstGeom prst="rect">
            <a:avLst/>
          </a:prstGeom>
          <a:noFill/>
        </p:spPr>
        <p:txBody>
          <a:bodyPr wrap="square" rtlCol="0">
            <a:spAutoFit/>
          </a:bodyPr>
          <a:lstStyle/>
          <a:p>
            <a:pPr algn="ctr"/>
            <a:r>
              <a:rPr lang="en-US" sz="11000" b="1" dirty="0">
                <a:solidFill>
                  <a:schemeClr val="accent2">
                    <a:lumMod val="60000"/>
                    <a:lumOff val="40000"/>
                  </a:schemeClr>
                </a:solidFill>
              </a:rPr>
              <a:t>1</a:t>
            </a:r>
          </a:p>
        </p:txBody>
      </p:sp>
    </p:spTree>
    <p:extLst>
      <p:ext uri="{BB962C8B-B14F-4D97-AF65-F5344CB8AC3E}">
        <p14:creationId xmlns:p14="http://schemas.microsoft.com/office/powerpoint/2010/main" val="422163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3E573B7-467F-CE45-BBB6-C88F9F1658D5}"/>
              </a:ext>
            </a:extLst>
          </p:cNvPr>
          <p:cNvSpPr>
            <a:spLocks noGrp="1"/>
          </p:cNvSpPr>
          <p:nvPr>
            <p:ph type="title"/>
          </p:nvPr>
        </p:nvSpPr>
        <p:spPr/>
        <p:txBody>
          <a:bodyPr/>
          <a:lstStyle/>
          <a:p>
            <a:r>
              <a:rPr lang="en-US" sz="3600" dirty="0"/>
              <a:t>Cardiovascular Impact of Narcolepsy</a:t>
            </a:r>
            <a:endParaRPr lang="en-US" dirty="0"/>
          </a:p>
        </p:txBody>
      </p:sp>
      <p:sp>
        <p:nvSpPr>
          <p:cNvPr id="3" name="Content Placeholder 2">
            <a:extLst>
              <a:ext uri="{FF2B5EF4-FFF2-40B4-BE49-F238E27FC236}">
                <a16:creationId xmlns:a16="http://schemas.microsoft.com/office/drawing/2014/main" id="{D7AF6E9A-8279-1F4D-A8FA-F7E89553D2AA}"/>
              </a:ext>
            </a:extLst>
          </p:cNvPr>
          <p:cNvSpPr>
            <a:spLocks noGrp="1"/>
          </p:cNvSpPr>
          <p:nvPr>
            <p:ph sz="half" idx="1"/>
          </p:nvPr>
        </p:nvSpPr>
        <p:spPr>
          <a:xfrm>
            <a:off x="203044" y="1073626"/>
            <a:ext cx="4018379" cy="2826378"/>
          </a:xfrm>
        </p:spPr>
        <p:txBody>
          <a:bodyPr/>
          <a:lstStyle/>
          <a:p>
            <a:pPr marL="0" indent="0" algn="ctr">
              <a:buNone/>
            </a:pPr>
            <a:r>
              <a:rPr lang="en-US" sz="2400" b="1" dirty="0"/>
              <a:t>RISKS</a:t>
            </a:r>
          </a:p>
        </p:txBody>
      </p:sp>
      <p:sp>
        <p:nvSpPr>
          <p:cNvPr id="2" name="Text Placeholder 1">
            <a:extLst>
              <a:ext uri="{FF2B5EF4-FFF2-40B4-BE49-F238E27FC236}">
                <a16:creationId xmlns:a16="http://schemas.microsoft.com/office/drawing/2014/main" id="{58E49881-22D1-0B4B-8647-9C7F8A8ECA0C}"/>
              </a:ext>
            </a:extLst>
          </p:cNvPr>
          <p:cNvSpPr>
            <a:spLocks noGrp="1"/>
          </p:cNvSpPr>
          <p:nvPr>
            <p:ph type="body" sz="quarter" idx="10"/>
          </p:nvPr>
        </p:nvSpPr>
        <p:spPr>
          <a:xfrm>
            <a:off x="0" y="4617972"/>
            <a:ext cx="9144000" cy="525528"/>
          </a:xfrm>
        </p:spPr>
        <p:txBody>
          <a:bodyPr/>
          <a:lstStyle/>
          <a:p>
            <a:pPr marL="12700" indent="-31750">
              <a:spcBef>
                <a:spcPts val="0"/>
              </a:spcBef>
              <a:spcAft>
                <a:spcPts val="0"/>
              </a:spcAft>
            </a:pPr>
            <a:r>
              <a:rPr lang="en-US" sz="1100" dirty="0">
                <a:solidFill>
                  <a:srgbClr val="5A686F"/>
                </a:solidFill>
              </a:rPr>
              <a:t>CVD = cardiovascular disease; MACE = major adverse cardiac event</a:t>
            </a:r>
            <a:endParaRPr lang="en-US" sz="1100" dirty="0">
              <a:solidFill>
                <a:srgbClr val="5C6B72"/>
              </a:solidFill>
            </a:endParaRPr>
          </a:p>
          <a:p>
            <a:pPr marL="12700" indent="-31750">
              <a:spcBef>
                <a:spcPts val="0"/>
              </a:spcBef>
              <a:spcAft>
                <a:spcPts val="0"/>
              </a:spcAft>
            </a:pPr>
            <a:r>
              <a:rPr lang="en-US" dirty="0">
                <a:solidFill>
                  <a:srgbClr val="5C6B72"/>
                </a:solidFill>
              </a:rPr>
              <a:t>1. Black J, et al. </a:t>
            </a:r>
            <a:r>
              <a:rPr lang="en-US" i="1" dirty="0">
                <a:solidFill>
                  <a:srgbClr val="5C6B72"/>
                </a:solidFill>
              </a:rPr>
              <a:t>Sleep Med.</a:t>
            </a:r>
            <a:r>
              <a:rPr lang="en-US" dirty="0">
                <a:solidFill>
                  <a:srgbClr val="5C6B72"/>
                </a:solidFill>
              </a:rPr>
              <a:t> 2017;33:13-18.; 2. </a:t>
            </a:r>
            <a:r>
              <a:rPr lang="en-US" dirty="0" err="1">
                <a:solidFill>
                  <a:srgbClr val="5C6B72"/>
                </a:solidFill>
              </a:rPr>
              <a:t>Ohayon</a:t>
            </a:r>
            <a:r>
              <a:rPr lang="en-US" dirty="0">
                <a:solidFill>
                  <a:srgbClr val="5C6B72"/>
                </a:solidFill>
              </a:rPr>
              <a:t> MM. </a:t>
            </a:r>
            <a:r>
              <a:rPr lang="en-US" i="1" dirty="0">
                <a:solidFill>
                  <a:srgbClr val="5C6B72"/>
                </a:solidFill>
              </a:rPr>
              <a:t>Sleep Med.</a:t>
            </a:r>
            <a:r>
              <a:rPr lang="en-US" dirty="0">
                <a:solidFill>
                  <a:srgbClr val="5C6B72"/>
                </a:solidFill>
              </a:rPr>
              <a:t> 2013;14(6):488-492.; </a:t>
            </a:r>
            <a:br>
              <a:rPr lang="en-US" dirty="0">
                <a:solidFill>
                  <a:srgbClr val="5C6B72"/>
                </a:solidFill>
              </a:rPr>
            </a:br>
            <a:r>
              <a:rPr lang="en-US" dirty="0">
                <a:solidFill>
                  <a:srgbClr val="5C6B72"/>
                </a:solidFill>
              </a:rPr>
              <a:t>3. Ben-Joseph R, et al. </a:t>
            </a:r>
            <a:r>
              <a:rPr lang="en-US" i="1" dirty="0">
                <a:solidFill>
                  <a:srgbClr val="5C6B72"/>
                </a:solidFill>
              </a:rPr>
              <a:t>Sleep</a:t>
            </a:r>
            <a:r>
              <a:rPr lang="en-US" dirty="0">
                <a:solidFill>
                  <a:srgbClr val="5C6B72"/>
                </a:solidFill>
              </a:rPr>
              <a:t>. 2021;44(Suppl 2):A198.</a:t>
            </a:r>
          </a:p>
        </p:txBody>
      </p:sp>
      <p:graphicFrame>
        <p:nvGraphicFramePr>
          <p:cNvPr id="7" name="Content Placeholder 4">
            <a:extLst>
              <a:ext uri="{FF2B5EF4-FFF2-40B4-BE49-F238E27FC236}">
                <a16:creationId xmlns:a16="http://schemas.microsoft.com/office/drawing/2014/main" id="{F47BF510-F126-0440-B5ED-B4C37BCD6DA5}"/>
              </a:ext>
            </a:extLst>
          </p:cNvPr>
          <p:cNvGraphicFramePr>
            <a:graphicFrameLocks/>
          </p:cNvGraphicFramePr>
          <p:nvPr>
            <p:extLst>
              <p:ext uri="{D42A27DB-BD31-4B8C-83A1-F6EECF244321}">
                <p14:modId xmlns:p14="http://schemas.microsoft.com/office/powerpoint/2010/main" val="2088929730"/>
              </p:ext>
            </p:extLst>
          </p:nvPr>
        </p:nvGraphicFramePr>
        <p:xfrm>
          <a:off x="27759" y="1256616"/>
          <a:ext cx="4572000" cy="33851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id="{AD109D77-2F55-684E-90E9-C05CDB12B3CA}"/>
              </a:ext>
            </a:extLst>
          </p:cNvPr>
          <p:cNvSpPr txBox="1"/>
          <p:nvPr/>
        </p:nvSpPr>
        <p:spPr>
          <a:xfrm>
            <a:off x="4911397" y="1663809"/>
            <a:ext cx="4029559" cy="18158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400" dirty="0"/>
              <a:t>Patients with narcolepsy have approximately a two-fold increased incidence of cardiovascular comorbidities such as</a:t>
            </a:r>
            <a:r>
              <a:rPr lang="en-US" sz="1400" baseline="30000" dirty="0"/>
              <a:t>3</a:t>
            </a:r>
            <a:r>
              <a:rPr lang="en-US" sz="1400" dirty="0"/>
              <a:t>:</a:t>
            </a:r>
          </a:p>
          <a:p>
            <a:pPr marL="1200150" lvl="2" indent="-285750">
              <a:buFont typeface="Wingdings" pitchFamily="2" charset="2"/>
              <a:buChar char="q"/>
            </a:pPr>
            <a:r>
              <a:rPr lang="en-US" sz="1400" dirty="0">
                <a:solidFill>
                  <a:schemeClr val="tx1"/>
                </a:solidFill>
              </a:rPr>
              <a:t>CVD without hypertension</a:t>
            </a:r>
          </a:p>
          <a:p>
            <a:pPr marL="1200150" lvl="2" indent="-285750">
              <a:buFont typeface="Wingdings" pitchFamily="2" charset="2"/>
              <a:buChar char="q"/>
            </a:pPr>
            <a:r>
              <a:rPr lang="en-US" sz="1400" dirty="0">
                <a:solidFill>
                  <a:schemeClr val="tx1"/>
                </a:solidFill>
              </a:rPr>
              <a:t>MACE</a:t>
            </a:r>
          </a:p>
          <a:p>
            <a:pPr marL="1200150" lvl="2" indent="-285750">
              <a:buFont typeface="Wingdings" pitchFamily="2" charset="2"/>
              <a:buChar char="q"/>
            </a:pPr>
            <a:r>
              <a:rPr lang="en-US" sz="1400" dirty="0">
                <a:solidFill>
                  <a:schemeClr val="tx1"/>
                </a:solidFill>
              </a:rPr>
              <a:t>Heart failure</a:t>
            </a:r>
          </a:p>
          <a:p>
            <a:pPr marL="1200150" lvl="2" indent="-285750">
              <a:buFont typeface="Wingdings" pitchFamily="2" charset="2"/>
              <a:buChar char="q"/>
            </a:pPr>
            <a:r>
              <a:rPr lang="en-US" sz="1400" dirty="0">
                <a:solidFill>
                  <a:schemeClr val="tx1"/>
                </a:solidFill>
              </a:rPr>
              <a:t>Stroke</a:t>
            </a:r>
          </a:p>
          <a:p>
            <a:pPr marL="1200150" lvl="2" indent="-285750">
              <a:buFont typeface="Wingdings" pitchFamily="2" charset="2"/>
              <a:buChar char="q"/>
            </a:pPr>
            <a:r>
              <a:rPr lang="en-US" sz="1400" dirty="0">
                <a:solidFill>
                  <a:schemeClr val="tx1"/>
                </a:solidFill>
              </a:rPr>
              <a:t>Edema</a:t>
            </a:r>
          </a:p>
        </p:txBody>
      </p:sp>
    </p:spTree>
    <p:extLst>
      <p:ext uri="{BB962C8B-B14F-4D97-AF65-F5344CB8AC3E}">
        <p14:creationId xmlns:p14="http://schemas.microsoft.com/office/powerpoint/2010/main" val="3963024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0DF0C2F-BB64-6C40-BA8B-F5E2DA9C48A5}"/>
              </a:ext>
            </a:extLst>
          </p:cNvPr>
          <p:cNvSpPr>
            <a:spLocks noGrp="1"/>
          </p:cNvSpPr>
          <p:nvPr>
            <p:ph type="title"/>
          </p:nvPr>
        </p:nvSpPr>
        <p:spPr>
          <a:xfrm>
            <a:off x="417095" y="102582"/>
            <a:ext cx="8309810" cy="824841"/>
          </a:xfrm>
        </p:spPr>
        <p:txBody>
          <a:bodyPr/>
          <a:lstStyle/>
          <a:p>
            <a:r>
              <a:rPr lang="en-US" sz="2800" dirty="0"/>
              <a:t>Safety Considerations Among Treatment Options for Narcolepsy</a:t>
            </a:r>
          </a:p>
        </p:txBody>
      </p:sp>
      <p:sp>
        <p:nvSpPr>
          <p:cNvPr id="3" name="Content Placeholder 2">
            <a:extLst>
              <a:ext uri="{FF2B5EF4-FFF2-40B4-BE49-F238E27FC236}">
                <a16:creationId xmlns:a16="http://schemas.microsoft.com/office/drawing/2014/main" id="{65E4D435-577F-8742-81B4-B13EA1723166}"/>
              </a:ext>
            </a:extLst>
          </p:cNvPr>
          <p:cNvSpPr>
            <a:spLocks noGrp="1"/>
          </p:cNvSpPr>
          <p:nvPr>
            <p:ph idx="1"/>
          </p:nvPr>
        </p:nvSpPr>
        <p:spPr/>
        <p:txBody>
          <a:bodyPr/>
          <a:lstStyle/>
          <a:p>
            <a:endParaRPr lang="en-US"/>
          </a:p>
        </p:txBody>
      </p:sp>
      <p:sp>
        <p:nvSpPr>
          <p:cNvPr id="2" name="Text Placeholder 1">
            <a:extLst>
              <a:ext uri="{FF2B5EF4-FFF2-40B4-BE49-F238E27FC236}">
                <a16:creationId xmlns:a16="http://schemas.microsoft.com/office/drawing/2014/main" id="{EF26238D-7F1A-E24C-A2C6-ABFB3503A034}"/>
              </a:ext>
            </a:extLst>
          </p:cNvPr>
          <p:cNvSpPr>
            <a:spLocks noGrp="1"/>
          </p:cNvSpPr>
          <p:nvPr>
            <p:ph type="body" sz="quarter" idx="10"/>
          </p:nvPr>
        </p:nvSpPr>
        <p:spPr>
          <a:xfrm>
            <a:off x="0" y="4670294"/>
            <a:ext cx="9144000" cy="473206"/>
          </a:xfrm>
        </p:spPr>
        <p:txBody>
          <a:bodyPr/>
          <a:lstStyle/>
          <a:p>
            <a:pPr marL="0" indent="0"/>
            <a:r>
              <a:rPr lang="en-US" sz="900" dirty="0">
                <a:solidFill>
                  <a:srgbClr val="5A686F"/>
                </a:solidFill>
              </a:rPr>
              <a:t>1. Volkow ND, et al. </a:t>
            </a:r>
            <a:r>
              <a:rPr lang="en-US" sz="900" i="1" dirty="0">
                <a:solidFill>
                  <a:srgbClr val="5A686F"/>
                </a:solidFill>
              </a:rPr>
              <a:t>JAMA</a:t>
            </a:r>
            <a:r>
              <a:rPr lang="en-US" sz="900" dirty="0">
                <a:solidFill>
                  <a:srgbClr val="5A686F"/>
                </a:solidFill>
              </a:rPr>
              <a:t>. 2009;301(11):1148-1154.; 2. Black JE, et al. </a:t>
            </a:r>
            <a:r>
              <a:rPr lang="en-US" sz="900" i="1" dirty="0">
                <a:solidFill>
                  <a:srgbClr val="5A686F"/>
                </a:solidFill>
              </a:rPr>
              <a:t>J Clin Sleep Med</a:t>
            </a:r>
            <a:r>
              <a:rPr lang="en-US" sz="900" dirty="0">
                <a:solidFill>
                  <a:srgbClr val="5A686F"/>
                </a:solidFill>
              </a:rPr>
              <a:t>. 2010;6(5):458-466.; 3. </a:t>
            </a:r>
            <a:r>
              <a:rPr lang="en-US" sz="900" dirty="0" err="1">
                <a:solidFill>
                  <a:srgbClr val="5A686F"/>
                </a:solidFill>
              </a:rPr>
              <a:t>Drugs@FDA</a:t>
            </a:r>
            <a:r>
              <a:rPr lang="en-US" sz="900" dirty="0">
                <a:solidFill>
                  <a:srgbClr val="5A686F"/>
                </a:solidFill>
              </a:rPr>
              <a:t> Website. </a:t>
            </a:r>
            <a:br>
              <a:rPr lang="en-US" sz="900" dirty="0">
                <a:solidFill>
                  <a:srgbClr val="5A686F"/>
                </a:solidFill>
              </a:rPr>
            </a:br>
            <a:r>
              <a:rPr lang="en-US" sz="900" dirty="0">
                <a:solidFill>
                  <a:srgbClr val="5A686F"/>
                </a:solidFill>
              </a:rPr>
              <a:t>4. </a:t>
            </a:r>
            <a:r>
              <a:rPr lang="en-US" sz="900" dirty="0" err="1">
                <a:solidFill>
                  <a:srgbClr val="5A686F"/>
                </a:solidFill>
              </a:rPr>
              <a:t>Meskill</a:t>
            </a:r>
            <a:r>
              <a:rPr lang="en-US" sz="900" dirty="0">
                <a:solidFill>
                  <a:srgbClr val="5A686F"/>
                </a:solidFill>
              </a:rPr>
              <a:t> GJ, et al. </a:t>
            </a:r>
            <a:r>
              <a:rPr lang="en-US" sz="900" i="1" dirty="0">
                <a:solidFill>
                  <a:srgbClr val="5A686F"/>
                </a:solidFill>
              </a:rPr>
              <a:t>Sleep</a:t>
            </a:r>
            <a:r>
              <a:rPr lang="en-US" sz="900" dirty="0">
                <a:solidFill>
                  <a:srgbClr val="5A686F"/>
                </a:solidFill>
              </a:rPr>
              <a:t>. 2020;43(Suppl 1):A291.; 5. </a:t>
            </a:r>
            <a:r>
              <a:rPr lang="en-US" sz="900" dirty="0" err="1">
                <a:solidFill>
                  <a:srgbClr val="5A686F"/>
                </a:solidFill>
              </a:rPr>
              <a:t>Zomorodi</a:t>
            </a:r>
            <a:r>
              <a:rPr lang="en-US" sz="900" dirty="0">
                <a:solidFill>
                  <a:srgbClr val="5A686F"/>
                </a:solidFill>
              </a:rPr>
              <a:t> K, et al. </a:t>
            </a:r>
            <a:r>
              <a:rPr lang="en-US" sz="900" i="1" dirty="0">
                <a:solidFill>
                  <a:srgbClr val="5A686F"/>
                </a:solidFill>
              </a:rPr>
              <a:t>J Clin </a:t>
            </a:r>
            <a:r>
              <a:rPr lang="en-US" sz="900" i="1" dirty="0" err="1">
                <a:solidFill>
                  <a:srgbClr val="5A686F"/>
                </a:solidFill>
              </a:rPr>
              <a:t>Pharmacol</a:t>
            </a:r>
            <a:r>
              <a:rPr lang="en-US" sz="900" dirty="0">
                <a:solidFill>
                  <a:srgbClr val="5A686F"/>
                </a:solidFill>
              </a:rPr>
              <a:t>. 2019;59(8):1120-1129.; </a:t>
            </a:r>
            <a:br>
              <a:rPr lang="en-US" sz="900" dirty="0">
                <a:solidFill>
                  <a:srgbClr val="5A686F"/>
                </a:solidFill>
              </a:rPr>
            </a:br>
            <a:r>
              <a:rPr lang="en-US" sz="900" dirty="0">
                <a:solidFill>
                  <a:srgbClr val="5A686F"/>
                </a:solidFill>
              </a:rPr>
              <a:t>6. Carter LP, et al. </a:t>
            </a:r>
            <a:r>
              <a:rPr lang="en-US" sz="900" i="1" dirty="0">
                <a:solidFill>
                  <a:srgbClr val="5A686F"/>
                </a:solidFill>
              </a:rPr>
              <a:t>J </a:t>
            </a:r>
            <a:r>
              <a:rPr lang="en-US" sz="900" i="1" dirty="0" err="1">
                <a:solidFill>
                  <a:srgbClr val="5A686F"/>
                </a:solidFill>
              </a:rPr>
              <a:t>Psychopharmacol</a:t>
            </a:r>
            <a:r>
              <a:rPr lang="en-US" sz="900" i="1" dirty="0">
                <a:solidFill>
                  <a:srgbClr val="5A686F"/>
                </a:solidFill>
              </a:rPr>
              <a:t>. </a:t>
            </a:r>
            <a:r>
              <a:rPr lang="en-US" sz="900" dirty="0">
                <a:solidFill>
                  <a:srgbClr val="5A686F"/>
                </a:solidFill>
              </a:rPr>
              <a:t>2018;32(12):1351-1361.</a:t>
            </a:r>
          </a:p>
        </p:txBody>
      </p:sp>
      <p:graphicFrame>
        <p:nvGraphicFramePr>
          <p:cNvPr id="4" name="Content Placeholder 3">
            <a:extLst>
              <a:ext uri="{FF2B5EF4-FFF2-40B4-BE49-F238E27FC236}">
                <a16:creationId xmlns:a16="http://schemas.microsoft.com/office/drawing/2014/main" id="{49C75B20-A81C-F747-BF48-4A3FE07886AD}"/>
              </a:ext>
            </a:extLst>
          </p:cNvPr>
          <p:cNvGraphicFramePr>
            <a:graphicFrameLocks/>
          </p:cNvGraphicFramePr>
          <p:nvPr>
            <p:extLst>
              <p:ext uri="{D42A27DB-BD31-4B8C-83A1-F6EECF244321}">
                <p14:modId xmlns:p14="http://schemas.microsoft.com/office/powerpoint/2010/main" val="2476605906"/>
              </p:ext>
            </p:extLst>
          </p:nvPr>
        </p:nvGraphicFramePr>
        <p:xfrm>
          <a:off x="147963" y="997552"/>
          <a:ext cx="8848073" cy="3616903"/>
        </p:xfrm>
        <a:graphic>
          <a:graphicData uri="http://schemas.openxmlformats.org/drawingml/2006/table">
            <a:tbl>
              <a:tblPr firstRow="1" bandRow="1">
                <a:tableStyleId>{5C22544A-7EE6-4342-B048-85BDC9FD1C3A}</a:tableStyleId>
              </a:tblPr>
              <a:tblGrid>
                <a:gridCol w="2235200">
                  <a:extLst>
                    <a:ext uri="{9D8B030D-6E8A-4147-A177-3AD203B41FA5}">
                      <a16:colId xmlns:a16="http://schemas.microsoft.com/office/drawing/2014/main" val="20000"/>
                    </a:ext>
                  </a:extLst>
                </a:gridCol>
                <a:gridCol w="6612873">
                  <a:extLst>
                    <a:ext uri="{9D8B030D-6E8A-4147-A177-3AD203B41FA5}">
                      <a16:colId xmlns:a16="http://schemas.microsoft.com/office/drawing/2014/main" val="20001"/>
                    </a:ext>
                  </a:extLst>
                </a:gridCol>
              </a:tblGrid>
              <a:tr h="427302">
                <a:tc>
                  <a:txBody>
                    <a:bodyPr/>
                    <a:lstStyle/>
                    <a:p>
                      <a:pPr algn="ctr">
                        <a:lnSpc>
                          <a:spcPct val="85000"/>
                        </a:lnSpc>
                        <a:spcBef>
                          <a:spcPts val="300"/>
                        </a:spcBef>
                      </a:pPr>
                      <a:r>
                        <a:rPr lang="en-US" sz="1800" b="1" dirty="0">
                          <a:solidFill>
                            <a:schemeClr val="bg2"/>
                          </a:solidFill>
                        </a:rPr>
                        <a:t>Agent</a:t>
                      </a:r>
                      <a:endParaRPr lang="en-US" sz="1800" b="1" dirty="0">
                        <a:solidFill>
                          <a:schemeClr val="bg2"/>
                        </a:solidFill>
                        <a:latin typeface="Arial"/>
                        <a:cs typeface="Arial"/>
                      </a:endParaRPr>
                    </a:p>
                  </a:txBody>
                  <a:tcPr marL="100537" marR="100537" marT="50269" marB="50269" anchor="ctr"/>
                </a:tc>
                <a:tc>
                  <a:txBody>
                    <a:bodyPr/>
                    <a:lstStyle/>
                    <a:p>
                      <a:pPr algn="ctr">
                        <a:lnSpc>
                          <a:spcPct val="85000"/>
                        </a:lnSpc>
                        <a:spcBef>
                          <a:spcPts val="300"/>
                        </a:spcBef>
                      </a:pPr>
                      <a:r>
                        <a:rPr lang="en-US" sz="1800" b="1" dirty="0">
                          <a:solidFill>
                            <a:schemeClr val="bg1"/>
                          </a:solidFill>
                        </a:rPr>
                        <a:t>Additional Considerations</a:t>
                      </a:r>
                      <a:endParaRPr lang="en-US" sz="1800" b="1" dirty="0">
                        <a:solidFill>
                          <a:schemeClr val="bg1"/>
                        </a:solidFill>
                        <a:latin typeface="Arial"/>
                        <a:cs typeface="Arial"/>
                      </a:endParaRPr>
                    </a:p>
                  </a:txBody>
                  <a:tcPr marL="100537" marR="100537" marT="50269" marB="50269" anchor="ctr"/>
                </a:tc>
                <a:extLst>
                  <a:ext uri="{0D108BD9-81ED-4DB2-BD59-A6C34878D82A}">
                    <a16:rowId xmlns:a16="http://schemas.microsoft.com/office/drawing/2014/main" val="10000"/>
                  </a:ext>
                </a:extLst>
              </a:tr>
              <a:tr h="445774">
                <a:tc>
                  <a:txBody>
                    <a:bodyPr/>
                    <a:lstStyle/>
                    <a:p>
                      <a:pPr marL="11113" indent="-11113" algn="l">
                        <a:lnSpc>
                          <a:spcPct val="85000"/>
                        </a:lnSpc>
                        <a:spcBef>
                          <a:spcPts val="300"/>
                        </a:spcBef>
                        <a:tabLst/>
                      </a:pPr>
                      <a:r>
                        <a:rPr lang="en-US" sz="1800" b="1" dirty="0">
                          <a:solidFill>
                            <a:srgbClr val="000000"/>
                          </a:solidFill>
                        </a:rPr>
                        <a:t>Modafinil/</a:t>
                      </a:r>
                      <a:br>
                        <a:rPr lang="en-US" sz="1800" b="1" dirty="0">
                          <a:solidFill>
                            <a:srgbClr val="000000"/>
                          </a:solidFill>
                        </a:rPr>
                      </a:br>
                      <a:r>
                        <a:rPr lang="en-US" sz="1800" b="1" dirty="0">
                          <a:solidFill>
                            <a:srgbClr val="000000"/>
                          </a:solidFill>
                        </a:rPr>
                        <a:t>Armodafinil</a:t>
                      </a:r>
                      <a:r>
                        <a:rPr lang="en-US" sz="1800" b="1" baseline="30000" dirty="0">
                          <a:solidFill>
                            <a:srgbClr val="000000"/>
                          </a:solidFill>
                        </a:rPr>
                        <a:t>1,2,3</a:t>
                      </a:r>
                      <a:endParaRPr lang="en-US" sz="1800" b="1" baseline="30000" dirty="0">
                        <a:solidFill>
                          <a:srgbClr val="000000"/>
                        </a:solidFill>
                        <a:latin typeface="Arial"/>
                        <a:cs typeface="Arial"/>
                      </a:endParaRPr>
                    </a:p>
                  </a:txBody>
                  <a:tcPr marL="122741" marR="122741" marT="45524" marB="45524" anchor="ctr"/>
                </a:tc>
                <a:tc>
                  <a:txBody>
                    <a:bodyPr/>
                    <a:lstStyle/>
                    <a:p>
                      <a:pPr marL="285750" indent="-285750" algn="l">
                        <a:lnSpc>
                          <a:spcPct val="85000"/>
                        </a:lnSpc>
                        <a:spcBef>
                          <a:spcPts val="300"/>
                        </a:spcBef>
                        <a:buFont typeface="Arial" panose="020B0604020202020204" pitchFamily="34" charset="0"/>
                        <a:buChar char="•"/>
                      </a:pPr>
                      <a:r>
                        <a:rPr lang="en-US" sz="1800" dirty="0">
                          <a:solidFill>
                            <a:srgbClr val="000000"/>
                          </a:solidFill>
                        </a:rPr>
                        <a:t>May reduce effectiveness of hormonal contraceptive agents</a:t>
                      </a:r>
                    </a:p>
                    <a:p>
                      <a:pPr marL="285750" indent="-285750" algn="l">
                        <a:lnSpc>
                          <a:spcPct val="85000"/>
                        </a:lnSpc>
                        <a:spcBef>
                          <a:spcPts val="300"/>
                        </a:spcBef>
                        <a:buFont typeface="Arial" panose="020B0604020202020204" pitchFamily="34" charset="0"/>
                        <a:buChar char="•"/>
                      </a:pPr>
                      <a:r>
                        <a:rPr lang="en-US" sz="1800" dirty="0">
                          <a:solidFill>
                            <a:srgbClr val="000000"/>
                          </a:solidFill>
                        </a:rPr>
                        <a:t>May increase heart rate and diastolic and systolic blood pressure (BP)</a:t>
                      </a:r>
                      <a:endParaRPr lang="en-US" sz="1800" dirty="0">
                        <a:solidFill>
                          <a:srgbClr val="000000"/>
                        </a:solidFill>
                        <a:latin typeface="Arial"/>
                        <a:cs typeface="Arial"/>
                      </a:endParaRPr>
                    </a:p>
                  </a:txBody>
                  <a:tcPr marL="122741" marR="122741" marT="45524" marB="45524" anchor="ctr"/>
                </a:tc>
                <a:extLst>
                  <a:ext uri="{0D108BD9-81ED-4DB2-BD59-A6C34878D82A}">
                    <a16:rowId xmlns:a16="http://schemas.microsoft.com/office/drawing/2014/main" val="10002"/>
                  </a:ext>
                </a:extLst>
              </a:tr>
              <a:tr h="718457">
                <a:tc>
                  <a:txBody>
                    <a:bodyPr/>
                    <a:lstStyle/>
                    <a:p>
                      <a:pPr algn="l">
                        <a:lnSpc>
                          <a:spcPct val="85000"/>
                        </a:lnSpc>
                        <a:spcBef>
                          <a:spcPts val="300"/>
                        </a:spcBef>
                      </a:pPr>
                      <a:r>
                        <a:rPr lang="en-US" sz="1800" b="1" baseline="0" dirty="0">
                          <a:solidFill>
                            <a:srgbClr val="000000"/>
                          </a:solidFill>
                          <a:latin typeface="Arial"/>
                          <a:cs typeface="Arial"/>
                        </a:rPr>
                        <a:t>Methylphenidate</a:t>
                      </a:r>
                      <a:r>
                        <a:rPr lang="en-US" sz="1800" b="1" baseline="30000" dirty="0">
                          <a:solidFill>
                            <a:srgbClr val="000000"/>
                          </a:solidFill>
                          <a:latin typeface="Arial"/>
                          <a:cs typeface="Arial"/>
                        </a:rPr>
                        <a:t>3</a:t>
                      </a:r>
                      <a:endParaRPr lang="en-US" sz="1800" b="1" baseline="0" dirty="0">
                        <a:solidFill>
                          <a:srgbClr val="000000"/>
                        </a:solidFill>
                        <a:latin typeface="Arial"/>
                        <a:cs typeface="Arial"/>
                      </a:endParaRPr>
                    </a:p>
                  </a:txBody>
                  <a:tcPr marL="122741" marR="122741" marT="45524" marB="45524" anchor="ctr"/>
                </a:tc>
                <a:tc>
                  <a:txBody>
                    <a:bodyPr/>
                    <a:lstStyle/>
                    <a:p>
                      <a:pPr marL="342900" indent="-342900" algn="l">
                        <a:lnSpc>
                          <a:spcPct val="85000"/>
                        </a:lnSpc>
                        <a:spcBef>
                          <a:spcPts val="300"/>
                        </a:spcBef>
                        <a:buFont typeface="Arial" panose="020B0604020202020204" pitchFamily="34" charset="0"/>
                        <a:buChar char="•"/>
                      </a:pPr>
                      <a:r>
                        <a:rPr lang="en-US" sz="1800" dirty="0">
                          <a:solidFill>
                            <a:srgbClr val="000000"/>
                          </a:solidFill>
                          <a:latin typeface="Arial"/>
                          <a:cs typeface="Arial"/>
                        </a:rPr>
                        <a:t>Schedule II controlled substance</a:t>
                      </a:r>
                    </a:p>
                    <a:p>
                      <a:pPr marL="342900" indent="-342900" algn="l">
                        <a:lnSpc>
                          <a:spcPct val="85000"/>
                        </a:lnSpc>
                        <a:spcBef>
                          <a:spcPts val="300"/>
                        </a:spcBef>
                        <a:buFont typeface="Arial" panose="020B0604020202020204" pitchFamily="34" charset="0"/>
                        <a:buChar char="•"/>
                      </a:pPr>
                      <a:r>
                        <a:rPr lang="en-US" sz="1800" dirty="0">
                          <a:solidFill>
                            <a:srgbClr val="000000"/>
                          </a:solidFill>
                          <a:latin typeface="Arial"/>
                          <a:cs typeface="Arial"/>
                        </a:rPr>
                        <a:t>High potential for abuse</a:t>
                      </a:r>
                    </a:p>
                  </a:txBody>
                  <a:tcPr marL="122741" marR="122741" marT="45524" marB="45524" anchor="ctr"/>
                </a:tc>
                <a:extLst>
                  <a:ext uri="{0D108BD9-81ED-4DB2-BD59-A6C34878D82A}">
                    <a16:rowId xmlns:a16="http://schemas.microsoft.com/office/drawing/2014/main" val="2350952747"/>
                  </a:ext>
                </a:extLst>
              </a:tr>
              <a:tr h="718457">
                <a:tc>
                  <a:txBody>
                    <a:bodyPr/>
                    <a:lstStyle/>
                    <a:p>
                      <a:pPr algn="l">
                        <a:lnSpc>
                          <a:spcPct val="85000"/>
                        </a:lnSpc>
                        <a:spcBef>
                          <a:spcPts val="300"/>
                        </a:spcBef>
                      </a:pPr>
                      <a:r>
                        <a:rPr lang="en-US" sz="1800" b="1" baseline="0" dirty="0">
                          <a:solidFill>
                            <a:srgbClr val="000000"/>
                          </a:solidFill>
                        </a:rPr>
                        <a:t>Solriamfetol</a:t>
                      </a:r>
                      <a:r>
                        <a:rPr lang="en-US" sz="1800" b="1" baseline="30000" dirty="0">
                          <a:solidFill>
                            <a:srgbClr val="000000"/>
                          </a:solidFill>
                        </a:rPr>
                        <a:t>4,5,6</a:t>
                      </a:r>
                      <a:endParaRPr lang="en-US" sz="1800" b="1" baseline="30000" dirty="0">
                        <a:solidFill>
                          <a:srgbClr val="000000"/>
                        </a:solidFill>
                        <a:latin typeface="Arial"/>
                        <a:cs typeface="Arial"/>
                      </a:endParaRPr>
                    </a:p>
                  </a:txBody>
                  <a:tcPr marL="122741" marR="122741" marT="45524" marB="45524" anchor="ctr"/>
                </a:tc>
                <a:tc>
                  <a:txBody>
                    <a:bodyPr/>
                    <a:lstStyle/>
                    <a:p>
                      <a:pPr marL="342900" indent="-342900" algn="l">
                        <a:lnSpc>
                          <a:spcPct val="85000"/>
                        </a:lnSpc>
                        <a:spcBef>
                          <a:spcPts val="300"/>
                        </a:spcBef>
                        <a:buFont typeface="Arial" panose="020B0604020202020204" pitchFamily="34" charset="0"/>
                        <a:buChar char="•"/>
                      </a:pPr>
                      <a:r>
                        <a:rPr lang="en-US" sz="1800" dirty="0">
                          <a:solidFill>
                            <a:srgbClr val="000000"/>
                          </a:solidFill>
                        </a:rPr>
                        <a:t>Precautions regarding blood pressure and heart rate increases</a:t>
                      </a:r>
                      <a:endParaRPr lang="en-US" sz="1800" baseline="30000" dirty="0">
                        <a:solidFill>
                          <a:srgbClr val="000000"/>
                        </a:solidFill>
                      </a:endParaRPr>
                    </a:p>
                    <a:p>
                      <a:pPr marL="342900" indent="-342900" algn="l">
                        <a:lnSpc>
                          <a:spcPct val="85000"/>
                        </a:lnSpc>
                        <a:spcBef>
                          <a:spcPts val="300"/>
                        </a:spcBef>
                        <a:buFont typeface="Arial" panose="020B0604020202020204" pitchFamily="34" charset="0"/>
                        <a:buChar char="•"/>
                      </a:pPr>
                      <a:r>
                        <a:rPr lang="en-US" sz="1800" dirty="0">
                          <a:solidFill>
                            <a:srgbClr val="000000"/>
                          </a:solidFill>
                        </a:rPr>
                        <a:t>Unlikely to reduce effectiveness of birth control</a:t>
                      </a:r>
                    </a:p>
                    <a:p>
                      <a:pPr marL="342900" indent="-342900" algn="l">
                        <a:lnSpc>
                          <a:spcPct val="85000"/>
                        </a:lnSpc>
                        <a:spcBef>
                          <a:spcPts val="300"/>
                        </a:spcBef>
                        <a:buFont typeface="Arial" panose="020B0604020202020204" pitchFamily="34" charset="0"/>
                        <a:buChar char="•"/>
                      </a:pPr>
                      <a:r>
                        <a:rPr lang="en-US" sz="1800" dirty="0">
                          <a:solidFill>
                            <a:srgbClr val="000000"/>
                          </a:solidFill>
                        </a:rPr>
                        <a:t>Renally secreted</a:t>
                      </a:r>
                    </a:p>
                    <a:p>
                      <a:pPr marL="342900" indent="-342900" algn="l">
                        <a:lnSpc>
                          <a:spcPct val="85000"/>
                        </a:lnSpc>
                        <a:spcBef>
                          <a:spcPts val="300"/>
                        </a:spcBef>
                        <a:buFont typeface="Arial" panose="020B0604020202020204" pitchFamily="34" charset="0"/>
                        <a:buChar char="•"/>
                      </a:pPr>
                      <a:r>
                        <a:rPr lang="en-US" sz="1800" dirty="0">
                          <a:solidFill>
                            <a:srgbClr val="000000"/>
                          </a:solidFill>
                        </a:rPr>
                        <a:t>Abuse potential </a:t>
                      </a:r>
                      <a:r>
                        <a:rPr lang="en-US" sz="1800" u="sng" dirty="0">
                          <a:solidFill>
                            <a:srgbClr val="000000"/>
                          </a:solidFill>
                        </a:rPr>
                        <a:t>&lt;</a:t>
                      </a:r>
                      <a:r>
                        <a:rPr lang="en-US" sz="1800" dirty="0">
                          <a:solidFill>
                            <a:srgbClr val="000000"/>
                          </a:solidFill>
                        </a:rPr>
                        <a:t> phentermine in recreational drug users</a:t>
                      </a:r>
                    </a:p>
                    <a:p>
                      <a:pPr marL="342900" indent="-342900" algn="l">
                        <a:lnSpc>
                          <a:spcPct val="85000"/>
                        </a:lnSpc>
                        <a:spcBef>
                          <a:spcPts val="300"/>
                        </a:spcBef>
                        <a:buFont typeface="Arial" panose="020B0604020202020204" pitchFamily="34" charset="0"/>
                        <a:buChar char="•"/>
                      </a:pPr>
                      <a:r>
                        <a:rPr lang="en-US" sz="1800" dirty="0">
                          <a:solidFill>
                            <a:srgbClr val="000000"/>
                          </a:solidFill>
                          <a:latin typeface="Arial"/>
                          <a:cs typeface="Arial"/>
                        </a:rPr>
                        <a:t>300 mg dose not available in U.S.</a:t>
                      </a:r>
                    </a:p>
                  </a:txBody>
                  <a:tcPr marL="122741" marR="122741" marT="45524" marB="45524" anchor="ctr"/>
                </a:tc>
                <a:extLst>
                  <a:ext uri="{0D108BD9-81ED-4DB2-BD59-A6C34878D82A}">
                    <a16:rowId xmlns:a16="http://schemas.microsoft.com/office/drawing/2014/main" val="3246431203"/>
                  </a:ext>
                </a:extLst>
              </a:tr>
            </a:tbl>
          </a:graphicData>
        </a:graphic>
      </p:graphicFrame>
    </p:spTree>
    <p:extLst>
      <p:ext uri="{BB962C8B-B14F-4D97-AF65-F5344CB8AC3E}">
        <p14:creationId xmlns:p14="http://schemas.microsoft.com/office/powerpoint/2010/main" val="408270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0DF0C2F-BB64-6C40-BA8B-F5E2DA9C48A5}"/>
              </a:ext>
            </a:extLst>
          </p:cNvPr>
          <p:cNvSpPr>
            <a:spLocks noGrp="1"/>
          </p:cNvSpPr>
          <p:nvPr>
            <p:ph type="title"/>
          </p:nvPr>
        </p:nvSpPr>
        <p:spPr>
          <a:xfrm>
            <a:off x="417095" y="102582"/>
            <a:ext cx="8309810" cy="824841"/>
          </a:xfrm>
        </p:spPr>
        <p:txBody>
          <a:bodyPr/>
          <a:lstStyle/>
          <a:p>
            <a:r>
              <a:rPr lang="en-US" sz="2800" dirty="0"/>
              <a:t>Safety Considerations Among Treatment Options for Narcolepsy (cont.)</a:t>
            </a:r>
          </a:p>
        </p:txBody>
      </p:sp>
      <p:sp>
        <p:nvSpPr>
          <p:cNvPr id="6" name="Content Placeholder 5">
            <a:extLst>
              <a:ext uri="{FF2B5EF4-FFF2-40B4-BE49-F238E27FC236}">
                <a16:creationId xmlns:a16="http://schemas.microsoft.com/office/drawing/2014/main" id="{0FCE27FC-5DF3-F149-88EE-2EDB9332FC8F}"/>
              </a:ext>
            </a:extLst>
          </p:cNvPr>
          <p:cNvSpPr>
            <a:spLocks noGrp="1"/>
          </p:cNvSpPr>
          <p:nvPr>
            <p:ph idx="1"/>
          </p:nvPr>
        </p:nvSpPr>
        <p:spPr/>
        <p:txBody>
          <a:bodyPr/>
          <a:lstStyle/>
          <a:p>
            <a:endParaRPr lang="en-US"/>
          </a:p>
        </p:txBody>
      </p:sp>
      <p:sp>
        <p:nvSpPr>
          <p:cNvPr id="2" name="Text Placeholder 1">
            <a:extLst>
              <a:ext uri="{FF2B5EF4-FFF2-40B4-BE49-F238E27FC236}">
                <a16:creationId xmlns:a16="http://schemas.microsoft.com/office/drawing/2014/main" id="{EF26238D-7F1A-E24C-A2C6-ABFB3503A034}"/>
              </a:ext>
            </a:extLst>
          </p:cNvPr>
          <p:cNvSpPr>
            <a:spLocks noGrp="1"/>
          </p:cNvSpPr>
          <p:nvPr>
            <p:ph type="body" sz="quarter" idx="10"/>
          </p:nvPr>
        </p:nvSpPr>
        <p:spPr>
          <a:xfrm>
            <a:off x="0" y="4788018"/>
            <a:ext cx="8165206" cy="355482"/>
          </a:xfrm>
        </p:spPr>
        <p:txBody>
          <a:bodyPr/>
          <a:lstStyle/>
          <a:p>
            <a:pPr marL="0" indent="0"/>
            <a:r>
              <a:rPr lang="en-US" sz="900" dirty="0">
                <a:solidFill>
                  <a:srgbClr val="5A686F"/>
                </a:solidFill>
              </a:rPr>
              <a:t>1. </a:t>
            </a:r>
            <a:r>
              <a:rPr lang="en-US" sz="900" dirty="0" err="1">
                <a:solidFill>
                  <a:srgbClr val="5A686F"/>
                </a:solidFill>
              </a:rPr>
              <a:t>Drugs@FDA</a:t>
            </a:r>
            <a:r>
              <a:rPr lang="en-US" sz="900" dirty="0">
                <a:solidFill>
                  <a:srgbClr val="5A686F"/>
                </a:solidFill>
              </a:rPr>
              <a:t> Website.; 2. </a:t>
            </a:r>
            <a:r>
              <a:rPr lang="en-US" sz="900" dirty="0" err="1">
                <a:solidFill>
                  <a:srgbClr val="5A686F"/>
                </a:solidFill>
              </a:rPr>
              <a:t>Scart-Gres</a:t>
            </a:r>
            <a:r>
              <a:rPr lang="en-US" sz="900" dirty="0">
                <a:solidFill>
                  <a:srgbClr val="5A686F"/>
                </a:solidFill>
              </a:rPr>
              <a:t> C, et al. </a:t>
            </a:r>
            <a:r>
              <a:rPr lang="en-US" sz="900" i="1" dirty="0">
                <a:solidFill>
                  <a:srgbClr val="5A686F"/>
                </a:solidFill>
              </a:rPr>
              <a:t>Sleep</a:t>
            </a:r>
            <a:r>
              <a:rPr lang="en-US" sz="900" dirty="0">
                <a:solidFill>
                  <a:srgbClr val="5A686F"/>
                </a:solidFill>
              </a:rPr>
              <a:t>. 2019;42(Suppl 1):A244-245.; 3. </a:t>
            </a:r>
            <a:r>
              <a:rPr lang="en-US" sz="900" dirty="0" err="1">
                <a:solidFill>
                  <a:srgbClr val="5A686F"/>
                </a:solidFill>
              </a:rPr>
              <a:t>Setnik</a:t>
            </a:r>
            <a:r>
              <a:rPr lang="en-US" sz="900" dirty="0">
                <a:solidFill>
                  <a:srgbClr val="5A686F"/>
                </a:solidFill>
              </a:rPr>
              <a:t> B, et al. </a:t>
            </a:r>
            <a:r>
              <a:rPr lang="en-US" sz="900" i="1" dirty="0">
                <a:solidFill>
                  <a:srgbClr val="5A686F"/>
                </a:solidFill>
              </a:rPr>
              <a:t>Sleep</a:t>
            </a:r>
            <a:r>
              <a:rPr lang="en-US" sz="900" dirty="0">
                <a:solidFill>
                  <a:srgbClr val="5A686F"/>
                </a:solidFill>
              </a:rPr>
              <a:t>. 2020;43(4):zsz252.; </a:t>
            </a:r>
            <a:br>
              <a:rPr lang="en-US" sz="900" dirty="0">
                <a:solidFill>
                  <a:srgbClr val="5A686F"/>
                </a:solidFill>
              </a:rPr>
            </a:br>
            <a:r>
              <a:rPr lang="en-US" sz="900" dirty="0">
                <a:solidFill>
                  <a:srgbClr val="5A686F"/>
                </a:solidFill>
              </a:rPr>
              <a:t>4. Husain AM, et al. </a:t>
            </a:r>
            <a:r>
              <a:rPr lang="en-US" sz="900" i="1" dirty="0">
                <a:solidFill>
                  <a:srgbClr val="5A686F"/>
                </a:solidFill>
              </a:rPr>
              <a:t>J Clin Sleep Med</a:t>
            </a:r>
            <a:r>
              <a:rPr lang="en-US" sz="900" dirty="0">
                <a:solidFill>
                  <a:srgbClr val="5A686F"/>
                </a:solidFill>
              </a:rPr>
              <a:t>. 2020;16(9):1469-1474.; 5. </a:t>
            </a:r>
            <a:r>
              <a:rPr lang="en-US" sz="900" dirty="0" err="1">
                <a:solidFill>
                  <a:srgbClr val="5A686F"/>
                </a:solidFill>
              </a:rPr>
              <a:t>Dauvilliers</a:t>
            </a:r>
            <a:r>
              <a:rPr lang="en-US" sz="900" dirty="0">
                <a:solidFill>
                  <a:srgbClr val="5A686F"/>
                </a:solidFill>
              </a:rPr>
              <a:t> Y, et al. </a:t>
            </a:r>
            <a:r>
              <a:rPr lang="en-US" sz="900" i="1" dirty="0">
                <a:solidFill>
                  <a:srgbClr val="5A686F"/>
                </a:solidFill>
              </a:rPr>
              <a:t>Sleep</a:t>
            </a:r>
            <a:r>
              <a:rPr lang="en-US" sz="900" dirty="0">
                <a:solidFill>
                  <a:srgbClr val="5A686F"/>
                </a:solidFill>
              </a:rPr>
              <a:t>. 2020;43:A286.</a:t>
            </a:r>
          </a:p>
        </p:txBody>
      </p:sp>
      <p:graphicFrame>
        <p:nvGraphicFramePr>
          <p:cNvPr id="4" name="Content Placeholder 3">
            <a:extLst>
              <a:ext uri="{FF2B5EF4-FFF2-40B4-BE49-F238E27FC236}">
                <a16:creationId xmlns:a16="http://schemas.microsoft.com/office/drawing/2014/main" id="{49C75B20-A81C-F747-BF48-4A3FE07886AD}"/>
              </a:ext>
            </a:extLst>
          </p:cNvPr>
          <p:cNvGraphicFramePr>
            <a:graphicFrameLocks/>
          </p:cNvGraphicFramePr>
          <p:nvPr>
            <p:extLst>
              <p:ext uri="{D42A27DB-BD31-4B8C-83A1-F6EECF244321}">
                <p14:modId xmlns:p14="http://schemas.microsoft.com/office/powerpoint/2010/main" val="1717563987"/>
              </p:ext>
            </p:extLst>
          </p:nvPr>
        </p:nvGraphicFramePr>
        <p:xfrm>
          <a:off x="194326" y="1044140"/>
          <a:ext cx="8755347" cy="3605134"/>
        </p:xfrm>
        <a:graphic>
          <a:graphicData uri="http://schemas.openxmlformats.org/drawingml/2006/table">
            <a:tbl>
              <a:tblPr firstRow="1" bandRow="1">
                <a:tableStyleId>{5C22544A-7EE6-4342-B048-85BDC9FD1C3A}</a:tableStyleId>
              </a:tblPr>
              <a:tblGrid>
                <a:gridCol w="1724626">
                  <a:extLst>
                    <a:ext uri="{9D8B030D-6E8A-4147-A177-3AD203B41FA5}">
                      <a16:colId xmlns:a16="http://schemas.microsoft.com/office/drawing/2014/main" val="20000"/>
                    </a:ext>
                  </a:extLst>
                </a:gridCol>
                <a:gridCol w="7030721">
                  <a:extLst>
                    <a:ext uri="{9D8B030D-6E8A-4147-A177-3AD203B41FA5}">
                      <a16:colId xmlns:a16="http://schemas.microsoft.com/office/drawing/2014/main" val="20001"/>
                    </a:ext>
                  </a:extLst>
                </a:gridCol>
              </a:tblGrid>
              <a:tr h="333900">
                <a:tc>
                  <a:txBody>
                    <a:bodyPr/>
                    <a:lstStyle/>
                    <a:p>
                      <a:pPr algn="ctr">
                        <a:lnSpc>
                          <a:spcPct val="85000"/>
                        </a:lnSpc>
                        <a:spcBef>
                          <a:spcPts val="300"/>
                        </a:spcBef>
                      </a:pPr>
                      <a:r>
                        <a:rPr lang="en-US" sz="1600" b="1" dirty="0">
                          <a:solidFill>
                            <a:schemeClr val="bg2"/>
                          </a:solidFill>
                        </a:rPr>
                        <a:t>Agent</a:t>
                      </a:r>
                      <a:endParaRPr lang="en-US" sz="1600" b="1" dirty="0">
                        <a:solidFill>
                          <a:schemeClr val="bg2"/>
                        </a:solidFill>
                        <a:latin typeface="Arial"/>
                        <a:cs typeface="Arial"/>
                      </a:endParaRPr>
                    </a:p>
                  </a:txBody>
                  <a:tcPr marL="100537" marR="100537" marT="50269" marB="50269" anchor="ctr"/>
                </a:tc>
                <a:tc>
                  <a:txBody>
                    <a:bodyPr/>
                    <a:lstStyle/>
                    <a:p>
                      <a:pPr algn="ctr">
                        <a:lnSpc>
                          <a:spcPct val="85000"/>
                        </a:lnSpc>
                        <a:spcBef>
                          <a:spcPts val="300"/>
                        </a:spcBef>
                      </a:pPr>
                      <a:r>
                        <a:rPr lang="en-US" sz="1600" b="1" dirty="0">
                          <a:solidFill>
                            <a:schemeClr val="bg1"/>
                          </a:solidFill>
                        </a:rPr>
                        <a:t>Additional Considerations</a:t>
                      </a:r>
                      <a:endParaRPr lang="en-US" sz="1600" b="1" dirty="0">
                        <a:solidFill>
                          <a:schemeClr val="bg1"/>
                        </a:solidFill>
                        <a:latin typeface="Arial"/>
                        <a:cs typeface="Arial"/>
                      </a:endParaRPr>
                    </a:p>
                  </a:txBody>
                  <a:tcPr marL="100537" marR="100537" marT="50269" marB="50269" anchor="ctr"/>
                </a:tc>
                <a:extLst>
                  <a:ext uri="{0D108BD9-81ED-4DB2-BD59-A6C34878D82A}">
                    <a16:rowId xmlns:a16="http://schemas.microsoft.com/office/drawing/2014/main" val="10000"/>
                  </a:ext>
                </a:extLst>
              </a:tr>
              <a:tr h="1457679">
                <a:tc>
                  <a:txBody>
                    <a:bodyPr/>
                    <a:lstStyle/>
                    <a:p>
                      <a:pPr marL="0" indent="0" algn="l">
                        <a:lnSpc>
                          <a:spcPct val="85000"/>
                        </a:lnSpc>
                        <a:spcBef>
                          <a:spcPts val="300"/>
                        </a:spcBef>
                        <a:tabLst/>
                      </a:pPr>
                      <a:r>
                        <a:rPr lang="en-US" sz="1600" b="1" dirty="0">
                          <a:solidFill>
                            <a:srgbClr val="000000"/>
                          </a:solidFill>
                        </a:rPr>
                        <a:t>Pitolisant</a:t>
                      </a:r>
                      <a:r>
                        <a:rPr lang="en-US" sz="1600" b="1" baseline="30000" dirty="0">
                          <a:solidFill>
                            <a:srgbClr val="000000"/>
                          </a:solidFill>
                        </a:rPr>
                        <a:t>1-3</a:t>
                      </a:r>
                      <a:endParaRPr lang="en-US" sz="1600" b="1" baseline="30000" dirty="0">
                        <a:solidFill>
                          <a:srgbClr val="000000"/>
                        </a:solidFill>
                        <a:latin typeface="Arial"/>
                        <a:cs typeface="Arial"/>
                      </a:endParaRPr>
                    </a:p>
                  </a:txBody>
                  <a:tcPr marL="122741" marR="122741" marT="45524" marB="45524" anchor="ctr"/>
                </a:tc>
                <a:tc>
                  <a:txBody>
                    <a:bodyPr/>
                    <a:lstStyle/>
                    <a:p>
                      <a:pPr marL="285750" indent="-285750" algn="l">
                        <a:lnSpc>
                          <a:spcPct val="85000"/>
                        </a:lnSpc>
                        <a:spcBef>
                          <a:spcPts val="300"/>
                        </a:spcBef>
                        <a:buFont typeface="Arial" panose="020B0604020202020204" pitchFamily="34" charset="0"/>
                        <a:buChar char="•"/>
                      </a:pPr>
                      <a:r>
                        <a:rPr lang="en-US" sz="1600" dirty="0">
                          <a:solidFill>
                            <a:srgbClr val="000000"/>
                          </a:solidFill>
                        </a:rPr>
                        <a:t>May reduce effectiveness of hormonal contraceptive (???)</a:t>
                      </a:r>
                    </a:p>
                    <a:p>
                      <a:pPr marL="285750" indent="-285750" algn="l">
                        <a:lnSpc>
                          <a:spcPct val="85000"/>
                        </a:lnSpc>
                        <a:spcBef>
                          <a:spcPts val="300"/>
                        </a:spcBef>
                        <a:buFont typeface="Arial" panose="020B0604020202020204" pitchFamily="34" charset="0"/>
                        <a:buChar char="•"/>
                      </a:pPr>
                      <a:r>
                        <a:rPr lang="en-US" sz="1600" dirty="0">
                          <a:solidFill>
                            <a:srgbClr val="000000"/>
                          </a:solidFill>
                        </a:rPr>
                        <a:t>In a study of 303 patients, no clinically relevant effects on vital signs, laboratory findings, or electrocardiogram (ECG) parameters were noted</a:t>
                      </a:r>
                    </a:p>
                    <a:p>
                      <a:pPr marL="285750" indent="-285750" algn="l">
                        <a:lnSpc>
                          <a:spcPct val="85000"/>
                        </a:lnSpc>
                        <a:spcBef>
                          <a:spcPts val="300"/>
                        </a:spcBef>
                        <a:buFont typeface="Arial" panose="020B0604020202020204" pitchFamily="34" charset="0"/>
                        <a:buChar char="•"/>
                      </a:pPr>
                      <a:r>
                        <a:rPr lang="en-US" sz="1600" dirty="0">
                          <a:solidFill>
                            <a:srgbClr val="000000"/>
                          </a:solidFill>
                        </a:rPr>
                        <a:t>Lower abuse potential compared to phentermine and overall profile to placebo</a:t>
                      </a:r>
                    </a:p>
                    <a:p>
                      <a:pPr marL="285750" indent="-285750" algn="l">
                        <a:lnSpc>
                          <a:spcPct val="85000"/>
                        </a:lnSpc>
                        <a:spcBef>
                          <a:spcPts val="300"/>
                        </a:spcBef>
                        <a:buFont typeface="Arial" panose="020B0604020202020204" pitchFamily="34" charset="0"/>
                        <a:buChar char="•"/>
                      </a:pPr>
                      <a:r>
                        <a:rPr lang="en-US" sz="1600" dirty="0">
                          <a:solidFill>
                            <a:srgbClr val="000000"/>
                          </a:solidFill>
                          <a:latin typeface="Arial"/>
                          <a:cs typeface="Arial"/>
                        </a:rPr>
                        <a:t>Not a controlled substance</a:t>
                      </a:r>
                    </a:p>
                  </a:txBody>
                  <a:tcPr marL="122741" marR="122741" marT="45524" marB="45524" anchor="ctr"/>
                </a:tc>
                <a:extLst>
                  <a:ext uri="{0D108BD9-81ED-4DB2-BD59-A6C34878D82A}">
                    <a16:rowId xmlns:a16="http://schemas.microsoft.com/office/drawing/2014/main" val="2702871467"/>
                  </a:ext>
                </a:extLst>
              </a:tr>
              <a:tr h="1108159">
                <a:tc>
                  <a:txBody>
                    <a:bodyPr/>
                    <a:lstStyle/>
                    <a:p>
                      <a:pPr marL="0" marR="0" lvl="0" indent="0" algn="l" defTabSz="914400" rtl="0" eaLnBrk="1" fontAlgn="auto" latinLnBrk="0" hangingPunct="1">
                        <a:lnSpc>
                          <a:spcPct val="85000"/>
                        </a:lnSpc>
                        <a:spcBef>
                          <a:spcPts val="300"/>
                        </a:spcBef>
                        <a:spcAft>
                          <a:spcPts val="0"/>
                        </a:spcAft>
                        <a:buClrTx/>
                        <a:buSzTx/>
                        <a:buFontTx/>
                        <a:buNone/>
                        <a:tabLst/>
                        <a:defRPr/>
                      </a:pPr>
                      <a:r>
                        <a:rPr lang="en-US" sz="1600" b="1" dirty="0">
                          <a:solidFill>
                            <a:srgbClr val="000000"/>
                          </a:solidFill>
                        </a:rPr>
                        <a:t>Sodium Oxybate</a:t>
                      </a:r>
                      <a:r>
                        <a:rPr lang="en-US" sz="1600" b="1" baseline="30000" dirty="0">
                          <a:solidFill>
                            <a:srgbClr val="000000"/>
                          </a:solidFill>
                        </a:rPr>
                        <a:t>4</a:t>
                      </a:r>
                      <a:endParaRPr lang="en-US" sz="1600" b="1" dirty="0">
                        <a:solidFill>
                          <a:srgbClr val="000000"/>
                        </a:solidFill>
                      </a:endParaRPr>
                    </a:p>
                    <a:p>
                      <a:pPr marL="0" indent="0" algn="l">
                        <a:lnSpc>
                          <a:spcPct val="85000"/>
                        </a:lnSpc>
                        <a:spcBef>
                          <a:spcPts val="300"/>
                        </a:spcBef>
                        <a:tabLst/>
                      </a:pPr>
                      <a:endParaRPr lang="en-US" sz="1600" b="1" dirty="0">
                        <a:solidFill>
                          <a:srgbClr val="000000"/>
                        </a:solidFill>
                        <a:latin typeface="Arial"/>
                        <a:cs typeface="Arial"/>
                      </a:endParaRPr>
                    </a:p>
                  </a:txBody>
                  <a:tcPr marL="122741" marR="122741" marT="45524" marB="45524" anchor="ctr"/>
                </a:tc>
                <a:tc>
                  <a:txBody>
                    <a:bodyPr/>
                    <a:lstStyle/>
                    <a:p>
                      <a:pPr marL="285750" indent="-285750" algn="l">
                        <a:lnSpc>
                          <a:spcPct val="85000"/>
                        </a:lnSpc>
                        <a:spcBef>
                          <a:spcPts val="300"/>
                        </a:spcBef>
                        <a:buFont typeface="Arial" panose="020B0604020202020204" pitchFamily="34" charset="0"/>
                        <a:buChar char="•"/>
                      </a:pPr>
                      <a:r>
                        <a:rPr lang="en-US" sz="1600" dirty="0">
                          <a:solidFill>
                            <a:srgbClr val="000000"/>
                          </a:solidFill>
                        </a:rPr>
                        <a:t>High sodium formulation may be contraindicated in patients at risk for CVD events</a:t>
                      </a:r>
                    </a:p>
                    <a:p>
                      <a:pPr marL="285750" indent="-285750" algn="l">
                        <a:lnSpc>
                          <a:spcPct val="85000"/>
                        </a:lnSpc>
                        <a:spcBef>
                          <a:spcPts val="300"/>
                        </a:spcBef>
                        <a:buFont typeface="Arial" panose="020B0604020202020204" pitchFamily="34" charset="0"/>
                        <a:buChar char="•"/>
                      </a:pPr>
                      <a:r>
                        <a:rPr lang="en-US" sz="1600" dirty="0">
                          <a:solidFill>
                            <a:srgbClr val="000000"/>
                          </a:solidFill>
                        </a:rPr>
                        <a:t>May decrease body mass index</a:t>
                      </a:r>
                    </a:p>
                    <a:p>
                      <a:pPr marL="285750" indent="-285750" algn="l">
                        <a:lnSpc>
                          <a:spcPct val="85000"/>
                        </a:lnSpc>
                        <a:spcBef>
                          <a:spcPts val="300"/>
                        </a:spcBef>
                        <a:buFont typeface="Arial" panose="020B0604020202020204" pitchFamily="34" charset="0"/>
                        <a:buChar char="•"/>
                      </a:pPr>
                      <a:r>
                        <a:rPr lang="en-US" sz="1600" dirty="0">
                          <a:solidFill>
                            <a:srgbClr val="000000"/>
                          </a:solidFill>
                        </a:rPr>
                        <a:t>Common, early onset  adverse events (AEs) are generally of short duration and decrease over time</a:t>
                      </a:r>
                      <a:endParaRPr lang="en-US" sz="1600" dirty="0">
                        <a:solidFill>
                          <a:srgbClr val="000000"/>
                        </a:solidFill>
                        <a:latin typeface="Arial"/>
                        <a:cs typeface="Arial"/>
                      </a:endParaRPr>
                    </a:p>
                  </a:txBody>
                  <a:tcPr marL="122741" marR="122741" marT="45524" marB="45524" anchor="ctr"/>
                </a:tc>
                <a:extLst>
                  <a:ext uri="{0D108BD9-81ED-4DB2-BD59-A6C34878D82A}">
                    <a16:rowId xmlns:a16="http://schemas.microsoft.com/office/drawing/2014/main" val="328222185"/>
                  </a:ext>
                </a:extLst>
              </a:tr>
              <a:tr h="609987">
                <a:tc>
                  <a:txBody>
                    <a:bodyPr/>
                    <a:lstStyle/>
                    <a:p>
                      <a:pPr marL="0" indent="0" algn="l">
                        <a:lnSpc>
                          <a:spcPct val="85000"/>
                        </a:lnSpc>
                        <a:spcBef>
                          <a:spcPts val="300"/>
                        </a:spcBef>
                        <a:tabLst/>
                      </a:pPr>
                      <a:r>
                        <a:rPr lang="en-US" sz="1600" b="1" baseline="0" dirty="0">
                          <a:solidFill>
                            <a:srgbClr val="000000"/>
                          </a:solidFill>
                        </a:rPr>
                        <a:t>Lower sodium oxybate (LXB)</a:t>
                      </a:r>
                      <a:r>
                        <a:rPr lang="en-US" sz="1600" b="1" baseline="30000" dirty="0">
                          <a:solidFill>
                            <a:srgbClr val="000000"/>
                          </a:solidFill>
                        </a:rPr>
                        <a:t>5</a:t>
                      </a:r>
                      <a:endParaRPr lang="en-US" sz="1600" b="1" dirty="0">
                        <a:solidFill>
                          <a:srgbClr val="000000"/>
                        </a:solidFill>
                        <a:latin typeface="Arial"/>
                        <a:cs typeface="Arial"/>
                      </a:endParaRPr>
                    </a:p>
                  </a:txBody>
                  <a:tcPr marL="122741" marR="122741" marT="45524" marB="45524" anchor="ctr"/>
                </a:tc>
                <a:tc>
                  <a:txBody>
                    <a:bodyPr/>
                    <a:lstStyle/>
                    <a:p>
                      <a:pPr marL="285750" indent="-285750" algn="l">
                        <a:lnSpc>
                          <a:spcPct val="85000"/>
                        </a:lnSpc>
                        <a:spcBef>
                          <a:spcPts val="300"/>
                        </a:spcBef>
                        <a:buFont typeface="Arial" panose="020B0604020202020204" pitchFamily="34" charset="0"/>
                        <a:buChar char="•"/>
                      </a:pPr>
                      <a:r>
                        <a:rPr lang="en-US" sz="1600" dirty="0">
                          <a:solidFill>
                            <a:srgbClr val="000000"/>
                          </a:solidFill>
                        </a:rPr>
                        <a:t>Lower-sodium </a:t>
                      </a:r>
                      <a:r>
                        <a:rPr lang="en-US" sz="1600" dirty="0" err="1">
                          <a:solidFill>
                            <a:srgbClr val="000000"/>
                          </a:solidFill>
                        </a:rPr>
                        <a:t>oxybate</a:t>
                      </a:r>
                      <a:r>
                        <a:rPr lang="en-US" sz="1600" dirty="0">
                          <a:solidFill>
                            <a:srgbClr val="000000"/>
                          </a:solidFill>
                        </a:rPr>
                        <a:t> formulation may be ideal in those with CVD risks</a:t>
                      </a:r>
                    </a:p>
                    <a:p>
                      <a:pPr marL="285750" indent="-285750" algn="l">
                        <a:lnSpc>
                          <a:spcPct val="85000"/>
                        </a:lnSpc>
                        <a:spcBef>
                          <a:spcPts val="300"/>
                        </a:spcBef>
                        <a:buFont typeface="Arial" panose="020B0604020202020204" pitchFamily="34" charset="0"/>
                        <a:buChar char="•"/>
                      </a:pPr>
                      <a:r>
                        <a:rPr lang="en-US" sz="1600" dirty="0">
                          <a:solidFill>
                            <a:srgbClr val="000000"/>
                          </a:solidFill>
                        </a:rPr>
                        <a:t>AEs same as with sodium </a:t>
                      </a:r>
                      <a:r>
                        <a:rPr lang="en-US" sz="1600" dirty="0" err="1">
                          <a:solidFill>
                            <a:srgbClr val="000000"/>
                          </a:solidFill>
                        </a:rPr>
                        <a:t>oxybate</a:t>
                      </a:r>
                      <a:r>
                        <a:rPr lang="en-US" sz="1600" dirty="0">
                          <a:solidFill>
                            <a:srgbClr val="000000"/>
                          </a:solidFill>
                        </a:rPr>
                        <a:t> except CVD impact</a:t>
                      </a:r>
                      <a:endParaRPr lang="en-US" sz="1600" dirty="0">
                        <a:solidFill>
                          <a:srgbClr val="000000"/>
                        </a:solidFill>
                        <a:latin typeface="+mn-lt"/>
                        <a:cs typeface="Arial"/>
                      </a:endParaRPr>
                    </a:p>
                  </a:txBody>
                  <a:tcPr marL="122741" marR="122741" marT="45524" marB="45524" anchor="ctr"/>
                </a:tc>
                <a:extLst>
                  <a:ext uri="{0D108BD9-81ED-4DB2-BD59-A6C34878D82A}">
                    <a16:rowId xmlns:a16="http://schemas.microsoft.com/office/drawing/2014/main" val="475414978"/>
                  </a:ext>
                </a:extLst>
              </a:tr>
            </a:tbl>
          </a:graphicData>
        </a:graphic>
      </p:graphicFrame>
    </p:spTree>
    <p:extLst>
      <p:ext uri="{BB962C8B-B14F-4D97-AF65-F5344CB8AC3E}">
        <p14:creationId xmlns:p14="http://schemas.microsoft.com/office/powerpoint/2010/main" val="3697950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93909-21B9-7647-B1E2-A1EDB3CD2E26}"/>
              </a:ext>
            </a:extLst>
          </p:cNvPr>
          <p:cNvSpPr>
            <a:spLocks noGrp="1"/>
          </p:cNvSpPr>
          <p:nvPr>
            <p:ph type="title"/>
          </p:nvPr>
        </p:nvSpPr>
        <p:spPr/>
        <p:txBody>
          <a:bodyPr/>
          <a:lstStyle/>
          <a:p>
            <a:r>
              <a:rPr lang="en-US" dirty="0"/>
              <a:t>Study Design</a:t>
            </a:r>
          </a:p>
        </p:txBody>
      </p:sp>
      <p:sp>
        <p:nvSpPr>
          <p:cNvPr id="4" name="Text Placeholder 3">
            <a:extLst>
              <a:ext uri="{FF2B5EF4-FFF2-40B4-BE49-F238E27FC236}">
                <a16:creationId xmlns:a16="http://schemas.microsoft.com/office/drawing/2014/main" id="{CAA9284D-1410-374D-9DD1-B116F6025758}"/>
              </a:ext>
            </a:extLst>
          </p:cNvPr>
          <p:cNvSpPr>
            <a:spLocks noGrp="1"/>
          </p:cNvSpPr>
          <p:nvPr>
            <p:ph type="body" sz="quarter" idx="10"/>
          </p:nvPr>
        </p:nvSpPr>
        <p:spPr/>
        <p:txBody>
          <a:bodyPr/>
          <a:lstStyle/>
          <a:p>
            <a:r>
              <a:rPr lang="en-US" dirty="0"/>
              <a:t>Ben-Joseph RH, et al. SLEEP 2021 Annual Meeting. Abstract No. 503.</a:t>
            </a:r>
          </a:p>
        </p:txBody>
      </p:sp>
      <p:sp>
        <p:nvSpPr>
          <p:cNvPr id="3" name="Rectangle 2">
            <a:extLst>
              <a:ext uri="{FF2B5EF4-FFF2-40B4-BE49-F238E27FC236}">
                <a16:creationId xmlns:a16="http://schemas.microsoft.com/office/drawing/2014/main" id="{3CAEDA6E-D2AB-F245-9D78-E06A785AD773}"/>
              </a:ext>
            </a:extLst>
          </p:cNvPr>
          <p:cNvSpPr/>
          <p:nvPr/>
        </p:nvSpPr>
        <p:spPr>
          <a:xfrm>
            <a:off x="1551007" y="2571750"/>
            <a:ext cx="2847368" cy="7986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 6 months outcome free</a:t>
            </a:r>
          </a:p>
        </p:txBody>
      </p:sp>
      <p:cxnSp>
        <p:nvCxnSpPr>
          <p:cNvPr id="7" name="Straight Arrow Connector 6">
            <a:extLst>
              <a:ext uri="{FF2B5EF4-FFF2-40B4-BE49-F238E27FC236}">
                <a16:creationId xmlns:a16="http://schemas.microsoft.com/office/drawing/2014/main" id="{72C79339-6746-E744-8677-FCE6809B7CBE}"/>
              </a:ext>
            </a:extLst>
          </p:cNvPr>
          <p:cNvCxnSpPr>
            <a:cxnSpLocks/>
            <a:endCxn id="3" idx="1"/>
          </p:cNvCxnSpPr>
          <p:nvPr/>
        </p:nvCxnSpPr>
        <p:spPr>
          <a:xfrm>
            <a:off x="972273" y="2971077"/>
            <a:ext cx="578734"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99BF1FA1-77DE-3947-BD93-55D2FD6CB59B}"/>
              </a:ext>
            </a:extLst>
          </p:cNvPr>
          <p:cNvCxnSpPr>
            <a:cxnSpLocks/>
          </p:cNvCxnSpPr>
          <p:nvPr/>
        </p:nvCxnSpPr>
        <p:spPr>
          <a:xfrm>
            <a:off x="972274" y="2675924"/>
            <a:ext cx="0" cy="588138"/>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DE9219AD-B969-8A43-9BE4-202B7E6F938B}"/>
              </a:ext>
            </a:extLst>
          </p:cNvPr>
          <p:cNvCxnSpPr>
            <a:cxnSpLocks/>
          </p:cNvCxnSpPr>
          <p:nvPr/>
        </p:nvCxnSpPr>
        <p:spPr>
          <a:xfrm flipV="1">
            <a:off x="972273" y="3426106"/>
            <a:ext cx="0" cy="41668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0DC00D69-0F80-0B4E-8ABF-17189CE7D89C}"/>
              </a:ext>
            </a:extLst>
          </p:cNvPr>
          <p:cNvCxnSpPr>
            <a:cxnSpLocks/>
            <a:stCxn id="3" idx="3"/>
          </p:cNvCxnSpPr>
          <p:nvPr/>
        </p:nvCxnSpPr>
        <p:spPr>
          <a:xfrm>
            <a:off x="4398375" y="2971077"/>
            <a:ext cx="409744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D87AAB67-EADB-324C-9021-DC1B4982D8BF}"/>
              </a:ext>
            </a:extLst>
          </p:cNvPr>
          <p:cNvCxnSpPr>
            <a:cxnSpLocks/>
            <a:stCxn id="47" idx="2"/>
          </p:cNvCxnSpPr>
          <p:nvPr/>
        </p:nvCxnSpPr>
        <p:spPr>
          <a:xfrm>
            <a:off x="8495819" y="2788829"/>
            <a:ext cx="0" cy="475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CFEBE6D9-B23B-0F4C-9093-CAE21C61E98F}"/>
              </a:ext>
            </a:extLst>
          </p:cNvPr>
          <p:cNvCxnSpPr>
            <a:cxnSpLocks/>
          </p:cNvCxnSpPr>
          <p:nvPr/>
        </p:nvCxnSpPr>
        <p:spPr>
          <a:xfrm flipV="1">
            <a:off x="4712829" y="3426106"/>
            <a:ext cx="0" cy="41668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233D9BC0-E172-6847-9841-52399112F835}"/>
              </a:ext>
            </a:extLst>
          </p:cNvPr>
          <p:cNvCxnSpPr>
            <a:cxnSpLocks/>
          </p:cNvCxnSpPr>
          <p:nvPr/>
        </p:nvCxnSpPr>
        <p:spPr>
          <a:xfrm flipV="1">
            <a:off x="7307486" y="3426105"/>
            <a:ext cx="0" cy="41668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6" name="Oval 25">
            <a:extLst>
              <a:ext uri="{FF2B5EF4-FFF2-40B4-BE49-F238E27FC236}">
                <a16:creationId xmlns:a16="http://schemas.microsoft.com/office/drawing/2014/main" id="{07ED0FC7-7B2D-7044-9CCF-4E2710B295E9}"/>
              </a:ext>
            </a:extLst>
          </p:cNvPr>
          <p:cNvSpPr/>
          <p:nvPr/>
        </p:nvSpPr>
        <p:spPr>
          <a:xfrm>
            <a:off x="4521846" y="2527219"/>
            <a:ext cx="381965" cy="381965"/>
          </a:xfrm>
          <a:prstGeom prst="ellipse">
            <a:avLst/>
          </a:prstGeom>
          <a:noFill/>
          <a:ln w="19050">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riangle 26">
            <a:extLst>
              <a:ext uri="{FF2B5EF4-FFF2-40B4-BE49-F238E27FC236}">
                <a16:creationId xmlns:a16="http://schemas.microsoft.com/office/drawing/2014/main" id="{F2B5DFED-B52E-2A4F-894E-2D63D4AF43A0}"/>
              </a:ext>
            </a:extLst>
          </p:cNvPr>
          <p:cNvSpPr/>
          <p:nvPr/>
        </p:nvSpPr>
        <p:spPr>
          <a:xfrm rot="5400000">
            <a:off x="4643380" y="2614029"/>
            <a:ext cx="208345" cy="208344"/>
          </a:xfrm>
          <a:prstGeom prst="triangle">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3E104560-0B2F-E84F-BD15-AEF9A51862B7}"/>
              </a:ext>
            </a:extLst>
          </p:cNvPr>
          <p:cNvSpPr/>
          <p:nvPr/>
        </p:nvSpPr>
        <p:spPr>
          <a:xfrm>
            <a:off x="7104932" y="2527219"/>
            <a:ext cx="381965" cy="381965"/>
          </a:xfrm>
          <a:prstGeom prst="ellipse">
            <a:avLst/>
          </a:prstGeom>
          <a:noFill/>
          <a:ln w="19050">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F6EFE7D0-440B-9B47-8357-11F72D2196D1}"/>
              </a:ext>
            </a:extLst>
          </p:cNvPr>
          <p:cNvSpPr txBox="1"/>
          <p:nvPr/>
        </p:nvSpPr>
        <p:spPr>
          <a:xfrm>
            <a:off x="7138208" y="2536671"/>
            <a:ext cx="338554" cy="369332"/>
          </a:xfrm>
          <a:prstGeom prst="rect">
            <a:avLst/>
          </a:prstGeom>
          <a:noFill/>
        </p:spPr>
        <p:txBody>
          <a:bodyPr wrap="none" rtlCol="0">
            <a:spAutoFit/>
          </a:bodyPr>
          <a:lstStyle/>
          <a:p>
            <a:r>
              <a:rPr lang="en-US" b="1" dirty="0">
                <a:solidFill>
                  <a:schemeClr val="accent4"/>
                </a:solidFill>
              </a:rPr>
              <a:t>X</a:t>
            </a:r>
          </a:p>
        </p:txBody>
      </p:sp>
      <p:cxnSp>
        <p:nvCxnSpPr>
          <p:cNvPr id="31" name="Straight Connector 30">
            <a:extLst>
              <a:ext uri="{FF2B5EF4-FFF2-40B4-BE49-F238E27FC236}">
                <a16:creationId xmlns:a16="http://schemas.microsoft.com/office/drawing/2014/main" id="{CDAC6294-1A6A-964D-95B7-436237058B58}"/>
              </a:ext>
            </a:extLst>
          </p:cNvPr>
          <p:cNvCxnSpPr>
            <a:cxnSpLocks/>
          </p:cNvCxnSpPr>
          <p:nvPr/>
        </p:nvCxnSpPr>
        <p:spPr>
          <a:xfrm>
            <a:off x="4712828" y="2002418"/>
            <a:ext cx="378299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C1CBFDAE-A075-3B4C-86B5-06322C871489}"/>
              </a:ext>
            </a:extLst>
          </p:cNvPr>
          <p:cNvCxnSpPr>
            <a:cxnSpLocks/>
          </p:cNvCxnSpPr>
          <p:nvPr/>
        </p:nvCxnSpPr>
        <p:spPr>
          <a:xfrm flipH="1">
            <a:off x="8495817" y="1992850"/>
            <a:ext cx="1" cy="180373"/>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279752D8-BBB6-D84A-9397-59D01FDB6F5C}"/>
              </a:ext>
            </a:extLst>
          </p:cNvPr>
          <p:cNvCxnSpPr>
            <a:cxnSpLocks/>
          </p:cNvCxnSpPr>
          <p:nvPr/>
        </p:nvCxnSpPr>
        <p:spPr>
          <a:xfrm>
            <a:off x="4701255" y="1992850"/>
            <a:ext cx="0" cy="360746"/>
          </a:xfrm>
          <a:prstGeom prst="line">
            <a:avLst/>
          </a:prstGeom>
        </p:spPr>
        <p:style>
          <a:lnRef idx="2">
            <a:schemeClr val="accent1"/>
          </a:lnRef>
          <a:fillRef idx="0">
            <a:schemeClr val="accent1"/>
          </a:fillRef>
          <a:effectRef idx="1">
            <a:schemeClr val="accent1"/>
          </a:effectRef>
          <a:fontRef idx="minor">
            <a:schemeClr val="tx1"/>
          </a:fontRef>
        </p:style>
      </p:cxnSp>
      <p:sp>
        <p:nvSpPr>
          <p:cNvPr id="36" name="TextBox 35">
            <a:extLst>
              <a:ext uri="{FF2B5EF4-FFF2-40B4-BE49-F238E27FC236}">
                <a16:creationId xmlns:a16="http://schemas.microsoft.com/office/drawing/2014/main" id="{C5054155-B878-EE4B-A6C4-C1F191DE4DC7}"/>
              </a:ext>
            </a:extLst>
          </p:cNvPr>
          <p:cNvSpPr txBox="1"/>
          <p:nvPr/>
        </p:nvSpPr>
        <p:spPr>
          <a:xfrm>
            <a:off x="479090" y="2121330"/>
            <a:ext cx="1019831" cy="523220"/>
          </a:xfrm>
          <a:prstGeom prst="rect">
            <a:avLst/>
          </a:prstGeom>
          <a:noFill/>
        </p:spPr>
        <p:txBody>
          <a:bodyPr wrap="none" rtlCol="0">
            <a:spAutoFit/>
          </a:bodyPr>
          <a:lstStyle/>
          <a:p>
            <a:pPr algn="ctr"/>
            <a:r>
              <a:rPr lang="en-US" sz="1400" dirty="0"/>
              <a:t>January 1,</a:t>
            </a:r>
            <a:br>
              <a:rPr lang="en-US" sz="1400" dirty="0"/>
            </a:br>
            <a:r>
              <a:rPr lang="en-US" sz="1400" dirty="0"/>
              <a:t>2014</a:t>
            </a:r>
          </a:p>
        </p:txBody>
      </p:sp>
      <p:sp>
        <p:nvSpPr>
          <p:cNvPr id="37" name="TextBox 36">
            <a:extLst>
              <a:ext uri="{FF2B5EF4-FFF2-40B4-BE49-F238E27FC236}">
                <a16:creationId xmlns:a16="http://schemas.microsoft.com/office/drawing/2014/main" id="{8E87FDC0-8414-984A-BBAF-87F52C159B82}"/>
              </a:ext>
            </a:extLst>
          </p:cNvPr>
          <p:cNvSpPr txBox="1"/>
          <p:nvPr/>
        </p:nvSpPr>
        <p:spPr>
          <a:xfrm>
            <a:off x="0" y="3836778"/>
            <a:ext cx="2265364" cy="523220"/>
          </a:xfrm>
          <a:prstGeom prst="rect">
            <a:avLst/>
          </a:prstGeom>
          <a:noFill/>
        </p:spPr>
        <p:txBody>
          <a:bodyPr wrap="none" rtlCol="0">
            <a:spAutoFit/>
          </a:bodyPr>
          <a:lstStyle/>
          <a:p>
            <a:pPr algn="ctr"/>
            <a:r>
              <a:rPr lang="en-US" sz="1400" dirty="0"/>
              <a:t>Commencement of</a:t>
            </a:r>
            <a:br>
              <a:rPr lang="en-US" sz="1400" dirty="0"/>
            </a:br>
            <a:r>
              <a:rPr lang="en-US" sz="1400" dirty="0"/>
              <a:t>inclusion/exclusion criteria</a:t>
            </a:r>
          </a:p>
        </p:txBody>
      </p:sp>
      <p:sp>
        <p:nvSpPr>
          <p:cNvPr id="38" name="TextBox 37">
            <a:extLst>
              <a:ext uri="{FF2B5EF4-FFF2-40B4-BE49-F238E27FC236}">
                <a16:creationId xmlns:a16="http://schemas.microsoft.com/office/drawing/2014/main" id="{EC62AAAE-6911-9946-896A-0B4D02D7294B}"/>
              </a:ext>
            </a:extLst>
          </p:cNvPr>
          <p:cNvSpPr txBox="1"/>
          <p:nvPr/>
        </p:nvSpPr>
        <p:spPr>
          <a:xfrm>
            <a:off x="1365115" y="1519670"/>
            <a:ext cx="3219151" cy="523220"/>
          </a:xfrm>
          <a:prstGeom prst="rect">
            <a:avLst/>
          </a:prstGeom>
          <a:noFill/>
        </p:spPr>
        <p:txBody>
          <a:bodyPr wrap="none" rtlCol="0">
            <a:spAutoFit/>
          </a:bodyPr>
          <a:lstStyle/>
          <a:p>
            <a:pPr algn="ctr"/>
            <a:r>
              <a:rPr lang="en-US" sz="1400" dirty="0"/>
              <a:t>Washout period &amp; </a:t>
            </a:r>
            <a:br>
              <a:rPr lang="en-US" sz="1400" dirty="0"/>
            </a:br>
            <a:r>
              <a:rPr lang="en-US" sz="1400" dirty="0"/>
              <a:t>observation of baseline characteristics</a:t>
            </a:r>
          </a:p>
        </p:txBody>
      </p:sp>
      <p:cxnSp>
        <p:nvCxnSpPr>
          <p:cNvPr id="39" name="Straight Connector 38">
            <a:extLst>
              <a:ext uri="{FF2B5EF4-FFF2-40B4-BE49-F238E27FC236}">
                <a16:creationId xmlns:a16="http://schemas.microsoft.com/office/drawing/2014/main" id="{A40315F6-58D2-E54F-AB99-8E021C1BF602}"/>
              </a:ext>
            </a:extLst>
          </p:cNvPr>
          <p:cNvCxnSpPr>
            <a:cxnSpLocks/>
          </p:cNvCxnSpPr>
          <p:nvPr/>
        </p:nvCxnSpPr>
        <p:spPr>
          <a:xfrm>
            <a:off x="1524283" y="2121330"/>
            <a:ext cx="285094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FF5B2F7B-B860-C540-B945-EA6ACD6BE926}"/>
              </a:ext>
            </a:extLst>
          </p:cNvPr>
          <p:cNvCxnSpPr>
            <a:cxnSpLocks/>
          </p:cNvCxnSpPr>
          <p:nvPr/>
        </p:nvCxnSpPr>
        <p:spPr>
          <a:xfrm>
            <a:off x="4373590" y="2111762"/>
            <a:ext cx="0" cy="360746"/>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73385D0B-FDEF-164D-A444-CB8141E3E43C}"/>
              </a:ext>
            </a:extLst>
          </p:cNvPr>
          <p:cNvCxnSpPr>
            <a:cxnSpLocks/>
          </p:cNvCxnSpPr>
          <p:nvPr/>
        </p:nvCxnSpPr>
        <p:spPr>
          <a:xfrm>
            <a:off x="1539721" y="2122779"/>
            <a:ext cx="0" cy="360746"/>
          </a:xfrm>
          <a:prstGeom prst="line">
            <a:avLst/>
          </a:prstGeom>
        </p:spPr>
        <p:style>
          <a:lnRef idx="2">
            <a:schemeClr val="accent1"/>
          </a:lnRef>
          <a:fillRef idx="0">
            <a:schemeClr val="accent1"/>
          </a:fillRef>
          <a:effectRef idx="1">
            <a:schemeClr val="accent1"/>
          </a:effectRef>
          <a:fontRef idx="minor">
            <a:schemeClr val="tx1"/>
          </a:fontRef>
        </p:style>
      </p:cxnSp>
      <p:sp>
        <p:nvSpPr>
          <p:cNvPr id="44" name="TextBox 43">
            <a:extLst>
              <a:ext uri="{FF2B5EF4-FFF2-40B4-BE49-F238E27FC236}">
                <a16:creationId xmlns:a16="http://schemas.microsoft.com/office/drawing/2014/main" id="{7E43F9CF-01CD-DA47-8F44-E89B6F584EB0}"/>
              </a:ext>
            </a:extLst>
          </p:cNvPr>
          <p:cNvSpPr txBox="1"/>
          <p:nvPr/>
        </p:nvSpPr>
        <p:spPr>
          <a:xfrm>
            <a:off x="4439964" y="1406124"/>
            <a:ext cx="4450257" cy="461665"/>
          </a:xfrm>
          <a:prstGeom prst="rect">
            <a:avLst/>
          </a:prstGeom>
          <a:noFill/>
        </p:spPr>
        <p:txBody>
          <a:bodyPr wrap="none" rtlCol="0">
            <a:spAutoFit/>
          </a:bodyPr>
          <a:lstStyle/>
          <a:p>
            <a:pPr algn="ctr"/>
            <a:r>
              <a:rPr lang="en-US" sz="1200" dirty="0"/>
              <a:t>Total eligible follow-up period</a:t>
            </a:r>
            <a:br>
              <a:rPr lang="en-US" sz="1200" dirty="0"/>
            </a:br>
            <a:r>
              <a:rPr lang="en-US" sz="1200" dirty="0"/>
              <a:t>(calculation of person-time at risk for incidence rate estimation)</a:t>
            </a:r>
          </a:p>
        </p:txBody>
      </p:sp>
      <p:sp>
        <p:nvSpPr>
          <p:cNvPr id="45" name="TextBox 44">
            <a:extLst>
              <a:ext uri="{FF2B5EF4-FFF2-40B4-BE49-F238E27FC236}">
                <a16:creationId xmlns:a16="http://schemas.microsoft.com/office/drawing/2014/main" id="{09565E6C-7EAF-4E47-A7A5-C02FDC0ECC9D}"/>
              </a:ext>
            </a:extLst>
          </p:cNvPr>
          <p:cNvSpPr txBox="1"/>
          <p:nvPr/>
        </p:nvSpPr>
        <p:spPr>
          <a:xfrm>
            <a:off x="3525292" y="3852239"/>
            <a:ext cx="2351926" cy="523220"/>
          </a:xfrm>
          <a:prstGeom prst="rect">
            <a:avLst/>
          </a:prstGeom>
          <a:noFill/>
        </p:spPr>
        <p:txBody>
          <a:bodyPr wrap="none" rtlCol="0">
            <a:spAutoFit/>
          </a:bodyPr>
          <a:lstStyle/>
          <a:p>
            <a:pPr algn="ctr"/>
            <a:r>
              <a:rPr lang="en-US" sz="1400" dirty="0"/>
              <a:t>Cohort entry</a:t>
            </a:r>
            <a:br>
              <a:rPr lang="en-US" sz="1400" dirty="0"/>
            </a:br>
            <a:r>
              <a:rPr lang="en-US" sz="1400" dirty="0"/>
              <a:t>(date patient definition met)</a:t>
            </a:r>
          </a:p>
        </p:txBody>
      </p:sp>
      <p:sp>
        <p:nvSpPr>
          <p:cNvPr id="46" name="TextBox 45">
            <a:extLst>
              <a:ext uri="{FF2B5EF4-FFF2-40B4-BE49-F238E27FC236}">
                <a16:creationId xmlns:a16="http://schemas.microsoft.com/office/drawing/2014/main" id="{C28CD8E5-2B79-2D45-B203-FE0BB9DA2584}"/>
              </a:ext>
            </a:extLst>
          </p:cNvPr>
          <p:cNvSpPr txBox="1"/>
          <p:nvPr/>
        </p:nvSpPr>
        <p:spPr>
          <a:xfrm>
            <a:off x="6213731" y="3853740"/>
            <a:ext cx="2164375" cy="523220"/>
          </a:xfrm>
          <a:prstGeom prst="rect">
            <a:avLst/>
          </a:prstGeom>
          <a:noFill/>
        </p:spPr>
        <p:txBody>
          <a:bodyPr wrap="none" rtlCol="0">
            <a:spAutoFit/>
          </a:bodyPr>
          <a:lstStyle/>
          <a:p>
            <a:pPr algn="ctr"/>
            <a:r>
              <a:rPr lang="en-US" sz="1400" dirty="0"/>
              <a:t>Date of incident outcome</a:t>
            </a:r>
          </a:p>
          <a:p>
            <a:pPr algn="ctr"/>
            <a:r>
              <a:rPr lang="en-US" sz="1400" dirty="0"/>
              <a:t>(if occurring)</a:t>
            </a:r>
          </a:p>
        </p:txBody>
      </p:sp>
      <p:sp>
        <p:nvSpPr>
          <p:cNvPr id="47" name="TextBox 46">
            <a:extLst>
              <a:ext uri="{FF2B5EF4-FFF2-40B4-BE49-F238E27FC236}">
                <a16:creationId xmlns:a16="http://schemas.microsoft.com/office/drawing/2014/main" id="{DDC28749-DAF7-8847-B5C0-229E4541B2E1}"/>
              </a:ext>
            </a:extLst>
          </p:cNvPr>
          <p:cNvSpPr txBox="1"/>
          <p:nvPr/>
        </p:nvSpPr>
        <p:spPr>
          <a:xfrm>
            <a:off x="8060443" y="2265609"/>
            <a:ext cx="870752" cy="523220"/>
          </a:xfrm>
          <a:prstGeom prst="rect">
            <a:avLst/>
          </a:prstGeom>
          <a:noFill/>
        </p:spPr>
        <p:txBody>
          <a:bodyPr wrap="none" rtlCol="0">
            <a:spAutoFit/>
          </a:bodyPr>
          <a:lstStyle/>
          <a:p>
            <a:pPr algn="ctr"/>
            <a:r>
              <a:rPr lang="en-US" sz="1400" dirty="0"/>
              <a:t>June 30,</a:t>
            </a:r>
            <a:br>
              <a:rPr lang="en-US" sz="1400" dirty="0"/>
            </a:br>
            <a:r>
              <a:rPr lang="en-US" sz="1400" dirty="0"/>
              <a:t>2019</a:t>
            </a:r>
          </a:p>
        </p:txBody>
      </p:sp>
    </p:spTree>
    <p:extLst>
      <p:ext uri="{BB962C8B-B14F-4D97-AF65-F5344CB8AC3E}">
        <p14:creationId xmlns:p14="http://schemas.microsoft.com/office/powerpoint/2010/main" val="2088704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AC818-39B6-044A-841A-A5F90B39AF64}"/>
              </a:ext>
            </a:extLst>
          </p:cNvPr>
          <p:cNvSpPr>
            <a:spLocks noGrp="1"/>
          </p:cNvSpPr>
          <p:nvPr>
            <p:ph type="title"/>
          </p:nvPr>
        </p:nvSpPr>
        <p:spPr>
          <a:xfrm>
            <a:off x="417095" y="50260"/>
            <a:ext cx="8309810" cy="929485"/>
          </a:xfrm>
        </p:spPr>
        <p:txBody>
          <a:bodyPr/>
          <a:lstStyle/>
          <a:p>
            <a:r>
              <a:rPr lang="en-US" sz="3200" dirty="0"/>
              <a:t>Comorbidities of Patients w/Narcolepsy and Matched Non-narcolepsy Controls</a:t>
            </a:r>
          </a:p>
        </p:txBody>
      </p:sp>
      <p:sp>
        <p:nvSpPr>
          <p:cNvPr id="4" name="Text Placeholder 3">
            <a:extLst>
              <a:ext uri="{FF2B5EF4-FFF2-40B4-BE49-F238E27FC236}">
                <a16:creationId xmlns:a16="http://schemas.microsoft.com/office/drawing/2014/main" id="{D46B69A2-E97D-E642-99FE-4104641F620C}"/>
              </a:ext>
            </a:extLst>
          </p:cNvPr>
          <p:cNvSpPr>
            <a:spLocks noGrp="1"/>
          </p:cNvSpPr>
          <p:nvPr>
            <p:ph type="body" sz="quarter" idx="10"/>
          </p:nvPr>
        </p:nvSpPr>
        <p:spPr>
          <a:xfrm>
            <a:off x="0" y="4684913"/>
            <a:ext cx="9144000" cy="458587"/>
          </a:xfrm>
        </p:spPr>
        <p:txBody>
          <a:bodyPr/>
          <a:lstStyle/>
          <a:p>
            <a:r>
              <a:rPr lang="en-US" dirty="0"/>
              <a:t>*</a:t>
            </a:r>
            <a:r>
              <a:rPr lang="en-US" i="1" dirty="0"/>
              <a:t>p</a:t>
            </a:r>
            <a:r>
              <a:rPr lang="en-US" dirty="0"/>
              <a:t> &lt;.001</a:t>
            </a:r>
          </a:p>
          <a:p>
            <a:r>
              <a:rPr lang="en-US" dirty="0"/>
              <a:t>Ben-Joseph RH, et al. SLEEP 2021 Annual Meeting. Abstract No. 503.</a:t>
            </a:r>
          </a:p>
        </p:txBody>
      </p:sp>
      <p:graphicFrame>
        <p:nvGraphicFramePr>
          <p:cNvPr id="8" name="Table 5">
            <a:extLst>
              <a:ext uri="{FF2B5EF4-FFF2-40B4-BE49-F238E27FC236}">
                <a16:creationId xmlns:a16="http://schemas.microsoft.com/office/drawing/2014/main" id="{E5ECCE83-740E-FA44-ADAA-6F9B51F658C3}"/>
              </a:ext>
            </a:extLst>
          </p:cNvPr>
          <p:cNvGraphicFramePr>
            <a:graphicFrameLocks/>
          </p:cNvGraphicFramePr>
          <p:nvPr>
            <p:extLst>
              <p:ext uri="{D42A27DB-BD31-4B8C-83A1-F6EECF244321}">
                <p14:modId xmlns:p14="http://schemas.microsoft.com/office/powerpoint/2010/main" val="246217035"/>
              </p:ext>
            </p:extLst>
          </p:nvPr>
        </p:nvGraphicFramePr>
        <p:xfrm>
          <a:off x="848254" y="1210273"/>
          <a:ext cx="7447491" cy="3451860"/>
        </p:xfrm>
        <a:graphic>
          <a:graphicData uri="http://schemas.openxmlformats.org/drawingml/2006/table">
            <a:tbl>
              <a:tblPr firstRow="1" bandRow="1">
                <a:tableStyleId>{5C22544A-7EE6-4342-B048-85BDC9FD1C3A}</a:tableStyleId>
              </a:tblPr>
              <a:tblGrid>
                <a:gridCol w="1861873">
                  <a:extLst>
                    <a:ext uri="{9D8B030D-6E8A-4147-A177-3AD203B41FA5}">
                      <a16:colId xmlns:a16="http://schemas.microsoft.com/office/drawing/2014/main" val="4050446552"/>
                    </a:ext>
                  </a:extLst>
                </a:gridCol>
                <a:gridCol w="1760597">
                  <a:extLst>
                    <a:ext uri="{9D8B030D-6E8A-4147-A177-3AD203B41FA5}">
                      <a16:colId xmlns:a16="http://schemas.microsoft.com/office/drawing/2014/main" val="344378007"/>
                    </a:ext>
                  </a:extLst>
                </a:gridCol>
                <a:gridCol w="1963148">
                  <a:extLst>
                    <a:ext uri="{9D8B030D-6E8A-4147-A177-3AD203B41FA5}">
                      <a16:colId xmlns:a16="http://schemas.microsoft.com/office/drawing/2014/main" val="1127709783"/>
                    </a:ext>
                  </a:extLst>
                </a:gridCol>
                <a:gridCol w="1861873">
                  <a:extLst>
                    <a:ext uri="{9D8B030D-6E8A-4147-A177-3AD203B41FA5}">
                      <a16:colId xmlns:a16="http://schemas.microsoft.com/office/drawing/2014/main" val="1285370995"/>
                    </a:ext>
                  </a:extLst>
                </a:gridCol>
              </a:tblGrid>
              <a:tr h="334859">
                <a:tc>
                  <a:txBody>
                    <a:bodyPr/>
                    <a:lstStyle/>
                    <a:p>
                      <a:r>
                        <a:rPr lang="en-US" sz="1050" dirty="0"/>
                        <a:t>Comorbidities n (%)</a:t>
                      </a:r>
                    </a:p>
                  </a:txBody>
                  <a:tcPr anchor="ctr"/>
                </a:tc>
                <a:tc>
                  <a:txBody>
                    <a:bodyPr/>
                    <a:lstStyle/>
                    <a:p>
                      <a:pPr algn="ctr"/>
                      <a:r>
                        <a:rPr lang="en-US" sz="1050" dirty="0"/>
                        <a:t>Patients diagnosed w/narcolepsy</a:t>
                      </a:r>
                      <a:br>
                        <a:rPr lang="en-US" sz="1050" dirty="0"/>
                      </a:br>
                      <a:r>
                        <a:rPr lang="en-US" sz="1050" dirty="0"/>
                        <a:t> (n = 12,816)</a:t>
                      </a:r>
                    </a:p>
                  </a:txBody>
                  <a:tcPr anchor="ctr"/>
                </a:tc>
                <a:tc>
                  <a:txBody>
                    <a:bodyPr/>
                    <a:lstStyle/>
                    <a:p>
                      <a:pPr algn="ctr"/>
                      <a:r>
                        <a:rPr lang="en-US" sz="1050" dirty="0"/>
                        <a:t>Matched non-narcolepsy controls </a:t>
                      </a:r>
                      <a:br>
                        <a:rPr lang="en-US" sz="1050" dirty="0"/>
                      </a:br>
                      <a:r>
                        <a:rPr lang="en-US" sz="1050" dirty="0"/>
                        <a:t>(n = 38,441)</a:t>
                      </a:r>
                    </a:p>
                  </a:txBody>
                  <a:tcPr anchor="ctr"/>
                </a:tc>
                <a:tc>
                  <a:txBody>
                    <a:bodyPr/>
                    <a:lstStyle/>
                    <a:p>
                      <a:pPr algn="ctr"/>
                      <a:r>
                        <a:rPr lang="en-US" sz="1050" dirty="0"/>
                        <a:t>Difference (95% CI)</a:t>
                      </a:r>
                    </a:p>
                  </a:txBody>
                  <a:tcPr anchor="ctr"/>
                </a:tc>
                <a:extLst>
                  <a:ext uri="{0D108BD9-81ED-4DB2-BD59-A6C34878D82A}">
                    <a16:rowId xmlns:a16="http://schemas.microsoft.com/office/drawing/2014/main" val="3826013153"/>
                  </a:ext>
                </a:extLst>
              </a:tr>
              <a:tr h="331165">
                <a:tc>
                  <a:txBody>
                    <a:bodyPr/>
                    <a:lstStyle/>
                    <a:p>
                      <a:r>
                        <a:rPr lang="en-US" sz="1050" dirty="0"/>
                        <a:t>Mood disorders*</a:t>
                      </a:r>
                    </a:p>
                  </a:txBody>
                  <a:tcPr anchor="ctr"/>
                </a:tc>
                <a:tc>
                  <a:txBody>
                    <a:bodyPr/>
                    <a:lstStyle/>
                    <a:p>
                      <a:pPr algn="ctr"/>
                      <a:r>
                        <a:rPr lang="en-US" sz="1050" dirty="0"/>
                        <a:t>3282 (25.6)</a:t>
                      </a:r>
                    </a:p>
                  </a:txBody>
                  <a:tcPr anchor="ctr"/>
                </a:tc>
                <a:tc>
                  <a:txBody>
                    <a:bodyPr/>
                    <a:lstStyle/>
                    <a:p>
                      <a:pPr algn="ctr"/>
                      <a:r>
                        <a:rPr lang="en-US" sz="1050" dirty="0"/>
                        <a:t>2368 (6.2)</a:t>
                      </a:r>
                    </a:p>
                  </a:txBody>
                  <a:tcPr anchor="ctr"/>
                </a:tc>
                <a:tc>
                  <a:txBody>
                    <a:bodyPr/>
                    <a:lstStyle/>
                    <a:p>
                      <a:pPr algn="ctr"/>
                      <a:r>
                        <a:rPr lang="en-US" sz="1050" dirty="0"/>
                        <a:t>-19.4%</a:t>
                      </a:r>
                      <a:br>
                        <a:rPr lang="en-US" sz="1050" dirty="0"/>
                      </a:br>
                      <a:r>
                        <a:rPr lang="en-US" sz="1050" dirty="0"/>
                        <a:t>(-20.2%, -18.7%)</a:t>
                      </a:r>
                    </a:p>
                  </a:txBody>
                  <a:tcPr/>
                </a:tc>
                <a:extLst>
                  <a:ext uri="{0D108BD9-81ED-4DB2-BD59-A6C34878D82A}">
                    <a16:rowId xmlns:a16="http://schemas.microsoft.com/office/drawing/2014/main" val="2144308753"/>
                  </a:ext>
                </a:extLst>
              </a:tr>
              <a:tr h="331165">
                <a:tc>
                  <a:txBody>
                    <a:bodyPr/>
                    <a:lstStyle/>
                    <a:p>
                      <a:r>
                        <a:rPr lang="en-US" sz="1050" dirty="0"/>
                        <a:t>Anxiety disorders*</a:t>
                      </a:r>
                    </a:p>
                  </a:txBody>
                  <a:tcPr anchor="ctr"/>
                </a:tc>
                <a:tc>
                  <a:txBody>
                    <a:bodyPr/>
                    <a:lstStyle/>
                    <a:p>
                      <a:pPr algn="ctr"/>
                      <a:r>
                        <a:rPr lang="en-US" sz="1050" dirty="0"/>
                        <a:t>2780 (21.7)</a:t>
                      </a:r>
                    </a:p>
                  </a:txBody>
                  <a:tcPr anchor="ctr"/>
                </a:tc>
                <a:tc>
                  <a:txBody>
                    <a:bodyPr/>
                    <a:lstStyle/>
                    <a:p>
                      <a:pPr algn="ctr"/>
                      <a:r>
                        <a:rPr lang="en-US" sz="1050" dirty="0"/>
                        <a:t>2762 (7.2)</a:t>
                      </a:r>
                    </a:p>
                  </a:txBody>
                  <a:tcPr anchor="ctr"/>
                </a:tc>
                <a:tc>
                  <a:txBody>
                    <a:bodyPr/>
                    <a:lstStyle/>
                    <a:p>
                      <a:pPr algn="ctr"/>
                      <a:r>
                        <a:rPr lang="en-US" sz="1050" dirty="0"/>
                        <a:t>-14.5%</a:t>
                      </a:r>
                      <a:br>
                        <a:rPr lang="en-US" sz="1050" dirty="0"/>
                      </a:br>
                      <a:r>
                        <a:rPr lang="en-US" sz="1050" dirty="0"/>
                        <a:t>(-15.3%, -13.7%)</a:t>
                      </a:r>
                    </a:p>
                  </a:txBody>
                  <a:tcPr/>
                </a:tc>
                <a:extLst>
                  <a:ext uri="{0D108BD9-81ED-4DB2-BD59-A6C34878D82A}">
                    <a16:rowId xmlns:a16="http://schemas.microsoft.com/office/drawing/2014/main" val="2799498467"/>
                  </a:ext>
                </a:extLst>
              </a:tr>
              <a:tr h="331165">
                <a:tc>
                  <a:txBody>
                    <a:bodyPr/>
                    <a:lstStyle/>
                    <a:p>
                      <a:r>
                        <a:rPr lang="en-US" sz="1050" dirty="0"/>
                        <a:t>Headache/Migraine*</a:t>
                      </a:r>
                    </a:p>
                  </a:txBody>
                  <a:tcPr anchor="ctr"/>
                </a:tc>
                <a:tc>
                  <a:txBody>
                    <a:bodyPr/>
                    <a:lstStyle/>
                    <a:p>
                      <a:pPr algn="ctr"/>
                      <a:r>
                        <a:rPr lang="en-US" sz="1050" dirty="0"/>
                        <a:t>2212 (17.3)</a:t>
                      </a:r>
                    </a:p>
                  </a:txBody>
                  <a:tcPr anchor="ctr"/>
                </a:tc>
                <a:tc>
                  <a:txBody>
                    <a:bodyPr/>
                    <a:lstStyle/>
                    <a:p>
                      <a:pPr algn="ctr"/>
                      <a:r>
                        <a:rPr lang="en-US" sz="1050" dirty="0"/>
                        <a:t>1896 (4.9)</a:t>
                      </a:r>
                    </a:p>
                  </a:txBody>
                  <a:tcPr anchor="ctr"/>
                </a:tc>
                <a:tc>
                  <a:txBody>
                    <a:bodyPr/>
                    <a:lstStyle/>
                    <a:p>
                      <a:pPr algn="ctr"/>
                      <a:r>
                        <a:rPr lang="en-US" sz="1050" dirty="0"/>
                        <a:t>-12.3%</a:t>
                      </a:r>
                      <a:br>
                        <a:rPr lang="en-US" sz="1050" dirty="0"/>
                      </a:br>
                      <a:r>
                        <a:rPr lang="en-US" sz="1050" dirty="0"/>
                        <a:t>(-13.0%, -11.6%)</a:t>
                      </a:r>
                    </a:p>
                  </a:txBody>
                  <a:tcPr/>
                </a:tc>
                <a:extLst>
                  <a:ext uri="{0D108BD9-81ED-4DB2-BD59-A6C34878D82A}">
                    <a16:rowId xmlns:a16="http://schemas.microsoft.com/office/drawing/2014/main" val="3764060597"/>
                  </a:ext>
                </a:extLst>
              </a:tr>
              <a:tr h="331165">
                <a:tc>
                  <a:txBody>
                    <a:bodyPr/>
                    <a:lstStyle/>
                    <a:p>
                      <a:r>
                        <a:rPr lang="en-US" sz="1050" dirty="0"/>
                        <a:t>Periodic limb movement disorder*</a:t>
                      </a:r>
                    </a:p>
                  </a:txBody>
                  <a:tcPr anchor="ctr"/>
                </a:tc>
                <a:tc>
                  <a:txBody>
                    <a:bodyPr/>
                    <a:lstStyle/>
                    <a:p>
                      <a:pPr algn="ctr"/>
                      <a:r>
                        <a:rPr lang="en-US" sz="1050" dirty="0"/>
                        <a:t>566 (4.4)</a:t>
                      </a:r>
                    </a:p>
                  </a:txBody>
                  <a:tcPr anchor="ctr"/>
                </a:tc>
                <a:tc>
                  <a:txBody>
                    <a:bodyPr/>
                    <a:lstStyle/>
                    <a:p>
                      <a:pPr algn="ctr"/>
                      <a:r>
                        <a:rPr lang="en-US" sz="1050" dirty="0"/>
                        <a:t>25 (0.1)</a:t>
                      </a:r>
                    </a:p>
                  </a:txBody>
                  <a:tcPr anchor="ctr"/>
                </a:tc>
                <a:tc>
                  <a:txBody>
                    <a:bodyPr/>
                    <a:lstStyle/>
                    <a:p>
                      <a:pPr algn="ctr"/>
                      <a:r>
                        <a:rPr lang="en-US" sz="1050" dirty="0"/>
                        <a:t>-4.4%</a:t>
                      </a:r>
                      <a:br>
                        <a:rPr lang="en-US" sz="1050" dirty="0"/>
                      </a:br>
                      <a:r>
                        <a:rPr lang="en-US" sz="1050" dirty="0"/>
                        <a:t>(-4.7%, -4.0%)</a:t>
                      </a:r>
                    </a:p>
                  </a:txBody>
                  <a:tcPr/>
                </a:tc>
                <a:extLst>
                  <a:ext uri="{0D108BD9-81ED-4DB2-BD59-A6C34878D82A}">
                    <a16:rowId xmlns:a16="http://schemas.microsoft.com/office/drawing/2014/main" val="1797924426"/>
                  </a:ext>
                </a:extLst>
              </a:tr>
              <a:tr h="331165">
                <a:tc>
                  <a:txBody>
                    <a:bodyPr/>
                    <a:lstStyle/>
                    <a:p>
                      <a:r>
                        <a:rPr lang="en-US" sz="1050" dirty="0"/>
                        <a:t>Restless leg syndrome*</a:t>
                      </a:r>
                    </a:p>
                  </a:txBody>
                  <a:tcPr anchor="ctr"/>
                </a:tc>
                <a:tc>
                  <a:txBody>
                    <a:bodyPr/>
                    <a:lstStyle/>
                    <a:p>
                      <a:pPr algn="ctr"/>
                      <a:r>
                        <a:rPr lang="en-US" sz="1050" dirty="0"/>
                        <a:t>647 (5.0)</a:t>
                      </a:r>
                    </a:p>
                  </a:txBody>
                  <a:tcPr anchor="ctr"/>
                </a:tc>
                <a:tc>
                  <a:txBody>
                    <a:bodyPr/>
                    <a:lstStyle/>
                    <a:p>
                      <a:pPr algn="ctr"/>
                      <a:r>
                        <a:rPr lang="en-US" sz="1050" dirty="0"/>
                        <a:t>102 (0.3)</a:t>
                      </a:r>
                    </a:p>
                  </a:txBody>
                  <a:tcPr anchor="ctr"/>
                </a:tc>
                <a:tc>
                  <a:txBody>
                    <a:bodyPr/>
                    <a:lstStyle/>
                    <a:p>
                      <a:pPr algn="ctr"/>
                      <a:r>
                        <a:rPr lang="en-US" sz="1050" dirty="0"/>
                        <a:t>-4.8%</a:t>
                      </a:r>
                      <a:br>
                        <a:rPr lang="en-US" sz="1050" dirty="0"/>
                      </a:br>
                      <a:r>
                        <a:rPr lang="en-US" sz="1050" dirty="0"/>
                        <a:t>(-5.2%, -4.4%)</a:t>
                      </a:r>
                    </a:p>
                  </a:txBody>
                  <a:tcPr/>
                </a:tc>
                <a:extLst>
                  <a:ext uri="{0D108BD9-81ED-4DB2-BD59-A6C34878D82A}">
                    <a16:rowId xmlns:a16="http://schemas.microsoft.com/office/drawing/2014/main" val="2920337513"/>
                  </a:ext>
                </a:extLst>
              </a:tr>
              <a:tr h="331165">
                <a:tc>
                  <a:txBody>
                    <a:bodyPr/>
                    <a:lstStyle/>
                    <a:p>
                      <a:r>
                        <a:rPr lang="en-US" sz="1050" dirty="0"/>
                        <a:t>Hypersomnia*</a:t>
                      </a:r>
                    </a:p>
                  </a:txBody>
                  <a:tcPr anchor="ctr"/>
                </a:tc>
                <a:tc>
                  <a:txBody>
                    <a:bodyPr/>
                    <a:lstStyle/>
                    <a:p>
                      <a:pPr algn="ctr"/>
                      <a:r>
                        <a:rPr lang="en-US" sz="1050" dirty="0"/>
                        <a:t>4067 (31.7)</a:t>
                      </a:r>
                    </a:p>
                  </a:txBody>
                  <a:tcPr anchor="ctr"/>
                </a:tc>
                <a:tc>
                  <a:txBody>
                    <a:bodyPr/>
                    <a:lstStyle/>
                    <a:p>
                      <a:pPr algn="ctr"/>
                      <a:r>
                        <a:rPr lang="en-US" sz="1050" dirty="0"/>
                        <a:t>88 (0.2)</a:t>
                      </a:r>
                    </a:p>
                  </a:txBody>
                  <a:tcPr anchor="ctr"/>
                </a:tc>
                <a:tc>
                  <a:txBody>
                    <a:bodyPr/>
                    <a:lstStyle/>
                    <a:p>
                      <a:pPr algn="ctr"/>
                      <a:r>
                        <a:rPr lang="en-US" sz="1050" dirty="0"/>
                        <a:t>-31.5%</a:t>
                      </a:r>
                      <a:br>
                        <a:rPr lang="en-US" sz="1050" dirty="0"/>
                      </a:br>
                      <a:r>
                        <a:rPr lang="en-US" sz="1050" dirty="0"/>
                        <a:t>(-32.3%, -30.7%)</a:t>
                      </a:r>
                    </a:p>
                  </a:txBody>
                  <a:tcPr/>
                </a:tc>
                <a:extLst>
                  <a:ext uri="{0D108BD9-81ED-4DB2-BD59-A6C34878D82A}">
                    <a16:rowId xmlns:a16="http://schemas.microsoft.com/office/drawing/2014/main" val="2121809294"/>
                  </a:ext>
                </a:extLst>
              </a:tr>
              <a:tr h="331165">
                <a:tc>
                  <a:txBody>
                    <a:bodyPr/>
                    <a:lstStyle/>
                    <a:p>
                      <a:r>
                        <a:rPr lang="en-US" sz="1050" dirty="0"/>
                        <a:t>Sleep apnea*</a:t>
                      </a:r>
                    </a:p>
                  </a:txBody>
                  <a:tcPr anchor="ctr"/>
                </a:tc>
                <a:tc>
                  <a:txBody>
                    <a:bodyPr/>
                    <a:lstStyle/>
                    <a:p>
                      <a:pPr algn="ctr"/>
                      <a:r>
                        <a:rPr lang="en-US" sz="1050" dirty="0"/>
                        <a:t>4328 (33.8)</a:t>
                      </a:r>
                    </a:p>
                  </a:txBody>
                  <a:tcPr anchor="ctr"/>
                </a:tc>
                <a:tc>
                  <a:txBody>
                    <a:bodyPr/>
                    <a:lstStyle/>
                    <a:p>
                      <a:pPr algn="ctr"/>
                      <a:r>
                        <a:rPr lang="en-US" sz="1050" dirty="0"/>
                        <a:t>843 (2.2)</a:t>
                      </a:r>
                    </a:p>
                  </a:txBody>
                  <a:tcPr anchor="ctr"/>
                </a:tc>
                <a:tc>
                  <a:txBody>
                    <a:bodyPr/>
                    <a:lstStyle/>
                    <a:p>
                      <a:pPr algn="ctr"/>
                      <a:r>
                        <a:rPr lang="en-US" sz="1050" dirty="0"/>
                        <a:t>-31.6%</a:t>
                      </a:r>
                      <a:br>
                        <a:rPr lang="en-US" sz="1050" dirty="0"/>
                      </a:br>
                      <a:r>
                        <a:rPr lang="en-US" sz="1050" dirty="0"/>
                        <a:t>(-32.4%, -30.7%)</a:t>
                      </a:r>
                    </a:p>
                  </a:txBody>
                  <a:tcPr/>
                </a:tc>
                <a:extLst>
                  <a:ext uri="{0D108BD9-81ED-4DB2-BD59-A6C34878D82A}">
                    <a16:rowId xmlns:a16="http://schemas.microsoft.com/office/drawing/2014/main" val="3951772655"/>
                  </a:ext>
                </a:extLst>
              </a:tr>
            </a:tbl>
          </a:graphicData>
        </a:graphic>
      </p:graphicFrame>
    </p:spTree>
    <p:extLst>
      <p:ext uri="{BB962C8B-B14F-4D97-AF65-F5344CB8AC3E}">
        <p14:creationId xmlns:p14="http://schemas.microsoft.com/office/powerpoint/2010/main" val="325117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CMEO_HD">
  <a:themeElements>
    <a:clrScheme name="Custom 98">
      <a:dk1>
        <a:srgbClr val="000000"/>
      </a:dk1>
      <a:lt1>
        <a:srgbClr val="FFFFFF"/>
      </a:lt1>
      <a:dk2>
        <a:srgbClr val="000000"/>
      </a:dk2>
      <a:lt2>
        <a:srgbClr val="FFFFFF"/>
      </a:lt2>
      <a:accent1>
        <a:srgbClr val="0B273E"/>
      </a:accent1>
      <a:accent2>
        <a:srgbClr val="5C6B72"/>
      </a:accent2>
      <a:accent3>
        <a:srgbClr val="629E3A"/>
      </a:accent3>
      <a:accent4>
        <a:srgbClr val="B93A1E"/>
      </a:accent4>
      <a:accent5>
        <a:srgbClr val="3F193A"/>
      </a:accent5>
      <a:accent6>
        <a:srgbClr val="77CFF5"/>
      </a:accent6>
      <a:hlink>
        <a:srgbClr val="0B273E"/>
      </a:hlink>
      <a:folHlink>
        <a:srgbClr val="5C6B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MEO New_HD" id="{E321E0B0-04D8-0141-957E-1006703DA162}" vid="{BCFCC35E-F291-DA40-8969-6B71F12086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CMEO_HD</Template>
  <TotalTime>9230</TotalTime>
  <Words>3402</Words>
  <Application>Microsoft Macintosh PowerPoint</Application>
  <PresentationFormat>On-screen Show (16:9)</PresentationFormat>
  <Paragraphs>300</Paragraphs>
  <Slides>16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Avenir Book</vt:lpstr>
      <vt:lpstr>Calibri</vt:lpstr>
      <vt:lpstr>Wingdings</vt:lpstr>
      <vt:lpstr>CMEO_HD</vt:lpstr>
      <vt:lpstr>PowerPoint Presentation</vt:lpstr>
      <vt:lpstr>Richard K. Bogan, MD, FCCP, FAASM</vt:lpstr>
      <vt:lpstr>Virend Somers, MD, PhD</vt:lpstr>
      <vt:lpstr>Learning  Objective </vt:lpstr>
      <vt:lpstr>Cardiovascular Impact of Narcolepsy</vt:lpstr>
      <vt:lpstr>Safety Considerations Among Treatment Options for Narcolepsy</vt:lpstr>
      <vt:lpstr>Safety Considerations Among Treatment Options for Narcolepsy (cont.)</vt:lpstr>
      <vt:lpstr>Study Design</vt:lpstr>
      <vt:lpstr>Comorbidities of Patients w/Narcolepsy and Matched Non-narcolepsy Controls</vt:lpstr>
      <vt:lpstr>Comorbidities of Patients w/Narcolepsy and Matched Non-narcolepsy Controls (cont.)</vt:lpstr>
      <vt:lpstr>Incidence of New Cardiovascular  Comorbidities/Events</vt:lpstr>
      <vt:lpstr>Hazard Ratios for New Cardiovascular Comorbidities or Events</vt:lpstr>
      <vt:lpstr>Conclusions</vt:lpstr>
      <vt:lpstr>SMART Goals</vt:lpstr>
      <vt:lpstr>Visit the  Sleep Disorders Hub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Jan Perez</dc:creator>
  <cp:lastModifiedBy>Zarina Elahi</cp:lastModifiedBy>
  <cp:revision>117</cp:revision>
  <dcterms:created xsi:type="dcterms:W3CDTF">2021-04-03T14:18:37Z</dcterms:created>
  <dcterms:modified xsi:type="dcterms:W3CDTF">2021-10-26T14:41:11Z</dcterms:modified>
</cp:coreProperties>
</file>