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1.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8.xml" ContentType="application/vnd.openxmlformats-officedocument.drawingml.chart+xml"/>
  <Override PartName="/ppt/drawings/drawing2.xml" ContentType="application/vnd.openxmlformats-officedocument.drawingml.chartshape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7" r:id="rId1"/>
  </p:sldMasterIdLst>
  <p:notesMasterIdLst>
    <p:notesMasterId r:id="rId28"/>
  </p:notesMasterIdLst>
  <p:handoutMasterIdLst>
    <p:handoutMasterId r:id="rId29"/>
  </p:handoutMasterIdLst>
  <p:sldIdLst>
    <p:sldId id="2489" r:id="rId2"/>
    <p:sldId id="277" r:id="rId3"/>
    <p:sldId id="4299" r:id="rId4"/>
    <p:sldId id="274" r:id="rId5"/>
    <p:sldId id="4329" r:id="rId6"/>
    <p:sldId id="4330" r:id="rId7"/>
    <p:sldId id="4345" r:id="rId8"/>
    <p:sldId id="4340" r:id="rId9"/>
    <p:sldId id="4356" r:id="rId10"/>
    <p:sldId id="4355" r:id="rId11"/>
    <p:sldId id="4357" r:id="rId12"/>
    <p:sldId id="4358" r:id="rId13"/>
    <p:sldId id="4342" r:id="rId14"/>
    <p:sldId id="4348" r:id="rId15"/>
    <p:sldId id="897" r:id="rId16"/>
    <p:sldId id="941" r:id="rId17"/>
    <p:sldId id="4343" r:id="rId18"/>
    <p:sldId id="4351" r:id="rId19"/>
    <p:sldId id="4353" r:id="rId20"/>
    <p:sldId id="4339" r:id="rId21"/>
    <p:sldId id="4344" r:id="rId22"/>
    <p:sldId id="4333" r:id="rId23"/>
    <p:sldId id="282" r:id="rId24"/>
    <p:sldId id="4295" r:id="rId25"/>
    <p:sldId id="4359" r:id="rId26"/>
    <p:sldId id="2506" r:id="rId2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shemi D. Rorie" initials="KDR" lastIdx="9" clrIdx="0">
    <p:extLst>
      <p:ext uri="{19B8F6BF-5375-455C-9EA6-DF929625EA0E}">
        <p15:presenceInfo xmlns:p15="http://schemas.microsoft.com/office/powerpoint/2012/main" userId="Kashemi D. Rorie" providerId="None"/>
      </p:ext>
    </p:extLst>
  </p:cmAuthor>
  <p:cmAuthor id="2" name="Evan Luberger" initials="EL" lastIdx="19" clrIdx="1">
    <p:extLst>
      <p:ext uri="{19B8F6BF-5375-455C-9EA6-DF929625EA0E}">
        <p15:presenceInfo xmlns:p15="http://schemas.microsoft.com/office/powerpoint/2012/main" userId="S::eluberger@cmeoutfitters.com::9efa0148-c9eb-410e-aa01-b186abe32b21" providerId="AD"/>
      </p:ext>
    </p:extLst>
  </p:cmAuthor>
  <p:cmAuthor id="3" name="Kashemi Rorie" initials="KR" lastIdx="28" clrIdx="2">
    <p:extLst>
      <p:ext uri="{19B8F6BF-5375-455C-9EA6-DF929625EA0E}">
        <p15:presenceInfo xmlns:p15="http://schemas.microsoft.com/office/powerpoint/2012/main" userId="S::krorie@cmeoutfitters.com::237160d7-127d-4634-a6ec-8c9efd375444" providerId="AD"/>
      </p:ext>
    </p:extLst>
  </p:cmAuthor>
  <p:cmAuthor id="4" name="Kashemi Rorie" initials="KR [2]" lastIdx="2" clrIdx="3">
    <p:extLst>
      <p:ext uri="{19B8F6BF-5375-455C-9EA6-DF929625EA0E}">
        <p15:presenceInfo xmlns:p15="http://schemas.microsoft.com/office/powerpoint/2012/main" userId="S::roriek@knowfully.com::52eb6af8-ba72-444c-8dd8-04f91bb2ab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0C4"/>
    <a:srgbClr val="FF658D"/>
    <a:srgbClr val="FF7E79"/>
    <a:srgbClr val="FF2F92"/>
    <a:srgbClr val="8E2663"/>
    <a:srgbClr val="378474"/>
    <a:srgbClr val="72675C"/>
    <a:srgbClr val="ECEAEA"/>
    <a:srgbClr val="C4D1DA"/>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821"/>
    <p:restoredTop sz="71208"/>
  </p:normalViewPr>
  <p:slideViewPr>
    <p:cSldViewPr snapToGrid="0" snapToObjects="1">
      <p:cViewPr>
        <p:scale>
          <a:sx n="125" d="100"/>
          <a:sy n="125" d="100"/>
        </p:scale>
        <p:origin x="208" y="-136"/>
      </p:cViewPr>
      <p:guideLst>
        <p:guide orient="horz" pos="1620"/>
        <p:guide pos="2880"/>
      </p:guideLst>
    </p:cSldViewPr>
  </p:slideViewPr>
  <p:notesTextViewPr>
    <p:cViewPr>
      <p:scale>
        <a:sx n="100" d="100"/>
        <a:sy n="100" d="100"/>
      </p:scale>
      <p:origin x="0" y="0"/>
    </p:cViewPr>
  </p:notesTextViewPr>
  <p:sorterViewPr>
    <p:cViewPr>
      <p:scale>
        <a:sx n="183" d="100"/>
        <a:sy n="18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1.xm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Modafinil </c:v>
                </c:pt>
              </c:strCache>
            </c:strRef>
          </c:tx>
          <c:spPr>
            <a:solidFill>
              <a:schemeClr val="accent3"/>
            </a:solidFill>
            <a:ln>
              <a:noFill/>
            </a:ln>
            <a:effectLst/>
          </c:spPr>
          <c:invertIfNegative val="0"/>
          <c:cat>
            <c:strRef>
              <c:f>Sheet1!$A$2:$A$3</c:f>
              <c:strCache>
                <c:ptCount val="2"/>
                <c:pt idx="0">
                  <c:v>ESS score</c:v>
                </c:pt>
                <c:pt idx="1">
                  <c:v>MWT sleep latency, minutes</c:v>
                </c:pt>
              </c:strCache>
            </c:strRef>
          </c:cat>
          <c:val>
            <c:numRef>
              <c:f>Sheet1!$B$2:$B$3</c:f>
              <c:numCache>
                <c:formatCode>General</c:formatCode>
                <c:ptCount val="2"/>
                <c:pt idx="0">
                  <c:v>-2.95</c:v>
                </c:pt>
                <c:pt idx="1">
                  <c:v>2.5099999999999998</c:v>
                </c:pt>
              </c:numCache>
            </c:numRef>
          </c:val>
          <c:extLst>
            <c:ext xmlns:c16="http://schemas.microsoft.com/office/drawing/2014/chart" uri="{C3380CC4-5D6E-409C-BE32-E72D297353CC}">
              <c16:uniqueId val="{00000000-B1B8-7043-8B06-0CEBBCB0F332}"/>
            </c:ext>
          </c:extLst>
        </c:ser>
        <c:ser>
          <c:idx val="1"/>
          <c:order val="1"/>
          <c:tx>
            <c:strRef>
              <c:f>Sheet1!$C$1</c:f>
              <c:strCache>
                <c:ptCount val="1"/>
                <c:pt idx="0">
                  <c:v>Armodafinil</c:v>
                </c:pt>
              </c:strCache>
            </c:strRef>
          </c:tx>
          <c:spPr>
            <a:solidFill>
              <a:schemeClr val="tx2">
                <a:lumMod val="85000"/>
                <a:lumOff val="15000"/>
              </a:schemeClr>
            </a:solidFill>
            <a:ln>
              <a:noFill/>
            </a:ln>
            <a:effectLst/>
          </c:spPr>
          <c:invertIfNegative val="0"/>
          <c:cat>
            <c:strRef>
              <c:f>Sheet1!$A$2:$A$3</c:f>
              <c:strCache>
                <c:ptCount val="2"/>
                <c:pt idx="0">
                  <c:v>ESS score</c:v>
                </c:pt>
                <c:pt idx="1">
                  <c:v>MWT sleep latency, minutes</c:v>
                </c:pt>
              </c:strCache>
            </c:strRef>
          </c:cat>
          <c:val>
            <c:numRef>
              <c:f>Sheet1!$C$2:$C$3</c:f>
              <c:numCache>
                <c:formatCode>General</c:formatCode>
                <c:ptCount val="2"/>
                <c:pt idx="0">
                  <c:v>-2.78</c:v>
                </c:pt>
                <c:pt idx="1">
                  <c:v>2.71</c:v>
                </c:pt>
              </c:numCache>
            </c:numRef>
          </c:val>
          <c:extLst>
            <c:ext xmlns:c16="http://schemas.microsoft.com/office/drawing/2014/chart" uri="{C3380CC4-5D6E-409C-BE32-E72D297353CC}">
              <c16:uniqueId val="{00000001-B1B8-7043-8B06-0CEBBCB0F332}"/>
            </c:ext>
          </c:extLst>
        </c:ser>
        <c:dLbls>
          <c:showLegendKey val="0"/>
          <c:showVal val="0"/>
          <c:showCatName val="0"/>
          <c:showSerName val="0"/>
          <c:showPercent val="0"/>
          <c:showBubbleSize val="0"/>
        </c:dLbls>
        <c:gapWidth val="219"/>
        <c:overlap val="-27"/>
        <c:axId val="-1775883248"/>
        <c:axId val="-1775878352"/>
      </c:barChart>
      <c:catAx>
        <c:axId val="-1775883248"/>
        <c:scaling>
          <c:orientation val="minMax"/>
        </c:scaling>
        <c:delete val="1"/>
        <c:axPos val="b"/>
        <c:numFmt formatCode="General" sourceLinked="1"/>
        <c:majorTickMark val="none"/>
        <c:minorTickMark val="none"/>
        <c:tickLblPos val="nextTo"/>
        <c:crossAx val="-1775878352"/>
        <c:crosses val="autoZero"/>
        <c:auto val="1"/>
        <c:lblAlgn val="ctr"/>
        <c:lblOffset val="100"/>
        <c:noMultiLvlLbl val="0"/>
      </c:catAx>
      <c:valAx>
        <c:axId val="-1775878352"/>
        <c:scaling>
          <c:orientation val="minMax"/>
        </c:scaling>
        <c:delete val="0"/>
        <c:axPos val="l"/>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775883248"/>
        <c:crosses val="autoZero"/>
        <c:crossBetween val="between"/>
      </c:valAx>
      <c:spPr>
        <a:noFill/>
        <a:ln>
          <a:noFill/>
        </a:ln>
        <a:effectLst/>
      </c:spPr>
    </c:plotArea>
    <c:legend>
      <c:legendPos val="b"/>
      <c:layout>
        <c:manualLayout>
          <c:xMode val="edge"/>
          <c:yMode val="edge"/>
          <c:x val="4.8607063337435641E-2"/>
          <c:y val="5.4649492323192318E-3"/>
          <c:w val="0.20022989894880286"/>
          <c:h val="0.2193826260731660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Solriamfetol 75 mg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With Cataplexy (n = 117)</c:v>
                </c:pt>
                <c:pt idx="1">
                  <c:v>Without Cataplexy (n = 114)</c:v>
                </c:pt>
              </c:strCache>
            </c:strRef>
          </c:cat>
          <c:val>
            <c:numRef>
              <c:f>Sheet1!$B$2:$B$3</c:f>
              <c:numCache>
                <c:formatCode>General</c:formatCode>
                <c:ptCount val="2"/>
                <c:pt idx="0">
                  <c:v>1.6</c:v>
                </c:pt>
                <c:pt idx="1">
                  <c:v>3.4</c:v>
                </c:pt>
              </c:numCache>
            </c:numRef>
          </c:val>
          <c:extLst>
            <c:ext xmlns:c16="http://schemas.microsoft.com/office/drawing/2014/chart" uri="{C3380CC4-5D6E-409C-BE32-E72D297353CC}">
              <c16:uniqueId val="{00000000-4AA5-8647-91D4-0189F0F27C46}"/>
            </c:ext>
          </c:extLst>
        </c:ser>
        <c:ser>
          <c:idx val="1"/>
          <c:order val="1"/>
          <c:tx>
            <c:strRef>
              <c:f>Sheet1!$C$1</c:f>
              <c:strCache>
                <c:ptCount val="1"/>
                <c:pt idx="0">
                  <c:v>Solriamfetol 150 mg</c:v>
                </c:pt>
              </c:strCache>
            </c:strRef>
          </c:tx>
          <c:spPr>
            <a:solidFill>
              <a:srgbClr val="FF65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With Cataplexy (n = 117)</c:v>
                </c:pt>
                <c:pt idx="1">
                  <c:v>Without Cataplexy (n = 114)</c:v>
                </c:pt>
              </c:strCache>
            </c:strRef>
          </c:cat>
          <c:val>
            <c:numRef>
              <c:f>Sheet1!$C$2:$C$3</c:f>
              <c:numCache>
                <c:formatCode>General</c:formatCode>
                <c:ptCount val="2"/>
                <c:pt idx="0">
                  <c:v>6.1</c:v>
                </c:pt>
                <c:pt idx="1">
                  <c:v>9.1</c:v>
                </c:pt>
              </c:numCache>
            </c:numRef>
          </c:val>
          <c:extLst>
            <c:ext xmlns:c16="http://schemas.microsoft.com/office/drawing/2014/chart" uri="{C3380CC4-5D6E-409C-BE32-E72D297353CC}">
              <c16:uniqueId val="{00000001-4AA5-8647-91D4-0189F0F27C46}"/>
            </c:ext>
          </c:extLst>
        </c:ser>
        <c:ser>
          <c:idx val="2"/>
          <c:order val="2"/>
          <c:tx>
            <c:strRef>
              <c:f>Sheet1!$D$1</c:f>
              <c:strCache>
                <c:ptCount val="1"/>
                <c:pt idx="0">
                  <c:v>Solriamfetol 300 mg</c:v>
                </c:pt>
              </c:strCache>
            </c:strRef>
          </c:tx>
          <c:spPr>
            <a:solidFill>
              <a:srgbClr val="0090C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With Cataplexy (n = 117)</c:v>
                </c:pt>
                <c:pt idx="1">
                  <c:v>Without Cataplexy (n = 114)</c:v>
                </c:pt>
              </c:strCache>
            </c:strRef>
          </c:cat>
          <c:val>
            <c:numRef>
              <c:f>Sheet1!$D$2:$D$3</c:f>
              <c:numCache>
                <c:formatCode>General</c:formatCode>
                <c:ptCount val="2"/>
                <c:pt idx="0">
                  <c:v>8.9</c:v>
                </c:pt>
                <c:pt idx="1">
                  <c:v>11.2</c:v>
                </c:pt>
              </c:numCache>
            </c:numRef>
          </c:val>
          <c:extLst>
            <c:ext xmlns:c16="http://schemas.microsoft.com/office/drawing/2014/chart" uri="{C3380CC4-5D6E-409C-BE32-E72D297353CC}">
              <c16:uniqueId val="{00000002-4AA5-8647-91D4-0189F0F27C46}"/>
            </c:ext>
          </c:extLst>
        </c:ser>
        <c:dLbls>
          <c:showLegendKey val="0"/>
          <c:showVal val="0"/>
          <c:showCatName val="0"/>
          <c:showSerName val="0"/>
          <c:showPercent val="0"/>
          <c:showBubbleSize val="0"/>
        </c:dLbls>
        <c:gapWidth val="110"/>
        <c:overlap val="-27"/>
        <c:axId val="1481777247"/>
        <c:axId val="1403144015"/>
      </c:barChart>
      <c:catAx>
        <c:axId val="1481777247"/>
        <c:scaling>
          <c:orientation val="minMax"/>
        </c:scaling>
        <c:delete val="0"/>
        <c:axPos val="b"/>
        <c:numFmt formatCode="General" sourceLinked="1"/>
        <c:majorTickMark val="none"/>
        <c:minorTickMark val="none"/>
        <c:tickLblPos val="nextTo"/>
        <c:spPr>
          <a:noFill/>
          <a:ln w="19050" cap="flat" cmpd="sng" algn="ctr">
            <a:solidFill>
              <a:schemeClr val="dk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403144015"/>
        <c:crosses val="autoZero"/>
        <c:auto val="1"/>
        <c:lblAlgn val="ctr"/>
        <c:lblOffset val="100"/>
        <c:noMultiLvlLbl val="0"/>
      </c:catAx>
      <c:valAx>
        <c:axId val="1403144015"/>
        <c:scaling>
          <c:orientation val="minMax"/>
        </c:scaling>
        <c:delete val="0"/>
        <c:axPos val="l"/>
        <c:numFmt formatCode="General" sourceLinked="1"/>
        <c:majorTickMark val="out"/>
        <c:minorTickMark val="none"/>
        <c:tickLblPos val="nextTo"/>
        <c:spPr>
          <a:noFill/>
          <a:ln w="19050">
            <a:solidFill>
              <a:schemeClr val="dk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4817772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Solriamfetol 75 mg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With Cataplexy</c:v>
                </c:pt>
                <c:pt idx="1">
                  <c:v>Without Cataplexy</c:v>
                </c:pt>
              </c:strCache>
            </c:strRef>
          </c:cat>
          <c:val>
            <c:numRef>
              <c:f>Sheet1!$B$2:$B$3</c:f>
              <c:numCache>
                <c:formatCode>General</c:formatCode>
                <c:ptCount val="2"/>
                <c:pt idx="0">
                  <c:v>-1.3</c:v>
                </c:pt>
                <c:pt idx="1">
                  <c:v>-3</c:v>
                </c:pt>
              </c:numCache>
            </c:numRef>
          </c:val>
          <c:extLst>
            <c:ext xmlns:c16="http://schemas.microsoft.com/office/drawing/2014/chart" uri="{C3380CC4-5D6E-409C-BE32-E72D297353CC}">
              <c16:uniqueId val="{00000000-8723-E448-A526-0AAE19FB7814}"/>
            </c:ext>
          </c:extLst>
        </c:ser>
        <c:ser>
          <c:idx val="1"/>
          <c:order val="1"/>
          <c:tx>
            <c:strRef>
              <c:f>Sheet1!$C$1</c:f>
              <c:strCache>
                <c:ptCount val="1"/>
                <c:pt idx="0">
                  <c:v>Solriamfetol 150 mg</c:v>
                </c:pt>
              </c:strCache>
            </c:strRef>
          </c:tx>
          <c:spPr>
            <a:solidFill>
              <a:srgbClr val="FF65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With Cataplexy</c:v>
                </c:pt>
                <c:pt idx="1">
                  <c:v>Without Cataplexy</c:v>
                </c:pt>
              </c:strCache>
            </c:strRef>
          </c:cat>
          <c:val>
            <c:numRef>
              <c:f>Sheet1!$C$2:$C$3</c:f>
              <c:numCache>
                <c:formatCode>General</c:formatCode>
                <c:ptCount val="2"/>
                <c:pt idx="0">
                  <c:v>-3.7</c:v>
                </c:pt>
                <c:pt idx="1">
                  <c:v>-3.7</c:v>
                </c:pt>
              </c:numCache>
            </c:numRef>
          </c:val>
          <c:extLst>
            <c:ext xmlns:c16="http://schemas.microsoft.com/office/drawing/2014/chart" uri="{C3380CC4-5D6E-409C-BE32-E72D297353CC}">
              <c16:uniqueId val="{00000001-8723-E448-A526-0AAE19FB7814}"/>
            </c:ext>
          </c:extLst>
        </c:ser>
        <c:ser>
          <c:idx val="2"/>
          <c:order val="2"/>
          <c:tx>
            <c:strRef>
              <c:f>Sheet1!$D$1</c:f>
              <c:strCache>
                <c:ptCount val="1"/>
                <c:pt idx="0">
                  <c:v>Solriamfetol 300 mg</c:v>
                </c:pt>
              </c:strCache>
            </c:strRef>
          </c:tx>
          <c:spPr>
            <a:solidFill>
              <a:srgbClr val="0090C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With Cataplexy</c:v>
                </c:pt>
                <c:pt idx="1">
                  <c:v>Without Cataplexy</c:v>
                </c:pt>
              </c:strCache>
            </c:strRef>
          </c:cat>
          <c:val>
            <c:numRef>
              <c:f>Sheet1!$D$2:$D$3</c:f>
              <c:numCache>
                <c:formatCode>General</c:formatCode>
                <c:ptCount val="2"/>
                <c:pt idx="0">
                  <c:v>-4.5</c:v>
                </c:pt>
                <c:pt idx="1">
                  <c:v>-4.9000000000000004</c:v>
                </c:pt>
              </c:numCache>
            </c:numRef>
          </c:val>
          <c:extLst>
            <c:ext xmlns:c16="http://schemas.microsoft.com/office/drawing/2014/chart" uri="{C3380CC4-5D6E-409C-BE32-E72D297353CC}">
              <c16:uniqueId val="{00000002-8723-E448-A526-0AAE19FB7814}"/>
            </c:ext>
          </c:extLst>
        </c:ser>
        <c:dLbls>
          <c:showLegendKey val="0"/>
          <c:showVal val="0"/>
          <c:showCatName val="0"/>
          <c:showSerName val="0"/>
          <c:showPercent val="0"/>
          <c:showBubbleSize val="0"/>
        </c:dLbls>
        <c:gapWidth val="143"/>
        <c:overlap val="-27"/>
        <c:axId val="1481777247"/>
        <c:axId val="1403144015"/>
      </c:barChart>
      <c:catAx>
        <c:axId val="1481777247"/>
        <c:scaling>
          <c:orientation val="minMax"/>
        </c:scaling>
        <c:delete val="1"/>
        <c:axPos val="b"/>
        <c:numFmt formatCode="General" sourceLinked="1"/>
        <c:majorTickMark val="none"/>
        <c:minorTickMark val="none"/>
        <c:tickLblPos val="nextTo"/>
        <c:crossAx val="1403144015"/>
        <c:crosses val="autoZero"/>
        <c:auto val="1"/>
        <c:lblAlgn val="ctr"/>
        <c:lblOffset val="100"/>
        <c:noMultiLvlLbl val="0"/>
      </c:catAx>
      <c:valAx>
        <c:axId val="1403144015"/>
        <c:scaling>
          <c:orientation val="minMax"/>
        </c:scaling>
        <c:delete val="0"/>
        <c:axPos val="l"/>
        <c:numFmt formatCode="General" sourceLinked="1"/>
        <c:majorTickMark val="out"/>
        <c:minorTickMark val="none"/>
        <c:tickLblPos val="nextTo"/>
        <c:spPr>
          <a:noFill/>
          <a:ln w="19050">
            <a:solidFill>
              <a:schemeClr val="dk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4817772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Solriamfetol 75 mg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With Cataplexy (n = 117)</c:v>
                </c:pt>
                <c:pt idx="1">
                  <c:v>Without Cataplexy (n = 114)</c:v>
                </c:pt>
              </c:strCache>
            </c:strRef>
          </c:cat>
          <c:val>
            <c:numRef>
              <c:f>Sheet1!$B$2:$B$3</c:f>
              <c:numCache>
                <c:formatCode>0%</c:formatCode>
                <c:ptCount val="2"/>
                <c:pt idx="0">
                  <c:v>0.1</c:v>
                </c:pt>
                <c:pt idx="1">
                  <c:v>0.48</c:v>
                </c:pt>
              </c:numCache>
            </c:numRef>
          </c:val>
          <c:extLst>
            <c:ext xmlns:c16="http://schemas.microsoft.com/office/drawing/2014/chart" uri="{C3380CC4-5D6E-409C-BE32-E72D297353CC}">
              <c16:uniqueId val="{00000000-F61B-8E43-8235-5E5213B49DC8}"/>
            </c:ext>
          </c:extLst>
        </c:ser>
        <c:ser>
          <c:idx val="1"/>
          <c:order val="1"/>
          <c:tx>
            <c:strRef>
              <c:f>Sheet1!$C$1</c:f>
              <c:strCache>
                <c:ptCount val="1"/>
                <c:pt idx="0">
                  <c:v>Solriamfetol 150 mg</c:v>
                </c:pt>
              </c:strCache>
            </c:strRef>
          </c:tx>
          <c:spPr>
            <a:solidFill>
              <a:srgbClr val="FF65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With Cataplexy (n = 117)</c:v>
                </c:pt>
                <c:pt idx="1">
                  <c:v>Without Cataplexy (n = 114)</c:v>
                </c:pt>
              </c:strCache>
            </c:strRef>
          </c:cat>
          <c:val>
            <c:numRef>
              <c:f>Sheet1!$C$2:$C$3</c:f>
              <c:numCache>
                <c:formatCode>0%</c:formatCode>
                <c:ptCount val="2"/>
                <c:pt idx="0">
                  <c:v>0.33</c:v>
                </c:pt>
                <c:pt idx="1">
                  <c:v>0.44</c:v>
                </c:pt>
              </c:numCache>
            </c:numRef>
          </c:val>
          <c:extLst>
            <c:ext xmlns:c16="http://schemas.microsoft.com/office/drawing/2014/chart" uri="{C3380CC4-5D6E-409C-BE32-E72D297353CC}">
              <c16:uniqueId val="{00000001-F61B-8E43-8235-5E5213B49DC8}"/>
            </c:ext>
          </c:extLst>
        </c:ser>
        <c:ser>
          <c:idx val="2"/>
          <c:order val="2"/>
          <c:tx>
            <c:strRef>
              <c:f>Sheet1!$D$1</c:f>
              <c:strCache>
                <c:ptCount val="1"/>
                <c:pt idx="0">
                  <c:v>Solriamfetol 300 mg</c:v>
                </c:pt>
              </c:strCache>
            </c:strRef>
          </c:tx>
          <c:spPr>
            <a:solidFill>
              <a:srgbClr val="0090C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With Cataplexy (n = 117)</c:v>
                </c:pt>
                <c:pt idx="1">
                  <c:v>Without Cataplexy (n = 114)</c:v>
                </c:pt>
              </c:strCache>
            </c:strRef>
          </c:cat>
          <c:val>
            <c:numRef>
              <c:f>Sheet1!$D$2:$D$3</c:f>
              <c:numCache>
                <c:formatCode>0%</c:formatCode>
                <c:ptCount val="2"/>
                <c:pt idx="0">
                  <c:v>0.39</c:v>
                </c:pt>
                <c:pt idx="1">
                  <c:v>0.52</c:v>
                </c:pt>
              </c:numCache>
            </c:numRef>
          </c:val>
          <c:extLst>
            <c:ext xmlns:c16="http://schemas.microsoft.com/office/drawing/2014/chart" uri="{C3380CC4-5D6E-409C-BE32-E72D297353CC}">
              <c16:uniqueId val="{00000002-F61B-8E43-8235-5E5213B49DC8}"/>
            </c:ext>
          </c:extLst>
        </c:ser>
        <c:dLbls>
          <c:showLegendKey val="0"/>
          <c:showVal val="0"/>
          <c:showCatName val="0"/>
          <c:showSerName val="0"/>
          <c:showPercent val="0"/>
          <c:showBubbleSize val="0"/>
        </c:dLbls>
        <c:gapWidth val="219"/>
        <c:overlap val="-27"/>
        <c:axId val="1481777247"/>
        <c:axId val="1403144015"/>
      </c:barChart>
      <c:catAx>
        <c:axId val="1481777247"/>
        <c:scaling>
          <c:orientation val="minMax"/>
        </c:scaling>
        <c:delete val="0"/>
        <c:axPos val="b"/>
        <c:numFmt formatCode="General" sourceLinked="1"/>
        <c:majorTickMark val="none"/>
        <c:minorTickMark val="none"/>
        <c:tickLblPos val="nextTo"/>
        <c:spPr>
          <a:noFill/>
          <a:ln w="19050" cap="flat" cmpd="sng" algn="ctr">
            <a:solidFill>
              <a:schemeClr val="dk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403144015"/>
        <c:crosses val="autoZero"/>
        <c:auto val="1"/>
        <c:lblAlgn val="ctr"/>
        <c:lblOffset val="100"/>
        <c:noMultiLvlLbl val="0"/>
      </c:catAx>
      <c:valAx>
        <c:axId val="1403144015"/>
        <c:scaling>
          <c:orientation val="minMax"/>
        </c:scaling>
        <c:delete val="0"/>
        <c:axPos val="l"/>
        <c:numFmt formatCode="0%" sourceLinked="1"/>
        <c:majorTickMark val="out"/>
        <c:minorTickMark val="none"/>
        <c:tickLblPos val="nextTo"/>
        <c:spPr>
          <a:noFill/>
          <a:ln w="19050">
            <a:solidFill>
              <a:schemeClr val="dk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4817772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Solriamfetol</c:v>
                </c:pt>
              </c:strCache>
            </c:strRef>
          </c:tx>
          <c:spPr>
            <a:solidFill>
              <a:srgbClr val="8E2663"/>
            </a:solidFill>
            <a:ln>
              <a:noFill/>
            </a:ln>
            <a:effectLst/>
          </c:spPr>
          <c:invertIfNegative val="0"/>
          <c:cat>
            <c:strRef>
              <c:f>Sheet1!$A$2:$A$3</c:f>
              <c:strCache>
                <c:ptCount val="2"/>
                <c:pt idx="0">
                  <c:v>2 Hours</c:v>
                </c:pt>
                <c:pt idx="1">
                  <c:v>6 Hours</c:v>
                </c:pt>
              </c:strCache>
            </c:strRef>
          </c:cat>
          <c:val>
            <c:numRef>
              <c:f>Sheet1!$B$2:$B$3</c:f>
              <c:numCache>
                <c:formatCode>General</c:formatCode>
                <c:ptCount val="2"/>
                <c:pt idx="0">
                  <c:v>18.829999999999998</c:v>
                </c:pt>
                <c:pt idx="1">
                  <c:v>19.239999999999998</c:v>
                </c:pt>
              </c:numCache>
            </c:numRef>
          </c:val>
          <c:extLst>
            <c:ext xmlns:c16="http://schemas.microsoft.com/office/drawing/2014/chart" uri="{C3380CC4-5D6E-409C-BE32-E72D297353CC}">
              <c16:uniqueId val="{00000000-96F8-454E-A5A9-7F2F25295E1F}"/>
            </c:ext>
          </c:extLst>
        </c:ser>
        <c:ser>
          <c:idx val="1"/>
          <c:order val="1"/>
          <c:tx>
            <c:strRef>
              <c:f>Sheet1!$C$1</c:f>
              <c:strCache>
                <c:ptCount val="1"/>
                <c:pt idx="0">
                  <c:v>PBO</c:v>
                </c:pt>
              </c:strCache>
            </c:strRef>
          </c:tx>
          <c:spPr>
            <a:solidFill>
              <a:schemeClr val="bg2">
                <a:lumMod val="50000"/>
              </a:schemeClr>
            </a:solidFill>
            <a:ln>
              <a:noFill/>
            </a:ln>
            <a:effectLst/>
          </c:spPr>
          <c:invertIfNegative val="0"/>
          <c:cat>
            <c:strRef>
              <c:f>Sheet1!$A$2:$A$3</c:f>
              <c:strCache>
                <c:ptCount val="2"/>
                <c:pt idx="0">
                  <c:v>2 Hours</c:v>
                </c:pt>
                <c:pt idx="1">
                  <c:v>6 Hours</c:v>
                </c:pt>
              </c:strCache>
            </c:strRef>
          </c:cat>
          <c:val>
            <c:numRef>
              <c:f>Sheet1!$C$2:$C$3</c:f>
              <c:numCache>
                <c:formatCode>General</c:formatCode>
                <c:ptCount val="2"/>
                <c:pt idx="0">
                  <c:v>19.920000000000002</c:v>
                </c:pt>
                <c:pt idx="1">
                  <c:v>20.04</c:v>
                </c:pt>
              </c:numCache>
            </c:numRef>
          </c:val>
          <c:extLst>
            <c:ext xmlns:c16="http://schemas.microsoft.com/office/drawing/2014/chart" uri="{C3380CC4-5D6E-409C-BE32-E72D297353CC}">
              <c16:uniqueId val="{00000001-96F8-454E-A5A9-7F2F25295E1F}"/>
            </c:ext>
          </c:extLst>
        </c:ser>
        <c:dLbls>
          <c:showLegendKey val="0"/>
          <c:showVal val="0"/>
          <c:showCatName val="0"/>
          <c:showSerName val="0"/>
          <c:showPercent val="0"/>
          <c:showBubbleSize val="0"/>
        </c:dLbls>
        <c:gapWidth val="219"/>
        <c:overlap val="-27"/>
        <c:axId val="995768543"/>
        <c:axId val="1528712031"/>
      </c:barChart>
      <c:catAx>
        <c:axId val="995768543"/>
        <c:scaling>
          <c:orientation val="minMax"/>
        </c:scaling>
        <c:delete val="0"/>
        <c:axPos val="b"/>
        <c:numFmt formatCode="General" sourceLinked="1"/>
        <c:majorTickMark val="none"/>
        <c:minorTickMark val="none"/>
        <c:tickLblPos val="nextTo"/>
        <c:spPr>
          <a:noFill/>
          <a:ln w="19050" cap="flat" cmpd="sng" algn="ctr">
            <a:solidFill>
              <a:schemeClr val="dk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28712031"/>
        <c:crosses val="autoZero"/>
        <c:auto val="1"/>
        <c:lblAlgn val="ctr"/>
        <c:lblOffset val="100"/>
        <c:noMultiLvlLbl val="0"/>
      </c:catAx>
      <c:valAx>
        <c:axId val="1528712031"/>
        <c:scaling>
          <c:orientation val="minMax"/>
        </c:scaling>
        <c:delete val="0"/>
        <c:axPos val="l"/>
        <c:numFmt formatCode="General" sourceLinked="1"/>
        <c:majorTickMark val="out"/>
        <c:minorTickMark val="none"/>
        <c:tickLblPos val="nextTo"/>
        <c:spPr>
          <a:noFill/>
          <a:ln w="19050">
            <a:solidFill>
              <a:schemeClr val="dk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5768543"/>
        <c:crosses val="autoZero"/>
        <c:crossBetween val="between"/>
      </c:valAx>
      <c:spPr>
        <a:noFill/>
        <a:ln>
          <a:noFill/>
        </a:ln>
        <a:effectLst/>
      </c:spPr>
    </c:plotArea>
    <c:legend>
      <c:legendPos val="b"/>
      <c:layout>
        <c:manualLayout>
          <c:xMode val="edge"/>
          <c:yMode val="edge"/>
          <c:x val="0.27777017863023845"/>
          <c:y val="0.91770952868993139"/>
          <c:w val="0.45114104707601754"/>
          <c:h val="7.454051776402245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292351665163096E-2"/>
          <c:y val="0.18140251455909784"/>
          <c:w val="0.78765977945749011"/>
          <c:h val="0.69891073742364485"/>
        </c:manualLayout>
      </c:layout>
      <c:lineChart>
        <c:grouping val="standard"/>
        <c:varyColors val="0"/>
        <c:ser>
          <c:idx val="0"/>
          <c:order val="0"/>
          <c:tx>
            <c:strRef>
              <c:f>Sheet1!$B$1</c:f>
              <c:strCache>
                <c:ptCount val="1"/>
                <c:pt idx="0">
                  <c:v>De novo</c:v>
                </c:pt>
              </c:strCache>
            </c:strRef>
          </c:tx>
          <c:spPr>
            <a:ln w="28575" cap="rnd">
              <a:solidFill>
                <a:schemeClr val="accent4"/>
              </a:solidFill>
              <a:round/>
            </a:ln>
            <a:effectLst/>
          </c:spPr>
          <c:marker>
            <c:symbol val="circle"/>
            <c:size val="7"/>
            <c:spPr>
              <a:solidFill>
                <a:schemeClr val="accent4"/>
              </a:solidFill>
              <a:ln w="9525">
                <a:solidFill>
                  <a:schemeClr val="accent4"/>
                </a:solidFill>
              </a:ln>
              <a:effectLst/>
            </c:spPr>
          </c:marker>
          <c:cat>
            <c:strRef>
              <c:f>Sheet1!$A$2:$A$9</c:f>
              <c:strCache>
                <c:ptCount val="7"/>
                <c:pt idx="1">
                  <c:v>Baseline</c:v>
                </c:pt>
                <c:pt idx="2">
                  <c:v>M1</c:v>
                </c:pt>
                <c:pt idx="3">
                  <c:v>M3</c:v>
                </c:pt>
                <c:pt idx="4">
                  <c:v>M6</c:v>
                </c:pt>
                <c:pt idx="5">
                  <c:v>M9</c:v>
                </c:pt>
                <c:pt idx="6">
                  <c:v>M12</c:v>
                </c:pt>
              </c:strCache>
            </c:strRef>
          </c:cat>
          <c:val>
            <c:numRef>
              <c:f>Sheet1!$B$2:$B$9</c:f>
              <c:numCache>
                <c:formatCode>General</c:formatCode>
                <c:ptCount val="8"/>
                <c:pt idx="1">
                  <c:v>17.5</c:v>
                </c:pt>
                <c:pt idx="2">
                  <c:v>14.4</c:v>
                </c:pt>
                <c:pt idx="3">
                  <c:v>13.25</c:v>
                </c:pt>
                <c:pt idx="4">
                  <c:v>12.8</c:v>
                </c:pt>
                <c:pt idx="5">
                  <c:v>12.5</c:v>
                </c:pt>
                <c:pt idx="6">
                  <c:v>13</c:v>
                </c:pt>
              </c:numCache>
            </c:numRef>
          </c:val>
          <c:smooth val="0"/>
          <c:extLst>
            <c:ext xmlns:c16="http://schemas.microsoft.com/office/drawing/2014/chart" uri="{C3380CC4-5D6E-409C-BE32-E72D297353CC}">
              <c16:uniqueId val="{00000000-753E-6E42-A34E-88AC5839BE9E}"/>
            </c:ext>
          </c:extLst>
        </c:ser>
        <c:ser>
          <c:idx val="1"/>
          <c:order val="1"/>
          <c:tx>
            <c:strRef>
              <c:f>Sheet1!$C$1</c:f>
              <c:strCache>
                <c:ptCount val="1"/>
                <c:pt idx="0">
                  <c:v>Exposed</c:v>
                </c:pt>
              </c:strCache>
            </c:strRef>
          </c:tx>
          <c:spPr>
            <a:ln w="28575" cap="rnd">
              <a:solidFill>
                <a:schemeClr val="accent3"/>
              </a:solidFill>
              <a:round/>
            </a:ln>
            <a:effectLst/>
          </c:spPr>
          <c:marker>
            <c:symbol val="circle"/>
            <c:size val="7"/>
            <c:spPr>
              <a:solidFill>
                <a:schemeClr val="accent3"/>
              </a:solidFill>
              <a:ln w="9525">
                <a:solidFill>
                  <a:schemeClr val="accent3"/>
                </a:solidFill>
              </a:ln>
              <a:effectLst/>
            </c:spPr>
          </c:marker>
          <c:cat>
            <c:strRef>
              <c:f>Sheet1!$A$2:$A$9</c:f>
              <c:strCache>
                <c:ptCount val="7"/>
                <c:pt idx="1">
                  <c:v>Baseline</c:v>
                </c:pt>
                <c:pt idx="2">
                  <c:v>M1</c:v>
                </c:pt>
                <c:pt idx="3">
                  <c:v>M3</c:v>
                </c:pt>
                <c:pt idx="4">
                  <c:v>M6</c:v>
                </c:pt>
                <c:pt idx="5">
                  <c:v>M9</c:v>
                </c:pt>
                <c:pt idx="6">
                  <c:v>M12</c:v>
                </c:pt>
              </c:strCache>
            </c:strRef>
          </c:cat>
          <c:val>
            <c:numRef>
              <c:f>Sheet1!$C$2:$C$9</c:f>
              <c:numCache>
                <c:formatCode>General</c:formatCode>
                <c:ptCount val="8"/>
                <c:pt idx="1">
                  <c:v>15.75</c:v>
                </c:pt>
                <c:pt idx="2">
                  <c:v>12.1</c:v>
                </c:pt>
                <c:pt idx="3">
                  <c:v>11.2</c:v>
                </c:pt>
                <c:pt idx="4">
                  <c:v>10.5</c:v>
                </c:pt>
                <c:pt idx="5">
                  <c:v>11.6</c:v>
                </c:pt>
                <c:pt idx="6">
                  <c:v>11.2</c:v>
                </c:pt>
              </c:numCache>
            </c:numRef>
          </c:val>
          <c:smooth val="0"/>
          <c:extLst>
            <c:ext xmlns:c16="http://schemas.microsoft.com/office/drawing/2014/chart" uri="{C3380CC4-5D6E-409C-BE32-E72D297353CC}">
              <c16:uniqueId val="{00000001-753E-6E42-A34E-88AC5839BE9E}"/>
            </c:ext>
          </c:extLst>
        </c:ser>
        <c:dLbls>
          <c:showLegendKey val="0"/>
          <c:showVal val="0"/>
          <c:showCatName val="0"/>
          <c:showSerName val="0"/>
          <c:showPercent val="0"/>
          <c:showBubbleSize val="0"/>
        </c:dLbls>
        <c:marker val="1"/>
        <c:smooth val="0"/>
        <c:axId val="-1775881616"/>
        <c:axId val="-1775889232"/>
      </c:lineChart>
      <c:catAx>
        <c:axId val="-1775881616"/>
        <c:scaling>
          <c:orientation val="minMax"/>
        </c:scaling>
        <c:delete val="0"/>
        <c:axPos val="b"/>
        <c:numFmt formatCode="General" sourceLinked="1"/>
        <c:majorTickMark val="out"/>
        <c:minorTickMark val="none"/>
        <c:tickLblPos val="nextTo"/>
        <c:spPr>
          <a:noFill/>
          <a:ln w="22225" cap="flat" cmpd="sng" algn="ctr">
            <a:solidFill>
              <a:schemeClr val="tx2"/>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775889232"/>
        <c:crossesAt val="9"/>
        <c:auto val="1"/>
        <c:lblAlgn val="ctr"/>
        <c:lblOffset val="100"/>
        <c:noMultiLvlLbl val="0"/>
      </c:catAx>
      <c:valAx>
        <c:axId val="-1775889232"/>
        <c:scaling>
          <c:orientation val="minMax"/>
          <c:min val="9"/>
        </c:scaling>
        <c:delete val="0"/>
        <c:axPos val="l"/>
        <c:numFmt formatCode="General" sourceLinked="1"/>
        <c:majorTickMark val="out"/>
        <c:minorTickMark val="none"/>
        <c:tickLblPos val="nextTo"/>
        <c:spPr>
          <a:noFill/>
          <a:ln w="22225">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775881616"/>
        <c:crosses val="autoZero"/>
        <c:crossBetween val="midCat"/>
      </c:valAx>
      <c:spPr>
        <a:noFill/>
        <a:ln>
          <a:noFill/>
        </a:ln>
        <a:effectLst/>
      </c:spPr>
    </c:plotArea>
    <c:legend>
      <c:legendPos val="tr"/>
      <c:legendEntry>
        <c:idx val="0"/>
        <c:txPr>
          <a:bodyPr rot="0" spcFirstLastPara="1" vertOverflow="ellipsis" vert="horz" wrap="square" anchor="ctr" anchorCtr="1"/>
          <a:lstStyle/>
          <a:p>
            <a:pPr>
              <a:defRPr sz="1400" b="0" i="1" u="none" strike="noStrike" kern="1200" baseline="0">
                <a:solidFill>
                  <a:schemeClr val="tx1"/>
                </a:solidFill>
                <a:latin typeface="+mn-lt"/>
                <a:ea typeface="+mn-ea"/>
                <a:cs typeface="+mn-cs"/>
              </a:defRPr>
            </a:pPr>
            <a:endParaRPr lang="en-US"/>
          </a:p>
        </c:txPr>
      </c:legendEntry>
      <c:layout>
        <c:manualLayout>
          <c:xMode val="edge"/>
          <c:yMode val="edge"/>
          <c:x val="0.6887855011990307"/>
          <c:y val="0.10752859442599356"/>
          <c:w val="0.11881492707007617"/>
          <c:h val="0.1391419743418148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Placebo</c:v>
                </c:pt>
              </c:strCache>
            </c:strRef>
          </c:tx>
          <c:spPr>
            <a:ln w="28575" cap="rnd">
              <a:solidFill>
                <a:schemeClr val="bg2">
                  <a:lumMod val="50000"/>
                </a:schemeClr>
              </a:solidFill>
              <a:round/>
            </a:ln>
            <a:effectLst/>
          </c:spPr>
          <c:marker>
            <c:symbol val="square"/>
            <c:size val="7"/>
            <c:spPr>
              <a:solidFill>
                <a:schemeClr val="bg2">
                  <a:lumMod val="50000"/>
                </a:schemeClr>
              </a:solidFill>
              <a:ln w="25400">
                <a:solidFill>
                  <a:schemeClr val="bg2">
                    <a:lumMod val="50000"/>
                  </a:schemeClr>
                </a:solidFill>
              </a:ln>
              <a:effectLst/>
            </c:spPr>
          </c:marker>
          <c:cat>
            <c:numRef>
              <c:f>Sheet1!$A$2:$A$14</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Sheet1!$B$2:$B$14</c:f>
              <c:numCache>
                <c:formatCode>General</c:formatCode>
                <c:ptCount val="13"/>
                <c:pt idx="0">
                  <c:v>0</c:v>
                </c:pt>
                <c:pt idx="2">
                  <c:v>-3.12</c:v>
                </c:pt>
                <c:pt idx="3">
                  <c:v>-4.1399999999999997</c:v>
                </c:pt>
                <c:pt idx="7">
                  <c:v>-3.76</c:v>
                </c:pt>
                <c:pt idx="12">
                  <c:v>-3.34</c:v>
                </c:pt>
              </c:numCache>
            </c:numRef>
          </c:val>
          <c:smooth val="0"/>
          <c:extLst>
            <c:ext xmlns:c16="http://schemas.microsoft.com/office/drawing/2014/chart" uri="{C3380CC4-5D6E-409C-BE32-E72D297353CC}">
              <c16:uniqueId val="{00000000-E129-FF4C-9920-E011D5522FBB}"/>
            </c:ext>
          </c:extLst>
        </c:ser>
        <c:ser>
          <c:idx val="1"/>
          <c:order val="1"/>
          <c:tx>
            <c:strRef>
              <c:f>Sheet1!$C$1</c:f>
              <c:strCache>
                <c:ptCount val="1"/>
                <c:pt idx="0">
                  <c:v>Pitolisant</c:v>
                </c:pt>
              </c:strCache>
            </c:strRef>
          </c:tx>
          <c:spPr>
            <a:ln w="31750" cap="rnd">
              <a:solidFill>
                <a:schemeClr val="accent5"/>
              </a:solidFill>
              <a:round/>
            </a:ln>
            <a:effectLst/>
          </c:spPr>
          <c:marker>
            <c:symbol val="square"/>
            <c:size val="9"/>
            <c:spPr>
              <a:solidFill>
                <a:schemeClr val="accent5"/>
              </a:solidFill>
              <a:ln w="9525">
                <a:solidFill>
                  <a:schemeClr val="accent5"/>
                </a:solidFill>
              </a:ln>
              <a:effectLst/>
            </c:spPr>
          </c:marker>
          <c:cat>
            <c:numRef>
              <c:f>Sheet1!$A$2:$A$14</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Sheet1!$C$2:$C$14</c:f>
              <c:numCache>
                <c:formatCode>General</c:formatCode>
                <c:ptCount val="13"/>
                <c:pt idx="0">
                  <c:v>0</c:v>
                </c:pt>
                <c:pt idx="2">
                  <c:v>-3.74</c:v>
                </c:pt>
                <c:pt idx="3">
                  <c:v>-5.24</c:v>
                </c:pt>
                <c:pt idx="7">
                  <c:v>-6.27</c:v>
                </c:pt>
                <c:pt idx="12">
                  <c:v>-6.63</c:v>
                </c:pt>
              </c:numCache>
            </c:numRef>
          </c:val>
          <c:smooth val="0"/>
          <c:extLst>
            <c:ext xmlns:c16="http://schemas.microsoft.com/office/drawing/2014/chart" uri="{C3380CC4-5D6E-409C-BE32-E72D297353CC}">
              <c16:uniqueId val="{00000001-E129-FF4C-9920-E011D5522FBB}"/>
            </c:ext>
          </c:extLst>
        </c:ser>
        <c:dLbls>
          <c:showLegendKey val="0"/>
          <c:showVal val="0"/>
          <c:showCatName val="0"/>
          <c:showSerName val="0"/>
          <c:showPercent val="0"/>
          <c:showBubbleSize val="0"/>
        </c:dLbls>
        <c:marker val="1"/>
        <c:smooth val="0"/>
        <c:axId val="1050059488"/>
        <c:axId val="964373344"/>
      </c:lineChart>
      <c:catAx>
        <c:axId val="1050059488"/>
        <c:scaling>
          <c:orientation val="minMax"/>
        </c:scaling>
        <c:delete val="0"/>
        <c:axPos val="b"/>
        <c:numFmt formatCode="General" sourceLinked="1"/>
        <c:majorTickMark val="in"/>
        <c:minorTickMark val="none"/>
        <c:tickLblPos val="high"/>
        <c:spPr>
          <a:noFill/>
          <a:ln w="19050" cap="flat" cmpd="sng" algn="ctr">
            <a:solidFill>
              <a:schemeClr val="tx2"/>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64373344"/>
        <c:crosses val="autoZero"/>
        <c:auto val="1"/>
        <c:lblAlgn val="ctr"/>
        <c:lblOffset val="100"/>
        <c:noMultiLvlLbl val="0"/>
      </c:catAx>
      <c:valAx>
        <c:axId val="964373344"/>
        <c:scaling>
          <c:orientation val="minMax"/>
        </c:scaling>
        <c:delete val="0"/>
        <c:axPos val="l"/>
        <c:numFmt formatCode="General" sourceLinked="1"/>
        <c:majorTickMark val="out"/>
        <c:minorTickMark val="none"/>
        <c:tickLblPos val="nextTo"/>
        <c:spPr>
          <a:noFill/>
          <a:ln w="19050">
            <a:solidFill>
              <a:schemeClr val="tx2"/>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05005948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578684867383406E-2"/>
          <c:y val="5.4173449521388403E-2"/>
          <c:w val="0.88433092478815001"/>
          <c:h val="0.83165644676415396"/>
        </c:manualLayout>
      </c:layout>
      <c:barChart>
        <c:barDir val="col"/>
        <c:grouping val="stacked"/>
        <c:varyColors val="0"/>
        <c:ser>
          <c:idx val="0"/>
          <c:order val="0"/>
          <c:tx>
            <c:strRef>
              <c:f>Sheet1!$B$1</c:f>
              <c:strCache>
                <c:ptCount val="1"/>
                <c:pt idx="0">
                  <c:v>Q1</c:v>
                </c:pt>
              </c:strCache>
            </c:strRef>
          </c:tx>
          <c:spPr>
            <a:solidFill>
              <a:schemeClr val="accent4">
                <a:lumMod val="50000"/>
                <a:alpha val="50000"/>
              </a:schemeClr>
            </a:solidFill>
            <a:ln w="28575">
              <a:noFill/>
            </a:ln>
          </c:spPr>
          <c:invertIfNegative val="0"/>
          <c:dPt>
            <c:idx val="0"/>
            <c:invertIfNegative val="0"/>
            <c:bubble3D val="0"/>
            <c:extLst>
              <c:ext xmlns:c16="http://schemas.microsoft.com/office/drawing/2014/chart" uri="{C3380CC4-5D6E-409C-BE32-E72D297353CC}">
                <c16:uniqueId val="{00000000-F9E9-1541-ABC4-381F11354AEA}"/>
              </c:ext>
            </c:extLst>
          </c:dPt>
          <c:cat>
            <c:strRef>
              <c:f>Sheet1!$A$2:$A$3</c:f>
              <c:strCache>
                <c:ptCount val="2"/>
                <c:pt idx="0">
                  <c:v>JZP-258 (n = 69)</c:v>
                </c:pt>
                <c:pt idx="1">
                  <c:v>Placebo (n = 65)</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1-F9E9-1541-ABC4-381F11354AEA}"/>
            </c:ext>
          </c:extLst>
        </c:ser>
        <c:ser>
          <c:idx val="1"/>
          <c:order val="1"/>
          <c:tx>
            <c:strRef>
              <c:f>Sheet1!$C$1</c:f>
              <c:strCache>
                <c:ptCount val="1"/>
                <c:pt idx="0">
                  <c:v>Median</c:v>
                </c:pt>
              </c:strCache>
            </c:strRef>
          </c:tx>
          <c:spPr>
            <a:solidFill>
              <a:schemeClr val="bg2">
                <a:lumMod val="50000"/>
              </a:schemeClr>
            </a:solidFill>
            <a:ln w="28575">
              <a:noFill/>
            </a:ln>
          </c:spPr>
          <c:invertIfNegative val="0"/>
          <c:dPt>
            <c:idx val="0"/>
            <c:invertIfNegative val="0"/>
            <c:bubble3D val="0"/>
            <c:extLst>
              <c:ext xmlns:c16="http://schemas.microsoft.com/office/drawing/2014/chart" uri="{C3380CC4-5D6E-409C-BE32-E72D297353CC}">
                <c16:uniqueId val="{00000002-F9E9-1541-ABC4-381F11354AEA}"/>
              </c:ext>
            </c:extLst>
          </c:dPt>
          <c:dPt>
            <c:idx val="1"/>
            <c:invertIfNegative val="0"/>
            <c:bubble3D val="0"/>
            <c:extLst>
              <c:ext xmlns:c16="http://schemas.microsoft.com/office/drawing/2014/chart" uri="{C3380CC4-5D6E-409C-BE32-E72D297353CC}">
                <c16:uniqueId val="{00000003-F9E9-1541-ABC4-381F11354AEA}"/>
              </c:ext>
            </c:extLst>
          </c:dPt>
          <c:cat>
            <c:strRef>
              <c:f>Sheet1!$A$2:$A$3</c:f>
              <c:strCache>
                <c:ptCount val="2"/>
                <c:pt idx="0">
                  <c:v>JZP-258 (n = 69)</c:v>
                </c:pt>
                <c:pt idx="1">
                  <c:v>Placebo (n = 65)</c:v>
                </c:pt>
              </c:strCache>
            </c:strRef>
          </c:cat>
          <c:val>
            <c:numRef>
              <c:f>Sheet1!$C$2:$C$3</c:f>
              <c:numCache>
                <c:formatCode>General</c:formatCode>
                <c:ptCount val="2"/>
                <c:pt idx="0">
                  <c:v>0</c:v>
                </c:pt>
                <c:pt idx="1">
                  <c:v>2</c:v>
                </c:pt>
              </c:numCache>
            </c:numRef>
          </c:val>
          <c:extLst>
            <c:ext xmlns:c16="http://schemas.microsoft.com/office/drawing/2014/chart" uri="{C3380CC4-5D6E-409C-BE32-E72D297353CC}">
              <c16:uniqueId val="{00000004-F9E9-1541-ABC4-381F11354AEA}"/>
            </c:ext>
          </c:extLst>
        </c:ser>
        <c:ser>
          <c:idx val="2"/>
          <c:order val="2"/>
          <c:tx>
            <c:strRef>
              <c:f>Sheet1!$D$1</c:f>
              <c:strCache>
                <c:ptCount val="1"/>
                <c:pt idx="0">
                  <c:v>Q3</c:v>
                </c:pt>
              </c:strCache>
            </c:strRef>
          </c:tx>
          <c:spPr>
            <a:solidFill>
              <a:schemeClr val="bg2">
                <a:lumMod val="50000"/>
              </a:schemeClr>
            </a:solidFill>
            <a:ln w="28575">
              <a:noFill/>
            </a:ln>
          </c:spPr>
          <c:invertIfNegative val="0"/>
          <c:dPt>
            <c:idx val="0"/>
            <c:invertIfNegative val="0"/>
            <c:bubble3D val="0"/>
            <c:spPr>
              <a:solidFill>
                <a:schemeClr val="accent4">
                  <a:lumMod val="50000"/>
                  <a:alpha val="50000"/>
                </a:schemeClr>
              </a:solidFill>
              <a:ln w="28575">
                <a:noFill/>
              </a:ln>
            </c:spPr>
            <c:extLst>
              <c:ext xmlns:c16="http://schemas.microsoft.com/office/drawing/2014/chart" uri="{C3380CC4-5D6E-409C-BE32-E72D297353CC}">
                <c16:uniqueId val="{00000006-F9E9-1541-ABC4-381F11354AEA}"/>
              </c:ext>
            </c:extLst>
          </c:dPt>
          <c:dPt>
            <c:idx val="1"/>
            <c:invertIfNegative val="0"/>
            <c:bubble3D val="0"/>
            <c:spPr>
              <a:solidFill>
                <a:schemeClr val="bg2">
                  <a:lumMod val="50000"/>
                </a:schemeClr>
              </a:solidFill>
              <a:ln w="28575">
                <a:noFill/>
              </a:ln>
            </c:spPr>
            <c:extLst>
              <c:ext xmlns:c16="http://schemas.microsoft.com/office/drawing/2014/chart" uri="{C3380CC4-5D6E-409C-BE32-E72D297353CC}">
                <c16:uniqueId val="{00000008-F9E9-1541-ABC4-381F11354AEA}"/>
              </c:ext>
            </c:extLst>
          </c:dPt>
          <c:cat>
            <c:strRef>
              <c:f>Sheet1!$A$2:$A$3</c:f>
              <c:strCache>
                <c:ptCount val="2"/>
                <c:pt idx="0">
                  <c:v>JZP-258 (n = 69)</c:v>
                </c:pt>
                <c:pt idx="1">
                  <c:v>Placebo (n = 65)</c:v>
                </c:pt>
              </c:strCache>
            </c:strRef>
          </c:cat>
          <c:val>
            <c:numRef>
              <c:f>Sheet1!$D$2:$D$3</c:f>
              <c:numCache>
                <c:formatCode>General</c:formatCode>
                <c:ptCount val="2"/>
                <c:pt idx="0">
                  <c:v>1</c:v>
                </c:pt>
                <c:pt idx="1">
                  <c:v>5</c:v>
                </c:pt>
              </c:numCache>
            </c:numRef>
          </c:val>
          <c:extLst>
            <c:ext xmlns:c16="http://schemas.microsoft.com/office/drawing/2014/chart" uri="{C3380CC4-5D6E-409C-BE32-E72D297353CC}">
              <c16:uniqueId val="{00000009-F9E9-1541-ABC4-381F11354AEA}"/>
            </c:ext>
          </c:extLst>
        </c:ser>
        <c:dLbls>
          <c:showLegendKey val="0"/>
          <c:showVal val="0"/>
          <c:showCatName val="0"/>
          <c:showSerName val="0"/>
          <c:showPercent val="0"/>
          <c:showBubbleSize val="0"/>
        </c:dLbls>
        <c:gapWidth val="150"/>
        <c:overlap val="100"/>
        <c:axId val="-1775888144"/>
        <c:axId val="-1775888688"/>
      </c:barChart>
      <c:lineChart>
        <c:grouping val="standard"/>
        <c:varyColors val="0"/>
        <c:ser>
          <c:idx val="10"/>
          <c:order val="3"/>
          <c:tx>
            <c:strRef>
              <c:f>Sheet1!$L$1</c:f>
              <c:strCache>
                <c:ptCount val="1"/>
                <c:pt idx="0">
                  <c:v>Outlier 5</c:v>
                </c:pt>
              </c:strCache>
            </c:strRef>
          </c:tx>
          <c:spPr>
            <a:ln w="28575">
              <a:noFill/>
            </a:ln>
          </c:spPr>
          <c:cat>
            <c:strRef>
              <c:f>Sheet1!$A$2:$A$3</c:f>
              <c:strCache>
                <c:ptCount val="2"/>
                <c:pt idx="0">
                  <c:v>JZP-258 (n = 69)</c:v>
                </c:pt>
                <c:pt idx="1">
                  <c:v>Placebo (n = 65)</c:v>
                </c:pt>
              </c:strCache>
            </c:strRef>
          </c:cat>
          <c:val>
            <c:numRef>
              <c:f>Sheet1!$L$2:$L$3</c:f>
              <c:numCache>
                <c:formatCode>General</c:formatCode>
                <c:ptCount val="2"/>
              </c:numCache>
            </c:numRef>
          </c:val>
          <c:smooth val="0"/>
          <c:extLst>
            <c:ext xmlns:c16="http://schemas.microsoft.com/office/drawing/2014/chart" uri="{C3380CC4-5D6E-409C-BE32-E72D297353CC}">
              <c16:uniqueId val="{00000018-F9E9-1541-ABC4-381F11354AEA}"/>
            </c:ext>
          </c:extLst>
        </c:ser>
        <c:ser>
          <c:idx val="11"/>
          <c:order val="4"/>
          <c:tx>
            <c:strRef>
              <c:f>Sheet1!$M$1</c:f>
              <c:strCache>
                <c:ptCount val="1"/>
                <c:pt idx="0">
                  <c:v>Outlier 6</c:v>
                </c:pt>
              </c:strCache>
            </c:strRef>
          </c:tx>
          <c:spPr>
            <a:ln w="28575">
              <a:noFill/>
            </a:ln>
          </c:spPr>
          <c:marker>
            <c:symbol val="circle"/>
            <c:size val="5"/>
            <c:spPr>
              <a:noFill/>
              <a:ln>
                <a:solidFill>
                  <a:srgbClr val="781E5A"/>
                </a:solidFill>
              </a:ln>
            </c:spPr>
          </c:marker>
          <c:cat>
            <c:strRef>
              <c:f>Sheet1!$A$2:$A$3</c:f>
              <c:strCache>
                <c:ptCount val="2"/>
                <c:pt idx="0">
                  <c:v>JZP-258 (n = 69)</c:v>
                </c:pt>
                <c:pt idx="1">
                  <c:v>Placebo (n = 65)</c:v>
                </c:pt>
              </c:strCache>
            </c:strRef>
          </c:cat>
          <c:val>
            <c:numRef>
              <c:f>Sheet1!$M$2:$M$3</c:f>
              <c:numCache>
                <c:formatCode>General</c:formatCode>
                <c:ptCount val="2"/>
              </c:numCache>
            </c:numRef>
          </c:val>
          <c:smooth val="0"/>
          <c:extLst>
            <c:ext xmlns:c16="http://schemas.microsoft.com/office/drawing/2014/chart" uri="{C3380CC4-5D6E-409C-BE32-E72D297353CC}">
              <c16:uniqueId val="{00000019-F9E9-1541-ABC4-381F11354AEA}"/>
            </c:ext>
          </c:extLst>
        </c:ser>
        <c:dLbls>
          <c:showLegendKey val="0"/>
          <c:showVal val="0"/>
          <c:showCatName val="0"/>
          <c:showSerName val="0"/>
          <c:showPercent val="0"/>
          <c:showBubbleSize val="0"/>
        </c:dLbls>
        <c:marker val="1"/>
        <c:smooth val="0"/>
        <c:axId val="-1775888144"/>
        <c:axId val="-1775888688"/>
      </c:lineChart>
      <c:catAx>
        <c:axId val="-1775888144"/>
        <c:scaling>
          <c:orientation val="minMax"/>
        </c:scaling>
        <c:delete val="0"/>
        <c:axPos val="b"/>
        <c:numFmt formatCode="General" sourceLinked="0"/>
        <c:majorTickMark val="out"/>
        <c:minorTickMark val="none"/>
        <c:tickLblPos val="nextTo"/>
        <c:spPr>
          <a:ln w="19050">
            <a:solidFill>
              <a:schemeClr val="tx1"/>
            </a:solidFill>
          </a:ln>
        </c:spPr>
        <c:txPr>
          <a:bodyPr/>
          <a:lstStyle/>
          <a:p>
            <a:pPr>
              <a:defRPr sz="1400"/>
            </a:pPr>
            <a:endParaRPr lang="en-US"/>
          </a:p>
        </c:txPr>
        <c:crossAx val="-1775888688"/>
        <c:crossesAt val="-10"/>
        <c:auto val="1"/>
        <c:lblAlgn val="ctr"/>
        <c:lblOffset val="100"/>
        <c:noMultiLvlLbl val="0"/>
      </c:catAx>
      <c:valAx>
        <c:axId val="-1775888688"/>
        <c:scaling>
          <c:orientation val="minMax"/>
          <c:max val="20"/>
          <c:min val="-10"/>
        </c:scaling>
        <c:delete val="0"/>
        <c:axPos val="l"/>
        <c:numFmt formatCode="General" sourceLinked="1"/>
        <c:majorTickMark val="out"/>
        <c:minorTickMark val="none"/>
        <c:tickLblPos val="nextTo"/>
        <c:spPr>
          <a:ln w="19050">
            <a:solidFill>
              <a:schemeClr val="tx1"/>
            </a:solidFill>
          </a:ln>
        </c:spPr>
        <c:txPr>
          <a:bodyPr/>
          <a:lstStyle/>
          <a:p>
            <a:pPr>
              <a:defRPr sz="1600"/>
            </a:pPr>
            <a:endParaRPr lang="en-US"/>
          </a:p>
        </c:txPr>
        <c:crossAx val="-1775888144"/>
        <c:crosses val="autoZero"/>
        <c:crossBetween val="between"/>
        <c:majorUnit val="5"/>
      </c:valAx>
    </c:plotArea>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0.04646</cdr:x>
      <cdr:y>0.09336</cdr:y>
    </cdr:from>
    <cdr:to>
      <cdr:x>0.19875</cdr:x>
      <cdr:y>0.43502</cdr:y>
    </cdr:to>
    <cdr:sp macro="" textlink="">
      <cdr:nvSpPr>
        <cdr:cNvPr id="2" name="Freeform 1">
          <a:extLst xmlns:a="http://schemas.openxmlformats.org/drawingml/2006/main">
            <a:ext uri="{FF2B5EF4-FFF2-40B4-BE49-F238E27FC236}">
              <a16:creationId xmlns:a16="http://schemas.microsoft.com/office/drawing/2014/main" id="{8F3DE057-B42C-A14F-84F9-B451D017C78C}"/>
            </a:ext>
          </a:extLst>
        </cdr:cNvPr>
        <cdr:cNvSpPr/>
      </cdr:nvSpPr>
      <cdr:spPr>
        <a:xfrm xmlns:a="http://schemas.openxmlformats.org/drawingml/2006/main">
          <a:off x="344026" y="327582"/>
          <a:ext cx="1127760" cy="1198880"/>
        </a:xfrm>
        <a:custGeom xmlns:a="http://schemas.openxmlformats.org/drawingml/2006/main">
          <a:avLst/>
          <a:gdLst>
            <a:gd name="connsiteX0" fmla="*/ 0 w 1127760"/>
            <a:gd name="connsiteY0" fmla="*/ 0 h 1198880"/>
            <a:gd name="connsiteX1" fmla="*/ 1127760 w 1127760"/>
            <a:gd name="connsiteY1" fmla="*/ 1198880 h 1198880"/>
          </a:gdLst>
          <a:ahLst/>
          <a:cxnLst>
            <a:cxn ang="0">
              <a:pos x="connsiteX0" y="connsiteY0"/>
            </a:cxn>
            <a:cxn ang="0">
              <a:pos x="connsiteX1" y="connsiteY1"/>
            </a:cxn>
          </a:cxnLst>
          <a:rect l="l" t="t" r="r" b="b"/>
          <a:pathLst>
            <a:path w="1127760" h="1198880">
              <a:moveTo>
                <a:pt x="0" y="0"/>
              </a:moveTo>
              <a:lnTo>
                <a:pt x="1127760" y="1198880"/>
              </a:lnTo>
            </a:path>
          </a:pathLst>
        </a:custGeom>
        <a:noFill xmlns:a="http://schemas.openxmlformats.org/drawingml/2006/main"/>
        <a:ln xmlns:a="http://schemas.openxmlformats.org/drawingml/2006/main" w="28575">
          <a:solidFill>
            <a:schemeClr val="bg2">
              <a:lumMod val="50000"/>
            </a:schemeClr>
          </a:solid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0.66333</cdr:x>
      <cdr:y>0.5596</cdr:y>
    </cdr:from>
    <cdr:to>
      <cdr:x>0.83885</cdr:x>
      <cdr:y>0.5596</cdr:y>
    </cdr:to>
    <cdr:cxnSp macro="">
      <cdr:nvCxnSpPr>
        <cdr:cNvPr id="3" name="Straight Connector 2">
          <a:extLst xmlns:a="http://schemas.openxmlformats.org/drawingml/2006/main">
            <a:ext uri="{FF2B5EF4-FFF2-40B4-BE49-F238E27FC236}">
              <a16:creationId xmlns:a16="http://schemas.microsoft.com/office/drawing/2014/main" id="{1C21F223-1F39-7941-981E-DD36A9E1F8E7}"/>
            </a:ext>
          </a:extLst>
        </cdr:cNvPr>
        <cdr:cNvCxnSpPr/>
      </cdr:nvCxnSpPr>
      <cdr:spPr>
        <a:xfrm xmlns:a="http://schemas.openxmlformats.org/drawingml/2006/main">
          <a:off x="4242195" y="1466628"/>
          <a:ext cx="1122495" cy="0"/>
        </a:xfrm>
        <a:prstGeom xmlns:a="http://schemas.openxmlformats.org/drawingml/2006/main" prst="line">
          <a:avLst/>
        </a:prstGeom>
        <a:ln xmlns:a="http://schemas.openxmlformats.org/drawingml/2006/main" w="19050">
          <a:solidFill>
            <a:schemeClr val="accent1">
              <a:lumMod val="20000"/>
              <a:lumOff val="80000"/>
            </a:schemeClr>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D3904F2-2E54-6D4F-9145-FF70E65C41AE}" type="datetimeFigureOut">
              <a:rPr lang="en-US" smtClean="0"/>
              <a:pPr/>
              <a:t>10/30/20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0C47599-E2E1-5B48-9E7A-469EF857F5A3}" type="slidenum">
              <a:rPr lang="en-US" smtClean="0"/>
              <a:pPr/>
              <a:t>‹#›</a:t>
            </a:fld>
            <a:endParaRPr lang="en-US"/>
          </a:p>
        </p:txBody>
      </p:sp>
    </p:spTree>
    <p:extLst>
      <p:ext uri="{BB962C8B-B14F-4D97-AF65-F5344CB8AC3E}">
        <p14:creationId xmlns:p14="http://schemas.microsoft.com/office/powerpoint/2010/main" val="30532892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0021D8-40CD-BC42-85F5-94A06F6FE532}" type="datetimeFigureOut">
              <a:rPr lang="en-US" smtClean="0"/>
              <a:pPr/>
              <a:t>10/30/20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46E1A8-6D11-D944-BA46-3CE3E43A53DE}" type="slidenum">
              <a:rPr lang="en-US" smtClean="0"/>
              <a:pPr/>
              <a:t>‹#›</a:t>
            </a:fld>
            <a:endParaRPr lang="en-US"/>
          </a:p>
        </p:txBody>
      </p:sp>
    </p:spTree>
    <p:extLst>
      <p:ext uri="{BB962C8B-B14F-4D97-AF65-F5344CB8AC3E}">
        <p14:creationId xmlns:p14="http://schemas.microsoft.com/office/powerpoint/2010/main" val="37114252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clinicaltrials.gov/show/NCT02348606"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www.psychiatryadvisor.com/home/topics/sleep-wake-disorders/solriamfetol-linked-to-improvement-in-quality-of-life-and-work-performance/" TargetMode="External"/><Relationship Id="rId4" Type="http://schemas.openxmlformats.org/officeDocument/2006/relationships/hyperlink" Target="https://clinicaltrials.gov/ct2/show/NCT02806895"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clinicaltrials.gov/show/NCT02348606"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www.psychiatryadvisor.com/home/topics/sleep-wake-disorders/solriamfetol-linked-to-improvement-in-quality-of-life-and-work-performance/" TargetMode="External"/><Relationship Id="rId4" Type="http://schemas.openxmlformats.org/officeDocument/2006/relationships/hyperlink" Target="https://clinicaltrials.gov/ct2/show/NCT02806895"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ncbi.nlm.nih.gov/pubmed/31529094"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ncbi.nlm.nih.gov/pubmed/31626696"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clinicaltrials.gov/"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clinicaltrials.gov/show/NCT02221869"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clinicaltrials.gov/"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clinicaltrials.gov/show/NCT02221869"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doi.org/10.1093/sleep/zsaa056.759"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doi.org/10.1093/sleep/zsaa056.759"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jcsm.aasm.org/doi/full/10.5664/jcsm.8530"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ncbi.nlm.nih.gov/pmc/articles/PMC2276123/"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https://</a:t>
            </a:r>
            <a:r>
              <a:rPr lang="en-US" sz="1200" b="0" i="0" u="none" strike="noStrike" kern="1200" dirty="0" err="1">
                <a:solidFill>
                  <a:schemeClr val="tx1"/>
                </a:solidFill>
                <a:effectLst/>
                <a:latin typeface="+mn-lt"/>
                <a:ea typeface="+mn-ea"/>
                <a:cs typeface="+mn-cs"/>
              </a:rPr>
              <a:t>vimeo.com</a:t>
            </a:r>
            <a:r>
              <a:rPr lang="en-US" sz="1200" b="0" i="0" u="none" strike="noStrike" kern="1200" dirty="0">
                <a:solidFill>
                  <a:schemeClr val="tx1"/>
                </a:solidFill>
                <a:effectLst/>
                <a:latin typeface="+mn-lt"/>
                <a:ea typeface="+mn-ea"/>
                <a:cs typeface="+mn-cs"/>
              </a:rPr>
              <a:t>/472732038/cee24ac6ff</a:t>
            </a:r>
            <a:endParaRPr lang="en-US" b="1" dirty="0"/>
          </a:p>
          <a:p>
            <a:endParaRPr lang="en-US" b="1" dirty="0"/>
          </a:p>
          <a:p>
            <a:r>
              <a:rPr lang="en-US" b="1" dirty="0"/>
              <a:t>0:01</a:t>
            </a:r>
          </a:p>
          <a:p>
            <a:r>
              <a:rPr lang="en-US" b="1" dirty="0"/>
              <a:t>Hello, I am </a:t>
            </a:r>
          </a:p>
          <a:p>
            <a:endParaRPr lang="en-US" b="1" dirty="0"/>
          </a:p>
          <a:p>
            <a:endParaRPr lang="en-US" b="1" dirty="0"/>
          </a:p>
          <a:p>
            <a:endParaRPr lang="en-US" b="1" dirty="0"/>
          </a:p>
          <a:p>
            <a:endParaRPr lang="en-US" b="1" dirty="0"/>
          </a:p>
          <a:p>
            <a:endParaRPr lang="en-US" b="1" dirty="0"/>
          </a:p>
        </p:txBody>
      </p:sp>
      <p:sp>
        <p:nvSpPr>
          <p:cNvPr id="4" name="Slide Number Placeholder 3"/>
          <p:cNvSpPr>
            <a:spLocks noGrp="1"/>
          </p:cNvSpPr>
          <p:nvPr>
            <p:ph type="sldNum" sz="quarter" idx="5"/>
          </p:nvPr>
        </p:nvSpPr>
        <p:spPr/>
        <p:txBody>
          <a:bodyPr/>
          <a:lstStyle/>
          <a:p>
            <a:fld id="{F5C65A46-A9B2-D749-B6E9-128760CB2D24}" type="slidenum">
              <a:rPr lang="en-US" smtClean="0"/>
              <a:t>1</a:t>
            </a:fld>
            <a:endParaRPr lang="en-US"/>
          </a:p>
        </p:txBody>
      </p:sp>
    </p:spTree>
    <p:extLst>
      <p:ext uri="{BB962C8B-B14F-4D97-AF65-F5344CB8AC3E}">
        <p14:creationId xmlns:p14="http://schemas.microsoft.com/office/powerpoint/2010/main" val="2414613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a:t>8:38</a:t>
            </a:r>
          </a:p>
          <a:p>
            <a:r>
              <a:rPr lang="en-US" dirty="0"/>
              <a:t>So yes it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Solriamfetol 75, 150 or 300 mg</a:t>
            </a:r>
          </a:p>
          <a:p>
            <a:endParaRPr lang="en-US" dirty="0"/>
          </a:p>
          <a:p>
            <a:endParaRPr lang="en-US" dirty="0"/>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dirty="0" err="1">
                <a:solidFill>
                  <a:schemeClr val="tx1"/>
                </a:solidFill>
                <a:effectLst/>
                <a:latin typeface="+mn-lt"/>
                <a:ea typeface="+mn-ea"/>
                <a:cs typeface="+mn-cs"/>
              </a:rPr>
              <a:t>Solriamfetol</a:t>
            </a:r>
            <a:r>
              <a:rPr lang="en-US" sz="1200" b="0" i="0" kern="1200" dirty="0">
                <a:solidFill>
                  <a:schemeClr val="tx1"/>
                </a:solidFill>
                <a:effectLst/>
                <a:latin typeface="+mn-lt"/>
                <a:ea typeface="+mn-ea"/>
                <a:cs typeface="+mn-cs"/>
              </a:rPr>
              <a:t> for the Treatment of Excessive Daytime Sleepiness in Participants with Narcolepsy with and without Cataplexy: Subgroup Analysis of Efficacy and Safety Data by Cataplexy Status in a Randomized Controlled Trial</a:t>
            </a:r>
          </a:p>
          <a:p>
            <a:endParaRPr lang="en-US" dirty="0"/>
          </a:p>
          <a:p>
            <a:r>
              <a:rPr lang="en-US" sz="1200" b="0" i="0" kern="1200" dirty="0">
                <a:solidFill>
                  <a:schemeClr val="tx1"/>
                </a:solidFill>
                <a:effectLst/>
                <a:latin typeface="+mn-lt"/>
                <a:ea typeface="+mn-ea"/>
                <a:cs typeface="+mn-cs"/>
              </a:rPr>
              <a:t>Background</a:t>
            </a:r>
          </a:p>
          <a:p>
            <a:r>
              <a:rPr lang="en-US" sz="1200" b="0" i="0" kern="1200" dirty="0" err="1">
                <a:solidFill>
                  <a:schemeClr val="tx1"/>
                </a:solidFill>
                <a:effectLst/>
                <a:latin typeface="+mn-lt"/>
                <a:ea typeface="+mn-ea"/>
                <a:cs typeface="+mn-cs"/>
              </a:rPr>
              <a:t>Solriamfetol</a:t>
            </a:r>
            <a:r>
              <a:rPr lang="en-US" sz="1200" b="0" i="0" kern="1200" dirty="0">
                <a:solidFill>
                  <a:schemeClr val="tx1"/>
                </a:solidFill>
                <a:effectLst/>
                <a:latin typeface="+mn-lt"/>
                <a:ea typeface="+mn-ea"/>
                <a:cs typeface="+mn-cs"/>
              </a:rPr>
              <a:t>, a dopamine/norepinephrine reuptake inhibitor, improved wakefulness and reduced excessive daytime sleepiness (EDS) in studies of participants with narcolepsy with and without cataplexy.</a:t>
            </a:r>
          </a:p>
          <a:p>
            <a:r>
              <a:rPr lang="en-US" sz="1200" b="0" i="0" kern="1200" dirty="0">
                <a:solidFill>
                  <a:schemeClr val="tx1"/>
                </a:solidFill>
                <a:effectLst/>
                <a:latin typeface="+mn-lt"/>
                <a:ea typeface="+mn-ea"/>
                <a:cs typeface="+mn-cs"/>
              </a:rPr>
              <a:t>Objective</a:t>
            </a:r>
          </a:p>
          <a:p>
            <a:r>
              <a:rPr lang="en-US" sz="1200" b="0" i="0" kern="1200" dirty="0">
                <a:solidFill>
                  <a:schemeClr val="tx1"/>
                </a:solidFill>
                <a:effectLst/>
                <a:latin typeface="+mn-lt"/>
                <a:ea typeface="+mn-ea"/>
                <a:cs typeface="+mn-cs"/>
              </a:rPr>
              <a:t>Prespecified subgroup analyses of data from a 12-week randomized, double-blind, placebo-controlled, phase III trial of </a:t>
            </a:r>
            <a:r>
              <a:rPr lang="en-US" sz="1200" b="0" i="0" kern="1200" dirty="0" err="1">
                <a:solidFill>
                  <a:schemeClr val="tx1"/>
                </a:solidFill>
                <a:effectLst/>
                <a:latin typeface="+mn-lt"/>
                <a:ea typeface="+mn-ea"/>
                <a:cs typeface="+mn-cs"/>
              </a:rPr>
              <a:t>solriamfetol</a:t>
            </a:r>
            <a:r>
              <a:rPr lang="en-US" sz="1200" b="0" i="0" kern="1200" dirty="0">
                <a:solidFill>
                  <a:schemeClr val="tx1"/>
                </a:solidFill>
                <a:effectLst/>
                <a:latin typeface="+mn-lt"/>
                <a:ea typeface="+mn-ea"/>
                <a:cs typeface="+mn-cs"/>
              </a:rPr>
              <a:t> for EDS in narcolepsy evaluated the efficacy and safety of </a:t>
            </a:r>
            <a:r>
              <a:rPr lang="en-US" sz="1200" b="0" i="0" kern="1200" dirty="0" err="1">
                <a:solidFill>
                  <a:schemeClr val="tx1"/>
                </a:solidFill>
                <a:effectLst/>
                <a:latin typeface="+mn-lt"/>
                <a:ea typeface="+mn-ea"/>
                <a:cs typeface="+mn-cs"/>
              </a:rPr>
              <a:t>solriamfetol</a:t>
            </a:r>
            <a:r>
              <a:rPr lang="en-US" sz="1200" b="0" i="0" kern="1200" dirty="0">
                <a:solidFill>
                  <a:schemeClr val="tx1"/>
                </a:solidFill>
                <a:effectLst/>
                <a:latin typeface="+mn-lt"/>
                <a:ea typeface="+mn-ea"/>
                <a:cs typeface="+mn-cs"/>
              </a:rPr>
              <a:t> by cataplexy status.</a:t>
            </a:r>
          </a:p>
          <a:p>
            <a:r>
              <a:rPr lang="en-US" sz="1200" b="0" i="0" kern="1200" dirty="0">
                <a:solidFill>
                  <a:schemeClr val="tx1"/>
                </a:solidFill>
                <a:effectLst/>
                <a:latin typeface="+mn-lt"/>
                <a:ea typeface="+mn-ea"/>
                <a:cs typeface="+mn-cs"/>
              </a:rPr>
              <a:t>Methods</a:t>
            </a:r>
          </a:p>
          <a:p>
            <a:r>
              <a:rPr lang="en-US" sz="1200" b="0" i="0" kern="1200" dirty="0">
                <a:solidFill>
                  <a:schemeClr val="tx1"/>
                </a:solidFill>
                <a:effectLst/>
                <a:latin typeface="+mn-lt"/>
                <a:ea typeface="+mn-ea"/>
                <a:cs typeface="+mn-cs"/>
              </a:rPr>
              <a:t>Participants with narcolepsy received </a:t>
            </a:r>
            <a:r>
              <a:rPr lang="en-US" sz="1200" b="0" i="0" kern="1200" dirty="0" err="1">
                <a:solidFill>
                  <a:schemeClr val="tx1"/>
                </a:solidFill>
                <a:effectLst/>
                <a:latin typeface="+mn-lt"/>
                <a:ea typeface="+mn-ea"/>
                <a:cs typeface="+mn-cs"/>
              </a:rPr>
              <a:t>solriamfetol</a:t>
            </a:r>
            <a:r>
              <a:rPr lang="en-US" sz="1200" b="0" i="0" kern="1200" dirty="0">
                <a:solidFill>
                  <a:schemeClr val="tx1"/>
                </a:solidFill>
                <a:effectLst/>
                <a:latin typeface="+mn-lt"/>
                <a:ea typeface="+mn-ea"/>
                <a:cs typeface="+mn-cs"/>
              </a:rPr>
              <a:t> (75, 150, or 300 mg/day) or placebo and were stratified by cataplexy status. Coprimary endpoints were change from baseline on Maintenance of Wakefulness Test (MWT) and Epworth Sleepiness Scale (ESS); Patient Global Impression of Change (PGI-C) was the key secondary endpoint. Change in frequency of cataplexy attacks was evaluated in participants reporting cataplexy at baseline. Safety was evaluated. No adjustments were made for multiple comparisons; therefore </a:t>
            </a:r>
            <a:r>
              <a:rPr lang="en-US" sz="1200" b="0" i="1" kern="1200" dirty="0">
                <a:solidFill>
                  <a:schemeClr val="tx1"/>
                </a:solidFill>
                <a:effectLst/>
                <a:latin typeface="+mn-lt"/>
                <a:ea typeface="+mn-ea"/>
                <a:cs typeface="+mn-cs"/>
              </a:rPr>
              <a:t>p </a:t>
            </a:r>
            <a:r>
              <a:rPr lang="en-US" sz="1200" b="0" i="0" kern="1200" dirty="0">
                <a:solidFill>
                  <a:schemeClr val="tx1"/>
                </a:solidFill>
                <a:effectLst/>
                <a:latin typeface="+mn-lt"/>
                <a:ea typeface="+mn-ea"/>
                <a:cs typeface="+mn-cs"/>
              </a:rPr>
              <a:t>values are nominal.</a:t>
            </a:r>
          </a:p>
          <a:p>
            <a:r>
              <a:rPr lang="en-US" sz="1200" b="0" i="0" kern="1200" dirty="0">
                <a:solidFill>
                  <a:schemeClr val="tx1"/>
                </a:solidFill>
                <a:effectLst/>
                <a:latin typeface="+mn-lt"/>
                <a:ea typeface="+mn-ea"/>
                <a:cs typeface="+mn-cs"/>
              </a:rPr>
              <a:t>Results</a:t>
            </a:r>
          </a:p>
          <a:p>
            <a:r>
              <a:rPr lang="en-US" sz="1200" b="0" i="0" kern="1200" dirty="0">
                <a:solidFill>
                  <a:schemeClr val="tx1"/>
                </a:solidFill>
                <a:effectLst/>
                <a:latin typeface="+mn-lt"/>
                <a:ea typeface="+mn-ea"/>
                <a:cs typeface="+mn-cs"/>
              </a:rPr>
              <a:t>There were 117 participants in the cataplexy subgroup and 114 in the non-cataplexy subgroup. At week 12, least-squares (LS) mean (95% confidence interval [CI]) differences from placebo on change from baseline in MWT for </a:t>
            </a:r>
            <a:r>
              <a:rPr lang="en-US" sz="1200" b="0" i="0" kern="1200" dirty="0" err="1">
                <a:solidFill>
                  <a:schemeClr val="tx1"/>
                </a:solidFill>
                <a:effectLst/>
                <a:latin typeface="+mn-lt"/>
                <a:ea typeface="+mn-ea"/>
                <a:cs typeface="+mn-cs"/>
              </a:rPr>
              <a:t>solriamfetol</a:t>
            </a:r>
            <a:r>
              <a:rPr lang="en-US" sz="1200" b="0" i="0" kern="1200" dirty="0">
                <a:solidFill>
                  <a:schemeClr val="tx1"/>
                </a:solidFill>
                <a:effectLst/>
                <a:latin typeface="+mn-lt"/>
                <a:ea typeface="+mn-ea"/>
                <a:cs typeface="+mn-cs"/>
              </a:rPr>
              <a:t> 75, 150, and 300 mg in the cataplexy subgroup were 1.6 (− 3.6 to 6.9), 6.1 (0.7–11.4), and 8.9 (3.5–14.2) minutes, respectively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 &lt; 0.05; 150 and 300 mg), and in the non-cataplexy subgroup were 3.4 (− 1.9 to 8.7), 9.1 (3.8–14.3), and 11.2 (5.8–16.6) minutes, respectively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 &lt; 0.001; 150 and 300 mg). At week 12, LS mean (95% CI) differences from placebo on ESS change from baseline for </a:t>
            </a:r>
            <a:r>
              <a:rPr lang="en-US" sz="1200" b="0" i="0" kern="1200" dirty="0" err="1">
                <a:solidFill>
                  <a:schemeClr val="tx1"/>
                </a:solidFill>
                <a:effectLst/>
                <a:latin typeface="+mn-lt"/>
                <a:ea typeface="+mn-ea"/>
                <a:cs typeface="+mn-cs"/>
              </a:rPr>
              <a:t>solriamfetol</a:t>
            </a:r>
            <a:r>
              <a:rPr lang="en-US" sz="1200" b="0" i="0" kern="1200" dirty="0">
                <a:solidFill>
                  <a:schemeClr val="tx1"/>
                </a:solidFill>
                <a:effectLst/>
                <a:latin typeface="+mn-lt"/>
                <a:ea typeface="+mn-ea"/>
                <a:cs typeface="+mn-cs"/>
              </a:rPr>
              <a:t> 75, 150, and 300 mg in the cataplexy subgroup were − 1.3 (− 3.9 to 1.3), − 3.7 (− 6.4 to − 1.1), and − 4.5 (− 7.1 to − 1.9), respectively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 &lt; 0.01; 150 and 300 mg), and in the non-cataplexy subgroup were − 3.0 (− 5.6 to − 0.4), − 3.7 (− 6.3 to − 1.2), and − 4.9 (− 7.6 to − 2.2), respectively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 &lt; 0.05; all doses). For PGI-C at week 12, the mean percentage difference from placebo (95% CI) for </a:t>
            </a:r>
            <a:r>
              <a:rPr lang="en-US" sz="1200" b="0" i="0" kern="1200" dirty="0" err="1">
                <a:solidFill>
                  <a:schemeClr val="tx1"/>
                </a:solidFill>
                <a:effectLst/>
                <a:latin typeface="+mn-lt"/>
                <a:ea typeface="+mn-ea"/>
                <a:cs typeface="+mn-cs"/>
              </a:rPr>
              <a:t>solriamfetol</a:t>
            </a:r>
            <a:r>
              <a:rPr lang="en-US" sz="1200" b="0" i="0" kern="1200" dirty="0">
                <a:solidFill>
                  <a:schemeClr val="tx1"/>
                </a:solidFill>
                <a:effectLst/>
                <a:latin typeface="+mn-lt"/>
                <a:ea typeface="+mn-ea"/>
                <a:cs typeface="+mn-cs"/>
              </a:rPr>
              <a:t> 75, 150, and 300 mg in the cataplexy subgroup was 10% (− 15 to 35), 33% (9–57), and 39% (16–61), respectively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 &lt; 0.05; 150 and 300 mg), and in the non-cataplexy subgroup was 48% (25–70), 44% (21–67), and 52% (30–73), respectively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 &lt; 0.001; all doses), with somewhat differential treatment effects for 75 mg by cataplexy status. No changes in the number of cataplexy attacks were observed for </a:t>
            </a:r>
            <a:r>
              <a:rPr lang="en-US" sz="1200" b="0" i="0" kern="1200" dirty="0" err="1">
                <a:solidFill>
                  <a:schemeClr val="tx1"/>
                </a:solidFill>
                <a:effectLst/>
                <a:latin typeface="+mn-lt"/>
                <a:ea typeface="+mn-ea"/>
                <a:cs typeface="+mn-cs"/>
              </a:rPr>
              <a:t>solriamfetol</a:t>
            </a:r>
            <a:r>
              <a:rPr lang="en-US" sz="1200" b="0" i="0" kern="1200" dirty="0">
                <a:solidFill>
                  <a:schemeClr val="tx1"/>
                </a:solidFill>
                <a:effectLst/>
                <a:latin typeface="+mn-lt"/>
                <a:ea typeface="+mn-ea"/>
                <a:cs typeface="+mn-cs"/>
              </a:rPr>
              <a:t> compared with placebo (mean ± standard deviation changes: − 3.6 ± 13.3 [combined </a:t>
            </a:r>
            <a:r>
              <a:rPr lang="en-US" sz="1200" b="0" i="0" kern="1200" dirty="0" err="1">
                <a:solidFill>
                  <a:schemeClr val="tx1"/>
                </a:solidFill>
                <a:effectLst/>
                <a:latin typeface="+mn-lt"/>
                <a:ea typeface="+mn-ea"/>
                <a:cs typeface="+mn-cs"/>
              </a:rPr>
              <a:t>solriamfetol</a:t>
            </a:r>
            <a:r>
              <a:rPr lang="en-US" sz="1200" b="0" i="0" kern="1200" dirty="0">
                <a:solidFill>
                  <a:schemeClr val="tx1"/>
                </a:solidFill>
                <a:effectLst/>
                <a:latin typeface="+mn-lt"/>
                <a:ea typeface="+mn-ea"/>
                <a:cs typeface="+mn-cs"/>
              </a:rPr>
              <a:t>] and − 3.5 ± 9.8 [placebo]). Common adverse events (headache, nausea, decreased appetite, and nasopharyngitis) were similar between cataplexy subgroups.</a:t>
            </a:r>
          </a:p>
          <a:p>
            <a:r>
              <a:rPr lang="en-US" sz="1200" b="0" i="0" kern="1200" dirty="0">
                <a:solidFill>
                  <a:schemeClr val="tx1"/>
                </a:solidFill>
                <a:effectLst/>
                <a:latin typeface="+mn-lt"/>
                <a:ea typeface="+mn-ea"/>
                <a:cs typeface="+mn-cs"/>
              </a:rPr>
              <a:t>Conclusions</a:t>
            </a:r>
          </a:p>
          <a:p>
            <a:r>
              <a:rPr lang="en-US" sz="1200" b="0" i="0" kern="1200" dirty="0">
                <a:solidFill>
                  <a:schemeClr val="tx1"/>
                </a:solidFill>
                <a:effectLst/>
                <a:latin typeface="+mn-lt"/>
                <a:ea typeface="+mn-ea"/>
                <a:cs typeface="+mn-cs"/>
              </a:rPr>
              <a:t>These data strongly indicate that </a:t>
            </a:r>
            <a:r>
              <a:rPr lang="en-US" sz="1200" b="0" i="0" kern="1200" dirty="0" err="1">
                <a:solidFill>
                  <a:schemeClr val="tx1"/>
                </a:solidFill>
                <a:effectLst/>
                <a:latin typeface="+mn-lt"/>
                <a:ea typeface="+mn-ea"/>
                <a:cs typeface="+mn-cs"/>
              </a:rPr>
              <a:t>solriamfetol</a:t>
            </a:r>
            <a:r>
              <a:rPr lang="en-US" sz="1200" b="0" i="0" kern="1200" dirty="0">
                <a:solidFill>
                  <a:schemeClr val="tx1"/>
                </a:solidFill>
                <a:effectLst/>
                <a:latin typeface="+mn-lt"/>
                <a:ea typeface="+mn-ea"/>
                <a:cs typeface="+mn-cs"/>
              </a:rPr>
              <a:t> was effective in treating EDS in participants with narcolepsy with or without cataplexy, as indicated by robust effects on MWT, ESS, and PGI-C. The safety profile was similar regardless of cataplexy status.</a:t>
            </a:r>
          </a:p>
          <a:p>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10</a:t>
            </a:fld>
            <a:endParaRPr lang="en-US"/>
          </a:p>
        </p:txBody>
      </p:sp>
    </p:spTree>
    <p:extLst>
      <p:ext uri="{BB962C8B-B14F-4D97-AF65-F5344CB8AC3E}">
        <p14:creationId xmlns:p14="http://schemas.microsoft.com/office/powerpoint/2010/main" val="972130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200" kern="1200" dirty="0">
                <a:solidFill>
                  <a:schemeClr val="tx1"/>
                </a:solidFill>
                <a:effectLst/>
                <a:latin typeface="+mn-lt"/>
                <a:ea typeface="+mn-ea"/>
                <a:cs typeface="+mn-cs"/>
              </a:rPr>
              <a:t>8:53 </a:t>
            </a:r>
          </a:p>
          <a:p>
            <a:r>
              <a:rPr lang="en-US" sz="1200" kern="1200" dirty="0">
                <a:solidFill>
                  <a:schemeClr val="tx1"/>
                </a:solidFill>
                <a:effectLst/>
                <a:latin typeface="+mn-lt"/>
                <a:ea typeface="+mn-ea"/>
                <a:cs typeface="+mn-cs"/>
              </a:rPr>
              <a:t>What has the data</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Figure 1. Change in FOSQ-10 total scores from baseline to Week 12 (</a:t>
            </a:r>
            <a:r>
              <a:rPr lang="en-US" sz="1200" kern="1200" dirty="0" err="1">
                <a:solidFill>
                  <a:schemeClr val="tx1"/>
                </a:solidFill>
                <a:effectLst/>
                <a:latin typeface="+mn-lt"/>
                <a:ea typeface="+mn-ea"/>
                <a:cs typeface="+mn-cs"/>
              </a:rPr>
              <a:t>mITT</a:t>
            </a:r>
            <a:r>
              <a:rPr lang="en-US" sz="1200" kern="1200" dirty="0">
                <a:solidFill>
                  <a:schemeClr val="tx1"/>
                </a:solidFill>
                <a:effectLst/>
                <a:latin typeface="+mn-lt"/>
                <a:ea typeface="+mn-ea"/>
                <a:cs typeface="+mn-cs"/>
              </a:rPr>
              <a:t> population). *P,0.05 and †P,0.0001 versus placebo. P values </a:t>
            </a:r>
            <a:r>
              <a:rPr lang="en-US" sz="1200" kern="1200" dirty="0" err="1">
                <a:solidFill>
                  <a:schemeClr val="tx1"/>
                </a:solidFill>
                <a:effectLst/>
                <a:latin typeface="+mn-lt"/>
                <a:ea typeface="+mn-ea"/>
                <a:cs typeface="+mn-cs"/>
              </a:rPr>
              <a:t>areuncontrolled</a:t>
            </a:r>
            <a:r>
              <a:rPr lang="en-US" sz="1200" kern="1200" dirty="0">
                <a:solidFill>
                  <a:schemeClr val="tx1"/>
                </a:solidFill>
                <a:effectLst/>
                <a:latin typeface="+mn-lt"/>
                <a:ea typeface="+mn-ea"/>
                <a:cs typeface="+mn-cs"/>
              </a:rPr>
              <a:t> for multiplicity; hence, they are nominal. Positive response from baseline denotes improvement. FOSQ-10 = Functional Outcomes of Sleep Questionnaire short version (10-item); LS = least squares; </a:t>
            </a:r>
            <a:r>
              <a:rPr lang="en-US" sz="1200" kern="1200" dirty="0" err="1">
                <a:solidFill>
                  <a:schemeClr val="tx1"/>
                </a:solidFill>
                <a:effectLst/>
                <a:latin typeface="+mn-lt"/>
                <a:ea typeface="+mn-ea"/>
                <a:cs typeface="+mn-cs"/>
              </a:rPr>
              <a:t>mITT</a:t>
            </a:r>
            <a:r>
              <a:rPr lang="en-US" sz="1200" kern="1200" dirty="0">
                <a:solidFill>
                  <a:schemeClr val="tx1"/>
                </a:solidFill>
                <a:effectLst/>
                <a:latin typeface="+mn-lt"/>
                <a:ea typeface="+mn-ea"/>
                <a:cs typeface="+mn-cs"/>
              </a:rPr>
              <a:t> = modified intention to treat; SE = standard error.</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Figure 2. Change in WPAI:SHP from baseline to Week 12 (</a:t>
            </a:r>
            <a:r>
              <a:rPr lang="en-US" sz="1200" kern="1200" dirty="0" err="1">
                <a:solidFill>
                  <a:schemeClr val="tx1"/>
                </a:solidFill>
                <a:effectLst/>
                <a:latin typeface="+mn-lt"/>
                <a:ea typeface="+mn-ea"/>
                <a:cs typeface="+mn-cs"/>
              </a:rPr>
              <a:t>mITT</a:t>
            </a:r>
            <a:r>
              <a:rPr lang="en-US" sz="1200" kern="1200" dirty="0">
                <a:solidFill>
                  <a:schemeClr val="tx1"/>
                </a:solidFill>
                <a:effectLst/>
                <a:latin typeface="+mn-lt"/>
                <a:ea typeface="+mn-ea"/>
                <a:cs typeface="+mn-cs"/>
              </a:rPr>
              <a:t> population). P values are uncontrolled for multiplicity; hence, they are nominal. *P,0.05 versus placebo. †P,0.001 versus placebo. Values are for the </a:t>
            </a:r>
            <a:r>
              <a:rPr lang="en-US" sz="1200" kern="1200" dirty="0" err="1">
                <a:solidFill>
                  <a:schemeClr val="tx1"/>
                </a:solidFill>
                <a:effectLst/>
                <a:latin typeface="+mn-lt"/>
                <a:ea typeface="+mn-ea"/>
                <a:cs typeface="+mn-cs"/>
              </a:rPr>
              <a:t>mITT</a:t>
            </a:r>
            <a:r>
              <a:rPr lang="en-US" sz="1200" kern="1200" dirty="0">
                <a:solidFill>
                  <a:schemeClr val="tx1"/>
                </a:solidFill>
                <a:effectLst/>
                <a:latin typeface="+mn-lt"/>
                <a:ea typeface="+mn-ea"/>
                <a:cs typeface="+mn-cs"/>
              </a:rPr>
              <a:t> population (n = 459): percentage of work time missed due to OSA (absenteeism), percentage impairment while working due to OSA (presenteeism), percentage of overall work impairment due to OSA (absenteeism1presenteeism), and percentage activity impairment due to OSA. Negative response from baseline denotes improvement. LS = least squares; </a:t>
            </a:r>
            <a:r>
              <a:rPr lang="en-US" sz="1200" kern="1200" dirty="0" err="1">
                <a:solidFill>
                  <a:schemeClr val="tx1"/>
                </a:solidFill>
                <a:effectLst/>
                <a:latin typeface="+mn-lt"/>
                <a:ea typeface="+mn-ea"/>
                <a:cs typeface="+mn-cs"/>
              </a:rPr>
              <a:t>mITT</a:t>
            </a:r>
            <a:r>
              <a:rPr lang="en-US" sz="1200" kern="1200" dirty="0">
                <a:solidFill>
                  <a:schemeClr val="tx1"/>
                </a:solidFill>
                <a:effectLst/>
                <a:latin typeface="+mn-lt"/>
                <a:ea typeface="+mn-ea"/>
                <a:cs typeface="+mn-cs"/>
              </a:rPr>
              <a:t> = modified intention to treat; OSA= obstructive sleep apnea; SE = standard error; WPAI:SHP = Work Productivity and Activity Impairment Questionnaire: Specific Health Problem.</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Figure 4. Change in the SF-36v2 (A, not shown) PCS and MCS and (B; one shown here) subscale scores from baseline to Week 12 (</a:t>
            </a:r>
            <a:r>
              <a:rPr lang="en-US" sz="1200" kern="1200" dirty="0" err="1">
                <a:solidFill>
                  <a:schemeClr val="tx1"/>
                </a:solidFill>
                <a:effectLst/>
                <a:latin typeface="+mn-lt"/>
                <a:ea typeface="+mn-ea"/>
                <a:cs typeface="+mn-cs"/>
              </a:rPr>
              <a:t>mITT</a:t>
            </a:r>
            <a:r>
              <a:rPr lang="en-US" sz="1200" kern="1200" dirty="0">
                <a:solidFill>
                  <a:schemeClr val="tx1"/>
                </a:solidFill>
                <a:effectLst/>
                <a:latin typeface="+mn-lt"/>
                <a:ea typeface="+mn-ea"/>
                <a:cs typeface="+mn-cs"/>
              </a:rPr>
              <a:t> population). P values are uncontrolled </a:t>
            </a:r>
            <a:r>
              <a:rPr lang="en-US" sz="1200" kern="1200" dirty="0" err="1">
                <a:solidFill>
                  <a:schemeClr val="tx1"/>
                </a:solidFill>
                <a:effectLst/>
                <a:latin typeface="+mn-lt"/>
                <a:ea typeface="+mn-ea"/>
                <a:cs typeface="+mn-cs"/>
              </a:rPr>
              <a:t>formultiplicity</a:t>
            </a:r>
            <a:r>
              <a:rPr lang="en-US" sz="1200" kern="1200" dirty="0">
                <a:solidFill>
                  <a:schemeClr val="tx1"/>
                </a:solidFill>
                <a:effectLst/>
                <a:latin typeface="+mn-lt"/>
                <a:ea typeface="+mn-ea"/>
                <a:cs typeface="+mn-cs"/>
              </a:rPr>
              <a:t>; hence, they are nominal. *P,0.05 versus placebo. †P,0.001 versus placebo. Positive response from baseline denotes improvement. Values are for the </a:t>
            </a:r>
            <a:r>
              <a:rPr lang="en-US" sz="1200" kern="1200" dirty="0" err="1">
                <a:solidFill>
                  <a:schemeClr val="tx1"/>
                </a:solidFill>
                <a:effectLst/>
                <a:latin typeface="+mn-lt"/>
                <a:ea typeface="+mn-ea"/>
                <a:cs typeface="+mn-cs"/>
              </a:rPr>
              <a:t>mITT</a:t>
            </a:r>
            <a:r>
              <a:rPr lang="en-US" sz="1200" kern="1200" dirty="0">
                <a:solidFill>
                  <a:schemeClr val="tx1"/>
                </a:solidFill>
                <a:effectLst/>
                <a:latin typeface="+mn-lt"/>
                <a:ea typeface="+mn-ea"/>
                <a:cs typeface="+mn-cs"/>
              </a:rPr>
              <a:t> population (n = 459). LS = least squares; MCS= mental component summary; </a:t>
            </a:r>
            <a:r>
              <a:rPr lang="en-US" sz="1200" kern="1200" dirty="0" err="1">
                <a:solidFill>
                  <a:schemeClr val="tx1"/>
                </a:solidFill>
                <a:effectLst/>
                <a:latin typeface="+mn-lt"/>
                <a:ea typeface="+mn-ea"/>
                <a:cs typeface="+mn-cs"/>
              </a:rPr>
              <a:t>mITT</a:t>
            </a:r>
            <a:r>
              <a:rPr lang="en-US" sz="1200" kern="1200" dirty="0">
                <a:solidFill>
                  <a:schemeClr val="tx1"/>
                </a:solidFill>
                <a:effectLst/>
                <a:latin typeface="+mn-lt"/>
                <a:ea typeface="+mn-ea"/>
                <a:cs typeface="+mn-cs"/>
              </a:rPr>
              <a:t> = modified intention to treat; PCS= physical component summary; SE = standard error; SF-36v2 = 36-item Short Form Health Survey version 2.</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Effects of </a:t>
            </a:r>
            <a:r>
              <a:rPr lang="en-US" sz="1200" b="1" i="0" kern="1200" dirty="0" err="1">
                <a:solidFill>
                  <a:schemeClr val="tx1"/>
                </a:solidFill>
                <a:effectLst/>
                <a:latin typeface="+mn-lt"/>
                <a:ea typeface="+mn-ea"/>
                <a:cs typeface="+mn-cs"/>
              </a:rPr>
              <a:t>Solriamfetol</a:t>
            </a:r>
            <a:r>
              <a:rPr lang="en-US" sz="1200" b="1" i="0" kern="1200" dirty="0">
                <a:solidFill>
                  <a:schemeClr val="tx1"/>
                </a:solidFill>
                <a:effectLst/>
                <a:latin typeface="+mn-lt"/>
                <a:ea typeface="+mn-ea"/>
                <a:cs typeface="+mn-cs"/>
              </a:rPr>
              <a:t> on Quality-of-Life Measures from a 12-Week Phase 3 Randomized Controlled Trial</a:t>
            </a:r>
          </a:p>
          <a:p>
            <a:endParaRPr lang="en-US" dirty="0"/>
          </a:p>
          <a:p>
            <a:r>
              <a:rPr lang="en-US" sz="1200" b="1" i="0" kern="1200" dirty="0">
                <a:solidFill>
                  <a:schemeClr val="tx1"/>
                </a:solidFill>
                <a:effectLst/>
                <a:latin typeface="+mn-lt"/>
                <a:ea typeface="+mn-ea"/>
                <a:cs typeface="+mn-cs"/>
              </a:rPr>
              <a:t>Rationale:</a:t>
            </a:r>
            <a:r>
              <a:rPr lang="en-US" sz="1200" b="0" i="0" kern="1200" dirty="0">
                <a:solidFill>
                  <a:schemeClr val="tx1"/>
                </a:solidFill>
                <a:effectLst/>
                <a:latin typeface="+mn-lt"/>
                <a:ea typeface="+mn-ea"/>
                <a:cs typeface="+mn-cs"/>
              </a:rPr>
              <a:t> Excessive daytime sleepiness in patients with obstructive sleep apnea is associated with substantial burden of </a:t>
            </a:r>
            <a:r>
              <a:rPr lang="en-US" sz="1200" b="0" i="0" kern="1200" dirty="0" err="1">
                <a:solidFill>
                  <a:schemeClr val="tx1"/>
                </a:solidFill>
                <a:effectLst/>
                <a:latin typeface="+mn-lt"/>
                <a:ea typeface="+mn-ea"/>
                <a:cs typeface="+mn-cs"/>
              </a:rPr>
              <a:t>illness.</a:t>
            </a:r>
            <a:r>
              <a:rPr lang="en-US" sz="1200" b="1" i="0" kern="1200" dirty="0" err="1">
                <a:solidFill>
                  <a:schemeClr val="tx1"/>
                </a:solidFill>
                <a:effectLst/>
                <a:latin typeface="+mn-lt"/>
                <a:ea typeface="+mn-ea"/>
                <a:cs typeface="+mn-cs"/>
              </a:rPr>
              <a:t>Objectives</a:t>
            </a:r>
            <a:r>
              <a:rPr lang="en-US" sz="1200" b="1" i="0"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To assess treatment effects of </a:t>
            </a:r>
            <a:r>
              <a:rPr lang="en-US" sz="1200" b="0" i="0" kern="1200" dirty="0" err="1">
                <a:solidFill>
                  <a:schemeClr val="tx1"/>
                </a:solidFill>
                <a:effectLst/>
                <a:latin typeface="+mn-lt"/>
                <a:ea typeface="+mn-ea"/>
                <a:cs typeface="+mn-cs"/>
              </a:rPr>
              <a:t>solriamfetol</a:t>
            </a:r>
            <a:r>
              <a:rPr lang="en-US" sz="1200" b="0" i="0" kern="1200" dirty="0">
                <a:solidFill>
                  <a:schemeClr val="tx1"/>
                </a:solidFill>
                <a:effectLst/>
                <a:latin typeface="+mn-lt"/>
                <a:ea typeface="+mn-ea"/>
                <a:cs typeface="+mn-cs"/>
              </a:rPr>
              <a:t>, a dopamine/norepinephrine reuptake inhibitor, on daily functioning, health-related quality of life, and work productivity in participants with obstructive sleep apnea and excessive daytime sleepiness as additional outcomes in a 12-week phase 3 trial (</a:t>
            </a:r>
            <a:r>
              <a:rPr lang="en-US" sz="1200" b="0" i="0" kern="1200" dirty="0" err="1">
                <a:solidFill>
                  <a:schemeClr val="tx1"/>
                </a:solidFill>
                <a:effectLst/>
                <a:latin typeface="+mn-lt"/>
                <a:ea typeface="+mn-ea"/>
                <a:cs typeface="+mn-cs"/>
              </a:rPr>
              <a:t>www.clinicaltrials.gov</a:t>
            </a:r>
            <a:r>
              <a:rPr lang="en-US" sz="1200" b="0" i="0" kern="1200" dirty="0">
                <a:solidFill>
                  <a:schemeClr val="tx1"/>
                </a:solidFill>
                <a:effectLst/>
                <a:latin typeface="+mn-lt"/>
                <a:ea typeface="+mn-ea"/>
                <a:cs typeface="+mn-cs"/>
              </a:rPr>
              <a:t> identifier </a:t>
            </a:r>
            <a:r>
              <a:rPr lang="en-US" sz="1200" b="0" i="0" u="none" strike="noStrike" kern="1200" dirty="0">
                <a:solidFill>
                  <a:schemeClr val="tx1"/>
                </a:solidFill>
                <a:effectLst/>
                <a:latin typeface="+mn-lt"/>
                <a:ea typeface="+mn-ea"/>
                <a:cs typeface="+mn-cs"/>
                <a:hlinkClick r:id="rId3" tooltip="See in ClinicalTrials.gov"/>
              </a:rPr>
              <a:t>NCT02348606</a:t>
            </a:r>
            <a:r>
              <a:rPr lang="en-US" sz="1200" b="0" i="0" kern="1200" dirty="0">
                <a:solidFill>
                  <a:schemeClr val="tx1"/>
                </a:solidFill>
                <a:effectLst/>
                <a:latin typeface="+mn-lt"/>
                <a:ea typeface="+mn-ea"/>
                <a:cs typeface="+mn-cs"/>
              </a:rPr>
              <a:t>).</a:t>
            </a:r>
            <a:r>
              <a:rPr lang="en-US" sz="1200" b="1" i="0" kern="1200" dirty="0">
                <a:solidFill>
                  <a:schemeClr val="tx1"/>
                </a:solidFill>
                <a:effectLst/>
                <a:latin typeface="+mn-lt"/>
                <a:ea typeface="+mn-ea"/>
                <a:cs typeface="+mn-cs"/>
              </a:rPr>
              <a:t>Methods:</a:t>
            </a:r>
            <a:r>
              <a:rPr lang="en-US" sz="1200" b="0" i="0" kern="1200" dirty="0">
                <a:solidFill>
                  <a:schemeClr val="tx1"/>
                </a:solidFill>
                <a:effectLst/>
                <a:latin typeface="+mn-lt"/>
                <a:ea typeface="+mn-ea"/>
                <a:cs typeface="+mn-cs"/>
              </a:rPr>
              <a:t> Participants (</a:t>
            </a:r>
            <a:r>
              <a:rPr lang="en-US" sz="1200" b="0" i="1" kern="1200" dirty="0">
                <a:solidFill>
                  <a:schemeClr val="tx1"/>
                </a:solidFill>
                <a:effectLst/>
                <a:latin typeface="+mn-lt"/>
                <a:ea typeface="+mn-ea"/>
                <a:cs typeface="+mn-cs"/>
              </a:rPr>
              <a:t>N</a:t>
            </a:r>
            <a:r>
              <a:rPr lang="en-US" sz="1200" b="0" i="0" kern="1200" dirty="0">
                <a:solidFill>
                  <a:schemeClr val="tx1"/>
                </a:solidFill>
                <a:effectLst/>
                <a:latin typeface="+mn-lt"/>
                <a:ea typeface="+mn-ea"/>
                <a:cs typeface="+mn-cs"/>
              </a:rPr>
              <a:t> = 476) were randomized to </a:t>
            </a:r>
            <a:r>
              <a:rPr lang="en-US" sz="1200" b="0" i="0" kern="1200" dirty="0" err="1">
                <a:solidFill>
                  <a:schemeClr val="tx1"/>
                </a:solidFill>
                <a:effectLst/>
                <a:latin typeface="+mn-lt"/>
                <a:ea typeface="+mn-ea"/>
                <a:cs typeface="+mn-cs"/>
              </a:rPr>
              <a:t>solriamfetol</a:t>
            </a:r>
            <a:r>
              <a:rPr lang="en-US" sz="1200" b="0" i="0" kern="1200" dirty="0">
                <a:solidFill>
                  <a:schemeClr val="tx1"/>
                </a:solidFill>
                <a:effectLst/>
                <a:latin typeface="+mn-lt"/>
                <a:ea typeface="+mn-ea"/>
                <a:cs typeface="+mn-cs"/>
              </a:rPr>
              <a:t> 37.5, 75, 150, or 300 mg or to placebo. Outcome measures included the Functional Outcomes of Sleep Questionnaire short version, Work Productivity and Activity Impairment Questionnaire: Specific Health Problem, and 36-item Short Form Health Survey version 2. A mixed-effects model with repeated measures was used for comparisons with </a:t>
            </a:r>
            <a:r>
              <a:rPr lang="en-US" sz="1200" b="0" i="0" kern="1200" dirty="0" err="1">
                <a:solidFill>
                  <a:schemeClr val="tx1"/>
                </a:solidFill>
                <a:effectLst/>
                <a:latin typeface="+mn-lt"/>
                <a:ea typeface="+mn-ea"/>
                <a:cs typeface="+mn-cs"/>
              </a:rPr>
              <a:t>placebo.</a:t>
            </a:r>
            <a:r>
              <a:rPr lang="en-US" sz="1200" b="1" i="0" kern="1200" dirty="0" err="1">
                <a:solidFill>
                  <a:schemeClr val="tx1"/>
                </a:solidFill>
                <a:effectLst/>
                <a:latin typeface="+mn-lt"/>
                <a:ea typeface="+mn-ea"/>
                <a:cs typeface="+mn-cs"/>
              </a:rPr>
              <a:t>Results</a:t>
            </a:r>
            <a:r>
              <a:rPr lang="en-US" sz="1200" b="1" i="0"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Demographics, baseline disease characteristics, daily functioning, health-related quality of life, and work productivity were similar across groups. At Week 12, increased functioning and decreased impairment were observed with </a:t>
            </a:r>
            <a:r>
              <a:rPr lang="en-US" sz="1200" b="0" i="0" kern="1200" dirty="0" err="1">
                <a:solidFill>
                  <a:schemeClr val="tx1"/>
                </a:solidFill>
                <a:effectLst/>
                <a:latin typeface="+mn-lt"/>
                <a:ea typeface="+mn-ea"/>
                <a:cs typeface="+mn-cs"/>
              </a:rPr>
              <a:t>solriamfetol</a:t>
            </a:r>
            <a:r>
              <a:rPr lang="en-US" sz="1200" b="0" i="0" kern="1200" dirty="0">
                <a:solidFill>
                  <a:schemeClr val="tx1"/>
                </a:solidFill>
                <a:effectLst/>
                <a:latin typeface="+mn-lt"/>
                <a:ea typeface="+mn-ea"/>
                <a:cs typeface="+mn-cs"/>
              </a:rPr>
              <a:t> 150 and 300 mg (mean difference from placebo [95% confidence interval]) on the basis of Functional Outcomes of Sleep Questionnaire total score (1.22 [0.57 to 1.88] and 1.47 [0.80 to 2.13], respectively), overall work impairment (-11.67 [-19.66 to -3.69] and -11.75 [-19.93 to -3.57], respectively), activity impairment (-10.42 [-16.37 to -4.47] and -10.51 [-16.59 to -4.43], respectively), physical component summary (2.07 [0.42 to 3.72] and 1.91 [0.22 to 3.59], respectively), and mental component summary (150 mg only, 2.05 [0.14 to 3.96]). Common adverse events were headache, nausea, decreased appetite, and </a:t>
            </a:r>
            <a:r>
              <a:rPr lang="en-US" sz="1200" b="0" i="0" kern="1200" dirty="0" err="1">
                <a:solidFill>
                  <a:schemeClr val="tx1"/>
                </a:solidFill>
                <a:effectLst/>
                <a:latin typeface="+mn-lt"/>
                <a:ea typeface="+mn-ea"/>
                <a:cs typeface="+mn-cs"/>
              </a:rPr>
              <a:t>anxiety.</a:t>
            </a:r>
            <a:r>
              <a:rPr lang="en-US" sz="1200" b="1" i="0" kern="1200" dirty="0" err="1">
                <a:solidFill>
                  <a:schemeClr val="tx1"/>
                </a:solidFill>
                <a:effectLst/>
                <a:latin typeface="+mn-lt"/>
                <a:ea typeface="+mn-ea"/>
                <a:cs typeface="+mn-cs"/>
              </a:rPr>
              <a:t>Conclusions</a:t>
            </a:r>
            <a:r>
              <a:rPr lang="en-US" sz="1200" b="1" i="0"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Solriamfetol</a:t>
            </a:r>
            <a:r>
              <a:rPr lang="en-US" sz="1200" b="0" i="0" kern="1200" dirty="0">
                <a:solidFill>
                  <a:schemeClr val="tx1"/>
                </a:solidFill>
                <a:effectLst/>
                <a:latin typeface="+mn-lt"/>
                <a:ea typeface="+mn-ea"/>
                <a:cs typeface="+mn-cs"/>
              </a:rPr>
              <a:t> improved measures of functioning, quality of life, and work productivity in participants with obstructive sleep apnea and excessive daytime sleepiness. Safety was consistent with previous </a:t>
            </a:r>
            <a:r>
              <a:rPr lang="en-US" sz="1200" b="0" i="0" kern="1200" dirty="0" err="1">
                <a:solidFill>
                  <a:schemeClr val="tx1"/>
                </a:solidFill>
                <a:effectLst/>
                <a:latin typeface="+mn-lt"/>
                <a:ea typeface="+mn-ea"/>
                <a:cs typeface="+mn-cs"/>
              </a:rPr>
              <a:t>studies.Clinical</a:t>
            </a:r>
            <a:r>
              <a:rPr lang="en-US" sz="1200" b="0" i="0" kern="1200" dirty="0">
                <a:solidFill>
                  <a:schemeClr val="tx1"/>
                </a:solidFill>
                <a:effectLst/>
                <a:latin typeface="+mn-lt"/>
                <a:ea typeface="+mn-ea"/>
                <a:cs typeface="+mn-cs"/>
              </a:rPr>
              <a:t> trial registered with </a:t>
            </a:r>
            <a:r>
              <a:rPr lang="en-US" sz="1200" b="0" i="0" kern="1200" dirty="0" err="1">
                <a:solidFill>
                  <a:schemeClr val="tx1"/>
                </a:solidFill>
                <a:effectLst/>
                <a:latin typeface="+mn-lt"/>
                <a:ea typeface="+mn-ea"/>
                <a:cs typeface="+mn-cs"/>
              </a:rPr>
              <a:t>www.clinicaltrials.gov</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3" tooltip="See in ClinicalTrials.gov"/>
              </a:rPr>
              <a:t>NCT02348606</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Vinckenbosch</a:t>
            </a:r>
            <a:r>
              <a:rPr lang="en-US" sz="1200" b="0" i="0" kern="1200" dirty="0">
                <a:solidFill>
                  <a:schemeClr val="tx1"/>
                </a:solidFill>
                <a:effectLst/>
                <a:latin typeface="+mn-lt"/>
                <a:ea typeface="+mn-ea"/>
                <a:cs typeface="+mn-cs"/>
              </a:rPr>
              <a:t> F, Asin J, de Vries N, et al. Effects of </a:t>
            </a:r>
            <a:r>
              <a:rPr lang="en-US" sz="1200" b="0" i="0" kern="1200" dirty="0" err="1">
                <a:solidFill>
                  <a:schemeClr val="tx1"/>
                </a:solidFill>
                <a:effectLst/>
                <a:latin typeface="+mn-lt"/>
                <a:ea typeface="+mn-ea"/>
                <a:cs typeface="+mn-cs"/>
              </a:rPr>
              <a:t>solriamfetol</a:t>
            </a:r>
            <a:r>
              <a:rPr lang="en-US" sz="1200" b="0" i="0" kern="1200" dirty="0">
                <a:solidFill>
                  <a:schemeClr val="tx1"/>
                </a:solidFill>
                <a:effectLst/>
                <a:latin typeface="+mn-lt"/>
                <a:ea typeface="+mn-ea"/>
                <a:cs typeface="+mn-cs"/>
              </a:rPr>
              <a:t> on driving performance in participants with excessive daytime sleepiness associated with obstructive sleep apnea. Presented at Psych Congress 2020 Virtual Experience; September 10 to 13, 2020. Poster 146. </a:t>
            </a:r>
          </a:p>
          <a:p>
            <a:endParaRPr lang="en-US"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Solriamfetol</a:t>
            </a:r>
            <a:r>
              <a:rPr lang="en-US" sz="1200" b="0" i="0" kern="1200" dirty="0">
                <a:solidFill>
                  <a:schemeClr val="tx1"/>
                </a:solidFill>
                <a:effectLst/>
                <a:latin typeface="+mn-lt"/>
                <a:ea typeface="+mn-ea"/>
                <a:cs typeface="+mn-cs"/>
              </a:rPr>
              <a:t> was found to improve driving performance in patients with excessive daytime sleepiness (EDS) associated with obstructive sleep apnea (OSA), according to study results presented at Psych Congress 2020, held online from September 10 to 13, 2020.</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Researchers conducted a randomized, double-blind, crossover study (</a:t>
            </a:r>
            <a:r>
              <a:rPr lang="en-US" sz="1200" b="0" i="0" kern="1200" dirty="0" err="1">
                <a:solidFill>
                  <a:schemeClr val="tx1"/>
                </a:solidFill>
                <a:effectLst/>
                <a:latin typeface="+mn-lt"/>
                <a:ea typeface="+mn-ea"/>
                <a:cs typeface="+mn-cs"/>
              </a:rPr>
              <a:t>ClinicalTrials.gov</a:t>
            </a:r>
            <a:r>
              <a:rPr lang="en-US" sz="1200" b="0" i="0" kern="1200" dirty="0">
                <a:solidFill>
                  <a:schemeClr val="tx1"/>
                </a:solidFill>
                <a:effectLst/>
                <a:latin typeface="+mn-lt"/>
                <a:ea typeface="+mn-ea"/>
                <a:cs typeface="+mn-cs"/>
              </a:rPr>
              <a:t> Identifier:</a:t>
            </a:r>
            <a:r>
              <a:rPr lang="en-US" sz="1200" b="0" i="0" u="sng" kern="1200" dirty="0">
                <a:solidFill>
                  <a:schemeClr val="tx1"/>
                </a:solidFill>
                <a:effectLst/>
                <a:latin typeface="+mn-lt"/>
                <a:ea typeface="+mn-ea"/>
                <a:cs typeface="+mn-cs"/>
                <a:hlinkClick r:id="rId4"/>
              </a:rPr>
              <a:t> NCT02806895</a:t>
            </a:r>
            <a:r>
              <a:rPr lang="en-US" sz="1200" b="0" i="0" kern="1200" dirty="0">
                <a:solidFill>
                  <a:schemeClr val="tx1"/>
                </a:solidFill>
                <a:effectLst/>
                <a:latin typeface="+mn-lt"/>
                <a:ea typeface="+mn-ea"/>
                <a:cs typeface="+mn-cs"/>
              </a:rPr>
              <a:t>) to assess the effects of </a:t>
            </a:r>
            <a:r>
              <a:rPr lang="en-US" sz="1200" b="0" i="0" kern="1200" dirty="0" err="1">
                <a:solidFill>
                  <a:schemeClr val="tx1"/>
                </a:solidFill>
                <a:effectLst/>
                <a:latin typeface="+mn-lt"/>
                <a:ea typeface="+mn-ea"/>
                <a:cs typeface="+mn-cs"/>
              </a:rPr>
              <a:t>solriamfetol</a:t>
            </a:r>
            <a:r>
              <a:rPr lang="en-US" sz="1200" b="0" i="0" kern="1200" dirty="0">
                <a:solidFill>
                  <a:schemeClr val="tx1"/>
                </a:solidFill>
                <a:effectLst/>
                <a:latin typeface="+mn-lt"/>
                <a:ea typeface="+mn-ea"/>
                <a:cs typeface="+mn-cs"/>
              </a:rPr>
              <a:t> on driving performance in patients with EDS with OSA, Over a 7-day period, they assessed on-road driving performance at 2 and 6 hours after administration of </a:t>
            </a:r>
            <a:r>
              <a:rPr lang="en-US" sz="1200" b="0" i="0" kern="1200" dirty="0" err="1">
                <a:solidFill>
                  <a:schemeClr val="tx1"/>
                </a:solidFill>
                <a:effectLst/>
                <a:latin typeface="+mn-lt"/>
                <a:ea typeface="+mn-ea"/>
                <a:cs typeface="+mn-cs"/>
              </a:rPr>
              <a:t>solriamfetol</a:t>
            </a:r>
            <a:r>
              <a:rPr lang="en-US" sz="1200" b="0" i="0" kern="1200" dirty="0">
                <a:solidFill>
                  <a:schemeClr val="tx1"/>
                </a:solidFill>
                <a:effectLst/>
                <a:latin typeface="+mn-lt"/>
                <a:ea typeface="+mn-ea"/>
                <a:cs typeface="+mn-cs"/>
              </a:rPr>
              <a:t> 150 mg/d for 3 days followed by 300 mg/d for 4 days or placebo. The primary study outcome was a standard deviation of lateral position (SDLP), a measure of “weaving,” calculated 2 hours following medication administration.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study cohort included 34 patients (88% men) with OSA, with a mean age of 52 years. Patients had a mean Epworth Sleepiness Scale score of 14.4 and a Maintenance of Wakefulness Test sleep latency score of 14.3 minutes. Results showed that 2 hours after medication administration, SDLP was significantly lower for patients who received </a:t>
            </a:r>
            <a:r>
              <a:rPr lang="en-US" sz="1200" b="0" i="0" kern="1200" dirty="0" err="1">
                <a:solidFill>
                  <a:schemeClr val="tx1"/>
                </a:solidFill>
                <a:effectLst/>
                <a:latin typeface="+mn-lt"/>
                <a:ea typeface="+mn-ea"/>
                <a:cs typeface="+mn-cs"/>
              </a:rPr>
              <a:t>solriamfetol</a:t>
            </a:r>
            <a:r>
              <a:rPr lang="en-US" sz="1200" b="0" i="0" kern="1200" dirty="0">
                <a:solidFill>
                  <a:schemeClr val="tx1"/>
                </a:solidFill>
                <a:effectLst/>
                <a:latin typeface="+mn-lt"/>
                <a:ea typeface="+mn-ea"/>
                <a:cs typeface="+mn-cs"/>
              </a:rPr>
              <a:t> vs placebo (least squares [LS] mean, 18.83 vs 19.92 cm, respectively; LS mean difference, -1.08 cm; 95% CI, -1.85 to -0.32 cm; </a:t>
            </a:r>
            <a:r>
              <a:rPr lang="en-US" sz="1200" b="0" i="1" kern="1200" dirty="0">
                <a:solidFill>
                  <a:schemeClr val="tx1"/>
                </a:solidFill>
                <a:effectLst/>
                <a:latin typeface="+mn-lt"/>
                <a:ea typeface="+mn-ea"/>
                <a:cs typeface="+mn-cs"/>
              </a:rPr>
              <a:t>P </a:t>
            </a:r>
            <a:r>
              <a:rPr lang="en-US" sz="1200" b="0" i="0" kern="1200" dirty="0">
                <a:solidFill>
                  <a:schemeClr val="tx1"/>
                </a:solidFill>
                <a:effectLst/>
                <a:latin typeface="+mn-lt"/>
                <a:ea typeface="+mn-ea"/>
                <a:cs typeface="+mn-cs"/>
              </a:rPr>
              <a:t>=.0062). Similar results of a lower SDLP were observed 6 hours after administration of </a:t>
            </a:r>
            <a:r>
              <a:rPr lang="en-US" sz="1200" b="0" i="0" kern="1200" dirty="0" err="1">
                <a:solidFill>
                  <a:schemeClr val="tx1"/>
                </a:solidFill>
                <a:effectLst/>
                <a:latin typeface="+mn-lt"/>
                <a:ea typeface="+mn-ea"/>
                <a:cs typeface="+mn-cs"/>
              </a:rPr>
              <a:t>solriamfetol</a:t>
            </a:r>
            <a:r>
              <a:rPr lang="en-US" sz="1200" b="0" i="0" kern="1200" dirty="0">
                <a:solidFill>
                  <a:schemeClr val="tx1"/>
                </a:solidFill>
                <a:effectLst/>
                <a:latin typeface="+mn-lt"/>
                <a:ea typeface="+mn-ea"/>
                <a:cs typeface="+mn-cs"/>
              </a:rPr>
              <a:t> vs placebo (LS mean, 19.24 vs 20.04 cm, respectively; LS mean difference, -0.80 cm; 95% CI, -1.58 to -0.03 cm;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 =.0432).</a:t>
            </a:r>
          </a:p>
          <a:p>
            <a:r>
              <a:rPr lang="en-US" sz="1200" b="0" i="0" kern="1200" dirty="0">
                <a:solidFill>
                  <a:schemeClr val="tx1"/>
                </a:solidFill>
                <a:effectLst/>
                <a:latin typeface="+mn-lt"/>
                <a:ea typeface="+mn-ea"/>
                <a:cs typeface="+mn-cs"/>
              </a:rPr>
              <a:t>Headache, nausea, insomnia, dizziness, and agitation were the most commonly reported adverse events.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Overall, the researchers concluded that </a:t>
            </a:r>
            <a:r>
              <a:rPr lang="en-US" sz="1200" b="0" i="0" u="sng" kern="1200" dirty="0">
                <a:solidFill>
                  <a:schemeClr val="tx1"/>
                </a:solidFill>
                <a:effectLst/>
                <a:latin typeface="+mn-lt"/>
                <a:ea typeface="+mn-ea"/>
                <a:cs typeface="+mn-cs"/>
                <a:hlinkClick r:id="rId5"/>
              </a:rPr>
              <a:t>solriamfetol</a:t>
            </a:r>
            <a:r>
              <a:rPr lang="en-US" sz="1200" b="0" i="0" kern="1200" dirty="0">
                <a:solidFill>
                  <a:schemeClr val="tx1"/>
                </a:solidFill>
                <a:effectLst/>
                <a:latin typeface="+mn-lt"/>
                <a:ea typeface="+mn-ea"/>
                <a:cs typeface="+mn-cs"/>
              </a:rPr>
              <a:t> 300 mg/d improved SDLP as measured at 2 and 6 hours following medication administration in patients with EDS associated with OSA.</a:t>
            </a:r>
          </a:p>
          <a:p>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11</a:t>
            </a:fld>
            <a:endParaRPr lang="en-US"/>
          </a:p>
        </p:txBody>
      </p:sp>
    </p:spTree>
    <p:extLst>
      <p:ext uri="{BB962C8B-B14F-4D97-AF65-F5344CB8AC3E}">
        <p14:creationId xmlns:p14="http://schemas.microsoft.com/office/powerpoint/2010/main" val="2135646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200" kern="1200" dirty="0">
                <a:solidFill>
                  <a:schemeClr val="tx1"/>
                </a:solidFill>
                <a:effectLst/>
                <a:latin typeface="+mn-lt"/>
                <a:ea typeface="+mn-ea"/>
                <a:cs typeface="+mn-cs"/>
              </a:rPr>
              <a:t>9:30</a:t>
            </a:r>
          </a:p>
          <a:p>
            <a:r>
              <a:rPr lang="en-US" sz="1200" kern="1200" dirty="0">
                <a:solidFill>
                  <a:schemeClr val="tx1"/>
                </a:solidFill>
                <a:effectLst/>
                <a:latin typeface="+mn-lt"/>
                <a:ea typeface="+mn-ea"/>
                <a:cs typeface="+mn-cs"/>
              </a:rPr>
              <a:t>And we were also</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Figure 1. Change in FOSQ-10 total scores from baseline to Week 12 (</a:t>
            </a:r>
            <a:r>
              <a:rPr lang="en-US" sz="1200" kern="1200" dirty="0" err="1">
                <a:solidFill>
                  <a:schemeClr val="tx1"/>
                </a:solidFill>
                <a:effectLst/>
                <a:latin typeface="+mn-lt"/>
                <a:ea typeface="+mn-ea"/>
                <a:cs typeface="+mn-cs"/>
              </a:rPr>
              <a:t>mITT</a:t>
            </a:r>
            <a:r>
              <a:rPr lang="en-US" sz="1200" kern="1200" dirty="0">
                <a:solidFill>
                  <a:schemeClr val="tx1"/>
                </a:solidFill>
                <a:effectLst/>
                <a:latin typeface="+mn-lt"/>
                <a:ea typeface="+mn-ea"/>
                <a:cs typeface="+mn-cs"/>
              </a:rPr>
              <a:t> population). *P,0.05 and †P,0.0001 versus placebo. P values </a:t>
            </a:r>
            <a:r>
              <a:rPr lang="en-US" sz="1200" kern="1200" dirty="0" err="1">
                <a:solidFill>
                  <a:schemeClr val="tx1"/>
                </a:solidFill>
                <a:effectLst/>
                <a:latin typeface="+mn-lt"/>
                <a:ea typeface="+mn-ea"/>
                <a:cs typeface="+mn-cs"/>
              </a:rPr>
              <a:t>areuncontrolled</a:t>
            </a:r>
            <a:r>
              <a:rPr lang="en-US" sz="1200" kern="1200" dirty="0">
                <a:solidFill>
                  <a:schemeClr val="tx1"/>
                </a:solidFill>
                <a:effectLst/>
                <a:latin typeface="+mn-lt"/>
                <a:ea typeface="+mn-ea"/>
                <a:cs typeface="+mn-cs"/>
              </a:rPr>
              <a:t> for multiplicity; hence, they are nominal. Positive response from baseline denotes improvement. FOSQ-10 = Functional Outcomes of Sleep Questionnaire short version (10-item); LS = least squares; </a:t>
            </a:r>
            <a:r>
              <a:rPr lang="en-US" sz="1200" kern="1200" dirty="0" err="1">
                <a:solidFill>
                  <a:schemeClr val="tx1"/>
                </a:solidFill>
                <a:effectLst/>
                <a:latin typeface="+mn-lt"/>
                <a:ea typeface="+mn-ea"/>
                <a:cs typeface="+mn-cs"/>
              </a:rPr>
              <a:t>mITT</a:t>
            </a:r>
            <a:r>
              <a:rPr lang="en-US" sz="1200" kern="1200" dirty="0">
                <a:solidFill>
                  <a:schemeClr val="tx1"/>
                </a:solidFill>
                <a:effectLst/>
                <a:latin typeface="+mn-lt"/>
                <a:ea typeface="+mn-ea"/>
                <a:cs typeface="+mn-cs"/>
              </a:rPr>
              <a:t> = modified intention to treat; SE = standard error.</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Figure 2. Change in WPAI:SHP from baseline to Week 12 (</a:t>
            </a:r>
            <a:r>
              <a:rPr lang="en-US" sz="1200" kern="1200" dirty="0" err="1">
                <a:solidFill>
                  <a:schemeClr val="tx1"/>
                </a:solidFill>
                <a:effectLst/>
                <a:latin typeface="+mn-lt"/>
                <a:ea typeface="+mn-ea"/>
                <a:cs typeface="+mn-cs"/>
              </a:rPr>
              <a:t>mITT</a:t>
            </a:r>
            <a:r>
              <a:rPr lang="en-US" sz="1200" kern="1200" dirty="0">
                <a:solidFill>
                  <a:schemeClr val="tx1"/>
                </a:solidFill>
                <a:effectLst/>
                <a:latin typeface="+mn-lt"/>
                <a:ea typeface="+mn-ea"/>
                <a:cs typeface="+mn-cs"/>
              </a:rPr>
              <a:t> population). P values are uncontrolled for multiplicity; hence, they are nominal. *P,0.05 versus placebo. †P,0.001 versus placebo. Values are for the </a:t>
            </a:r>
            <a:r>
              <a:rPr lang="en-US" sz="1200" kern="1200" dirty="0" err="1">
                <a:solidFill>
                  <a:schemeClr val="tx1"/>
                </a:solidFill>
                <a:effectLst/>
                <a:latin typeface="+mn-lt"/>
                <a:ea typeface="+mn-ea"/>
                <a:cs typeface="+mn-cs"/>
              </a:rPr>
              <a:t>mITT</a:t>
            </a:r>
            <a:r>
              <a:rPr lang="en-US" sz="1200" kern="1200" dirty="0">
                <a:solidFill>
                  <a:schemeClr val="tx1"/>
                </a:solidFill>
                <a:effectLst/>
                <a:latin typeface="+mn-lt"/>
                <a:ea typeface="+mn-ea"/>
                <a:cs typeface="+mn-cs"/>
              </a:rPr>
              <a:t> population (n = 459): percentage of work time missed due to OSA (absenteeism), percentage impairment while working due to OSA (presenteeism), percentage of overall work impairment due to OSA (absenteeism1presenteeism), and percentage activity impairment due to OSA. Negative response from baseline denotes improvement. LS = least squares; </a:t>
            </a:r>
            <a:r>
              <a:rPr lang="en-US" sz="1200" kern="1200" dirty="0" err="1">
                <a:solidFill>
                  <a:schemeClr val="tx1"/>
                </a:solidFill>
                <a:effectLst/>
                <a:latin typeface="+mn-lt"/>
                <a:ea typeface="+mn-ea"/>
                <a:cs typeface="+mn-cs"/>
              </a:rPr>
              <a:t>mITT</a:t>
            </a:r>
            <a:r>
              <a:rPr lang="en-US" sz="1200" kern="1200" dirty="0">
                <a:solidFill>
                  <a:schemeClr val="tx1"/>
                </a:solidFill>
                <a:effectLst/>
                <a:latin typeface="+mn-lt"/>
                <a:ea typeface="+mn-ea"/>
                <a:cs typeface="+mn-cs"/>
              </a:rPr>
              <a:t> = modified intention to treat; OSA= obstructive sleep apnea; SE = standard error; WPAI:SHP = Work Productivity and Activity Impairment Questionnaire: Specific Health Problem.</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Figure 4. Change in the SF-36v2 (A, not shown) PCS and MCS and (B; one shown here) subscale scores from baseline to Week 12 (</a:t>
            </a:r>
            <a:r>
              <a:rPr lang="en-US" sz="1200" kern="1200" dirty="0" err="1">
                <a:solidFill>
                  <a:schemeClr val="tx1"/>
                </a:solidFill>
                <a:effectLst/>
                <a:latin typeface="+mn-lt"/>
                <a:ea typeface="+mn-ea"/>
                <a:cs typeface="+mn-cs"/>
              </a:rPr>
              <a:t>mITT</a:t>
            </a:r>
            <a:r>
              <a:rPr lang="en-US" sz="1200" kern="1200" dirty="0">
                <a:solidFill>
                  <a:schemeClr val="tx1"/>
                </a:solidFill>
                <a:effectLst/>
                <a:latin typeface="+mn-lt"/>
                <a:ea typeface="+mn-ea"/>
                <a:cs typeface="+mn-cs"/>
              </a:rPr>
              <a:t> population). P values are uncontrolled </a:t>
            </a:r>
            <a:r>
              <a:rPr lang="en-US" sz="1200" kern="1200" dirty="0" err="1">
                <a:solidFill>
                  <a:schemeClr val="tx1"/>
                </a:solidFill>
                <a:effectLst/>
                <a:latin typeface="+mn-lt"/>
                <a:ea typeface="+mn-ea"/>
                <a:cs typeface="+mn-cs"/>
              </a:rPr>
              <a:t>formultiplicity</a:t>
            </a:r>
            <a:r>
              <a:rPr lang="en-US" sz="1200" kern="1200" dirty="0">
                <a:solidFill>
                  <a:schemeClr val="tx1"/>
                </a:solidFill>
                <a:effectLst/>
                <a:latin typeface="+mn-lt"/>
                <a:ea typeface="+mn-ea"/>
                <a:cs typeface="+mn-cs"/>
              </a:rPr>
              <a:t>; hence, they are nominal. *P,0.05 versus placebo. †P,0.001 versus placebo. Positive response from baseline denotes improvement. Values are for the </a:t>
            </a:r>
            <a:r>
              <a:rPr lang="en-US" sz="1200" kern="1200" dirty="0" err="1">
                <a:solidFill>
                  <a:schemeClr val="tx1"/>
                </a:solidFill>
                <a:effectLst/>
                <a:latin typeface="+mn-lt"/>
                <a:ea typeface="+mn-ea"/>
                <a:cs typeface="+mn-cs"/>
              </a:rPr>
              <a:t>mITT</a:t>
            </a:r>
            <a:r>
              <a:rPr lang="en-US" sz="1200" kern="1200" dirty="0">
                <a:solidFill>
                  <a:schemeClr val="tx1"/>
                </a:solidFill>
                <a:effectLst/>
                <a:latin typeface="+mn-lt"/>
                <a:ea typeface="+mn-ea"/>
                <a:cs typeface="+mn-cs"/>
              </a:rPr>
              <a:t> population (n = 459). LS = least squares; MCS= mental component summary; </a:t>
            </a:r>
            <a:r>
              <a:rPr lang="en-US" sz="1200" kern="1200" dirty="0" err="1">
                <a:solidFill>
                  <a:schemeClr val="tx1"/>
                </a:solidFill>
                <a:effectLst/>
                <a:latin typeface="+mn-lt"/>
                <a:ea typeface="+mn-ea"/>
                <a:cs typeface="+mn-cs"/>
              </a:rPr>
              <a:t>mITT</a:t>
            </a:r>
            <a:r>
              <a:rPr lang="en-US" sz="1200" kern="1200" dirty="0">
                <a:solidFill>
                  <a:schemeClr val="tx1"/>
                </a:solidFill>
                <a:effectLst/>
                <a:latin typeface="+mn-lt"/>
                <a:ea typeface="+mn-ea"/>
                <a:cs typeface="+mn-cs"/>
              </a:rPr>
              <a:t> = modified intention to treat; PCS= physical component summary; SE = standard error; SF-36v2 = 36-item Short Form Health Survey version 2.</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Effects of </a:t>
            </a:r>
            <a:r>
              <a:rPr lang="en-US" sz="1200" b="1" i="0" kern="1200" dirty="0" err="1">
                <a:solidFill>
                  <a:schemeClr val="tx1"/>
                </a:solidFill>
                <a:effectLst/>
                <a:latin typeface="+mn-lt"/>
                <a:ea typeface="+mn-ea"/>
                <a:cs typeface="+mn-cs"/>
              </a:rPr>
              <a:t>Solriamfetol</a:t>
            </a:r>
            <a:r>
              <a:rPr lang="en-US" sz="1200" b="1" i="0" kern="1200" dirty="0">
                <a:solidFill>
                  <a:schemeClr val="tx1"/>
                </a:solidFill>
                <a:effectLst/>
                <a:latin typeface="+mn-lt"/>
                <a:ea typeface="+mn-ea"/>
                <a:cs typeface="+mn-cs"/>
              </a:rPr>
              <a:t> on Quality-of-Life Measures from a 12-Week Phase 3 Randomized Controlled Trial</a:t>
            </a:r>
          </a:p>
          <a:p>
            <a:endParaRPr lang="en-US" dirty="0"/>
          </a:p>
          <a:p>
            <a:r>
              <a:rPr lang="en-US" sz="1200" b="1" i="0" kern="1200" dirty="0">
                <a:solidFill>
                  <a:schemeClr val="tx1"/>
                </a:solidFill>
                <a:effectLst/>
                <a:latin typeface="+mn-lt"/>
                <a:ea typeface="+mn-ea"/>
                <a:cs typeface="+mn-cs"/>
              </a:rPr>
              <a:t>Rationale:</a:t>
            </a:r>
            <a:r>
              <a:rPr lang="en-US" sz="1200" b="0" i="0" kern="1200" dirty="0">
                <a:solidFill>
                  <a:schemeClr val="tx1"/>
                </a:solidFill>
                <a:effectLst/>
                <a:latin typeface="+mn-lt"/>
                <a:ea typeface="+mn-ea"/>
                <a:cs typeface="+mn-cs"/>
              </a:rPr>
              <a:t> Excessive daytime sleepiness in patients with obstructive sleep apnea is associated with substantial burden of </a:t>
            </a:r>
            <a:r>
              <a:rPr lang="en-US" sz="1200" b="0" i="0" kern="1200" dirty="0" err="1">
                <a:solidFill>
                  <a:schemeClr val="tx1"/>
                </a:solidFill>
                <a:effectLst/>
                <a:latin typeface="+mn-lt"/>
                <a:ea typeface="+mn-ea"/>
                <a:cs typeface="+mn-cs"/>
              </a:rPr>
              <a:t>illness.</a:t>
            </a:r>
            <a:r>
              <a:rPr lang="en-US" sz="1200" b="1" i="0" kern="1200" dirty="0" err="1">
                <a:solidFill>
                  <a:schemeClr val="tx1"/>
                </a:solidFill>
                <a:effectLst/>
                <a:latin typeface="+mn-lt"/>
                <a:ea typeface="+mn-ea"/>
                <a:cs typeface="+mn-cs"/>
              </a:rPr>
              <a:t>Objectives</a:t>
            </a:r>
            <a:r>
              <a:rPr lang="en-US" sz="1200" b="1" i="0"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To assess treatment effects of </a:t>
            </a:r>
            <a:r>
              <a:rPr lang="en-US" sz="1200" b="0" i="0" kern="1200" dirty="0" err="1">
                <a:solidFill>
                  <a:schemeClr val="tx1"/>
                </a:solidFill>
                <a:effectLst/>
                <a:latin typeface="+mn-lt"/>
                <a:ea typeface="+mn-ea"/>
                <a:cs typeface="+mn-cs"/>
              </a:rPr>
              <a:t>solriamfetol</a:t>
            </a:r>
            <a:r>
              <a:rPr lang="en-US" sz="1200" b="0" i="0" kern="1200" dirty="0">
                <a:solidFill>
                  <a:schemeClr val="tx1"/>
                </a:solidFill>
                <a:effectLst/>
                <a:latin typeface="+mn-lt"/>
                <a:ea typeface="+mn-ea"/>
                <a:cs typeface="+mn-cs"/>
              </a:rPr>
              <a:t>, a dopamine/norepinephrine reuptake inhibitor, on daily functioning, health-related quality of life, and work productivity in participants with obstructive sleep apnea and excessive daytime sleepiness as additional outcomes in a 12-week phase 3 trial (</a:t>
            </a:r>
            <a:r>
              <a:rPr lang="en-US" sz="1200" b="0" i="0" kern="1200" dirty="0" err="1">
                <a:solidFill>
                  <a:schemeClr val="tx1"/>
                </a:solidFill>
                <a:effectLst/>
                <a:latin typeface="+mn-lt"/>
                <a:ea typeface="+mn-ea"/>
                <a:cs typeface="+mn-cs"/>
              </a:rPr>
              <a:t>www.clinicaltrials.gov</a:t>
            </a:r>
            <a:r>
              <a:rPr lang="en-US" sz="1200" b="0" i="0" kern="1200" dirty="0">
                <a:solidFill>
                  <a:schemeClr val="tx1"/>
                </a:solidFill>
                <a:effectLst/>
                <a:latin typeface="+mn-lt"/>
                <a:ea typeface="+mn-ea"/>
                <a:cs typeface="+mn-cs"/>
              </a:rPr>
              <a:t> identifier </a:t>
            </a:r>
            <a:r>
              <a:rPr lang="en-US" sz="1200" b="0" i="0" u="none" strike="noStrike" kern="1200" dirty="0">
                <a:solidFill>
                  <a:schemeClr val="tx1"/>
                </a:solidFill>
                <a:effectLst/>
                <a:latin typeface="+mn-lt"/>
                <a:ea typeface="+mn-ea"/>
                <a:cs typeface="+mn-cs"/>
                <a:hlinkClick r:id="rId3" tooltip="See in ClinicalTrials.gov"/>
              </a:rPr>
              <a:t>NCT02348606</a:t>
            </a:r>
            <a:r>
              <a:rPr lang="en-US" sz="1200" b="0" i="0" kern="1200" dirty="0">
                <a:solidFill>
                  <a:schemeClr val="tx1"/>
                </a:solidFill>
                <a:effectLst/>
                <a:latin typeface="+mn-lt"/>
                <a:ea typeface="+mn-ea"/>
                <a:cs typeface="+mn-cs"/>
              </a:rPr>
              <a:t>).</a:t>
            </a:r>
            <a:r>
              <a:rPr lang="en-US" sz="1200" b="1" i="0" kern="1200" dirty="0">
                <a:solidFill>
                  <a:schemeClr val="tx1"/>
                </a:solidFill>
                <a:effectLst/>
                <a:latin typeface="+mn-lt"/>
                <a:ea typeface="+mn-ea"/>
                <a:cs typeface="+mn-cs"/>
              </a:rPr>
              <a:t>Methods:</a:t>
            </a:r>
            <a:r>
              <a:rPr lang="en-US" sz="1200" b="0" i="0" kern="1200" dirty="0">
                <a:solidFill>
                  <a:schemeClr val="tx1"/>
                </a:solidFill>
                <a:effectLst/>
                <a:latin typeface="+mn-lt"/>
                <a:ea typeface="+mn-ea"/>
                <a:cs typeface="+mn-cs"/>
              </a:rPr>
              <a:t> Participants (</a:t>
            </a:r>
            <a:r>
              <a:rPr lang="en-US" sz="1200" b="0" i="1" kern="1200" dirty="0">
                <a:solidFill>
                  <a:schemeClr val="tx1"/>
                </a:solidFill>
                <a:effectLst/>
                <a:latin typeface="+mn-lt"/>
                <a:ea typeface="+mn-ea"/>
                <a:cs typeface="+mn-cs"/>
              </a:rPr>
              <a:t>N</a:t>
            </a:r>
            <a:r>
              <a:rPr lang="en-US" sz="1200" b="0" i="0" kern="1200" dirty="0">
                <a:solidFill>
                  <a:schemeClr val="tx1"/>
                </a:solidFill>
                <a:effectLst/>
                <a:latin typeface="+mn-lt"/>
                <a:ea typeface="+mn-ea"/>
                <a:cs typeface="+mn-cs"/>
              </a:rPr>
              <a:t> = 476) were randomized to </a:t>
            </a:r>
            <a:r>
              <a:rPr lang="en-US" sz="1200" b="0" i="0" kern="1200" dirty="0" err="1">
                <a:solidFill>
                  <a:schemeClr val="tx1"/>
                </a:solidFill>
                <a:effectLst/>
                <a:latin typeface="+mn-lt"/>
                <a:ea typeface="+mn-ea"/>
                <a:cs typeface="+mn-cs"/>
              </a:rPr>
              <a:t>solriamfetol</a:t>
            </a:r>
            <a:r>
              <a:rPr lang="en-US" sz="1200" b="0" i="0" kern="1200" dirty="0">
                <a:solidFill>
                  <a:schemeClr val="tx1"/>
                </a:solidFill>
                <a:effectLst/>
                <a:latin typeface="+mn-lt"/>
                <a:ea typeface="+mn-ea"/>
                <a:cs typeface="+mn-cs"/>
              </a:rPr>
              <a:t> 37.5, 75, 150, or 300 mg or to placebo. Outcome measures included the Functional Outcomes of Sleep Questionnaire short version, Work Productivity and Activity Impairment Questionnaire: Specific Health Problem, and 36-item Short Form Health Survey version 2. A mixed-effects model with repeated measures was used for comparisons with </a:t>
            </a:r>
            <a:r>
              <a:rPr lang="en-US" sz="1200" b="0" i="0" kern="1200" dirty="0" err="1">
                <a:solidFill>
                  <a:schemeClr val="tx1"/>
                </a:solidFill>
                <a:effectLst/>
                <a:latin typeface="+mn-lt"/>
                <a:ea typeface="+mn-ea"/>
                <a:cs typeface="+mn-cs"/>
              </a:rPr>
              <a:t>placebo.</a:t>
            </a:r>
            <a:r>
              <a:rPr lang="en-US" sz="1200" b="1" i="0" kern="1200" dirty="0" err="1">
                <a:solidFill>
                  <a:schemeClr val="tx1"/>
                </a:solidFill>
                <a:effectLst/>
                <a:latin typeface="+mn-lt"/>
                <a:ea typeface="+mn-ea"/>
                <a:cs typeface="+mn-cs"/>
              </a:rPr>
              <a:t>Results</a:t>
            </a:r>
            <a:r>
              <a:rPr lang="en-US" sz="1200" b="1" i="0"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Demographics, baseline disease characteristics, daily functioning, health-related quality of life, and work productivity were similar across groups. At Week 12, increased functioning and decreased impairment were observed with </a:t>
            </a:r>
            <a:r>
              <a:rPr lang="en-US" sz="1200" b="0" i="0" kern="1200" dirty="0" err="1">
                <a:solidFill>
                  <a:schemeClr val="tx1"/>
                </a:solidFill>
                <a:effectLst/>
                <a:latin typeface="+mn-lt"/>
                <a:ea typeface="+mn-ea"/>
                <a:cs typeface="+mn-cs"/>
              </a:rPr>
              <a:t>solriamfetol</a:t>
            </a:r>
            <a:r>
              <a:rPr lang="en-US" sz="1200" b="0" i="0" kern="1200" dirty="0">
                <a:solidFill>
                  <a:schemeClr val="tx1"/>
                </a:solidFill>
                <a:effectLst/>
                <a:latin typeface="+mn-lt"/>
                <a:ea typeface="+mn-ea"/>
                <a:cs typeface="+mn-cs"/>
              </a:rPr>
              <a:t> 150 and 300 mg (mean difference from placebo [95% confidence interval]) on the basis of Functional Outcomes of Sleep Questionnaire total score (1.22 [0.57 to 1.88] and 1.47 [0.80 to 2.13], respectively), overall work impairment (-11.67 [-19.66 to -3.69] and -11.75 [-19.93 to -3.57], respectively), activity impairment (-10.42 [-16.37 to -4.47] and -10.51 [-16.59 to -4.43], respectively), physical component summary (2.07 [0.42 to 3.72] and 1.91 [0.22 to 3.59], respectively), and mental component summary (150 mg only, 2.05 [0.14 to 3.96]). Common adverse events were headache, nausea, decreased appetite, and </a:t>
            </a:r>
            <a:r>
              <a:rPr lang="en-US" sz="1200" b="0" i="0" kern="1200" dirty="0" err="1">
                <a:solidFill>
                  <a:schemeClr val="tx1"/>
                </a:solidFill>
                <a:effectLst/>
                <a:latin typeface="+mn-lt"/>
                <a:ea typeface="+mn-ea"/>
                <a:cs typeface="+mn-cs"/>
              </a:rPr>
              <a:t>anxiety.</a:t>
            </a:r>
            <a:r>
              <a:rPr lang="en-US" sz="1200" b="1" i="0" kern="1200" dirty="0" err="1">
                <a:solidFill>
                  <a:schemeClr val="tx1"/>
                </a:solidFill>
                <a:effectLst/>
                <a:latin typeface="+mn-lt"/>
                <a:ea typeface="+mn-ea"/>
                <a:cs typeface="+mn-cs"/>
              </a:rPr>
              <a:t>Conclusions</a:t>
            </a:r>
            <a:r>
              <a:rPr lang="en-US" sz="1200" b="1" i="0"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Solriamfetol</a:t>
            </a:r>
            <a:r>
              <a:rPr lang="en-US" sz="1200" b="0" i="0" kern="1200" dirty="0">
                <a:solidFill>
                  <a:schemeClr val="tx1"/>
                </a:solidFill>
                <a:effectLst/>
                <a:latin typeface="+mn-lt"/>
                <a:ea typeface="+mn-ea"/>
                <a:cs typeface="+mn-cs"/>
              </a:rPr>
              <a:t> improved measures of functioning, quality of life, and work productivity in participants with obstructive sleep apnea and excessive daytime sleepiness. Safety was consistent with previous </a:t>
            </a:r>
            <a:r>
              <a:rPr lang="en-US" sz="1200" b="0" i="0" kern="1200" dirty="0" err="1">
                <a:solidFill>
                  <a:schemeClr val="tx1"/>
                </a:solidFill>
                <a:effectLst/>
                <a:latin typeface="+mn-lt"/>
                <a:ea typeface="+mn-ea"/>
                <a:cs typeface="+mn-cs"/>
              </a:rPr>
              <a:t>studies.Clinical</a:t>
            </a:r>
            <a:r>
              <a:rPr lang="en-US" sz="1200" b="0" i="0" kern="1200" dirty="0">
                <a:solidFill>
                  <a:schemeClr val="tx1"/>
                </a:solidFill>
                <a:effectLst/>
                <a:latin typeface="+mn-lt"/>
                <a:ea typeface="+mn-ea"/>
                <a:cs typeface="+mn-cs"/>
              </a:rPr>
              <a:t> trial registered with </a:t>
            </a:r>
            <a:r>
              <a:rPr lang="en-US" sz="1200" b="0" i="0" kern="1200" dirty="0" err="1">
                <a:solidFill>
                  <a:schemeClr val="tx1"/>
                </a:solidFill>
                <a:effectLst/>
                <a:latin typeface="+mn-lt"/>
                <a:ea typeface="+mn-ea"/>
                <a:cs typeface="+mn-cs"/>
              </a:rPr>
              <a:t>www.clinicaltrials.gov</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3" tooltip="See in ClinicalTrials.gov"/>
              </a:rPr>
              <a:t>NCT02348606</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Vinckenbosch</a:t>
            </a:r>
            <a:r>
              <a:rPr lang="en-US" sz="1200" b="0" i="0" kern="1200" dirty="0">
                <a:solidFill>
                  <a:schemeClr val="tx1"/>
                </a:solidFill>
                <a:effectLst/>
                <a:latin typeface="+mn-lt"/>
                <a:ea typeface="+mn-ea"/>
                <a:cs typeface="+mn-cs"/>
              </a:rPr>
              <a:t> F, Asin J, de Vries N, et al. Effects of </a:t>
            </a:r>
            <a:r>
              <a:rPr lang="en-US" sz="1200" b="0" i="0" kern="1200" dirty="0" err="1">
                <a:solidFill>
                  <a:schemeClr val="tx1"/>
                </a:solidFill>
                <a:effectLst/>
                <a:latin typeface="+mn-lt"/>
                <a:ea typeface="+mn-ea"/>
                <a:cs typeface="+mn-cs"/>
              </a:rPr>
              <a:t>solriamfetol</a:t>
            </a:r>
            <a:r>
              <a:rPr lang="en-US" sz="1200" b="0" i="0" kern="1200" dirty="0">
                <a:solidFill>
                  <a:schemeClr val="tx1"/>
                </a:solidFill>
                <a:effectLst/>
                <a:latin typeface="+mn-lt"/>
                <a:ea typeface="+mn-ea"/>
                <a:cs typeface="+mn-cs"/>
              </a:rPr>
              <a:t> on driving performance in participants with excessive daytime sleepiness associated with obstructive sleep apnea. Presented at Psych Congress 2020 Virtual Experience; September 10 to 13, 2020. Poster 146. </a:t>
            </a:r>
          </a:p>
          <a:p>
            <a:endParaRPr lang="en-US"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Solriamfetol</a:t>
            </a:r>
            <a:r>
              <a:rPr lang="en-US" sz="1200" b="0" i="0" kern="1200" dirty="0">
                <a:solidFill>
                  <a:schemeClr val="tx1"/>
                </a:solidFill>
                <a:effectLst/>
                <a:latin typeface="+mn-lt"/>
                <a:ea typeface="+mn-ea"/>
                <a:cs typeface="+mn-cs"/>
              </a:rPr>
              <a:t> was found to improve driving performance in patients with excessive daytime sleepiness (EDS) associated with obstructive sleep apnea (OSA), according to study results presented at Psych Congress 2020, held online from September 10 to 13, 2020.</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Researchers conducted a randomized, double-blind, crossover study (</a:t>
            </a:r>
            <a:r>
              <a:rPr lang="en-US" sz="1200" b="0" i="0" kern="1200" dirty="0" err="1">
                <a:solidFill>
                  <a:schemeClr val="tx1"/>
                </a:solidFill>
                <a:effectLst/>
                <a:latin typeface="+mn-lt"/>
                <a:ea typeface="+mn-ea"/>
                <a:cs typeface="+mn-cs"/>
              </a:rPr>
              <a:t>ClinicalTrials.gov</a:t>
            </a:r>
            <a:r>
              <a:rPr lang="en-US" sz="1200" b="0" i="0" kern="1200" dirty="0">
                <a:solidFill>
                  <a:schemeClr val="tx1"/>
                </a:solidFill>
                <a:effectLst/>
                <a:latin typeface="+mn-lt"/>
                <a:ea typeface="+mn-ea"/>
                <a:cs typeface="+mn-cs"/>
              </a:rPr>
              <a:t> Identifier:</a:t>
            </a:r>
            <a:r>
              <a:rPr lang="en-US" sz="1200" b="0" i="0" u="sng" kern="1200" dirty="0">
                <a:solidFill>
                  <a:schemeClr val="tx1"/>
                </a:solidFill>
                <a:effectLst/>
                <a:latin typeface="+mn-lt"/>
                <a:ea typeface="+mn-ea"/>
                <a:cs typeface="+mn-cs"/>
                <a:hlinkClick r:id="rId4"/>
              </a:rPr>
              <a:t> NCT02806895</a:t>
            </a:r>
            <a:r>
              <a:rPr lang="en-US" sz="1200" b="0" i="0" kern="1200" dirty="0">
                <a:solidFill>
                  <a:schemeClr val="tx1"/>
                </a:solidFill>
                <a:effectLst/>
                <a:latin typeface="+mn-lt"/>
                <a:ea typeface="+mn-ea"/>
                <a:cs typeface="+mn-cs"/>
              </a:rPr>
              <a:t>) to assess the effects of </a:t>
            </a:r>
            <a:r>
              <a:rPr lang="en-US" sz="1200" b="0" i="0" kern="1200" dirty="0" err="1">
                <a:solidFill>
                  <a:schemeClr val="tx1"/>
                </a:solidFill>
                <a:effectLst/>
                <a:latin typeface="+mn-lt"/>
                <a:ea typeface="+mn-ea"/>
                <a:cs typeface="+mn-cs"/>
              </a:rPr>
              <a:t>solriamfetol</a:t>
            </a:r>
            <a:r>
              <a:rPr lang="en-US" sz="1200" b="0" i="0" kern="1200" dirty="0">
                <a:solidFill>
                  <a:schemeClr val="tx1"/>
                </a:solidFill>
                <a:effectLst/>
                <a:latin typeface="+mn-lt"/>
                <a:ea typeface="+mn-ea"/>
                <a:cs typeface="+mn-cs"/>
              </a:rPr>
              <a:t> on driving performance in patients with EDS with OSA, Over a 7-day period, they assessed on-road driving performance at 2 and 6 hours after administration of </a:t>
            </a:r>
            <a:r>
              <a:rPr lang="en-US" sz="1200" b="0" i="0" kern="1200" dirty="0" err="1">
                <a:solidFill>
                  <a:schemeClr val="tx1"/>
                </a:solidFill>
                <a:effectLst/>
                <a:latin typeface="+mn-lt"/>
                <a:ea typeface="+mn-ea"/>
                <a:cs typeface="+mn-cs"/>
              </a:rPr>
              <a:t>solriamfetol</a:t>
            </a:r>
            <a:r>
              <a:rPr lang="en-US" sz="1200" b="0" i="0" kern="1200" dirty="0">
                <a:solidFill>
                  <a:schemeClr val="tx1"/>
                </a:solidFill>
                <a:effectLst/>
                <a:latin typeface="+mn-lt"/>
                <a:ea typeface="+mn-ea"/>
                <a:cs typeface="+mn-cs"/>
              </a:rPr>
              <a:t> 150 mg/d for 3 days followed by 300 mg/d for 4 days or placebo. The primary study outcome was a standard deviation of lateral position (SDLP), a measure of “weaving,” calculated 2 hours following medication administration.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study cohort included 34 patients (88% men) with OSA, with a mean age of 52 years. Patients had a mean Epworth Sleepiness Scale score of 14.4 and a Maintenance of Wakefulness Test sleep latency score of 14.3 minutes. Results showed that 2 hours after medication administration, SDLP was significantly lower for patients who received </a:t>
            </a:r>
            <a:r>
              <a:rPr lang="en-US" sz="1200" b="0" i="0" kern="1200" dirty="0" err="1">
                <a:solidFill>
                  <a:schemeClr val="tx1"/>
                </a:solidFill>
                <a:effectLst/>
                <a:latin typeface="+mn-lt"/>
                <a:ea typeface="+mn-ea"/>
                <a:cs typeface="+mn-cs"/>
              </a:rPr>
              <a:t>solriamfetol</a:t>
            </a:r>
            <a:r>
              <a:rPr lang="en-US" sz="1200" b="0" i="0" kern="1200" dirty="0">
                <a:solidFill>
                  <a:schemeClr val="tx1"/>
                </a:solidFill>
                <a:effectLst/>
                <a:latin typeface="+mn-lt"/>
                <a:ea typeface="+mn-ea"/>
                <a:cs typeface="+mn-cs"/>
              </a:rPr>
              <a:t> vs placebo (least squares [LS] mean, 18.83 vs 19.92 cm, respectively; LS mean difference, -1.08 cm; 95% CI, -1.85 to -0.32 cm; </a:t>
            </a:r>
            <a:r>
              <a:rPr lang="en-US" sz="1200" b="0" i="1" kern="1200" dirty="0">
                <a:solidFill>
                  <a:schemeClr val="tx1"/>
                </a:solidFill>
                <a:effectLst/>
                <a:latin typeface="+mn-lt"/>
                <a:ea typeface="+mn-ea"/>
                <a:cs typeface="+mn-cs"/>
              </a:rPr>
              <a:t>P </a:t>
            </a:r>
            <a:r>
              <a:rPr lang="en-US" sz="1200" b="0" i="0" kern="1200" dirty="0">
                <a:solidFill>
                  <a:schemeClr val="tx1"/>
                </a:solidFill>
                <a:effectLst/>
                <a:latin typeface="+mn-lt"/>
                <a:ea typeface="+mn-ea"/>
                <a:cs typeface="+mn-cs"/>
              </a:rPr>
              <a:t>=.0062). Similar results of a lower SDLP were observed 6 hours after administration of </a:t>
            </a:r>
            <a:r>
              <a:rPr lang="en-US" sz="1200" b="0" i="0" kern="1200" dirty="0" err="1">
                <a:solidFill>
                  <a:schemeClr val="tx1"/>
                </a:solidFill>
                <a:effectLst/>
                <a:latin typeface="+mn-lt"/>
                <a:ea typeface="+mn-ea"/>
                <a:cs typeface="+mn-cs"/>
              </a:rPr>
              <a:t>solriamfetol</a:t>
            </a:r>
            <a:r>
              <a:rPr lang="en-US" sz="1200" b="0" i="0" kern="1200" dirty="0">
                <a:solidFill>
                  <a:schemeClr val="tx1"/>
                </a:solidFill>
                <a:effectLst/>
                <a:latin typeface="+mn-lt"/>
                <a:ea typeface="+mn-ea"/>
                <a:cs typeface="+mn-cs"/>
              </a:rPr>
              <a:t> vs placebo (LS mean, 19.24 vs 20.04 cm, respectively; LS mean difference, -0.80 cm; 95% CI, -1.58 to -0.03 cm;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 =.0432).</a:t>
            </a:r>
          </a:p>
          <a:p>
            <a:r>
              <a:rPr lang="en-US" sz="1200" b="0" i="0" kern="1200" dirty="0">
                <a:solidFill>
                  <a:schemeClr val="tx1"/>
                </a:solidFill>
                <a:effectLst/>
                <a:latin typeface="+mn-lt"/>
                <a:ea typeface="+mn-ea"/>
                <a:cs typeface="+mn-cs"/>
              </a:rPr>
              <a:t>Headache, nausea, insomnia, dizziness, and agitation were the most commonly reported adverse events.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Overall, the researchers concluded that </a:t>
            </a:r>
            <a:r>
              <a:rPr lang="en-US" sz="1200" b="0" i="0" u="sng" kern="1200" dirty="0">
                <a:solidFill>
                  <a:schemeClr val="tx1"/>
                </a:solidFill>
                <a:effectLst/>
                <a:latin typeface="+mn-lt"/>
                <a:ea typeface="+mn-ea"/>
                <a:cs typeface="+mn-cs"/>
                <a:hlinkClick r:id="rId5"/>
              </a:rPr>
              <a:t>solriamfetol</a:t>
            </a:r>
            <a:r>
              <a:rPr lang="en-US" sz="1200" b="0" i="0" kern="1200" dirty="0">
                <a:solidFill>
                  <a:schemeClr val="tx1"/>
                </a:solidFill>
                <a:effectLst/>
                <a:latin typeface="+mn-lt"/>
                <a:ea typeface="+mn-ea"/>
                <a:cs typeface="+mn-cs"/>
              </a:rPr>
              <a:t> 300 mg/d improved SDLP as measured at 2 and 6 hours following medication administration in patients with EDS associated with OSA.</a:t>
            </a:r>
          </a:p>
          <a:p>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12</a:t>
            </a:fld>
            <a:endParaRPr lang="en-US"/>
          </a:p>
        </p:txBody>
      </p:sp>
    </p:spTree>
    <p:extLst>
      <p:ext uri="{BB962C8B-B14F-4D97-AF65-F5344CB8AC3E}">
        <p14:creationId xmlns:p14="http://schemas.microsoft.com/office/powerpoint/2010/main" val="3467869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dirty="0"/>
              <a:t>10:08</a:t>
            </a:r>
          </a:p>
          <a:p>
            <a:r>
              <a:rPr lang="en-US" dirty="0"/>
              <a:t>And then we now</a:t>
            </a:r>
          </a:p>
          <a:p>
            <a:endParaRPr lang="en-US" dirty="0"/>
          </a:p>
          <a:p>
            <a:endParaRPr lang="en-US" dirty="0"/>
          </a:p>
          <a:p>
            <a:endParaRPr lang="en-US" dirty="0"/>
          </a:p>
          <a:p>
            <a:endParaRPr lang="en-US" dirty="0"/>
          </a:p>
          <a:p>
            <a:endParaRPr lang="en-US" dirty="0"/>
          </a:p>
          <a:p>
            <a:endParaRPr lang="en-US" dirty="0"/>
          </a:p>
          <a:p>
            <a:r>
              <a:rPr lang="en-US" dirty="0"/>
              <a:t>Dauvilliers Y, et al. </a:t>
            </a:r>
            <a:r>
              <a:rPr lang="en-US" sz="1200" b="1" i="0" kern="1200" dirty="0">
                <a:solidFill>
                  <a:schemeClr val="tx1"/>
                </a:solidFill>
                <a:effectLst/>
                <a:latin typeface="+mn-lt"/>
                <a:ea typeface="+mn-ea"/>
                <a:cs typeface="+mn-cs"/>
              </a:rPr>
              <a:t>Long-term use of </a:t>
            </a:r>
            <a:r>
              <a:rPr lang="en-US" sz="1200" b="1" i="0" kern="1200" dirty="0" err="1">
                <a:solidFill>
                  <a:schemeClr val="tx1"/>
                </a:solidFill>
                <a:effectLst/>
                <a:latin typeface="+mn-lt"/>
                <a:ea typeface="+mn-ea"/>
                <a:cs typeface="+mn-cs"/>
              </a:rPr>
              <a:t>pitolisant</a:t>
            </a:r>
            <a:r>
              <a:rPr lang="en-US" sz="1200" b="1" i="0" kern="1200" dirty="0">
                <a:solidFill>
                  <a:schemeClr val="tx1"/>
                </a:solidFill>
                <a:effectLst/>
                <a:latin typeface="+mn-lt"/>
                <a:ea typeface="+mn-ea"/>
                <a:cs typeface="+mn-cs"/>
              </a:rPr>
              <a:t> to treat patients with narcolepsy: Harmony III Study. </a:t>
            </a:r>
            <a:r>
              <a:rPr lang="en-US" sz="1200" b="0" i="0" u="sng" kern="1200" dirty="0">
                <a:solidFill>
                  <a:schemeClr val="tx1"/>
                </a:solidFill>
                <a:effectLst/>
                <a:latin typeface="+mn-lt"/>
                <a:ea typeface="+mn-ea"/>
                <a:cs typeface="+mn-cs"/>
                <a:hlinkClick r:id="rId3" tooltip="Sleep."/>
              </a:rPr>
              <a:t>Sleep.</a:t>
            </a:r>
            <a:r>
              <a:rPr lang="en-US" sz="1200" b="0" i="0" kern="1200" dirty="0">
                <a:solidFill>
                  <a:schemeClr val="tx1"/>
                </a:solidFill>
                <a:effectLst/>
                <a:latin typeface="+mn-lt"/>
                <a:ea typeface="+mn-ea"/>
                <a:cs typeface="+mn-cs"/>
              </a:rPr>
              <a:t> 2019 Oct 21;42(11). </a:t>
            </a:r>
            <a:r>
              <a:rPr lang="en-US" sz="1200" b="0" i="0" kern="1200" dirty="0" err="1">
                <a:solidFill>
                  <a:schemeClr val="tx1"/>
                </a:solidFill>
                <a:effectLst/>
                <a:latin typeface="+mn-lt"/>
                <a:ea typeface="+mn-ea"/>
                <a:cs typeface="+mn-cs"/>
              </a:rPr>
              <a:t>pii</a:t>
            </a:r>
            <a:r>
              <a:rPr lang="en-US" sz="1200" b="0" i="0" kern="1200" dirty="0">
                <a:solidFill>
                  <a:schemeClr val="tx1"/>
                </a:solidFill>
                <a:effectLst/>
                <a:latin typeface="+mn-lt"/>
                <a:ea typeface="+mn-ea"/>
                <a:cs typeface="+mn-cs"/>
              </a:rPr>
              <a:t>: zsz174.</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Abstract</a:t>
            </a:r>
          </a:p>
          <a:p>
            <a:r>
              <a:rPr lang="en-US" sz="1200" b="1" i="0" kern="1200" cap="all" dirty="0">
                <a:solidFill>
                  <a:schemeClr val="tx1"/>
                </a:solidFill>
                <a:effectLst/>
                <a:latin typeface="+mn-lt"/>
                <a:ea typeface="+mn-ea"/>
                <a:cs typeface="+mn-cs"/>
              </a:rPr>
              <a:t>STUDY OBJECTIVES:</a:t>
            </a:r>
          </a:p>
          <a:p>
            <a:r>
              <a:rPr lang="en-US" sz="1200" b="0" i="0" kern="1200" dirty="0">
                <a:solidFill>
                  <a:schemeClr val="tx1"/>
                </a:solidFill>
                <a:effectLst/>
                <a:latin typeface="+mn-lt"/>
                <a:ea typeface="+mn-ea"/>
                <a:cs typeface="+mn-cs"/>
              </a:rPr>
              <a:t>To assess the long-term safety and efficacy of </a:t>
            </a:r>
            <a:r>
              <a:rPr lang="en-US" sz="1200" b="0" i="0" kern="1200" dirty="0" err="1">
                <a:solidFill>
                  <a:schemeClr val="tx1"/>
                </a:solidFill>
                <a:effectLst/>
                <a:latin typeface="+mn-lt"/>
                <a:ea typeface="+mn-ea"/>
                <a:cs typeface="+mn-cs"/>
              </a:rPr>
              <a:t>pitolisant</a:t>
            </a:r>
            <a:r>
              <a:rPr lang="en-US" sz="1200" b="0" i="0" kern="1200" dirty="0">
                <a:solidFill>
                  <a:schemeClr val="tx1"/>
                </a:solidFill>
                <a:effectLst/>
                <a:latin typeface="+mn-lt"/>
                <a:ea typeface="+mn-ea"/>
                <a:cs typeface="+mn-cs"/>
              </a:rPr>
              <a:t>, a histamine H3-receptor inverse agonist/antagonist, on narcolepsy.</a:t>
            </a:r>
          </a:p>
          <a:p>
            <a:r>
              <a:rPr lang="en-US" sz="1200" b="1" i="0" kern="1200" cap="all" dirty="0">
                <a:solidFill>
                  <a:schemeClr val="tx1"/>
                </a:solidFill>
                <a:effectLst/>
                <a:latin typeface="+mn-lt"/>
                <a:ea typeface="+mn-ea"/>
                <a:cs typeface="+mn-cs"/>
              </a:rPr>
              <a:t>METHODS:</a:t>
            </a:r>
          </a:p>
          <a:p>
            <a:r>
              <a:rPr lang="en-US" sz="1200" b="0" i="0" kern="1200" dirty="0">
                <a:solidFill>
                  <a:schemeClr val="tx1"/>
                </a:solidFill>
                <a:effectLst/>
                <a:latin typeface="+mn-lt"/>
                <a:ea typeface="+mn-ea"/>
                <a:cs typeface="+mn-cs"/>
              </a:rPr>
              <a:t>This open-label, single-arm, pragmatic study, recruited adult patients with narcolepsy and Epworth Sleepiness Scale (ESS) score ≥12. After a titration period, patients were treated for up to 1 year with oral </a:t>
            </a:r>
            <a:r>
              <a:rPr lang="en-US" sz="1200" b="0" i="0" kern="1200" dirty="0" err="1">
                <a:solidFill>
                  <a:schemeClr val="tx1"/>
                </a:solidFill>
                <a:effectLst/>
                <a:latin typeface="+mn-lt"/>
                <a:ea typeface="+mn-ea"/>
                <a:cs typeface="+mn-cs"/>
              </a:rPr>
              <a:t>pitolisant</a:t>
            </a:r>
            <a:r>
              <a:rPr lang="en-US" sz="1200" b="0" i="0" kern="1200" dirty="0">
                <a:solidFill>
                  <a:schemeClr val="tx1"/>
                </a:solidFill>
                <a:effectLst/>
                <a:latin typeface="+mn-lt"/>
                <a:ea typeface="+mn-ea"/>
                <a:cs typeface="+mn-cs"/>
              </a:rPr>
              <a:t> once-a-day at up to 40 mg. Concomitant stimulants and anti-cataplectic agents were allowed. The primary endpoint was safety; secondary endpoints included ESS, cataplexy, and other diary parameters.</a:t>
            </a:r>
          </a:p>
          <a:p>
            <a:r>
              <a:rPr lang="en-US" sz="1200" b="1" i="0" kern="1200" cap="all" dirty="0">
                <a:solidFill>
                  <a:schemeClr val="tx1"/>
                </a:solidFill>
                <a:effectLst/>
                <a:latin typeface="+mn-lt"/>
                <a:ea typeface="+mn-ea"/>
                <a:cs typeface="+mn-cs"/>
              </a:rPr>
              <a:t>RESULTS:</a:t>
            </a:r>
          </a:p>
          <a:p>
            <a:r>
              <a:rPr lang="en-US" sz="1200" b="0" i="0" kern="1200" dirty="0">
                <a:solidFill>
                  <a:schemeClr val="tx1"/>
                </a:solidFill>
                <a:effectLst/>
                <a:latin typeface="+mn-lt"/>
                <a:ea typeface="+mn-ea"/>
                <a:cs typeface="+mn-cs"/>
              </a:rPr>
              <a:t>Patients (n = 102, 75 with cataplexy) received </a:t>
            </a:r>
            <a:r>
              <a:rPr lang="en-US" sz="1200" b="0" i="0" kern="1200" dirty="0" err="1">
                <a:solidFill>
                  <a:schemeClr val="tx1"/>
                </a:solidFill>
                <a:effectLst/>
                <a:latin typeface="+mn-lt"/>
                <a:ea typeface="+mn-ea"/>
                <a:cs typeface="+mn-cs"/>
              </a:rPr>
              <a:t>pitolisant</a:t>
            </a:r>
            <a:r>
              <a:rPr lang="en-US" sz="1200" b="0" i="0" kern="1200" dirty="0">
                <a:solidFill>
                  <a:schemeClr val="tx1"/>
                </a:solidFill>
                <a:effectLst/>
                <a:latin typeface="+mn-lt"/>
                <a:ea typeface="+mn-ea"/>
                <a:cs typeface="+mn-cs"/>
              </a:rPr>
              <a:t>, for the first time in 73 of them. Sixty-eight patients (51 with cataplexy) completed the 12-month treatment. Common treatment-emergent adverse events were headache (11.8% of patients), insomnia (8.8%), weight gain (7.8%), anxiety (6.9%), depressive symptoms (4.9%), and nausea (4.9%). Seven patients had a serious adverse effect, unrelated to </a:t>
            </a:r>
            <a:r>
              <a:rPr lang="en-US" sz="1200" b="0" i="0" kern="1200" dirty="0" err="1">
                <a:solidFill>
                  <a:schemeClr val="tx1"/>
                </a:solidFill>
                <a:effectLst/>
                <a:latin typeface="+mn-lt"/>
                <a:ea typeface="+mn-ea"/>
                <a:cs typeface="+mn-cs"/>
              </a:rPr>
              <a:t>pitolisant</a:t>
            </a:r>
            <a:r>
              <a:rPr lang="en-US" sz="1200" b="0" i="0" kern="1200" dirty="0">
                <a:solidFill>
                  <a:schemeClr val="tx1"/>
                </a:solidFill>
                <a:effectLst/>
                <a:latin typeface="+mn-lt"/>
                <a:ea typeface="+mn-ea"/>
                <a:cs typeface="+mn-cs"/>
              </a:rPr>
              <a:t> except for a possibly related miscarriage. One-third of patients stopped </a:t>
            </a:r>
            <a:r>
              <a:rPr lang="en-US" sz="1200" b="0" i="0" kern="1200" dirty="0" err="1">
                <a:solidFill>
                  <a:schemeClr val="tx1"/>
                </a:solidFill>
                <a:effectLst/>
                <a:latin typeface="+mn-lt"/>
                <a:ea typeface="+mn-ea"/>
                <a:cs typeface="+mn-cs"/>
              </a:rPr>
              <a:t>pitolisant</a:t>
            </a:r>
            <a:r>
              <a:rPr lang="en-US" sz="1200" b="0" i="0" kern="1200" dirty="0">
                <a:solidFill>
                  <a:schemeClr val="tx1"/>
                </a:solidFill>
                <a:effectLst/>
                <a:latin typeface="+mn-lt"/>
                <a:ea typeface="+mn-ea"/>
                <a:cs typeface="+mn-cs"/>
              </a:rPr>
              <a:t>, mostly (19.6%) for insufficient benefit. ESS score decreased by 4.6 ± 0.6. Two-thirds of patients completing the treatment were responders (ESS ≤ 10 or ESS decrease ≥ 3), and one third had normalized ESS (≤10). Complete and partial cataplexy, hallucinations, sleep paralysis, and sleep attacks were reduced by 76%, 65%, 54%, 63%, and 27%, respectively. </a:t>
            </a:r>
            <a:r>
              <a:rPr lang="en-US" sz="1200" b="0" i="0" kern="1200" dirty="0" err="1">
                <a:solidFill>
                  <a:schemeClr val="tx1"/>
                </a:solidFill>
                <a:effectLst/>
                <a:latin typeface="+mn-lt"/>
                <a:ea typeface="+mn-ea"/>
                <a:cs typeface="+mn-cs"/>
              </a:rPr>
              <a:t>Pitolisant</a:t>
            </a:r>
            <a:r>
              <a:rPr lang="en-US" sz="1200" b="0" i="0" kern="1200" dirty="0">
                <a:solidFill>
                  <a:schemeClr val="tx1"/>
                </a:solidFill>
                <a:effectLst/>
                <a:latin typeface="+mn-lt"/>
                <a:ea typeface="+mn-ea"/>
                <a:cs typeface="+mn-cs"/>
              </a:rPr>
              <a:t> as monotherapy (43% of patients) was better tolerated and more efficacious on ESS than on add-on, but efficacy was maintained in this last case.</a:t>
            </a:r>
          </a:p>
          <a:p>
            <a:r>
              <a:rPr lang="en-US" sz="1200" b="1" i="0" kern="1200" cap="all" dirty="0">
                <a:solidFill>
                  <a:schemeClr val="tx1"/>
                </a:solidFill>
                <a:effectLst/>
                <a:latin typeface="+mn-lt"/>
                <a:ea typeface="+mn-ea"/>
                <a:cs typeface="+mn-cs"/>
              </a:rPr>
              <a:t>CONCLUSIONS:</a:t>
            </a:r>
          </a:p>
          <a:p>
            <a:r>
              <a:rPr lang="en-US" sz="1200" b="0" i="0" kern="1200" dirty="0">
                <a:solidFill>
                  <a:schemeClr val="tx1"/>
                </a:solidFill>
                <a:effectLst/>
                <a:latin typeface="+mn-lt"/>
                <a:ea typeface="+mn-ea"/>
                <a:cs typeface="+mn-cs"/>
              </a:rPr>
              <a:t>Long-term safety and efficacy of </a:t>
            </a:r>
            <a:r>
              <a:rPr lang="en-US" sz="1200" b="0" i="0" kern="1200" dirty="0" err="1">
                <a:solidFill>
                  <a:schemeClr val="tx1"/>
                </a:solidFill>
                <a:effectLst/>
                <a:latin typeface="+mn-lt"/>
                <a:ea typeface="+mn-ea"/>
                <a:cs typeface="+mn-cs"/>
              </a:rPr>
              <a:t>pitolisant</a:t>
            </a:r>
            <a:r>
              <a:rPr lang="en-US" sz="1200" b="0" i="0" kern="1200" dirty="0">
                <a:solidFill>
                  <a:schemeClr val="tx1"/>
                </a:solidFill>
                <a:effectLst/>
                <a:latin typeface="+mn-lt"/>
                <a:ea typeface="+mn-ea"/>
                <a:cs typeface="+mn-cs"/>
              </a:rPr>
              <a:t> on daytime sleepiness, cataplexy, hallucinations, and sleep paralysis is confirmed.</a:t>
            </a:r>
          </a:p>
          <a:p>
            <a:endParaRPr lang="en-US" sz="1200" b="1" i="0" kern="1200" dirty="0">
              <a:solidFill>
                <a:schemeClr val="tx1"/>
              </a:solidFill>
              <a:effectLst/>
              <a:latin typeface="+mn-lt"/>
              <a:ea typeface="+mn-ea"/>
              <a:cs typeface="+mn-cs"/>
            </a:endParaRPr>
          </a:p>
          <a:p>
            <a:pPr fontAlgn="base"/>
            <a:br>
              <a:rPr lang="en-US" dirty="0"/>
            </a:br>
            <a:r>
              <a:rPr lang="en-US" sz="1200" b="1" i="0" kern="1200" dirty="0">
                <a:solidFill>
                  <a:schemeClr val="tx1"/>
                </a:solidFill>
                <a:effectLst/>
                <a:latin typeface="+mn-lt"/>
                <a:ea typeface="+mn-ea"/>
                <a:cs typeface="+mn-cs"/>
              </a:rPr>
              <a:t>Efficacy</a:t>
            </a:r>
          </a:p>
          <a:p>
            <a:pPr fontAlgn="base"/>
            <a:r>
              <a:rPr lang="en-US" sz="1200" b="1" i="0" kern="1200" dirty="0">
                <a:solidFill>
                  <a:schemeClr val="tx1"/>
                </a:solidFill>
                <a:effectLst/>
                <a:latin typeface="+mn-lt"/>
                <a:ea typeface="+mn-ea"/>
                <a:cs typeface="+mn-cs"/>
              </a:rPr>
              <a:t>Sleepiness.</a:t>
            </a:r>
          </a:p>
          <a:p>
            <a:pPr fontAlgn="base"/>
            <a:r>
              <a:rPr lang="en-US" sz="1200" b="0" i="0" kern="1200" dirty="0">
                <a:solidFill>
                  <a:schemeClr val="tx1"/>
                </a:solidFill>
                <a:effectLst/>
                <a:latin typeface="+mn-lt"/>
                <a:ea typeface="+mn-ea"/>
                <a:cs typeface="+mn-cs"/>
              </a:rPr>
              <a:t>The ESS score, assessed at each visit, decreased along the 12-month period (</a:t>
            </a:r>
            <a:r>
              <a:rPr lang="en-US" sz="1200" b="0" i="0" u="none" strike="noStrike" kern="1200" dirty="0">
                <a:solidFill>
                  <a:schemeClr val="tx1"/>
                </a:solidFill>
                <a:effectLst/>
                <a:latin typeface="+mn-lt"/>
                <a:ea typeface="+mn-ea"/>
                <a:cs typeface="+mn-cs"/>
              </a:rPr>
              <a:t>Figure 3</a:t>
            </a:r>
            <a:r>
              <a:rPr lang="en-US" sz="1200" b="0" i="0" kern="1200" dirty="0">
                <a:solidFill>
                  <a:schemeClr val="tx1"/>
                </a:solidFill>
                <a:effectLst/>
                <a:latin typeface="+mn-lt"/>
                <a:ea typeface="+mn-ea"/>
                <a:cs typeface="+mn-cs"/>
              </a:rPr>
              <a:t>). Compared to baseline, the mean score (±SE) decreased from the first month of treatment (−3.37 ± 0.42; </a:t>
            </a:r>
            <a:r>
              <a:rPr lang="en-US" sz="1200" b="0" i="1" kern="1200" dirty="0">
                <a:solidFill>
                  <a:schemeClr val="tx1"/>
                </a:solidFill>
                <a:effectLst/>
                <a:latin typeface="+mn-lt"/>
                <a:ea typeface="+mn-ea"/>
                <a:cs typeface="+mn-cs"/>
              </a:rPr>
              <a:t>n</a:t>
            </a:r>
            <a:r>
              <a:rPr lang="en-US" sz="1200" b="0" i="0" kern="1200" dirty="0">
                <a:solidFill>
                  <a:schemeClr val="tx1"/>
                </a:solidFill>
                <a:effectLst/>
                <a:latin typeface="+mn-lt"/>
                <a:ea typeface="+mn-ea"/>
                <a:cs typeface="+mn-cs"/>
              </a:rPr>
              <a:t> = 93) and continued to decline after 3 (−4.39 ± 0.51) and 6 months (−4.90 ± 0.54). This change occurred at a similar rate in the de novo or previously exposed patients (</a:t>
            </a:r>
            <a:r>
              <a:rPr lang="en-US" sz="1200" b="0" i="0" u="none" strike="noStrike" kern="1200" dirty="0">
                <a:solidFill>
                  <a:schemeClr val="tx1"/>
                </a:solidFill>
                <a:effectLst/>
                <a:latin typeface="+mn-lt"/>
                <a:ea typeface="+mn-ea"/>
                <a:cs typeface="+mn-cs"/>
              </a:rPr>
              <a:t>Figure 4</a:t>
            </a:r>
            <a:r>
              <a:rPr lang="en-US" sz="1200" b="0" i="0" kern="1200" dirty="0">
                <a:solidFill>
                  <a:schemeClr val="tx1"/>
                </a:solidFill>
                <a:effectLst/>
                <a:latin typeface="+mn-lt"/>
                <a:ea typeface="+mn-ea"/>
                <a:cs typeface="+mn-cs"/>
              </a:rPr>
              <a:t>). In the whole patient population who completed the 12-month treatment (</a:t>
            </a:r>
            <a:r>
              <a:rPr lang="en-US" sz="1200" b="0" i="1" kern="1200" dirty="0">
                <a:solidFill>
                  <a:schemeClr val="tx1"/>
                </a:solidFill>
                <a:effectLst/>
                <a:latin typeface="+mn-lt"/>
                <a:ea typeface="+mn-ea"/>
                <a:cs typeface="+mn-cs"/>
              </a:rPr>
              <a:t>n</a:t>
            </a:r>
            <a:r>
              <a:rPr lang="en-US" sz="1200" b="0" i="0" kern="1200" dirty="0">
                <a:solidFill>
                  <a:schemeClr val="tx1"/>
                </a:solidFill>
                <a:effectLst/>
                <a:latin typeface="+mn-lt"/>
                <a:ea typeface="+mn-ea"/>
                <a:cs typeface="+mn-cs"/>
              </a:rPr>
              <a:t> = 68), the mean decrease from baseline in ESS score was −4.6 ± 0.59 at the end of the period (</a:t>
            </a:r>
            <a:r>
              <a:rPr lang="en-US" sz="1200" b="0" i="0" u="none" strike="noStrike" kern="1200" dirty="0">
                <a:solidFill>
                  <a:schemeClr val="tx1"/>
                </a:solidFill>
                <a:effectLst/>
                <a:latin typeface="+mn-lt"/>
                <a:ea typeface="+mn-ea"/>
                <a:cs typeface="+mn-cs"/>
              </a:rPr>
              <a:t>Table 3</a:t>
            </a:r>
            <a:r>
              <a:rPr lang="en-US" sz="1200" b="0" i="0" kern="1200" dirty="0">
                <a:solidFill>
                  <a:schemeClr val="tx1"/>
                </a:solidFill>
                <a:effectLst/>
                <a:latin typeface="+mn-lt"/>
                <a:ea typeface="+mn-ea"/>
                <a:cs typeface="+mn-cs"/>
              </a:rPr>
              <a:t>). With LOCF method applied to the missing data of the whole population (</a:t>
            </a:r>
            <a:r>
              <a:rPr lang="en-US" sz="1200" b="0" i="1" kern="1200" dirty="0">
                <a:solidFill>
                  <a:schemeClr val="tx1"/>
                </a:solidFill>
                <a:effectLst/>
                <a:latin typeface="+mn-lt"/>
                <a:ea typeface="+mn-ea"/>
                <a:cs typeface="+mn-cs"/>
              </a:rPr>
              <a:t>N</a:t>
            </a:r>
            <a:r>
              <a:rPr lang="en-US" sz="1200" b="0" i="0" kern="1200" dirty="0">
                <a:solidFill>
                  <a:schemeClr val="tx1"/>
                </a:solidFill>
                <a:effectLst/>
                <a:latin typeface="+mn-lt"/>
                <a:ea typeface="+mn-ea"/>
                <a:cs typeface="+mn-cs"/>
              </a:rPr>
              <a:t> = 102, i.e. taking into account the patients having left the trial before 12 months), the reduction was −4.0 ± 0.49. The decrease was significant whether patients had previously been exposed to </a:t>
            </a:r>
            <a:r>
              <a:rPr lang="en-US" sz="1200" b="0" i="0" kern="1200" dirty="0" err="1">
                <a:solidFill>
                  <a:schemeClr val="tx1"/>
                </a:solidFill>
                <a:effectLst/>
                <a:latin typeface="+mn-lt"/>
                <a:ea typeface="+mn-ea"/>
                <a:cs typeface="+mn-cs"/>
              </a:rPr>
              <a:t>pitolisant</a:t>
            </a:r>
            <a:r>
              <a:rPr lang="en-US" sz="1200" b="0" i="0" kern="1200" dirty="0">
                <a:solidFill>
                  <a:schemeClr val="tx1"/>
                </a:solidFill>
                <a:effectLst/>
                <a:latin typeface="+mn-lt"/>
                <a:ea typeface="+mn-ea"/>
                <a:cs typeface="+mn-cs"/>
              </a:rPr>
              <a:t> or not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 &lt; 0.001 for both) and of similar magnitude in both subgroups (−4.2 and −4.9, respectively; </a:t>
            </a:r>
            <a:r>
              <a:rPr lang="en-US" sz="1200" b="0" i="0" u="none" strike="noStrike" kern="1200" dirty="0">
                <a:solidFill>
                  <a:schemeClr val="tx1"/>
                </a:solidFill>
                <a:effectLst/>
                <a:latin typeface="+mn-lt"/>
                <a:ea typeface="+mn-ea"/>
                <a:cs typeface="+mn-cs"/>
              </a:rPr>
              <a:t>Figure 5</a:t>
            </a:r>
            <a:r>
              <a:rPr lang="en-US" sz="1200" b="0" i="0" kern="1200" dirty="0">
                <a:solidFill>
                  <a:schemeClr val="tx1"/>
                </a:solidFill>
                <a:effectLst/>
                <a:latin typeface="+mn-lt"/>
                <a:ea typeface="+mn-ea"/>
                <a:cs typeface="+mn-cs"/>
              </a:rPr>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err="1"/>
              <a:t>Lehert</a:t>
            </a:r>
            <a:r>
              <a:rPr lang="en-US" dirty="0"/>
              <a:t> P, et al. </a:t>
            </a:r>
            <a:r>
              <a:rPr lang="en-US" sz="1200" b="1" i="0" kern="1200" dirty="0">
                <a:solidFill>
                  <a:schemeClr val="tx1"/>
                </a:solidFill>
                <a:effectLst/>
                <a:latin typeface="+mn-lt"/>
                <a:ea typeface="+mn-ea"/>
                <a:cs typeface="+mn-cs"/>
              </a:rPr>
              <a:t>Comparison of modafinil and </a:t>
            </a:r>
            <a:r>
              <a:rPr lang="en-US" sz="1200" b="1" i="0" kern="1200" dirty="0" err="1">
                <a:solidFill>
                  <a:schemeClr val="tx1"/>
                </a:solidFill>
                <a:effectLst/>
                <a:latin typeface="+mn-lt"/>
                <a:ea typeface="+mn-ea"/>
                <a:cs typeface="+mn-cs"/>
              </a:rPr>
              <a:t>pitolisant</a:t>
            </a:r>
            <a:r>
              <a:rPr lang="en-US" sz="1200" b="1" i="0" kern="1200" dirty="0">
                <a:solidFill>
                  <a:schemeClr val="tx1"/>
                </a:solidFill>
                <a:effectLst/>
                <a:latin typeface="+mn-lt"/>
                <a:ea typeface="+mn-ea"/>
                <a:cs typeface="+mn-cs"/>
              </a:rPr>
              <a:t> in narcolepsy: a non-inferiority meta-analytical approach. </a:t>
            </a:r>
            <a:r>
              <a:rPr lang="en-US" sz="1200" b="0" i="0" kern="1200" dirty="0">
                <a:solidFill>
                  <a:schemeClr val="tx1"/>
                </a:solidFill>
                <a:effectLst/>
                <a:latin typeface="+mn-lt"/>
                <a:ea typeface="+mn-ea"/>
                <a:cs typeface="+mn-cs"/>
              </a:rPr>
              <a:t>Drugs Context. 2020 Jul 8;9:2020-6-2.</a:t>
            </a:r>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Abstract</a:t>
            </a:r>
          </a:p>
          <a:p>
            <a:r>
              <a:rPr lang="en-US" sz="1200" b="1" i="0" kern="1200" dirty="0">
                <a:solidFill>
                  <a:schemeClr val="tx1"/>
                </a:solidFill>
                <a:effectLst/>
                <a:latin typeface="+mn-lt"/>
                <a:ea typeface="+mn-ea"/>
                <a:cs typeface="+mn-cs"/>
              </a:rPr>
              <a:t>Aim: </a:t>
            </a:r>
            <a:r>
              <a:rPr lang="en-US" sz="1200" b="0" i="0" kern="1200" dirty="0">
                <a:solidFill>
                  <a:schemeClr val="tx1"/>
                </a:solidFill>
                <a:effectLst/>
                <a:latin typeface="+mn-lt"/>
                <a:ea typeface="+mn-ea"/>
                <a:cs typeface="+mn-cs"/>
              </a:rPr>
              <a:t>To assess the non-inferiority of </a:t>
            </a:r>
            <a:r>
              <a:rPr lang="en-US" sz="1200" b="0" i="0" kern="1200" dirty="0" err="1">
                <a:solidFill>
                  <a:schemeClr val="tx1"/>
                </a:solidFill>
                <a:effectLst/>
                <a:latin typeface="+mn-lt"/>
                <a:ea typeface="+mn-ea"/>
                <a:cs typeface="+mn-cs"/>
              </a:rPr>
              <a:t>pitolisant</a:t>
            </a:r>
            <a:r>
              <a:rPr lang="en-US" sz="1200" b="0" i="0" kern="1200" dirty="0">
                <a:solidFill>
                  <a:schemeClr val="tx1"/>
                </a:solidFill>
                <a:effectLst/>
                <a:latin typeface="+mn-lt"/>
                <a:ea typeface="+mn-ea"/>
                <a:cs typeface="+mn-cs"/>
              </a:rPr>
              <a:t>, a new compound for the relief of excessive daytime sleepiness (EDS) and cataplexy in narcolepsy, compared with modafinil.</a:t>
            </a:r>
          </a:p>
          <a:p>
            <a:r>
              <a:rPr lang="en-US" sz="1200" b="1" i="0" kern="1200" dirty="0">
                <a:solidFill>
                  <a:schemeClr val="tx1"/>
                </a:solidFill>
                <a:effectLst/>
                <a:latin typeface="+mn-lt"/>
                <a:ea typeface="+mn-ea"/>
                <a:cs typeface="+mn-cs"/>
              </a:rPr>
              <a:t>Methods: </a:t>
            </a:r>
            <a:r>
              <a:rPr lang="en-US" sz="1200" b="0" i="0" kern="1200" dirty="0">
                <a:solidFill>
                  <a:schemeClr val="tx1"/>
                </a:solidFill>
                <a:effectLst/>
                <a:latin typeface="+mn-lt"/>
                <a:ea typeface="+mn-ea"/>
                <a:cs typeface="+mn-cs"/>
              </a:rPr>
              <a:t>Randomized controlled trials (RCTs) in narcolepsy were searched systematically. Network meta-analysis (NMA) compared the efficacy and safety of </a:t>
            </a:r>
            <a:r>
              <a:rPr lang="en-US" sz="1200" b="0" i="0" kern="1200" dirty="0" err="1">
                <a:solidFill>
                  <a:schemeClr val="tx1"/>
                </a:solidFill>
                <a:effectLst/>
                <a:latin typeface="+mn-lt"/>
                <a:ea typeface="+mn-ea"/>
                <a:cs typeface="+mn-cs"/>
              </a:rPr>
              <a:t>pitolisant</a:t>
            </a:r>
            <a:r>
              <a:rPr lang="en-US" sz="1200" b="0" i="0" kern="1200" dirty="0">
                <a:solidFill>
                  <a:schemeClr val="tx1"/>
                </a:solidFill>
                <a:effectLst/>
                <a:latin typeface="+mn-lt"/>
                <a:ea typeface="+mn-ea"/>
                <a:cs typeface="+mn-cs"/>
              </a:rPr>
              <a:t> and modafinil. The main endpoints are Epworth Sleepiness Scale (ESS), Maintenance of Wakefulness Test (MWT), the number of cataplexies, and overall safety.</a:t>
            </a:r>
          </a:p>
          <a:p>
            <a:r>
              <a:rPr lang="en-US" sz="1200" b="1" i="0" kern="1200" dirty="0">
                <a:solidFill>
                  <a:schemeClr val="tx1"/>
                </a:solidFill>
                <a:effectLst/>
                <a:latin typeface="+mn-lt"/>
                <a:ea typeface="+mn-ea"/>
                <a:cs typeface="+mn-cs"/>
              </a:rPr>
              <a:t>Results: </a:t>
            </a:r>
            <a:r>
              <a:rPr lang="en-US" sz="1200" b="0" i="0" kern="1200" dirty="0">
                <a:solidFill>
                  <a:schemeClr val="tx1"/>
                </a:solidFill>
                <a:effectLst/>
                <a:latin typeface="+mn-lt"/>
                <a:ea typeface="+mn-ea"/>
                <a:cs typeface="+mn-cs"/>
              </a:rPr>
              <a:t>Of 312 articles after removing duplicates, 10 RCTs were eligible for NMA. For ESS, a non-significant superior beneficial decrease (-0.69, [-2.18, 0.79]) showed non-inferiority of </a:t>
            </a:r>
            <a:r>
              <a:rPr lang="en-US" sz="1200" b="0" i="0" kern="1200" dirty="0" err="1">
                <a:solidFill>
                  <a:schemeClr val="tx1"/>
                </a:solidFill>
                <a:effectLst/>
                <a:latin typeface="+mn-lt"/>
                <a:ea typeface="+mn-ea"/>
                <a:cs typeface="+mn-cs"/>
              </a:rPr>
              <a:t>pitolisant</a:t>
            </a:r>
            <a:r>
              <a:rPr lang="en-US" sz="1200" b="0" i="0" kern="1200" dirty="0">
                <a:solidFill>
                  <a:schemeClr val="tx1"/>
                </a:solidFill>
                <a:effectLst/>
                <a:latin typeface="+mn-lt"/>
                <a:ea typeface="+mn-ea"/>
                <a:cs typeface="+mn-cs"/>
              </a:rPr>
              <a:t> (non-inferiority margin [NIM]=1,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=0.015). An MWT beneficial increase (2.12 minutes [-0.95, 5.19];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=0.18) showed non-inferiority of </a:t>
            </a:r>
            <a:r>
              <a:rPr lang="en-US" sz="1200" b="0" i="0" kern="1200" dirty="0" err="1">
                <a:solidFill>
                  <a:schemeClr val="tx1"/>
                </a:solidFill>
                <a:effectLst/>
                <a:latin typeface="+mn-lt"/>
                <a:ea typeface="+mn-ea"/>
                <a:cs typeface="+mn-cs"/>
              </a:rPr>
              <a:t>pitolisant</a:t>
            </a:r>
            <a:r>
              <a:rPr lang="en-US" sz="1200" b="0" i="0" kern="1200" dirty="0">
                <a:solidFill>
                  <a:schemeClr val="tx1"/>
                </a:solidFill>
                <a:effectLst/>
                <a:latin typeface="+mn-lt"/>
                <a:ea typeface="+mn-ea"/>
                <a:cs typeface="+mn-cs"/>
              </a:rPr>
              <a:t> (NIM=-1). For cataplexy, the mean beneficial effect of </a:t>
            </a:r>
            <a:r>
              <a:rPr lang="en-US" sz="1200" b="0" i="0" kern="1200" dirty="0" err="1">
                <a:solidFill>
                  <a:schemeClr val="tx1"/>
                </a:solidFill>
                <a:effectLst/>
                <a:latin typeface="+mn-lt"/>
                <a:ea typeface="+mn-ea"/>
                <a:cs typeface="+mn-cs"/>
              </a:rPr>
              <a:t>pitolisant</a:t>
            </a:r>
            <a:r>
              <a:rPr lang="en-US" sz="1200" b="0" i="0" kern="1200" dirty="0">
                <a:solidFill>
                  <a:schemeClr val="tx1"/>
                </a:solidFill>
                <a:effectLst/>
                <a:latin typeface="+mn-lt"/>
                <a:ea typeface="+mn-ea"/>
                <a:cs typeface="+mn-cs"/>
              </a:rPr>
              <a:t> was significant, providing evidence of </a:t>
            </a:r>
            <a:r>
              <a:rPr lang="en-US" sz="1200" b="0" i="0" kern="1200" dirty="0" err="1">
                <a:solidFill>
                  <a:schemeClr val="tx1"/>
                </a:solidFill>
                <a:effectLst/>
                <a:latin typeface="+mn-lt"/>
                <a:ea typeface="+mn-ea"/>
                <a:cs typeface="+mn-cs"/>
              </a:rPr>
              <a:t>pitolisant</a:t>
            </a:r>
            <a:r>
              <a:rPr lang="en-US" sz="1200" b="0" i="0" kern="1200" dirty="0">
                <a:solidFill>
                  <a:schemeClr val="tx1"/>
                </a:solidFill>
                <a:effectLst/>
                <a:latin typeface="+mn-lt"/>
                <a:ea typeface="+mn-ea"/>
                <a:cs typeface="+mn-cs"/>
              </a:rPr>
              <a:t> superiority in addition to non-inferiority. The risk ratio (RR) of treatment-suspected adverse events for </a:t>
            </a:r>
            <a:r>
              <a:rPr lang="en-US" sz="1200" b="0" i="0" kern="1200" dirty="0" err="1">
                <a:solidFill>
                  <a:schemeClr val="tx1"/>
                </a:solidFill>
                <a:effectLst/>
                <a:latin typeface="+mn-lt"/>
                <a:ea typeface="+mn-ea"/>
                <a:cs typeface="+mn-cs"/>
              </a:rPr>
              <a:t>pitolisant</a:t>
            </a:r>
            <a:r>
              <a:rPr lang="en-US" sz="1200" b="0" i="0" kern="1200" dirty="0">
                <a:solidFill>
                  <a:schemeClr val="tx1"/>
                </a:solidFill>
                <a:effectLst/>
                <a:latin typeface="+mn-lt"/>
                <a:ea typeface="+mn-ea"/>
                <a:cs typeface="+mn-cs"/>
              </a:rPr>
              <a:t>/modafinil was 0.86 [0.44, 1.24] favoring </a:t>
            </a:r>
            <a:r>
              <a:rPr lang="en-US" sz="1200" b="0" i="0" kern="1200" dirty="0" err="1">
                <a:solidFill>
                  <a:schemeClr val="tx1"/>
                </a:solidFill>
                <a:effectLst/>
                <a:latin typeface="+mn-lt"/>
                <a:ea typeface="+mn-ea"/>
                <a:cs typeface="+mn-cs"/>
              </a:rPr>
              <a:t>pitolisant</a:t>
            </a:r>
            <a:r>
              <a:rPr lang="en-US" sz="1200" b="0" i="0" kern="1200" dirty="0">
                <a:solidFill>
                  <a:schemeClr val="tx1"/>
                </a:solidFill>
                <a:effectLst/>
                <a:latin typeface="+mn-lt"/>
                <a:ea typeface="+mn-ea"/>
                <a:cs typeface="+mn-cs"/>
              </a:rPr>
              <a:t>, confirming non-inferiority considering a safety margin of RR=1.25 (tolerance of 25%).</a:t>
            </a:r>
          </a:p>
          <a:p>
            <a:r>
              <a:rPr lang="en-US" sz="1200" b="1" i="0" kern="1200" dirty="0">
                <a:solidFill>
                  <a:schemeClr val="tx1"/>
                </a:solidFill>
                <a:effectLst/>
                <a:latin typeface="+mn-lt"/>
                <a:ea typeface="+mn-ea"/>
                <a:cs typeface="+mn-cs"/>
              </a:rPr>
              <a:t>Conclusions: </a:t>
            </a:r>
            <a:r>
              <a:rPr lang="en-US" sz="1200" b="0" i="0" kern="1200" dirty="0" err="1">
                <a:solidFill>
                  <a:schemeClr val="tx1"/>
                </a:solidFill>
                <a:effectLst/>
                <a:latin typeface="+mn-lt"/>
                <a:ea typeface="+mn-ea"/>
                <a:cs typeface="+mn-cs"/>
              </a:rPr>
              <a:t>Pitolisant</a:t>
            </a:r>
            <a:r>
              <a:rPr lang="en-US" sz="1200" b="0" i="0" kern="1200" dirty="0">
                <a:solidFill>
                  <a:schemeClr val="tx1"/>
                </a:solidFill>
                <a:effectLst/>
                <a:latin typeface="+mn-lt"/>
                <a:ea typeface="+mn-ea"/>
                <a:cs typeface="+mn-cs"/>
              </a:rPr>
              <a:t> is non-inferior to modafinil in relieving EDS, but superior to modafinil in reducing cataplexy, outranking modafinil in narcolepsy type-1 patients. Despite a slight superiority of </a:t>
            </a:r>
            <a:r>
              <a:rPr lang="en-US" sz="1200" b="0" i="0" kern="1200" dirty="0" err="1">
                <a:solidFill>
                  <a:schemeClr val="tx1"/>
                </a:solidFill>
                <a:effectLst/>
                <a:latin typeface="+mn-lt"/>
                <a:ea typeface="+mn-ea"/>
                <a:cs typeface="+mn-cs"/>
              </a:rPr>
              <a:t>pitolisant</a:t>
            </a:r>
            <a:r>
              <a:rPr lang="en-US" sz="1200" b="0" i="0" kern="1200" dirty="0">
                <a:solidFill>
                  <a:schemeClr val="tx1"/>
                </a:solidFill>
                <a:effectLst/>
                <a:latin typeface="+mn-lt"/>
                <a:ea typeface="+mn-ea"/>
                <a:cs typeface="+mn-cs"/>
              </a:rPr>
              <a:t> in EDS relief, both drugs perform equally in narcolepsy type-2 patients.</a:t>
            </a:r>
          </a:p>
          <a:p>
            <a:r>
              <a:rPr lang="en-US" sz="1200" b="1" i="0" kern="1200" dirty="0">
                <a:solidFill>
                  <a:schemeClr val="tx1"/>
                </a:solidFill>
                <a:effectLst/>
                <a:latin typeface="+mn-lt"/>
                <a:ea typeface="+mn-ea"/>
                <a:cs typeface="+mn-cs"/>
              </a:rPr>
              <a:t>Keywords: </a:t>
            </a:r>
            <a:r>
              <a:rPr lang="en-US" sz="1200" b="0" i="0" kern="1200" dirty="0">
                <a:solidFill>
                  <a:schemeClr val="tx1"/>
                </a:solidFill>
                <a:effectLst/>
                <a:latin typeface="+mn-lt"/>
                <a:ea typeface="+mn-ea"/>
                <a:cs typeface="+mn-cs"/>
              </a:rPr>
              <a:t>Epworth Sleepiness Scale; cataplexy; daytime sleepiness; daytime wakefulness; modafinil; narcolepsy; network meta-analysis; </a:t>
            </a:r>
            <a:r>
              <a:rPr lang="en-US" sz="1200" b="0" i="0" kern="1200" dirty="0" err="1">
                <a:solidFill>
                  <a:schemeClr val="tx1"/>
                </a:solidFill>
                <a:effectLst/>
                <a:latin typeface="+mn-lt"/>
                <a:ea typeface="+mn-ea"/>
                <a:cs typeface="+mn-cs"/>
              </a:rPr>
              <a:t>pitolisant</a:t>
            </a:r>
            <a:r>
              <a:rPr lang="en-US"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Setnik</a:t>
            </a:r>
            <a:r>
              <a:rPr lang="en-US" dirty="0"/>
              <a:t> B, et al. </a:t>
            </a:r>
            <a:r>
              <a:rPr lang="en-US" sz="1200" b="1" i="0" kern="1200" dirty="0">
                <a:solidFill>
                  <a:schemeClr val="tx1"/>
                </a:solidFill>
                <a:effectLst/>
                <a:latin typeface="+mn-lt"/>
                <a:ea typeface="+mn-ea"/>
                <a:cs typeface="+mn-cs"/>
              </a:rPr>
              <a:t>Evaluation of the abuse potential of </a:t>
            </a:r>
            <a:r>
              <a:rPr lang="en-US" sz="1200" b="1" i="0" kern="1200" dirty="0" err="1">
                <a:solidFill>
                  <a:schemeClr val="tx1"/>
                </a:solidFill>
                <a:effectLst/>
                <a:latin typeface="+mn-lt"/>
                <a:ea typeface="+mn-ea"/>
                <a:cs typeface="+mn-cs"/>
              </a:rPr>
              <a:t>pitolisant</a:t>
            </a:r>
            <a:r>
              <a:rPr lang="en-US" sz="1200" b="1" i="0" kern="1200" dirty="0">
                <a:solidFill>
                  <a:schemeClr val="tx1"/>
                </a:solidFill>
                <a:effectLst/>
                <a:latin typeface="+mn-lt"/>
                <a:ea typeface="+mn-ea"/>
                <a:cs typeface="+mn-cs"/>
              </a:rPr>
              <a:t>, a selective H3-receptor antagonist/inverse agonist, for the treatment of adult patients with narcolepsy with or without cataplexy. </a:t>
            </a:r>
            <a:r>
              <a:rPr lang="en-US" sz="1200" b="0" i="0" u="sng" kern="1200" dirty="0">
                <a:solidFill>
                  <a:schemeClr val="tx1"/>
                </a:solidFill>
                <a:effectLst/>
                <a:latin typeface="+mn-lt"/>
                <a:ea typeface="+mn-ea"/>
                <a:cs typeface="+mn-cs"/>
                <a:hlinkClick r:id="rId4" tooltip="Sleep."/>
              </a:rPr>
              <a:t>Sleep.</a:t>
            </a:r>
            <a:r>
              <a:rPr lang="en-US" sz="1200" b="0" i="0" kern="1200" dirty="0">
                <a:solidFill>
                  <a:schemeClr val="tx1"/>
                </a:solidFill>
                <a:effectLst/>
                <a:latin typeface="+mn-lt"/>
                <a:ea typeface="+mn-ea"/>
                <a:cs typeface="+mn-cs"/>
              </a:rPr>
              <a:t> 2019 Oct 18. </a:t>
            </a:r>
            <a:r>
              <a:rPr lang="en-US" sz="1200" b="0" i="0" kern="1200" dirty="0" err="1">
                <a:solidFill>
                  <a:schemeClr val="tx1"/>
                </a:solidFill>
                <a:effectLst/>
                <a:latin typeface="+mn-lt"/>
                <a:ea typeface="+mn-ea"/>
                <a:cs typeface="+mn-cs"/>
              </a:rPr>
              <a:t>pii</a:t>
            </a:r>
            <a:r>
              <a:rPr lang="en-US" sz="1200" b="0" i="0" kern="1200" dirty="0">
                <a:solidFill>
                  <a:schemeClr val="tx1"/>
                </a:solidFill>
                <a:effectLst/>
                <a:latin typeface="+mn-lt"/>
                <a:ea typeface="+mn-ea"/>
                <a:cs typeface="+mn-cs"/>
              </a:rPr>
              <a:t>: zsz252.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Abstract</a:t>
            </a:r>
          </a:p>
          <a:p>
            <a:r>
              <a:rPr lang="en-US" sz="1200" b="1" i="0" kern="1200" cap="all" dirty="0">
                <a:solidFill>
                  <a:schemeClr val="tx1"/>
                </a:solidFill>
                <a:effectLst/>
                <a:latin typeface="+mn-lt"/>
                <a:ea typeface="+mn-ea"/>
                <a:cs typeface="+mn-cs"/>
              </a:rPr>
              <a:t>OBJECTIVES:</a:t>
            </a:r>
          </a:p>
          <a:p>
            <a:r>
              <a:rPr lang="en-US" sz="1200" b="0" i="0" kern="1200" dirty="0">
                <a:solidFill>
                  <a:schemeClr val="tx1"/>
                </a:solidFill>
                <a:effectLst/>
                <a:latin typeface="+mn-lt"/>
                <a:ea typeface="+mn-ea"/>
                <a:cs typeface="+mn-cs"/>
              </a:rPr>
              <a:t>To evaluate the human abuse potential of </a:t>
            </a:r>
            <a:r>
              <a:rPr lang="en-US" sz="1200" b="0" i="0" kern="1200" dirty="0" err="1">
                <a:solidFill>
                  <a:schemeClr val="tx1"/>
                </a:solidFill>
                <a:effectLst/>
                <a:latin typeface="+mn-lt"/>
                <a:ea typeface="+mn-ea"/>
                <a:cs typeface="+mn-cs"/>
              </a:rPr>
              <a:t>pitolisant</a:t>
            </a:r>
            <a:r>
              <a:rPr lang="en-US" sz="1200" b="0" i="0" kern="1200" dirty="0">
                <a:solidFill>
                  <a:schemeClr val="tx1"/>
                </a:solidFill>
                <a:effectLst/>
                <a:latin typeface="+mn-lt"/>
                <a:ea typeface="+mn-ea"/>
                <a:cs typeface="+mn-cs"/>
              </a:rPr>
              <a:t>, a selective histamine 3 (H3)-receptor antagonist/inverse agonist recently approved by the US Food and Drug Administration for the treatment of excessive daytime sleepiness in adult patients with narcolepsy.</a:t>
            </a:r>
          </a:p>
          <a:p>
            <a:r>
              <a:rPr lang="en-US" sz="1200" b="1" i="0" kern="1200" cap="all" dirty="0">
                <a:solidFill>
                  <a:schemeClr val="tx1"/>
                </a:solidFill>
                <a:effectLst/>
                <a:latin typeface="+mn-lt"/>
                <a:ea typeface="+mn-ea"/>
                <a:cs typeface="+mn-cs"/>
              </a:rPr>
              <a:t>METHODS:</a:t>
            </a:r>
          </a:p>
          <a:p>
            <a:r>
              <a:rPr lang="en-US" sz="1200" b="0" i="0" kern="1200" dirty="0">
                <a:solidFill>
                  <a:schemeClr val="tx1"/>
                </a:solidFill>
                <a:effectLst/>
                <a:latin typeface="+mn-lt"/>
                <a:ea typeface="+mn-ea"/>
                <a:cs typeface="+mn-cs"/>
              </a:rPr>
              <a:t>Nondependent, recreational stimulant users able to distinguish phentermine HCl 60 mg) from placebo in a drug discrimination test were randomized in a 4-period, double-blind, crossover design to receive single doses of </a:t>
            </a:r>
            <a:r>
              <a:rPr lang="en-US" sz="1200" b="0" i="0" kern="1200" dirty="0" err="1">
                <a:solidFill>
                  <a:schemeClr val="tx1"/>
                </a:solidFill>
                <a:effectLst/>
                <a:latin typeface="+mn-lt"/>
                <a:ea typeface="+mn-ea"/>
                <a:cs typeface="+mn-cs"/>
              </a:rPr>
              <a:t>pitolisant</a:t>
            </a:r>
            <a:r>
              <a:rPr lang="en-US" sz="1200" b="0" i="0" kern="1200" dirty="0">
                <a:solidFill>
                  <a:schemeClr val="tx1"/>
                </a:solidFill>
                <a:effectLst/>
                <a:latin typeface="+mn-lt"/>
                <a:ea typeface="+mn-ea"/>
                <a:cs typeface="+mn-cs"/>
              </a:rPr>
              <a:t> 35.6 mg (therapeutic dose), </a:t>
            </a:r>
            <a:r>
              <a:rPr lang="en-US" sz="1200" b="0" i="0" kern="1200" dirty="0" err="1">
                <a:solidFill>
                  <a:schemeClr val="tx1"/>
                </a:solidFill>
                <a:effectLst/>
                <a:latin typeface="+mn-lt"/>
                <a:ea typeface="+mn-ea"/>
                <a:cs typeface="+mn-cs"/>
              </a:rPr>
              <a:t>pitolisant</a:t>
            </a:r>
            <a:r>
              <a:rPr lang="en-US" sz="1200" b="0" i="0" kern="1200" dirty="0">
                <a:solidFill>
                  <a:schemeClr val="tx1"/>
                </a:solidFill>
                <a:effectLst/>
                <a:latin typeface="+mn-lt"/>
                <a:ea typeface="+mn-ea"/>
                <a:cs typeface="+mn-cs"/>
              </a:rPr>
              <a:t> 213.6 mg (supratherapeutic dose), phentermine HCl 60 mg, and placebo. The primary endpoint was maximum effect (Emax) on the 100-point Drug Liking ("at this moment") visual analog scale.</a:t>
            </a:r>
          </a:p>
          <a:p>
            <a:r>
              <a:rPr lang="en-US" sz="1200" b="1" i="0" kern="1200" cap="all" dirty="0">
                <a:solidFill>
                  <a:schemeClr val="tx1"/>
                </a:solidFill>
                <a:effectLst/>
                <a:latin typeface="+mn-lt"/>
                <a:ea typeface="+mn-ea"/>
                <a:cs typeface="+mn-cs"/>
              </a:rPr>
              <a:t>RESULTS:</a:t>
            </a:r>
          </a:p>
          <a:p>
            <a:r>
              <a:rPr lang="en-US" sz="1200" b="0" i="0" kern="1200" dirty="0">
                <a:solidFill>
                  <a:schemeClr val="tx1"/>
                </a:solidFill>
                <a:effectLst/>
                <a:latin typeface="+mn-lt"/>
                <a:ea typeface="+mn-ea"/>
                <a:cs typeface="+mn-cs"/>
              </a:rPr>
              <a:t>In 38 study completers (73.7% male; 65.8% white; mean age, 33.3 years), mean Drug Liking Emax was significantly greater for phentermine versus </a:t>
            </a:r>
            <a:r>
              <a:rPr lang="en-US" sz="1200" b="0" i="0" kern="1200" dirty="0" err="1">
                <a:solidFill>
                  <a:schemeClr val="tx1"/>
                </a:solidFill>
                <a:effectLst/>
                <a:latin typeface="+mn-lt"/>
                <a:ea typeface="+mn-ea"/>
                <a:cs typeface="+mn-cs"/>
              </a:rPr>
              <a:t>pitolisant</a:t>
            </a:r>
            <a:r>
              <a:rPr lang="en-US" sz="1200" b="0" i="0" kern="1200" dirty="0">
                <a:solidFill>
                  <a:schemeClr val="tx1"/>
                </a:solidFill>
                <a:effectLst/>
                <a:latin typeface="+mn-lt"/>
                <a:ea typeface="+mn-ea"/>
                <a:cs typeface="+mn-cs"/>
              </a:rPr>
              <a:t> 35.6 mg (mean difference, 21.4; p &lt; 0.0001) and </a:t>
            </a:r>
            <a:r>
              <a:rPr lang="en-US" sz="1200" b="0" i="0" kern="1200" dirty="0" err="1">
                <a:solidFill>
                  <a:schemeClr val="tx1"/>
                </a:solidFill>
                <a:effectLst/>
                <a:latin typeface="+mn-lt"/>
                <a:ea typeface="+mn-ea"/>
                <a:cs typeface="+mn-cs"/>
              </a:rPr>
              <a:t>pitolisant</a:t>
            </a:r>
            <a:r>
              <a:rPr lang="en-US" sz="1200" b="0" i="0" kern="1200" dirty="0">
                <a:solidFill>
                  <a:schemeClr val="tx1"/>
                </a:solidFill>
                <a:effectLst/>
                <a:latin typeface="+mn-lt"/>
                <a:ea typeface="+mn-ea"/>
                <a:cs typeface="+mn-cs"/>
              </a:rPr>
              <a:t> 213.6 mg (mean difference, 19.7; p &lt; 0.0001). Drug Liking Emax was similar for </a:t>
            </a:r>
            <a:r>
              <a:rPr lang="en-US" sz="1200" b="0" i="0" kern="1200" dirty="0" err="1">
                <a:solidFill>
                  <a:schemeClr val="tx1"/>
                </a:solidFill>
                <a:effectLst/>
                <a:latin typeface="+mn-lt"/>
                <a:ea typeface="+mn-ea"/>
                <a:cs typeface="+mn-cs"/>
              </a:rPr>
              <a:t>pitolisant</a:t>
            </a:r>
            <a:r>
              <a:rPr lang="en-US" sz="1200" b="0" i="0" kern="1200" dirty="0">
                <a:solidFill>
                  <a:schemeClr val="tx1"/>
                </a:solidFill>
                <a:effectLst/>
                <a:latin typeface="+mn-lt"/>
                <a:ea typeface="+mn-ea"/>
                <a:cs typeface="+mn-cs"/>
              </a:rPr>
              <a:t> (both doses) and placebo. Similarly, for key secondary measures of Overall Drug Liking and willingness to Take Drug Again, mean Emax scores were significantly greater for phentermine versus </a:t>
            </a:r>
            <a:r>
              <a:rPr lang="en-US" sz="1200" b="0" i="0" kern="1200" dirty="0" err="1">
                <a:solidFill>
                  <a:schemeClr val="tx1"/>
                </a:solidFill>
                <a:effectLst/>
                <a:latin typeface="+mn-lt"/>
                <a:ea typeface="+mn-ea"/>
                <a:cs typeface="+mn-cs"/>
              </a:rPr>
              <a:t>pitolisant</a:t>
            </a:r>
            <a:r>
              <a:rPr lang="en-US" sz="1200" b="0" i="0" kern="1200" dirty="0">
                <a:solidFill>
                  <a:schemeClr val="tx1"/>
                </a:solidFill>
                <a:effectLst/>
                <a:latin typeface="+mn-lt"/>
                <a:ea typeface="+mn-ea"/>
                <a:cs typeface="+mn-cs"/>
              </a:rPr>
              <a:t> (both doses) and similar for </a:t>
            </a:r>
            <a:r>
              <a:rPr lang="en-US" sz="1200" b="0" i="0" kern="1200" dirty="0" err="1">
                <a:solidFill>
                  <a:schemeClr val="tx1"/>
                </a:solidFill>
                <a:effectLst/>
                <a:latin typeface="+mn-lt"/>
                <a:ea typeface="+mn-ea"/>
                <a:cs typeface="+mn-cs"/>
              </a:rPr>
              <a:t>pitolisant</a:t>
            </a:r>
            <a:r>
              <a:rPr lang="en-US" sz="1200" b="0" i="0" kern="1200" dirty="0">
                <a:solidFill>
                  <a:schemeClr val="tx1"/>
                </a:solidFill>
                <a:effectLst/>
                <a:latin typeface="+mn-lt"/>
                <a:ea typeface="+mn-ea"/>
                <a:cs typeface="+mn-cs"/>
              </a:rPr>
              <a:t> (both doses) versus placebo. The incidence of adverse events was 82.1% after phentermine HCl 60 mg, 72.5% after </a:t>
            </a:r>
            <a:r>
              <a:rPr lang="en-US" sz="1200" b="0" i="0" kern="1200" dirty="0" err="1">
                <a:solidFill>
                  <a:schemeClr val="tx1"/>
                </a:solidFill>
                <a:effectLst/>
                <a:latin typeface="+mn-lt"/>
                <a:ea typeface="+mn-ea"/>
                <a:cs typeface="+mn-cs"/>
              </a:rPr>
              <a:t>pitolisant</a:t>
            </a:r>
            <a:r>
              <a:rPr lang="en-US" sz="1200" b="0" i="0" kern="1200" dirty="0">
                <a:solidFill>
                  <a:schemeClr val="tx1"/>
                </a:solidFill>
                <a:effectLst/>
                <a:latin typeface="+mn-lt"/>
                <a:ea typeface="+mn-ea"/>
                <a:cs typeface="+mn-cs"/>
              </a:rPr>
              <a:t> 213.6 mg, 47.5% after </a:t>
            </a:r>
            <a:r>
              <a:rPr lang="en-US" sz="1200" b="0" i="0" kern="1200" dirty="0" err="1">
                <a:solidFill>
                  <a:schemeClr val="tx1"/>
                </a:solidFill>
                <a:effectLst/>
                <a:latin typeface="+mn-lt"/>
                <a:ea typeface="+mn-ea"/>
                <a:cs typeface="+mn-cs"/>
              </a:rPr>
              <a:t>pitolisant</a:t>
            </a:r>
            <a:r>
              <a:rPr lang="en-US" sz="1200" b="0" i="0" kern="1200" dirty="0">
                <a:solidFill>
                  <a:schemeClr val="tx1"/>
                </a:solidFill>
                <a:effectLst/>
                <a:latin typeface="+mn-lt"/>
                <a:ea typeface="+mn-ea"/>
                <a:cs typeface="+mn-cs"/>
              </a:rPr>
              <a:t> 35.6 mg, and 48.8% after placebo administration.</a:t>
            </a:r>
          </a:p>
          <a:p>
            <a:r>
              <a:rPr lang="en-US" sz="1200" b="1" i="0" kern="1200" cap="all" dirty="0">
                <a:solidFill>
                  <a:schemeClr val="tx1"/>
                </a:solidFill>
                <a:effectLst/>
                <a:latin typeface="+mn-lt"/>
                <a:ea typeface="+mn-ea"/>
                <a:cs typeface="+mn-cs"/>
              </a:rPr>
              <a:t>CONCLUSIONS:</a:t>
            </a:r>
          </a:p>
          <a:p>
            <a:r>
              <a:rPr lang="en-US" sz="1200" b="0" i="0" kern="1200" dirty="0">
                <a:solidFill>
                  <a:schemeClr val="tx1"/>
                </a:solidFill>
                <a:effectLst/>
                <a:latin typeface="+mn-lt"/>
                <a:ea typeface="+mn-ea"/>
                <a:cs typeface="+mn-cs"/>
              </a:rPr>
              <a:t>In this study, </a:t>
            </a:r>
            <a:r>
              <a:rPr lang="en-US" sz="1200" b="0" i="0" kern="1200" dirty="0" err="1">
                <a:solidFill>
                  <a:schemeClr val="tx1"/>
                </a:solidFill>
                <a:effectLst/>
                <a:latin typeface="+mn-lt"/>
                <a:ea typeface="+mn-ea"/>
                <a:cs typeface="+mn-cs"/>
              </a:rPr>
              <a:t>pitolisant</a:t>
            </a:r>
            <a:r>
              <a:rPr lang="en-US" sz="1200" b="0" i="0" kern="1200" dirty="0">
                <a:solidFill>
                  <a:schemeClr val="tx1"/>
                </a:solidFill>
                <a:effectLst/>
                <a:latin typeface="+mn-lt"/>
                <a:ea typeface="+mn-ea"/>
                <a:cs typeface="+mn-cs"/>
              </a:rPr>
              <a:t> demonstrated significantly lower potential for abuse compared with phentermine and an overall profile similar to placebo; this suggests a low risk of abuse for </a:t>
            </a:r>
            <a:r>
              <a:rPr lang="en-US" sz="1200" b="0" i="0" kern="1200" dirty="0" err="1">
                <a:solidFill>
                  <a:schemeClr val="tx1"/>
                </a:solidFill>
                <a:effectLst/>
                <a:latin typeface="+mn-lt"/>
                <a:ea typeface="+mn-ea"/>
                <a:cs typeface="+mn-cs"/>
              </a:rPr>
              <a:t>pitolisant</a:t>
            </a:r>
            <a:r>
              <a:rPr lang="en-US" sz="1200" b="0" i="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13</a:t>
            </a:fld>
            <a:endParaRPr lang="en-US"/>
          </a:p>
        </p:txBody>
      </p:sp>
    </p:spTree>
    <p:extLst>
      <p:ext uri="{BB962C8B-B14F-4D97-AF65-F5344CB8AC3E}">
        <p14:creationId xmlns:p14="http://schemas.microsoft.com/office/powerpoint/2010/main" val="1980455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11:07</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 know you have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dirty="0" err="1">
                <a:solidFill>
                  <a:schemeClr val="tx1"/>
                </a:solidFill>
                <a:effectLst/>
                <a:latin typeface="+mn-lt"/>
                <a:ea typeface="+mn-ea"/>
                <a:cs typeface="+mn-cs"/>
              </a:rPr>
              <a:t>Pitolisant</a:t>
            </a:r>
            <a:r>
              <a:rPr lang="en-US" sz="1200" b="0" i="0" kern="1200" dirty="0">
                <a:solidFill>
                  <a:schemeClr val="tx1"/>
                </a:solidFill>
                <a:effectLst/>
                <a:latin typeface="+mn-lt"/>
                <a:ea typeface="+mn-ea"/>
                <a:cs typeface="+mn-cs"/>
              </a:rPr>
              <a:t> for Daytime Sleepiness in Patients with Obstructive Sleep Apnea Who Refuse Continuous Positive Airway Pressure Treatment. A Randomized Trial</a:t>
            </a:r>
          </a:p>
          <a:p>
            <a:endParaRPr lang="en-US" dirty="0"/>
          </a:p>
          <a:p>
            <a:r>
              <a:rPr lang="en-US" sz="1200" b="1" i="0" kern="1200" dirty="0">
                <a:solidFill>
                  <a:schemeClr val="tx1"/>
                </a:solidFill>
                <a:effectLst/>
                <a:latin typeface="+mn-lt"/>
                <a:ea typeface="+mn-ea"/>
                <a:cs typeface="+mn-cs"/>
              </a:rPr>
              <a:t>Rationale:</a:t>
            </a:r>
            <a:r>
              <a:rPr lang="en-US" sz="1200" b="0" i="0" kern="1200" dirty="0">
                <a:solidFill>
                  <a:schemeClr val="tx1"/>
                </a:solidFill>
                <a:effectLst/>
                <a:latin typeface="+mn-lt"/>
                <a:ea typeface="+mn-ea"/>
                <a:cs typeface="+mn-cs"/>
              </a:rPr>
              <a:t> Excessive daytime sleepiness is a common disabling symptom in obstructive sleep apnea syndrome.</a:t>
            </a:r>
          </a:p>
          <a:p>
            <a:r>
              <a:rPr lang="en-US" sz="1200" b="1" i="0" kern="1200" dirty="0">
                <a:solidFill>
                  <a:schemeClr val="tx1"/>
                </a:solidFill>
                <a:effectLst/>
                <a:latin typeface="+mn-lt"/>
                <a:ea typeface="+mn-ea"/>
                <a:cs typeface="+mn-cs"/>
              </a:rPr>
              <a:t>Objectives:</a:t>
            </a:r>
            <a:r>
              <a:rPr lang="en-US" sz="1200" b="0" i="0" kern="1200" dirty="0">
                <a:solidFill>
                  <a:schemeClr val="tx1"/>
                </a:solidFill>
                <a:effectLst/>
                <a:latin typeface="+mn-lt"/>
                <a:ea typeface="+mn-ea"/>
                <a:cs typeface="+mn-cs"/>
              </a:rPr>
              <a:t> To evaluate the efficacy and safety of </a:t>
            </a:r>
            <a:r>
              <a:rPr lang="en-US" sz="1200" b="0" i="0" kern="1200" dirty="0" err="1">
                <a:solidFill>
                  <a:schemeClr val="tx1"/>
                </a:solidFill>
                <a:effectLst/>
                <a:latin typeface="+mn-lt"/>
                <a:ea typeface="+mn-ea"/>
                <a:cs typeface="+mn-cs"/>
              </a:rPr>
              <a:t>pitolisant</a:t>
            </a:r>
            <a:r>
              <a:rPr lang="en-US" sz="1200" b="0" i="0" kern="1200" dirty="0">
                <a:solidFill>
                  <a:schemeClr val="tx1"/>
                </a:solidFill>
                <a:effectLst/>
                <a:latin typeface="+mn-lt"/>
                <a:ea typeface="+mn-ea"/>
                <a:cs typeface="+mn-cs"/>
              </a:rPr>
              <a:t>, a selective histamine H3 receptor antagonist with wake-promoting effects, for the treatment of daytime sleepiness in patients with moderate to severe obstructive sleep apnea refusing continuous positive airway pressure treatment.</a:t>
            </a:r>
          </a:p>
          <a:p>
            <a:r>
              <a:rPr lang="en-US" sz="1200" b="1" i="0" kern="1200" dirty="0">
                <a:solidFill>
                  <a:schemeClr val="tx1"/>
                </a:solidFill>
                <a:effectLst/>
                <a:latin typeface="+mn-lt"/>
                <a:ea typeface="+mn-ea"/>
                <a:cs typeface="+mn-cs"/>
              </a:rPr>
              <a:t>Methods:</a:t>
            </a:r>
            <a:r>
              <a:rPr lang="en-US" sz="1200" b="0" i="0" kern="1200" dirty="0">
                <a:solidFill>
                  <a:schemeClr val="tx1"/>
                </a:solidFill>
                <a:effectLst/>
                <a:latin typeface="+mn-lt"/>
                <a:ea typeface="+mn-ea"/>
                <a:cs typeface="+mn-cs"/>
              </a:rPr>
              <a:t> In an international, multicenter, double-blind, randomized (3:1), placebo-controlled, parallel-design trial, </a:t>
            </a:r>
            <a:r>
              <a:rPr lang="en-US" sz="1200" b="0" i="0" kern="1200" dirty="0" err="1">
                <a:solidFill>
                  <a:schemeClr val="tx1"/>
                </a:solidFill>
                <a:effectLst/>
                <a:latin typeface="+mn-lt"/>
                <a:ea typeface="+mn-ea"/>
                <a:cs typeface="+mn-cs"/>
              </a:rPr>
              <a:t>pitolisant</a:t>
            </a:r>
            <a:r>
              <a:rPr lang="en-US" sz="1200" b="0" i="0" kern="1200" dirty="0">
                <a:solidFill>
                  <a:schemeClr val="tx1"/>
                </a:solidFill>
                <a:effectLst/>
                <a:latin typeface="+mn-lt"/>
                <a:ea typeface="+mn-ea"/>
                <a:cs typeface="+mn-cs"/>
              </a:rPr>
              <a:t> was individually titrated at up to 20 mg/d over 12 weeks. The primary endpoint was the change in the Epworth Sleepiness Scale score. Key secondary endpoints were maintenance of wakefulness assessed on the basis of the Oxford Sleep Resistance test, safety, Clinical Global Impression of severity, patient’s global opinion, </a:t>
            </a:r>
            <a:r>
              <a:rPr lang="en-US" sz="1200" b="0" i="0" kern="1200" dirty="0" err="1">
                <a:solidFill>
                  <a:schemeClr val="tx1"/>
                </a:solidFill>
                <a:effectLst/>
                <a:latin typeface="+mn-lt"/>
                <a:ea typeface="+mn-ea"/>
                <a:cs typeface="+mn-cs"/>
              </a:rPr>
              <a:t>EuroQol</a:t>
            </a:r>
            <a:r>
              <a:rPr lang="en-US" sz="1200" b="0" i="0" kern="1200" dirty="0">
                <a:solidFill>
                  <a:schemeClr val="tx1"/>
                </a:solidFill>
                <a:effectLst/>
                <a:latin typeface="+mn-lt"/>
                <a:ea typeface="+mn-ea"/>
                <a:cs typeface="+mn-cs"/>
              </a:rPr>
              <a:t> quality-of-life questionnaire, and </a:t>
            </a:r>
            <a:r>
              <a:rPr lang="en-US" sz="1200" b="0" i="0" kern="1200" dirty="0" err="1">
                <a:solidFill>
                  <a:schemeClr val="tx1"/>
                </a:solidFill>
                <a:effectLst/>
                <a:latin typeface="+mn-lt"/>
                <a:ea typeface="+mn-ea"/>
                <a:cs typeface="+mn-cs"/>
              </a:rPr>
              <a:t>Pichot</a:t>
            </a:r>
            <a:r>
              <a:rPr lang="en-US" sz="1200" b="0" i="0" kern="1200" dirty="0">
                <a:solidFill>
                  <a:schemeClr val="tx1"/>
                </a:solidFill>
                <a:effectLst/>
                <a:latin typeface="+mn-lt"/>
                <a:ea typeface="+mn-ea"/>
                <a:cs typeface="+mn-cs"/>
              </a:rPr>
              <a:t> fatigue questionnaire.</a:t>
            </a:r>
          </a:p>
          <a:p>
            <a:r>
              <a:rPr lang="en-US" sz="1200" b="1" i="0" kern="1200" dirty="0">
                <a:solidFill>
                  <a:schemeClr val="tx1"/>
                </a:solidFill>
                <a:effectLst/>
                <a:latin typeface="+mn-lt"/>
                <a:ea typeface="+mn-ea"/>
                <a:cs typeface="+mn-cs"/>
              </a:rPr>
              <a:t>Measurements and Main Results:</a:t>
            </a:r>
            <a:r>
              <a:rPr lang="en-US" sz="1200" b="0" i="0" kern="1200" dirty="0">
                <a:solidFill>
                  <a:schemeClr val="tx1"/>
                </a:solidFill>
                <a:effectLst/>
                <a:latin typeface="+mn-lt"/>
                <a:ea typeface="+mn-ea"/>
                <a:cs typeface="+mn-cs"/>
              </a:rPr>
              <a:t> A total of 268 patients with obstructive sleep apnea (75% male; mean age, 52 </a:t>
            </a:r>
            <a:r>
              <a:rPr lang="en-US" sz="1200" b="0" i="0" kern="1200" dirty="0" err="1">
                <a:solidFill>
                  <a:schemeClr val="tx1"/>
                </a:solidFill>
                <a:effectLst/>
                <a:latin typeface="+mn-lt"/>
                <a:ea typeface="+mn-ea"/>
                <a:cs typeface="+mn-cs"/>
              </a:rPr>
              <a:t>yr</a:t>
            </a:r>
            <a:r>
              <a:rPr lang="en-US" sz="1200" b="0" i="0" kern="1200" dirty="0">
                <a:solidFill>
                  <a:schemeClr val="tx1"/>
                </a:solidFill>
                <a:effectLst/>
                <a:latin typeface="+mn-lt"/>
                <a:ea typeface="+mn-ea"/>
                <a:cs typeface="+mn-cs"/>
              </a:rPr>
              <a:t>; apnea–hypopnea index, 49/h; baseline sleepiness score, 15.7) were randomized (200 to </a:t>
            </a:r>
            <a:r>
              <a:rPr lang="en-US" sz="1200" b="0" i="0" kern="1200" dirty="0" err="1">
                <a:solidFill>
                  <a:schemeClr val="tx1"/>
                </a:solidFill>
                <a:effectLst/>
                <a:latin typeface="+mn-lt"/>
                <a:ea typeface="+mn-ea"/>
                <a:cs typeface="+mn-cs"/>
              </a:rPr>
              <a:t>pitolisant</a:t>
            </a:r>
            <a:r>
              <a:rPr lang="en-US" sz="1200" b="0" i="0" kern="1200" dirty="0">
                <a:solidFill>
                  <a:schemeClr val="tx1"/>
                </a:solidFill>
                <a:effectLst/>
                <a:latin typeface="+mn-lt"/>
                <a:ea typeface="+mn-ea"/>
                <a:cs typeface="+mn-cs"/>
              </a:rPr>
              <a:t> and 68 to placebo) and analyzed on an intention-to-treat basis. The Epworth Sleepiness Scale score was reduced more with </a:t>
            </a:r>
            <a:r>
              <a:rPr lang="en-US" sz="1200" b="0" i="0" kern="1200" dirty="0" err="1">
                <a:solidFill>
                  <a:schemeClr val="tx1"/>
                </a:solidFill>
                <a:effectLst/>
                <a:latin typeface="+mn-lt"/>
                <a:ea typeface="+mn-ea"/>
                <a:cs typeface="+mn-cs"/>
              </a:rPr>
              <a:t>pitolisant</a:t>
            </a:r>
            <a:r>
              <a:rPr lang="en-US" sz="1200" b="0" i="0" kern="1200" dirty="0">
                <a:solidFill>
                  <a:schemeClr val="tx1"/>
                </a:solidFill>
                <a:effectLst/>
                <a:latin typeface="+mn-lt"/>
                <a:ea typeface="+mn-ea"/>
                <a:cs typeface="+mn-cs"/>
              </a:rPr>
              <a:t> than with placebo (−2.8; 95% confidence interval, −4.0 to −1.5;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 &lt; 0.001). Wake maintenance tests were not improved. The </a:t>
            </a:r>
            <a:r>
              <a:rPr lang="en-US" sz="1200" b="0" i="0" kern="1200" dirty="0" err="1">
                <a:solidFill>
                  <a:schemeClr val="tx1"/>
                </a:solidFill>
                <a:effectLst/>
                <a:latin typeface="+mn-lt"/>
                <a:ea typeface="+mn-ea"/>
                <a:cs typeface="+mn-cs"/>
              </a:rPr>
              <a:t>Pichot</a:t>
            </a:r>
            <a:r>
              <a:rPr lang="en-US" sz="1200" b="0" i="0" kern="1200" dirty="0">
                <a:solidFill>
                  <a:schemeClr val="tx1"/>
                </a:solidFill>
                <a:effectLst/>
                <a:latin typeface="+mn-lt"/>
                <a:ea typeface="+mn-ea"/>
                <a:cs typeface="+mn-cs"/>
              </a:rPr>
              <a:t> fatigue score was reduced with </a:t>
            </a:r>
            <a:r>
              <a:rPr lang="en-US" sz="1200" b="0" i="0" kern="1200" dirty="0" err="1">
                <a:solidFill>
                  <a:schemeClr val="tx1"/>
                </a:solidFill>
                <a:effectLst/>
                <a:latin typeface="+mn-lt"/>
                <a:ea typeface="+mn-ea"/>
                <a:cs typeface="+mn-cs"/>
              </a:rPr>
              <a:t>pitolisant</a:t>
            </a:r>
            <a:r>
              <a:rPr lang="en-US" sz="1200" b="0" i="0" kern="1200" dirty="0">
                <a:solidFill>
                  <a:schemeClr val="tx1"/>
                </a:solidFill>
                <a:effectLst/>
                <a:latin typeface="+mn-lt"/>
                <a:ea typeface="+mn-ea"/>
                <a:cs typeface="+mn-cs"/>
              </a:rPr>
              <a:t>. The overall impact of </a:t>
            </a:r>
            <a:r>
              <a:rPr lang="en-US" sz="1200" b="0" i="0" kern="1200" dirty="0" err="1">
                <a:solidFill>
                  <a:schemeClr val="tx1"/>
                </a:solidFill>
                <a:effectLst/>
                <a:latin typeface="+mn-lt"/>
                <a:ea typeface="+mn-ea"/>
                <a:cs typeface="+mn-cs"/>
              </a:rPr>
              <a:t>pitolisant</a:t>
            </a:r>
            <a:r>
              <a:rPr lang="en-US" sz="1200" b="0" i="0" kern="1200" dirty="0">
                <a:solidFill>
                  <a:schemeClr val="tx1"/>
                </a:solidFill>
                <a:effectLst/>
                <a:latin typeface="+mn-lt"/>
                <a:ea typeface="+mn-ea"/>
                <a:cs typeface="+mn-cs"/>
              </a:rPr>
              <a:t> was confirmed by both physicians’ and patients’ questionnaires. Adverse event incidence, mainly headache, insomnia, nausea, and vertigo, was similar in the </a:t>
            </a:r>
            <a:r>
              <a:rPr lang="en-US" sz="1200" b="0" i="0" kern="1200" dirty="0" err="1">
                <a:solidFill>
                  <a:schemeClr val="tx1"/>
                </a:solidFill>
                <a:effectLst/>
                <a:latin typeface="+mn-lt"/>
                <a:ea typeface="+mn-ea"/>
                <a:cs typeface="+mn-cs"/>
              </a:rPr>
              <a:t>pitolisant</a:t>
            </a:r>
            <a:r>
              <a:rPr lang="en-US" sz="1200" b="0" i="0" kern="1200" dirty="0">
                <a:solidFill>
                  <a:schemeClr val="tx1"/>
                </a:solidFill>
                <a:effectLst/>
                <a:latin typeface="+mn-lt"/>
                <a:ea typeface="+mn-ea"/>
                <a:cs typeface="+mn-cs"/>
              </a:rPr>
              <a:t> and placebo groups (29.5% and 25.4%, respectively), with no cardiovascular or other significant safety concerns.</a:t>
            </a:r>
          </a:p>
          <a:p>
            <a:r>
              <a:rPr lang="en-US" sz="1200" b="1" i="0" kern="1200" dirty="0">
                <a:solidFill>
                  <a:schemeClr val="tx1"/>
                </a:solidFill>
                <a:effectLst/>
                <a:latin typeface="+mn-lt"/>
                <a:ea typeface="+mn-ea"/>
                <a:cs typeface="+mn-cs"/>
              </a:rPr>
              <a:t>Conclusions: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Pitolisant</a:t>
            </a:r>
            <a:r>
              <a:rPr lang="en-US" sz="1200" b="0" i="0" kern="1200" dirty="0">
                <a:solidFill>
                  <a:schemeClr val="tx1"/>
                </a:solidFill>
                <a:effectLst/>
                <a:latin typeface="+mn-lt"/>
                <a:ea typeface="+mn-ea"/>
                <a:cs typeface="+mn-cs"/>
              </a:rPr>
              <a:t> significantly reduced self-reported daytime sleepiness and fatigue and improved patient-reported outcomes and physician disease severity assessment in sleepy patients with obstructive sleep apnea refusing or nonadherent to continuous positive airway pressure.</a:t>
            </a:r>
          </a:p>
          <a:p>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14</a:t>
            </a:fld>
            <a:endParaRPr lang="en-US"/>
          </a:p>
        </p:txBody>
      </p:sp>
    </p:spTree>
    <p:extLst>
      <p:ext uri="{BB962C8B-B14F-4D97-AF65-F5344CB8AC3E}">
        <p14:creationId xmlns:p14="http://schemas.microsoft.com/office/powerpoint/2010/main" val="4718816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800" b="0" dirty="0"/>
              <a:t>13:09</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800" b="0" dirty="0"/>
              <a:t>Of course sodium </a:t>
            </a:r>
            <a:r>
              <a:rPr lang="en-US" altLang="en-US" sz="800" b="0" dirty="0" err="1"/>
              <a:t>oxybate</a:t>
            </a:r>
            <a:endParaRPr lang="en-US" altLang="en-US" sz="800" b="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en-US" sz="800" b="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en-US" sz="800" b="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en-US" sz="800" b="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en-US" sz="800" b="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en-US" sz="800" b="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en-US" sz="800" b="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800" b="0" dirty="0" err="1"/>
              <a:t>Plazzi</a:t>
            </a:r>
            <a:r>
              <a:rPr lang="en-US" altLang="en-US" sz="800" b="0" dirty="0"/>
              <a:t> G, et al. Treatment of </a:t>
            </a:r>
            <a:r>
              <a:rPr lang="en-US" altLang="en-US" sz="800" b="0" dirty="0" err="1"/>
              <a:t>paediatric</a:t>
            </a:r>
            <a:r>
              <a:rPr lang="en-US" altLang="en-US" sz="800" b="0" dirty="0"/>
              <a:t> narcolepsy with sodium </a:t>
            </a:r>
            <a:r>
              <a:rPr lang="en-US" altLang="en-US" sz="800" b="0" dirty="0" err="1"/>
              <a:t>oxybate</a:t>
            </a:r>
            <a:r>
              <a:rPr lang="en-US" altLang="en-US" sz="800" b="0" dirty="0"/>
              <a:t>: a double-blind, placebo-controlled, </a:t>
            </a:r>
            <a:r>
              <a:rPr lang="en-US" altLang="en-US" sz="800" b="0" dirty="0" err="1"/>
              <a:t>randomised</a:t>
            </a:r>
            <a:r>
              <a:rPr lang="en-US" altLang="en-US" sz="800" b="0" dirty="0"/>
              <a:t>-withdrawal </a:t>
            </a:r>
            <a:r>
              <a:rPr lang="en-US" altLang="en-US" sz="800" b="0" dirty="0" err="1"/>
              <a:t>multicentre</a:t>
            </a:r>
            <a:r>
              <a:rPr lang="en-US" altLang="en-US" sz="800" b="0" dirty="0"/>
              <a:t> study and open-label investigation. Lancet Child </a:t>
            </a:r>
            <a:r>
              <a:rPr lang="en-US" altLang="en-US" sz="800" b="0" dirty="0" err="1"/>
              <a:t>Adolesc</a:t>
            </a:r>
            <a:r>
              <a:rPr lang="en-US" altLang="en-US" sz="800" b="0" dirty="0"/>
              <a:t> Health. 2018 Jul;2(7):483-494.</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en-US" sz="800" b="0" dirty="0">
              <a:solidFill>
                <a:schemeClr val="bg1"/>
              </a:solidFill>
              <a:latin typeface="Times New Roman" panose="02020603050405020304" pitchFamily="18" charset="0"/>
            </a:endParaRPr>
          </a:p>
          <a:p>
            <a:r>
              <a:rPr lang="en-US" sz="1200" b="0" i="0" kern="1200" dirty="0">
                <a:solidFill>
                  <a:schemeClr val="tx1"/>
                </a:solidFill>
                <a:effectLst/>
                <a:latin typeface="+mn-lt"/>
                <a:ea typeface="+mn-ea"/>
                <a:cs typeface="+mn-cs"/>
              </a:rPr>
              <a:t>Summary</a:t>
            </a:r>
          </a:p>
          <a:p>
            <a:r>
              <a:rPr lang="en-US" sz="1200" b="0" i="0" kern="1200" dirty="0">
                <a:solidFill>
                  <a:schemeClr val="tx1"/>
                </a:solidFill>
                <a:effectLst/>
                <a:latin typeface="+mn-lt"/>
                <a:ea typeface="+mn-ea"/>
                <a:cs typeface="+mn-cs"/>
              </a:rPr>
              <a:t>Background</a:t>
            </a:r>
          </a:p>
          <a:p>
            <a:r>
              <a:rPr lang="en-US" sz="1200" b="0" i="0" kern="1200" dirty="0">
                <a:solidFill>
                  <a:schemeClr val="tx1"/>
                </a:solidFill>
                <a:effectLst/>
                <a:latin typeface="+mn-lt"/>
                <a:ea typeface="+mn-ea"/>
                <a:cs typeface="+mn-cs"/>
              </a:rPr>
              <a:t>Narcolepsy is a lifelong neurological disorder with onset commonly in childhood or adolescence. No drugs are indicated for cataplexy and excessive daytime sleepiness in </a:t>
            </a:r>
            <a:r>
              <a:rPr lang="en-US" sz="1200" b="0" i="0" kern="1200" dirty="0" err="1">
                <a:solidFill>
                  <a:schemeClr val="tx1"/>
                </a:solidFill>
                <a:effectLst/>
                <a:latin typeface="+mn-lt"/>
                <a:ea typeface="+mn-ea"/>
                <a:cs typeface="+mn-cs"/>
              </a:rPr>
              <a:t>paediatric</a:t>
            </a:r>
            <a:r>
              <a:rPr lang="en-US" sz="1200" b="0" i="0" kern="1200" dirty="0">
                <a:solidFill>
                  <a:schemeClr val="tx1"/>
                </a:solidFill>
                <a:effectLst/>
                <a:latin typeface="+mn-lt"/>
                <a:ea typeface="+mn-ea"/>
                <a:cs typeface="+mn-cs"/>
              </a:rPr>
              <a:t> patients with narcolepsy. Sodium </a:t>
            </a:r>
            <a:r>
              <a:rPr lang="en-US" sz="1200" b="0" i="0" kern="1200" dirty="0" err="1">
                <a:solidFill>
                  <a:schemeClr val="tx1"/>
                </a:solidFill>
                <a:effectLst/>
                <a:latin typeface="+mn-lt"/>
                <a:ea typeface="+mn-ea"/>
                <a:cs typeface="+mn-cs"/>
              </a:rPr>
              <a:t>oxybate</a:t>
            </a:r>
            <a:r>
              <a:rPr lang="en-US" sz="1200" b="0" i="0" kern="1200" dirty="0">
                <a:solidFill>
                  <a:schemeClr val="tx1"/>
                </a:solidFill>
                <a:effectLst/>
                <a:latin typeface="+mn-lt"/>
                <a:ea typeface="+mn-ea"/>
                <a:cs typeface="+mn-cs"/>
              </a:rPr>
              <a:t> is approved for use in adult patients with excessive daytime sleepiness or cataplexy, or both, in narcolepsy. We aimed to examine the safety and efficacy of sodium </a:t>
            </a:r>
            <a:r>
              <a:rPr lang="en-US" sz="1200" b="0" i="0" kern="1200" dirty="0" err="1">
                <a:solidFill>
                  <a:schemeClr val="tx1"/>
                </a:solidFill>
                <a:effectLst/>
                <a:latin typeface="+mn-lt"/>
                <a:ea typeface="+mn-ea"/>
                <a:cs typeface="+mn-cs"/>
              </a:rPr>
              <a:t>oxybate</a:t>
            </a:r>
            <a:r>
              <a:rPr lang="en-US" sz="1200" b="0" i="0" kern="1200" dirty="0">
                <a:solidFill>
                  <a:schemeClr val="tx1"/>
                </a:solidFill>
                <a:effectLst/>
                <a:latin typeface="+mn-lt"/>
                <a:ea typeface="+mn-ea"/>
                <a:cs typeface="+mn-cs"/>
              </a:rPr>
              <a:t> oral solution treatment in children and adolescents who have narcolepsy with cataplexy.</a:t>
            </a:r>
          </a:p>
          <a:p>
            <a:r>
              <a:rPr lang="en-US" sz="1200" b="0" i="0" kern="1200" dirty="0">
                <a:solidFill>
                  <a:schemeClr val="tx1"/>
                </a:solidFill>
                <a:effectLst/>
                <a:latin typeface="+mn-lt"/>
                <a:ea typeface="+mn-ea"/>
                <a:cs typeface="+mn-cs"/>
              </a:rPr>
              <a:t>Methods</a:t>
            </a:r>
          </a:p>
          <a:p>
            <a:r>
              <a:rPr lang="en-US" sz="1200" b="0" i="0" kern="1200" dirty="0">
                <a:solidFill>
                  <a:schemeClr val="tx1"/>
                </a:solidFill>
                <a:effectLst/>
                <a:latin typeface="+mn-lt"/>
                <a:ea typeface="+mn-ea"/>
                <a:cs typeface="+mn-cs"/>
              </a:rPr>
              <a:t>This was a prospective, double-blind, placebo-controlled, </a:t>
            </a:r>
            <a:r>
              <a:rPr lang="en-US" sz="1200" b="0" i="0" kern="1200" dirty="0" err="1">
                <a:solidFill>
                  <a:schemeClr val="tx1"/>
                </a:solidFill>
                <a:effectLst/>
                <a:latin typeface="+mn-lt"/>
                <a:ea typeface="+mn-ea"/>
                <a:cs typeface="+mn-cs"/>
              </a:rPr>
              <a:t>randomised</a:t>
            </a:r>
            <a:r>
              <a:rPr lang="en-US" sz="1200" b="0" i="0" kern="1200" dirty="0">
                <a:solidFill>
                  <a:schemeClr val="tx1"/>
                </a:solidFill>
                <a:effectLst/>
                <a:latin typeface="+mn-lt"/>
                <a:ea typeface="+mn-ea"/>
                <a:cs typeface="+mn-cs"/>
              </a:rPr>
              <a:t>-withdrawal, multisite study and open-label investigation done at 30 sites in five countries (USA, Finland, France, Italy, and the Netherlands). Eligible participants were aged 7–16 years at screening, had narcolepsy with cataplexy, and were either being treated with sodium </a:t>
            </a:r>
            <a:r>
              <a:rPr lang="en-US" sz="1200" b="0" i="0" kern="1200" dirty="0" err="1">
                <a:solidFill>
                  <a:schemeClr val="tx1"/>
                </a:solidFill>
                <a:effectLst/>
                <a:latin typeface="+mn-lt"/>
                <a:ea typeface="+mn-ea"/>
                <a:cs typeface="+mn-cs"/>
              </a:rPr>
              <a:t>oxybate</a:t>
            </a:r>
            <a:r>
              <a:rPr lang="en-US" sz="1200" b="0" i="0" kern="1200" dirty="0">
                <a:solidFill>
                  <a:schemeClr val="tx1"/>
                </a:solidFill>
                <a:effectLst/>
                <a:latin typeface="+mn-lt"/>
                <a:ea typeface="+mn-ea"/>
                <a:cs typeface="+mn-cs"/>
              </a:rPr>
              <a:t> or were sodium </a:t>
            </a:r>
            <a:r>
              <a:rPr lang="en-US" sz="1200" b="0" i="0" kern="1200" dirty="0" err="1">
                <a:solidFill>
                  <a:schemeClr val="tx1"/>
                </a:solidFill>
                <a:effectLst/>
                <a:latin typeface="+mn-lt"/>
                <a:ea typeface="+mn-ea"/>
                <a:cs typeface="+mn-cs"/>
              </a:rPr>
              <a:t>oxybate</a:t>
            </a:r>
            <a:r>
              <a:rPr lang="en-US" sz="1200" b="0" i="0" kern="1200" dirty="0">
                <a:solidFill>
                  <a:schemeClr val="tx1"/>
                </a:solidFill>
                <a:effectLst/>
                <a:latin typeface="+mn-lt"/>
                <a:ea typeface="+mn-ea"/>
                <a:cs typeface="+mn-cs"/>
              </a:rPr>
              <a:t>-naive at entry. Sodium </a:t>
            </a:r>
            <a:r>
              <a:rPr lang="en-US" sz="1200" b="0" i="0" kern="1200" dirty="0" err="1">
                <a:solidFill>
                  <a:schemeClr val="tx1"/>
                </a:solidFill>
                <a:effectLst/>
                <a:latin typeface="+mn-lt"/>
                <a:ea typeface="+mn-ea"/>
                <a:cs typeface="+mn-cs"/>
              </a:rPr>
              <a:t>oxybate</a:t>
            </a:r>
            <a:r>
              <a:rPr lang="en-US" sz="1200" b="0" i="0" kern="1200" dirty="0">
                <a:solidFill>
                  <a:schemeClr val="tx1"/>
                </a:solidFill>
                <a:effectLst/>
                <a:latin typeface="+mn-lt"/>
                <a:ea typeface="+mn-ea"/>
                <a:cs typeface="+mn-cs"/>
              </a:rPr>
              <a:t>-naive participants were titrated to an optimal dose. Participants were randomly assigned (1:1) with a dynamic </a:t>
            </a:r>
            <a:r>
              <a:rPr lang="en-US" sz="1200" b="0" i="0" kern="1200" dirty="0" err="1">
                <a:solidFill>
                  <a:schemeClr val="tx1"/>
                </a:solidFill>
                <a:effectLst/>
                <a:latin typeface="+mn-lt"/>
                <a:ea typeface="+mn-ea"/>
                <a:cs typeface="+mn-cs"/>
              </a:rPr>
              <a:t>randomisation</a:t>
            </a:r>
            <a:r>
              <a:rPr lang="en-US" sz="1200" b="0" i="0" kern="1200" dirty="0">
                <a:solidFill>
                  <a:schemeClr val="tx1"/>
                </a:solidFill>
                <a:effectLst/>
                <a:latin typeface="+mn-lt"/>
                <a:ea typeface="+mn-ea"/>
                <a:cs typeface="+mn-cs"/>
              </a:rPr>
              <a:t> algorithm to receive placebo or to remain on sodium </a:t>
            </a:r>
            <a:r>
              <a:rPr lang="en-US" sz="1200" b="0" i="0" kern="1200" dirty="0" err="1">
                <a:solidFill>
                  <a:schemeClr val="tx1"/>
                </a:solidFill>
                <a:effectLst/>
                <a:latin typeface="+mn-lt"/>
                <a:ea typeface="+mn-ea"/>
                <a:cs typeface="+mn-cs"/>
              </a:rPr>
              <a:t>oxybate</a:t>
            </a:r>
            <a:r>
              <a:rPr lang="en-US" sz="1200" b="0" i="0" kern="1200" dirty="0">
                <a:solidFill>
                  <a:schemeClr val="tx1"/>
                </a:solidFill>
                <a:effectLst/>
                <a:latin typeface="+mn-lt"/>
                <a:ea typeface="+mn-ea"/>
                <a:cs typeface="+mn-cs"/>
              </a:rPr>
              <a:t> for 2 weeks; they then entered an open-label sodium </a:t>
            </a:r>
            <a:r>
              <a:rPr lang="en-US" sz="1200" b="0" i="0" kern="1200" dirty="0" err="1">
                <a:solidFill>
                  <a:schemeClr val="tx1"/>
                </a:solidFill>
                <a:effectLst/>
                <a:latin typeface="+mn-lt"/>
                <a:ea typeface="+mn-ea"/>
                <a:cs typeface="+mn-cs"/>
              </a:rPr>
              <a:t>oxybate</a:t>
            </a:r>
            <a:r>
              <a:rPr lang="en-US" sz="1200" b="0" i="0" kern="1200" dirty="0">
                <a:solidFill>
                  <a:schemeClr val="tx1"/>
                </a:solidFill>
                <a:effectLst/>
                <a:latin typeface="+mn-lt"/>
                <a:ea typeface="+mn-ea"/>
                <a:cs typeface="+mn-cs"/>
              </a:rPr>
              <a:t> treatment period for a total study duration of up to 1 year. Random assignment to placebo was discontinued if early efficacy was shown in the preplanned interim analysis of the primary efficacy endpoint, which was change in weekly number of cataplexy attacks. Participants entering the study after the interim analysis would then be assigned to receive open-label sodium </a:t>
            </a:r>
            <a:r>
              <a:rPr lang="en-US" sz="1200" b="0" i="0" kern="1200" dirty="0" err="1">
                <a:solidFill>
                  <a:schemeClr val="tx1"/>
                </a:solidFill>
                <a:effectLst/>
                <a:latin typeface="+mn-lt"/>
                <a:ea typeface="+mn-ea"/>
                <a:cs typeface="+mn-cs"/>
              </a:rPr>
              <a:t>oxybate</a:t>
            </a:r>
            <a:r>
              <a:rPr lang="en-US" sz="1200" b="0" i="0" kern="1200" dirty="0">
                <a:solidFill>
                  <a:schemeClr val="tx1"/>
                </a:solidFill>
                <a:effectLst/>
                <a:latin typeface="+mn-lt"/>
                <a:ea typeface="+mn-ea"/>
                <a:cs typeface="+mn-cs"/>
              </a:rPr>
              <a:t> for 2 weeks. The primary analysis of efficacy and safety included data collected until the cutoff date of Feb 10, 2017. The efficacy population consisted of all participants randomly assigned to receive an intervention who completed at least 5 days of dosing in the double-blind treatment period, and the safety population consisted of all participants who took the study drug, including open-label sodium </a:t>
            </a:r>
            <a:r>
              <a:rPr lang="en-US" sz="1200" b="0" i="0" kern="1200" dirty="0" err="1">
                <a:solidFill>
                  <a:schemeClr val="tx1"/>
                </a:solidFill>
                <a:effectLst/>
                <a:latin typeface="+mn-lt"/>
                <a:ea typeface="+mn-ea"/>
                <a:cs typeface="+mn-cs"/>
              </a:rPr>
              <a:t>oxybate</a:t>
            </a:r>
            <a:r>
              <a:rPr lang="en-US" sz="1200" b="0" i="0" kern="1200" dirty="0">
                <a:solidFill>
                  <a:schemeClr val="tx1"/>
                </a:solidFill>
                <a:effectLst/>
                <a:latin typeface="+mn-lt"/>
                <a:ea typeface="+mn-ea"/>
                <a:cs typeface="+mn-cs"/>
              </a:rPr>
              <a:t>. This study is registered with </a:t>
            </a:r>
            <a:r>
              <a:rPr lang="en-US" sz="1200" b="0" i="0" u="none" strike="noStrike" kern="1200" dirty="0">
                <a:solidFill>
                  <a:schemeClr val="tx1"/>
                </a:solidFill>
                <a:effectLst/>
                <a:latin typeface="+mn-lt"/>
                <a:ea typeface="+mn-ea"/>
                <a:cs typeface="+mn-cs"/>
                <a:hlinkClick r:id="rId3"/>
              </a:rPr>
              <a:t>ClinicalTrials.gov</a:t>
            </a:r>
            <a:r>
              <a:rPr lang="en-US" sz="1200" b="0" i="0" kern="1200" dirty="0">
                <a:solidFill>
                  <a:schemeClr val="tx1"/>
                </a:solidFill>
                <a:effectLst/>
                <a:latin typeface="+mn-lt"/>
                <a:ea typeface="+mn-ea"/>
                <a:cs typeface="+mn-cs"/>
              </a:rPr>
              <a:t>, number </a:t>
            </a:r>
            <a:r>
              <a:rPr lang="en-US" sz="1200" b="0" i="0" u="none" strike="noStrike" kern="1200" dirty="0">
                <a:solidFill>
                  <a:schemeClr val="tx1"/>
                </a:solidFill>
                <a:effectLst/>
                <a:latin typeface="+mn-lt"/>
                <a:ea typeface="+mn-ea"/>
                <a:cs typeface="+mn-cs"/>
                <a:hlinkClick r:id="rId4"/>
              </a:rPr>
              <a:t>NCT02221869</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Findings</a:t>
            </a:r>
          </a:p>
          <a:p>
            <a:r>
              <a:rPr lang="en-US" sz="1200" b="0" i="0" kern="1200" dirty="0">
                <a:solidFill>
                  <a:schemeClr val="tx1"/>
                </a:solidFill>
                <a:effectLst/>
                <a:latin typeface="+mn-lt"/>
                <a:ea typeface="+mn-ea"/>
                <a:cs typeface="+mn-cs"/>
              </a:rPr>
              <a:t>Between Oct 1, 2014, and Feb 10, 2017, we enrolled 106 participants, and 104 took the study drug (the safety population). 96 (92%) of these participants completed the stable-dose period, of whom 63 participants (the efficacy population) were randomly assigned to receive sodium </a:t>
            </a:r>
            <a:r>
              <a:rPr lang="en-US" sz="1200" b="0" i="0" kern="1200" dirty="0" err="1">
                <a:solidFill>
                  <a:schemeClr val="tx1"/>
                </a:solidFill>
                <a:effectLst/>
                <a:latin typeface="+mn-lt"/>
                <a:ea typeface="+mn-ea"/>
                <a:cs typeface="+mn-cs"/>
              </a:rPr>
              <a:t>oxybate</a:t>
            </a:r>
            <a:r>
              <a:rPr lang="en-US" sz="1200" b="0" i="0" kern="1200" dirty="0">
                <a:solidFill>
                  <a:schemeClr val="tx1"/>
                </a:solidFill>
                <a:effectLst/>
                <a:latin typeface="+mn-lt"/>
                <a:ea typeface="+mn-ea"/>
                <a:cs typeface="+mn-cs"/>
              </a:rPr>
              <a:t> (n=31) or placebo (n=32) for 2 weeks. A preplanned interim analysis of the primary endpoint showed efficacy (p=0·0002), resulting in discontinuation of the placebo arm following guidance from the data safety monitoring board; 33 participants then received sodium </a:t>
            </a:r>
            <a:r>
              <a:rPr lang="en-US" sz="1200" b="0" i="0" kern="1200" dirty="0" err="1">
                <a:solidFill>
                  <a:schemeClr val="tx1"/>
                </a:solidFill>
                <a:effectLst/>
                <a:latin typeface="+mn-lt"/>
                <a:ea typeface="+mn-ea"/>
                <a:cs typeface="+mn-cs"/>
              </a:rPr>
              <a:t>oxybate</a:t>
            </a:r>
            <a:r>
              <a:rPr lang="en-US" sz="1200" b="0" i="0" kern="1200" dirty="0">
                <a:solidFill>
                  <a:schemeClr val="tx1"/>
                </a:solidFill>
                <a:effectLst/>
                <a:latin typeface="+mn-lt"/>
                <a:ea typeface="+mn-ea"/>
                <a:cs typeface="+mn-cs"/>
              </a:rPr>
              <a:t> on an open-label basis during the double-blind period. Participants who were randomly assigned to receive placebo and who were withdrawn from sodium </a:t>
            </a:r>
            <a:r>
              <a:rPr lang="en-US" sz="1200" b="0" i="0" kern="1200" dirty="0" err="1">
                <a:solidFill>
                  <a:schemeClr val="tx1"/>
                </a:solidFill>
                <a:effectLst/>
                <a:latin typeface="+mn-lt"/>
                <a:ea typeface="+mn-ea"/>
                <a:cs typeface="+mn-cs"/>
              </a:rPr>
              <a:t>oxybate</a:t>
            </a:r>
            <a:r>
              <a:rPr lang="en-US" sz="1200" b="0" i="0" kern="1200" dirty="0">
                <a:solidFill>
                  <a:schemeClr val="tx1"/>
                </a:solidFill>
                <a:effectLst/>
                <a:latin typeface="+mn-lt"/>
                <a:ea typeface="+mn-ea"/>
                <a:cs typeface="+mn-cs"/>
              </a:rPr>
              <a:t> (32 [51%] of 63 patients) had increased weekly cataplexy attacks (median increase of 12·7 attacks per week [Q1, Q3=3·4, 19·8]) when compared with those randomly assigned to continue treatment with sodium </a:t>
            </a:r>
            <a:r>
              <a:rPr lang="en-US" sz="1200" b="0" i="0" kern="1200" dirty="0" err="1">
                <a:solidFill>
                  <a:schemeClr val="tx1"/>
                </a:solidFill>
                <a:effectLst/>
                <a:latin typeface="+mn-lt"/>
                <a:ea typeface="+mn-ea"/>
                <a:cs typeface="+mn-cs"/>
              </a:rPr>
              <a:t>oxybate</a:t>
            </a:r>
            <a:r>
              <a:rPr lang="en-US" sz="1200" b="0" i="0" kern="1200" dirty="0">
                <a:solidFill>
                  <a:schemeClr val="tx1"/>
                </a:solidFill>
                <a:effectLst/>
                <a:latin typeface="+mn-lt"/>
                <a:ea typeface="+mn-ea"/>
                <a:cs typeface="+mn-cs"/>
              </a:rPr>
              <a:t> (median increase of 0·3 attacks per week [–1·0, 2·5]; p&lt;0·0001). Commonly reported (&gt;5%) adverse events were enuresis (15 [21%] of 72 sodium </a:t>
            </a:r>
            <a:r>
              <a:rPr lang="en-US" sz="1200" b="0" i="0" kern="1200" dirty="0" err="1">
                <a:solidFill>
                  <a:schemeClr val="tx1"/>
                </a:solidFill>
                <a:effectLst/>
                <a:latin typeface="+mn-lt"/>
                <a:ea typeface="+mn-ea"/>
                <a:cs typeface="+mn-cs"/>
              </a:rPr>
              <a:t>oxybate</a:t>
            </a:r>
            <a:r>
              <a:rPr lang="en-US" sz="1200" b="0" i="0" kern="1200" dirty="0">
                <a:solidFill>
                  <a:schemeClr val="tx1"/>
                </a:solidFill>
                <a:effectLst/>
                <a:latin typeface="+mn-lt"/>
                <a:ea typeface="+mn-ea"/>
                <a:cs typeface="+mn-cs"/>
              </a:rPr>
              <a:t>-naive participants </a:t>
            </a:r>
            <a:r>
              <a:rPr lang="en-US" sz="1200" b="0" i="1" kern="1200" dirty="0">
                <a:solidFill>
                  <a:schemeClr val="tx1"/>
                </a:solidFill>
                <a:effectLst/>
                <a:latin typeface="+mn-lt"/>
                <a:ea typeface="+mn-ea"/>
                <a:cs typeface="+mn-cs"/>
              </a:rPr>
              <a:t>vs</a:t>
            </a:r>
            <a:r>
              <a:rPr lang="en-US" sz="1200" b="0" i="0" kern="1200" dirty="0">
                <a:solidFill>
                  <a:schemeClr val="tx1"/>
                </a:solidFill>
                <a:effectLst/>
                <a:latin typeface="+mn-lt"/>
                <a:ea typeface="+mn-ea"/>
                <a:cs typeface="+mn-cs"/>
              </a:rPr>
              <a:t> four [13%] of 32 participants taking sodium </a:t>
            </a:r>
            <a:r>
              <a:rPr lang="en-US" sz="1200" b="0" i="0" kern="1200" dirty="0" err="1">
                <a:solidFill>
                  <a:schemeClr val="tx1"/>
                </a:solidFill>
                <a:effectLst/>
                <a:latin typeface="+mn-lt"/>
                <a:ea typeface="+mn-ea"/>
                <a:cs typeface="+mn-cs"/>
              </a:rPr>
              <a:t>oxybate</a:t>
            </a:r>
            <a:r>
              <a:rPr lang="en-US" sz="1200" b="0" i="0" kern="1200" dirty="0">
                <a:solidFill>
                  <a:schemeClr val="tx1"/>
                </a:solidFill>
                <a:effectLst/>
                <a:latin typeface="+mn-lt"/>
                <a:ea typeface="+mn-ea"/>
                <a:cs typeface="+mn-cs"/>
              </a:rPr>
              <a:t> at study entry), nausea (16 [22%] </a:t>
            </a:r>
            <a:r>
              <a:rPr lang="en-US" sz="1200" b="0" i="1" kern="1200" dirty="0">
                <a:solidFill>
                  <a:schemeClr val="tx1"/>
                </a:solidFill>
                <a:effectLst/>
                <a:latin typeface="+mn-lt"/>
                <a:ea typeface="+mn-ea"/>
                <a:cs typeface="+mn-cs"/>
              </a:rPr>
              <a:t>vs</a:t>
            </a:r>
            <a:r>
              <a:rPr lang="en-US" sz="1200" b="0" i="0" kern="1200" dirty="0">
                <a:solidFill>
                  <a:schemeClr val="tx1"/>
                </a:solidFill>
                <a:effectLst/>
                <a:latin typeface="+mn-lt"/>
                <a:ea typeface="+mn-ea"/>
                <a:cs typeface="+mn-cs"/>
              </a:rPr>
              <a:t> two [6%]), vomiting (15 [21%] </a:t>
            </a:r>
            <a:r>
              <a:rPr lang="en-US" sz="1200" b="0" i="1" kern="1200" dirty="0">
                <a:solidFill>
                  <a:schemeClr val="tx1"/>
                </a:solidFill>
                <a:effectLst/>
                <a:latin typeface="+mn-lt"/>
                <a:ea typeface="+mn-ea"/>
                <a:cs typeface="+mn-cs"/>
              </a:rPr>
              <a:t>vs</a:t>
            </a:r>
            <a:r>
              <a:rPr lang="en-US" sz="1200" b="0" i="0" kern="1200" dirty="0">
                <a:solidFill>
                  <a:schemeClr val="tx1"/>
                </a:solidFill>
                <a:effectLst/>
                <a:latin typeface="+mn-lt"/>
                <a:ea typeface="+mn-ea"/>
                <a:cs typeface="+mn-cs"/>
              </a:rPr>
              <a:t> two [6%]), headache (13 [18%] </a:t>
            </a:r>
            <a:r>
              <a:rPr lang="en-US" sz="1200" b="0" i="1" kern="1200" dirty="0">
                <a:solidFill>
                  <a:schemeClr val="tx1"/>
                </a:solidFill>
                <a:effectLst/>
                <a:latin typeface="+mn-lt"/>
                <a:ea typeface="+mn-ea"/>
                <a:cs typeface="+mn-cs"/>
              </a:rPr>
              <a:t>vs</a:t>
            </a:r>
            <a:r>
              <a:rPr lang="en-US" sz="1200" b="0" i="0" kern="1200" dirty="0">
                <a:solidFill>
                  <a:schemeClr val="tx1"/>
                </a:solidFill>
                <a:effectLst/>
                <a:latin typeface="+mn-lt"/>
                <a:ea typeface="+mn-ea"/>
                <a:cs typeface="+mn-cs"/>
              </a:rPr>
              <a:t> four [13%]), decreased weight (11 [15%] </a:t>
            </a:r>
            <a:r>
              <a:rPr lang="en-US" sz="1200" b="0" i="1" kern="1200" dirty="0">
                <a:solidFill>
                  <a:schemeClr val="tx1"/>
                </a:solidFill>
                <a:effectLst/>
                <a:latin typeface="+mn-lt"/>
                <a:ea typeface="+mn-ea"/>
                <a:cs typeface="+mn-cs"/>
              </a:rPr>
              <a:t>vs</a:t>
            </a:r>
            <a:r>
              <a:rPr lang="en-US" sz="1200" b="0" i="0" kern="1200" dirty="0">
                <a:solidFill>
                  <a:schemeClr val="tx1"/>
                </a:solidFill>
                <a:effectLst/>
                <a:latin typeface="+mn-lt"/>
                <a:ea typeface="+mn-ea"/>
                <a:cs typeface="+mn-cs"/>
              </a:rPr>
              <a:t> one [3%]), decreased appetite (eight [11%] </a:t>
            </a:r>
            <a:r>
              <a:rPr lang="en-US" sz="1200" b="0" i="1" kern="1200" dirty="0">
                <a:solidFill>
                  <a:schemeClr val="tx1"/>
                </a:solidFill>
                <a:effectLst/>
                <a:latin typeface="+mn-lt"/>
                <a:ea typeface="+mn-ea"/>
                <a:cs typeface="+mn-cs"/>
              </a:rPr>
              <a:t>vs</a:t>
            </a:r>
            <a:r>
              <a:rPr lang="en-US" sz="1200" b="0" i="0" kern="1200" dirty="0">
                <a:solidFill>
                  <a:schemeClr val="tx1"/>
                </a:solidFill>
                <a:effectLst/>
                <a:latin typeface="+mn-lt"/>
                <a:ea typeface="+mn-ea"/>
                <a:cs typeface="+mn-cs"/>
              </a:rPr>
              <a:t> none), nasopharyngitis (seven [10%] </a:t>
            </a:r>
            <a:r>
              <a:rPr lang="en-US" sz="1200" b="0" i="1" kern="1200" dirty="0">
                <a:solidFill>
                  <a:schemeClr val="tx1"/>
                </a:solidFill>
                <a:effectLst/>
                <a:latin typeface="+mn-lt"/>
                <a:ea typeface="+mn-ea"/>
                <a:cs typeface="+mn-cs"/>
              </a:rPr>
              <a:t>vs</a:t>
            </a:r>
            <a:r>
              <a:rPr lang="en-US" sz="1200" b="0" i="0" kern="1200" dirty="0">
                <a:solidFill>
                  <a:schemeClr val="tx1"/>
                </a:solidFill>
                <a:effectLst/>
                <a:latin typeface="+mn-lt"/>
                <a:ea typeface="+mn-ea"/>
                <a:cs typeface="+mn-cs"/>
              </a:rPr>
              <a:t> none), and dizziness (five [7%] </a:t>
            </a:r>
            <a:r>
              <a:rPr lang="en-US" sz="1200" b="0" i="1" kern="1200" dirty="0">
                <a:solidFill>
                  <a:schemeClr val="tx1"/>
                </a:solidFill>
                <a:effectLst/>
                <a:latin typeface="+mn-lt"/>
                <a:ea typeface="+mn-ea"/>
                <a:cs typeface="+mn-cs"/>
              </a:rPr>
              <a:t>vs</a:t>
            </a:r>
            <a:r>
              <a:rPr lang="en-US" sz="1200" b="0" i="0" kern="1200" dirty="0">
                <a:solidFill>
                  <a:schemeClr val="tx1"/>
                </a:solidFill>
                <a:effectLst/>
                <a:latin typeface="+mn-lt"/>
                <a:ea typeface="+mn-ea"/>
                <a:cs typeface="+mn-cs"/>
              </a:rPr>
              <a:t> 1 [3%]). Two serious adverse events (one event of severe acute psychosis and one event of moderate suicidal ideation) were reported, and both were considered to be related to the study drug. There were no reported deaths.</a:t>
            </a:r>
          </a:p>
          <a:p>
            <a:r>
              <a:rPr lang="en-US" sz="1200" b="0" i="0" kern="1200" dirty="0">
                <a:solidFill>
                  <a:schemeClr val="tx1"/>
                </a:solidFill>
                <a:effectLst/>
                <a:latin typeface="+mn-lt"/>
                <a:ea typeface="+mn-ea"/>
                <a:cs typeface="+mn-cs"/>
              </a:rPr>
              <a:t>Interpretation</a:t>
            </a:r>
          </a:p>
          <a:p>
            <a:r>
              <a:rPr lang="en-US" sz="1200" b="0" i="0" kern="1200" dirty="0">
                <a:solidFill>
                  <a:schemeClr val="tx1"/>
                </a:solidFill>
                <a:effectLst/>
                <a:latin typeface="+mn-lt"/>
                <a:ea typeface="+mn-ea"/>
                <a:cs typeface="+mn-cs"/>
              </a:rPr>
              <a:t>These results support the clinical efficacy of sodium </a:t>
            </a:r>
            <a:r>
              <a:rPr lang="en-US" sz="1200" b="0" i="0" kern="1200" dirty="0" err="1">
                <a:solidFill>
                  <a:schemeClr val="tx1"/>
                </a:solidFill>
                <a:effectLst/>
                <a:latin typeface="+mn-lt"/>
                <a:ea typeface="+mn-ea"/>
                <a:cs typeface="+mn-cs"/>
              </a:rPr>
              <a:t>oxybate</a:t>
            </a:r>
            <a:r>
              <a:rPr lang="en-US" sz="1200" b="0" i="0" kern="1200" dirty="0">
                <a:solidFill>
                  <a:schemeClr val="tx1"/>
                </a:solidFill>
                <a:effectLst/>
                <a:latin typeface="+mn-lt"/>
                <a:ea typeface="+mn-ea"/>
                <a:cs typeface="+mn-cs"/>
              </a:rPr>
              <a:t> for the treatment of both excessive daytime sleepiness and cataplexy in narcolepsy in children. The safety profile of sodium </a:t>
            </a:r>
            <a:r>
              <a:rPr lang="en-US" sz="1200" b="0" i="0" kern="1200" dirty="0" err="1">
                <a:solidFill>
                  <a:schemeClr val="tx1"/>
                </a:solidFill>
                <a:effectLst/>
                <a:latin typeface="+mn-lt"/>
                <a:ea typeface="+mn-ea"/>
                <a:cs typeface="+mn-cs"/>
              </a:rPr>
              <a:t>oxybate</a:t>
            </a:r>
            <a:r>
              <a:rPr lang="en-US" sz="1200" b="0" i="0" kern="1200" dirty="0">
                <a:solidFill>
                  <a:schemeClr val="tx1"/>
                </a:solidFill>
                <a:effectLst/>
                <a:latin typeface="+mn-lt"/>
                <a:ea typeface="+mn-ea"/>
                <a:cs typeface="+mn-cs"/>
              </a:rPr>
              <a:t> was consistent with that observed in adult patients.</a:t>
            </a:r>
          </a:p>
          <a:p>
            <a:r>
              <a:rPr lang="en-US" sz="1200" b="0" i="0" kern="1200" dirty="0">
                <a:solidFill>
                  <a:schemeClr val="tx1"/>
                </a:solidFill>
                <a:effectLst/>
                <a:latin typeface="+mn-lt"/>
                <a:ea typeface="+mn-ea"/>
                <a:cs typeface="+mn-cs"/>
              </a:rPr>
              <a:t>Funding</a:t>
            </a:r>
          </a:p>
          <a:p>
            <a:r>
              <a:rPr lang="en-US" sz="1200" b="0" i="0" kern="1200" dirty="0">
                <a:solidFill>
                  <a:schemeClr val="tx1"/>
                </a:solidFill>
                <a:effectLst/>
                <a:latin typeface="+mn-lt"/>
                <a:ea typeface="+mn-ea"/>
                <a:cs typeface="+mn-cs"/>
              </a:rPr>
              <a:t>Jazz Pharmaceuticals.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en-US" sz="5400" b="0" dirty="0">
              <a:solidFill>
                <a:schemeClr val="bg1"/>
              </a:solidFill>
              <a:latin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15</a:t>
            </a:fld>
            <a:endParaRPr lang="en-US"/>
          </a:p>
        </p:txBody>
      </p:sp>
    </p:spTree>
    <p:extLst>
      <p:ext uri="{BB962C8B-B14F-4D97-AF65-F5344CB8AC3E}">
        <p14:creationId xmlns:p14="http://schemas.microsoft.com/office/powerpoint/2010/main" val="2544588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14:20</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But today we discuss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err="1"/>
              <a:t>Plazzi</a:t>
            </a:r>
            <a:r>
              <a:rPr lang="en-US" dirty="0"/>
              <a:t> G, et al. </a:t>
            </a:r>
            <a:r>
              <a:rPr lang="en-US" sz="1200" b="0" i="0" kern="1200" dirty="0">
                <a:solidFill>
                  <a:schemeClr val="tx1"/>
                </a:solidFill>
                <a:effectLst/>
                <a:latin typeface="Times New Roman" pitchFamily="18" charset="0"/>
                <a:ea typeface="+mn-ea"/>
                <a:cs typeface="+mn-cs"/>
              </a:rPr>
              <a:t>Treatment of </a:t>
            </a:r>
            <a:r>
              <a:rPr lang="en-US" sz="1200" b="0" i="0" kern="1200" dirty="0" err="1">
                <a:solidFill>
                  <a:schemeClr val="tx1"/>
                </a:solidFill>
                <a:effectLst/>
                <a:latin typeface="Times New Roman" pitchFamily="18" charset="0"/>
                <a:ea typeface="+mn-ea"/>
                <a:cs typeface="+mn-cs"/>
              </a:rPr>
              <a:t>paediatric</a:t>
            </a:r>
            <a:r>
              <a:rPr lang="en-US" sz="1200" b="0" i="0" kern="1200" dirty="0">
                <a:solidFill>
                  <a:schemeClr val="tx1"/>
                </a:solidFill>
                <a:effectLst/>
                <a:latin typeface="Times New Roman" pitchFamily="18" charset="0"/>
                <a:ea typeface="+mn-ea"/>
                <a:cs typeface="+mn-cs"/>
              </a:rPr>
              <a:t> narcolepsy with sodium </a:t>
            </a:r>
            <a:r>
              <a:rPr lang="en-US" sz="1200" b="0" i="0" kern="1200" dirty="0" err="1">
                <a:solidFill>
                  <a:schemeClr val="tx1"/>
                </a:solidFill>
                <a:effectLst/>
                <a:latin typeface="Times New Roman" pitchFamily="18" charset="0"/>
                <a:ea typeface="+mn-ea"/>
                <a:cs typeface="+mn-cs"/>
              </a:rPr>
              <a:t>oxybate</a:t>
            </a:r>
            <a:r>
              <a:rPr lang="en-US" sz="1200" b="0" i="0" kern="1200" dirty="0">
                <a:solidFill>
                  <a:schemeClr val="tx1"/>
                </a:solidFill>
                <a:effectLst/>
                <a:latin typeface="Times New Roman" pitchFamily="18" charset="0"/>
                <a:ea typeface="+mn-ea"/>
                <a:cs typeface="+mn-cs"/>
              </a:rPr>
              <a:t>: a double-blind, placebo-controlled, </a:t>
            </a:r>
            <a:r>
              <a:rPr lang="en-US" sz="1200" b="0" i="0" kern="1200" dirty="0" err="1">
                <a:solidFill>
                  <a:schemeClr val="tx1"/>
                </a:solidFill>
                <a:effectLst/>
                <a:latin typeface="Times New Roman" pitchFamily="18" charset="0"/>
                <a:ea typeface="+mn-ea"/>
                <a:cs typeface="+mn-cs"/>
              </a:rPr>
              <a:t>randomised</a:t>
            </a:r>
            <a:r>
              <a:rPr lang="en-US" sz="1200" b="0" i="0" kern="1200" dirty="0">
                <a:solidFill>
                  <a:schemeClr val="tx1"/>
                </a:solidFill>
                <a:effectLst/>
                <a:latin typeface="Times New Roman" pitchFamily="18" charset="0"/>
                <a:ea typeface="+mn-ea"/>
                <a:cs typeface="+mn-cs"/>
              </a:rPr>
              <a:t>-withdrawal </a:t>
            </a:r>
            <a:r>
              <a:rPr lang="en-US" sz="1200" b="0" i="0" kern="1200" dirty="0" err="1">
                <a:solidFill>
                  <a:schemeClr val="tx1"/>
                </a:solidFill>
                <a:effectLst/>
                <a:latin typeface="Times New Roman" pitchFamily="18" charset="0"/>
                <a:ea typeface="+mn-ea"/>
                <a:cs typeface="+mn-cs"/>
              </a:rPr>
              <a:t>multicentre</a:t>
            </a:r>
            <a:r>
              <a:rPr lang="en-US" sz="1200" b="0" i="0" kern="1200" dirty="0">
                <a:solidFill>
                  <a:schemeClr val="tx1"/>
                </a:solidFill>
                <a:effectLst/>
                <a:latin typeface="Times New Roman" pitchFamily="18" charset="0"/>
                <a:ea typeface="+mn-ea"/>
                <a:cs typeface="+mn-cs"/>
              </a:rPr>
              <a:t> study and open-label investigation. </a:t>
            </a:r>
          </a:p>
          <a:p>
            <a:endParaRPr lang="en-US" dirty="0"/>
          </a:p>
          <a:p>
            <a:r>
              <a:rPr lang="en-US" sz="1200" b="0" i="0" kern="1200" dirty="0">
                <a:solidFill>
                  <a:schemeClr val="tx1"/>
                </a:solidFill>
                <a:effectLst/>
                <a:latin typeface="Times New Roman" pitchFamily="18" charset="0"/>
                <a:ea typeface="+mn-ea"/>
                <a:cs typeface="+mn-cs"/>
              </a:rPr>
              <a:t>Summary</a:t>
            </a:r>
          </a:p>
          <a:p>
            <a:r>
              <a:rPr lang="en-US" sz="1200" b="0" i="0" kern="1200" dirty="0">
                <a:solidFill>
                  <a:schemeClr val="tx1"/>
                </a:solidFill>
                <a:effectLst/>
                <a:latin typeface="Times New Roman" pitchFamily="18" charset="0"/>
                <a:ea typeface="+mn-ea"/>
                <a:cs typeface="+mn-cs"/>
              </a:rPr>
              <a:t>Background</a:t>
            </a:r>
          </a:p>
          <a:p>
            <a:r>
              <a:rPr lang="en-US" sz="1200" b="0" i="0" kern="1200" dirty="0">
                <a:solidFill>
                  <a:schemeClr val="tx1"/>
                </a:solidFill>
                <a:effectLst/>
                <a:latin typeface="Times New Roman" pitchFamily="18" charset="0"/>
                <a:ea typeface="+mn-ea"/>
                <a:cs typeface="+mn-cs"/>
              </a:rPr>
              <a:t>Narcolepsy is a lifelong neurological disorder with onset commonly in childhood or adolescence. No drugs are indicated for cataplexy and excessive daytime sleepiness in </a:t>
            </a:r>
            <a:r>
              <a:rPr lang="en-US" sz="1200" b="0" i="0" kern="1200" dirty="0" err="1">
                <a:solidFill>
                  <a:schemeClr val="tx1"/>
                </a:solidFill>
                <a:effectLst/>
                <a:latin typeface="Times New Roman" pitchFamily="18" charset="0"/>
                <a:ea typeface="+mn-ea"/>
                <a:cs typeface="+mn-cs"/>
              </a:rPr>
              <a:t>paediatric</a:t>
            </a:r>
            <a:r>
              <a:rPr lang="en-US" sz="1200" b="0" i="0" kern="1200" dirty="0">
                <a:solidFill>
                  <a:schemeClr val="tx1"/>
                </a:solidFill>
                <a:effectLst/>
                <a:latin typeface="Times New Roman" pitchFamily="18" charset="0"/>
                <a:ea typeface="+mn-ea"/>
                <a:cs typeface="+mn-cs"/>
              </a:rPr>
              <a:t> patients with narcolepsy. Sodium </a:t>
            </a:r>
            <a:r>
              <a:rPr lang="en-US" sz="1200" b="0" i="0" kern="1200" dirty="0" err="1">
                <a:solidFill>
                  <a:schemeClr val="tx1"/>
                </a:solidFill>
                <a:effectLst/>
                <a:latin typeface="Times New Roman" pitchFamily="18" charset="0"/>
                <a:ea typeface="+mn-ea"/>
                <a:cs typeface="+mn-cs"/>
              </a:rPr>
              <a:t>oxybate</a:t>
            </a:r>
            <a:r>
              <a:rPr lang="en-US" sz="1200" b="0" i="0" kern="1200" dirty="0">
                <a:solidFill>
                  <a:schemeClr val="tx1"/>
                </a:solidFill>
                <a:effectLst/>
                <a:latin typeface="Times New Roman" pitchFamily="18" charset="0"/>
                <a:ea typeface="+mn-ea"/>
                <a:cs typeface="+mn-cs"/>
              </a:rPr>
              <a:t> is approved for use in adult patients with excessive daytime sleepiness or cataplexy, or both, in narcolepsy. We aimed to examine the safety and efficacy of sodium </a:t>
            </a:r>
            <a:r>
              <a:rPr lang="en-US" sz="1200" b="0" i="0" kern="1200" dirty="0" err="1">
                <a:solidFill>
                  <a:schemeClr val="tx1"/>
                </a:solidFill>
                <a:effectLst/>
                <a:latin typeface="Times New Roman" pitchFamily="18" charset="0"/>
                <a:ea typeface="+mn-ea"/>
                <a:cs typeface="+mn-cs"/>
              </a:rPr>
              <a:t>oxybate</a:t>
            </a:r>
            <a:r>
              <a:rPr lang="en-US" sz="1200" b="0" i="0" kern="1200" dirty="0">
                <a:solidFill>
                  <a:schemeClr val="tx1"/>
                </a:solidFill>
                <a:effectLst/>
                <a:latin typeface="Times New Roman" pitchFamily="18" charset="0"/>
                <a:ea typeface="+mn-ea"/>
                <a:cs typeface="+mn-cs"/>
              </a:rPr>
              <a:t> oral solution treatment in children and adolescents who have narcolepsy with cataplexy.</a:t>
            </a:r>
          </a:p>
          <a:p>
            <a:r>
              <a:rPr lang="en-US" sz="1200" b="0" i="0" kern="1200" dirty="0">
                <a:solidFill>
                  <a:schemeClr val="tx1"/>
                </a:solidFill>
                <a:effectLst/>
                <a:latin typeface="Times New Roman" pitchFamily="18" charset="0"/>
                <a:ea typeface="+mn-ea"/>
                <a:cs typeface="+mn-cs"/>
              </a:rPr>
              <a:t>Methods</a:t>
            </a:r>
          </a:p>
          <a:p>
            <a:r>
              <a:rPr lang="en-US" sz="1200" b="0" i="0" kern="1200" dirty="0">
                <a:solidFill>
                  <a:schemeClr val="tx1"/>
                </a:solidFill>
                <a:effectLst/>
                <a:latin typeface="Times New Roman" pitchFamily="18" charset="0"/>
                <a:ea typeface="+mn-ea"/>
                <a:cs typeface="+mn-cs"/>
              </a:rPr>
              <a:t>This was a prospective, double-blind, placebo-controlled, </a:t>
            </a:r>
            <a:r>
              <a:rPr lang="en-US" sz="1200" b="0" i="0" kern="1200" dirty="0" err="1">
                <a:solidFill>
                  <a:schemeClr val="tx1"/>
                </a:solidFill>
                <a:effectLst/>
                <a:latin typeface="Times New Roman" pitchFamily="18" charset="0"/>
                <a:ea typeface="+mn-ea"/>
                <a:cs typeface="+mn-cs"/>
              </a:rPr>
              <a:t>randomised</a:t>
            </a:r>
            <a:r>
              <a:rPr lang="en-US" sz="1200" b="0" i="0" kern="1200" dirty="0">
                <a:solidFill>
                  <a:schemeClr val="tx1"/>
                </a:solidFill>
                <a:effectLst/>
                <a:latin typeface="Times New Roman" pitchFamily="18" charset="0"/>
                <a:ea typeface="+mn-ea"/>
                <a:cs typeface="+mn-cs"/>
              </a:rPr>
              <a:t>-withdrawal, multisite study and open-label investigation done at 30 sites in five countries (USA, Finland, France, Italy, and the Netherlands). Eligible participants were aged 7–16 years at screening, had narcolepsy with cataplexy, and were either being treated with sodium </a:t>
            </a:r>
            <a:r>
              <a:rPr lang="en-US" sz="1200" b="0" i="0" kern="1200" dirty="0" err="1">
                <a:solidFill>
                  <a:schemeClr val="tx1"/>
                </a:solidFill>
                <a:effectLst/>
                <a:latin typeface="Times New Roman" pitchFamily="18" charset="0"/>
                <a:ea typeface="+mn-ea"/>
                <a:cs typeface="+mn-cs"/>
              </a:rPr>
              <a:t>oxybate</a:t>
            </a:r>
            <a:r>
              <a:rPr lang="en-US" sz="1200" b="0" i="0" kern="1200" dirty="0">
                <a:solidFill>
                  <a:schemeClr val="tx1"/>
                </a:solidFill>
                <a:effectLst/>
                <a:latin typeface="Times New Roman" pitchFamily="18" charset="0"/>
                <a:ea typeface="+mn-ea"/>
                <a:cs typeface="+mn-cs"/>
              </a:rPr>
              <a:t> or were sodium </a:t>
            </a:r>
            <a:r>
              <a:rPr lang="en-US" sz="1200" b="0" i="0" kern="1200" dirty="0" err="1">
                <a:solidFill>
                  <a:schemeClr val="tx1"/>
                </a:solidFill>
                <a:effectLst/>
                <a:latin typeface="Times New Roman" pitchFamily="18" charset="0"/>
                <a:ea typeface="+mn-ea"/>
                <a:cs typeface="+mn-cs"/>
              </a:rPr>
              <a:t>oxybate</a:t>
            </a:r>
            <a:r>
              <a:rPr lang="en-US" sz="1200" b="0" i="0" kern="1200" dirty="0">
                <a:solidFill>
                  <a:schemeClr val="tx1"/>
                </a:solidFill>
                <a:effectLst/>
                <a:latin typeface="Times New Roman" pitchFamily="18" charset="0"/>
                <a:ea typeface="+mn-ea"/>
                <a:cs typeface="+mn-cs"/>
              </a:rPr>
              <a:t>-naive at entry. Sodium </a:t>
            </a:r>
            <a:r>
              <a:rPr lang="en-US" sz="1200" b="0" i="0" kern="1200" dirty="0" err="1">
                <a:solidFill>
                  <a:schemeClr val="tx1"/>
                </a:solidFill>
                <a:effectLst/>
                <a:latin typeface="Times New Roman" pitchFamily="18" charset="0"/>
                <a:ea typeface="+mn-ea"/>
                <a:cs typeface="+mn-cs"/>
              </a:rPr>
              <a:t>oxybate</a:t>
            </a:r>
            <a:r>
              <a:rPr lang="en-US" sz="1200" b="0" i="0" kern="1200" dirty="0">
                <a:solidFill>
                  <a:schemeClr val="tx1"/>
                </a:solidFill>
                <a:effectLst/>
                <a:latin typeface="Times New Roman" pitchFamily="18" charset="0"/>
                <a:ea typeface="+mn-ea"/>
                <a:cs typeface="+mn-cs"/>
              </a:rPr>
              <a:t>-naive participants were titrated to an optimal dose. Participants were randomly assigned (1:1) with a dynamic </a:t>
            </a:r>
            <a:r>
              <a:rPr lang="en-US" sz="1200" b="0" i="0" kern="1200" dirty="0" err="1">
                <a:solidFill>
                  <a:schemeClr val="tx1"/>
                </a:solidFill>
                <a:effectLst/>
                <a:latin typeface="Times New Roman" pitchFamily="18" charset="0"/>
                <a:ea typeface="+mn-ea"/>
                <a:cs typeface="+mn-cs"/>
              </a:rPr>
              <a:t>randomisation</a:t>
            </a:r>
            <a:r>
              <a:rPr lang="en-US" sz="1200" b="0" i="0" kern="1200" dirty="0">
                <a:solidFill>
                  <a:schemeClr val="tx1"/>
                </a:solidFill>
                <a:effectLst/>
                <a:latin typeface="Times New Roman" pitchFamily="18" charset="0"/>
                <a:ea typeface="+mn-ea"/>
                <a:cs typeface="+mn-cs"/>
              </a:rPr>
              <a:t> algorithm to receive placebo or to remain on sodium </a:t>
            </a:r>
            <a:r>
              <a:rPr lang="en-US" sz="1200" b="0" i="0" kern="1200" dirty="0" err="1">
                <a:solidFill>
                  <a:schemeClr val="tx1"/>
                </a:solidFill>
                <a:effectLst/>
                <a:latin typeface="Times New Roman" pitchFamily="18" charset="0"/>
                <a:ea typeface="+mn-ea"/>
                <a:cs typeface="+mn-cs"/>
              </a:rPr>
              <a:t>oxybate</a:t>
            </a:r>
            <a:r>
              <a:rPr lang="en-US" sz="1200" b="0" i="0" kern="1200" dirty="0">
                <a:solidFill>
                  <a:schemeClr val="tx1"/>
                </a:solidFill>
                <a:effectLst/>
                <a:latin typeface="Times New Roman" pitchFamily="18" charset="0"/>
                <a:ea typeface="+mn-ea"/>
                <a:cs typeface="+mn-cs"/>
              </a:rPr>
              <a:t> for 2 weeks; they then entered an open-label sodium </a:t>
            </a:r>
            <a:r>
              <a:rPr lang="en-US" sz="1200" b="0" i="0" kern="1200" dirty="0" err="1">
                <a:solidFill>
                  <a:schemeClr val="tx1"/>
                </a:solidFill>
                <a:effectLst/>
                <a:latin typeface="Times New Roman" pitchFamily="18" charset="0"/>
                <a:ea typeface="+mn-ea"/>
                <a:cs typeface="+mn-cs"/>
              </a:rPr>
              <a:t>oxybate</a:t>
            </a:r>
            <a:r>
              <a:rPr lang="en-US" sz="1200" b="0" i="0" kern="1200" dirty="0">
                <a:solidFill>
                  <a:schemeClr val="tx1"/>
                </a:solidFill>
                <a:effectLst/>
                <a:latin typeface="Times New Roman" pitchFamily="18" charset="0"/>
                <a:ea typeface="+mn-ea"/>
                <a:cs typeface="+mn-cs"/>
              </a:rPr>
              <a:t> treatment period for a total study duration of up to 1 year. Random assignment to placebo was discontinued if early efficacy was shown in the preplanned interim analysis of the primary efficacy endpoint, which was change in weekly number of cataplexy attacks. Participants entering the study after the interim analysis would then be assigned to receive open-label sodium </a:t>
            </a:r>
            <a:r>
              <a:rPr lang="en-US" sz="1200" b="0" i="0" kern="1200" dirty="0" err="1">
                <a:solidFill>
                  <a:schemeClr val="tx1"/>
                </a:solidFill>
                <a:effectLst/>
                <a:latin typeface="Times New Roman" pitchFamily="18" charset="0"/>
                <a:ea typeface="+mn-ea"/>
                <a:cs typeface="+mn-cs"/>
              </a:rPr>
              <a:t>oxybate</a:t>
            </a:r>
            <a:r>
              <a:rPr lang="en-US" sz="1200" b="0" i="0" kern="1200" dirty="0">
                <a:solidFill>
                  <a:schemeClr val="tx1"/>
                </a:solidFill>
                <a:effectLst/>
                <a:latin typeface="Times New Roman" pitchFamily="18" charset="0"/>
                <a:ea typeface="+mn-ea"/>
                <a:cs typeface="+mn-cs"/>
              </a:rPr>
              <a:t> for 2 weeks. The primary analysis of efficacy and safety included data collected until the cutoff date of Feb 10, 2017. The efficacy population consisted of all participants randomly assigned to receive an intervention who completed at least 5 days of dosing in the double-blind treatment period, and the safety population consisted of all participants who took the study drug, including open-label sodium </a:t>
            </a:r>
            <a:r>
              <a:rPr lang="en-US" sz="1200" b="0" i="0" kern="1200" dirty="0" err="1">
                <a:solidFill>
                  <a:schemeClr val="tx1"/>
                </a:solidFill>
                <a:effectLst/>
                <a:latin typeface="Times New Roman" pitchFamily="18" charset="0"/>
                <a:ea typeface="+mn-ea"/>
                <a:cs typeface="+mn-cs"/>
              </a:rPr>
              <a:t>oxybate</a:t>
            </a:r>
            <a:r>
              <a:rPr lang="en-US" sz="1200" b="0" i="0" kern="1200" dirty="0">
                <a:solidFill>
                  <a:schemeClr val="tx1"/>
                </a:solidFill>
                <a:effectLst/>
                <a:latin typeface="Times New Roman" pitchFamily="18" charset="0"/>
                <a:ea typeface="+mn-ea"/>
                <a:cs typeface="+mn-cs"/>
              </a:rPr>
              <a:t>. This study is registered with </a:t>
            </a:r>
            <a:r>
              <a:rPr lang="en-US" sz="1200" b="0" i="0" u="none" strike="noStrike" kern="1200" dirty="0">
                <a:solidFill>
                  <a:schemeClr val="tx1"/>
                </a:solidFill>
                <a:effectLst/>
                <a:latin typeface="Times New Roman" pitchFamily="18" charset="0"/>
                <a:ea typeface="+mn-ea"/>
                <a:cs typeface="+mn-cs"/>
                <a:hlinkClick r:id="rId3"/>
              </a:rPr>
              <a:t>ClinicalTrials.gov</a:t>
            </a:r>
            <a:r>
              <a:rPr lang="en-US" sz="1200" b="0" i="0" kern="1200" dirty="0">
                <a:solidFill>
                  <a:schemeClr val="tx1"/>
                </a:solidFill>
                <a:effectLst/>
                <a:latin typeface="Times New Roman" pitchFamily="18" charset="0"/>
                <a:ea typeface="+mn-ea"/>
                <a:cs typeface="+mn-cs"/>
              </a:rPr>
              <a:t>, number </a:t>
            </a:r>
            <a:r>
              <a:rPr lang="en-US" sz="1200" b="0" i="0" u="none" strike="noStrike" kern="1200" dirty="0">
                <a:solidFill>
                  <a:schemeClr val="tx1"/>
                </a:solidFill>
                <a:effectLst/>
                <a:latin typeface="Times New Roman" pitchFamily="18" charset="0"/>
                <a:ea typeface="+mn-ea"/>
                <a:cs typeface="+mn-cs"/>
                <a:hlinkClick r:id="rId4"/>
              </a:rPr>
              <a:t>NCT02221869</a:t>
            </a:r>
            <a:r>
              <a:rPr lang="en-US" sz="1200" b="0" i="0" kern="1200" dirty="0">
                <a:solidFill>
                  <a:schemeClr val="tx1"/>
                </a:solidFill>
                <a:effectLst/>
                <a:latin typeface="Times New Roman" pitchFamily="18" charset="0"/>
                <a:ea typeface="+mn-ea"/>
                <a:cs typeface="+mn-cs"/>
              </a:rPr>
              <a:t>.</a:t>
            </a:r>
          </a:p>
          <a:p>
            <a:r>
              <a:rPr lang="en-US" sz="1200" b="0" i="0" kern="1200" dirty="0">
                <a:solidFill>
                  <a:schemeClr val="tx1"/>
                </a:solidFill>
                <a:effectLst/>
                <a:latin typeface="Times New Roman" pitchFamily="18" charset="0"/>
                <a:ea typeface="+mn-ea"/>
                <a:cs typeface="+mn-cs"/>
              </a:rPr>
              <a:t>Findings</a:t>
            </a:r>
          </a:p>
          <a:p>
            <a:r>
              <a:rPr lang="en-US" sz="1200" b="0" i="0" kern="1200" dirty="0">
                <a:solidFill>
                  <a:schemeClr val="tx1"/>
                </a:solidFill>
                <a:effectLst/>
                <a:latin typeface="Times New Roman" pitchFamily="18" charset="0"/>
                <a:ea typeface="+mn-ea"/>
                <a:cs typeface="+mn-cs"/>
              </a:rPr>
              <a:t>Between Oct 1, 2014, and Feb 10, 2017, we enrolled 106 participants, and 104 took the study drug (the safety population). 96 (92%) of these participants completed the stable-dose period, of whom 63 participants (the efficacy population) were randomly assigned to receive sodium </a:t>
            </a:r>
            <a:r>
              <a:rPr lang="en-US" sz="1200" b="0" i="0" kern="1200" dirty="0" err="1">
                <a:solidFill>
                  <a:schemeClr val="tx1"/>
                </a:solidFill>
                <a:effectLst/>
                <a:latin typeface="Times New Roman" pitchFamily="18" charset="0"/>
                <a:ea typeface="+mn-ea"/>
                <a:cs typeface="+mn-cs"/>
              </a:rPr>
              <a:t>oxybate</a:t>
            </a:r>
            <a:r>
              <a:rPr lang="en-US" sz="1200" b="0" i="0" kern="1200" dirty="0">
                <a:solidFill>
                  <a:schemeClr val="tx1"/>
                </a:solidFill>
                <a:effectLst/>
                <a:latin typeface="Times New Roman" pitchFamily="18" charset="0"/>
                <a:ea typeface="+mn-ea"/>
                <a:cs typeface="+mn-cs"/>
              </a:rPr>
              <a:t> (n=31) or placebo (n=32) for 2 weeks. A preplanned interim analysis of the primary endpoint showed efficacy (p=0·0002), resulting in discontinuation of the placebo arm following guidance from the data safety monitoring board; 33 participants then received sodium </a:t>
            </a:r>
            <a:r>
              <a:rPr lang="en-US" sz="1200" b="0" i="0" kern="1200" dirty="0" err="1">
                <a:solidFill>
                  <a:schemeClr val="tx1"/>
                </a:solidFill>
                <a:effectLst/>
                <a:latin typeface="Times New Roman" pitchFamily="18" charset="0"/>
                <a:ea typeface="+mn-ea"/>
                <a:cs typeface="+mn-cs"/>
              </a:rPr>
              <a:t>oxybate</a:t>
            </a:r>
            <a:r>
              <a:rPr lang="en-US" sz="1200" b="0" i="0" kern="1200" dirty="0">
                <a:solidFill>
                  <a:schemeClr val="tx1"/>
                </a:solidFill>
                <a:effectLst/>
                <a:latin typeface="Times New Roman" pitchFamily="18" charset="0"/>
                <a:ea typeface="+mn-ea"/>
                <a:cs typeface="+mn-cs"/>
              </a:rPr>
              <a:t> on an open-label basis during the double-blind period. Participants who were randomly assigned to receive placebo and who were withdrawn from sodium </a:t>
            </a:r>
            <a:r>
              <a:rPr lang="en-US" sz="1200" b="0" i="0" kern="1200" dirty="0" err="1">
                <a:solidFill>
                  <a:schemeClr val="tx1"/>
                </a:solidFill>
                <a:effectLst/>
                <a:latin typeface="Times New Roman" pitchFamily="18" charset="0"/>
                <a:ea typeface="+mn-ea"/>
                <a:cs typeface="+mn-cs"/>
              </a:rPr>
              <a:t>oxybate</a:t>
            </a:r>
            <a:r>
              <a:rPr lang="en-US" sz="1200" b="0" i="0" kern="1200" dirty="0">
                <a:solidFill>
                  <a:schemeClr val="tx1"/>
                </a:solidFill>
                <a:effectLst/>
                <a:latin typeface="Times New Roman" pitchFamily="18" charset="0"/>
                <a:ea typeface="+mn-ea"/>
                <a:cs typeface="+mn-cs"/>
              </a:rPr>
              <a:t> (32 [51%] of 63 patients) had increased weekly cataplexy attacks (median increase of 12·7 attacks per week [Q1, Q3=3·4, 19·8]) when compared with those randomly assigned to continue treatment with sodium </a:t>
            </a:r>
            <a:r>
              <a:rPr lang="en-US" sz="1200" b="0" i="0" kern="1200" dirty="0" err="1">
                <a:solidFill>
                  <a:schemeClr val="tx1"/>
                </a:solidFill>
                <a:effectLst/>
                <a:latin typeface="Times New Roman" pitchFamily="18" charset="0"/>
                <a:ea typeface="+mn-ea"/>
                <a:cs typeface="+mn-cs"/>
              </a:rPr>
              <a:t>oxybate</a:t>
            </a:r>
            <a:r>
              <a:rPr lang="en-US" sz="1200" b="0" i="0" kern="1200" dirty="0">
                <a:solidFill>
                  <a:schemeClr val="tx1"/>
                </a:solidFill>
                <a:effectLst/>
                <a:latin typeface="Times New Roman" pitchFamily="18" charset="0"/>
                <a:ea typeface="+mn-ea"/>
                <a:cs typeface="+mn-cs"/>
              </a:rPr>
              <a:t> (median increase of 0·3 attacks per week [–1·0, 2·5]; p&lt;0·0001). Commonly reported (&gt;5%) adverse events were enuresis (15 [21%] of 72 sodium </a:t>
            </a:r>
            <a:r>
              <a:rPr lang="en-US" sz="1200" b="0" i="0" kern="1200" dirty="0" err="1">
                <a:solidFill>
                  <a:schemeClr val="tx1"/>
                </a:solidFill>
                <a:effectLst/>
                <a:latin typeface="Times New Roman" pitchFamily="18" charset="0"/>
                <a:ea typeface="+mn-ea"/>
                <a:cs typeface="+mn-cs"/>
              </a:rPr>
              <a:t>oxybate</a:t>
            </a:r>
            <a:r>
              <a:rPr lang="en-US" sz="1200" b="0" i="0" kern="1200" dirty="0">
                <a:solidFill>
                  <a:schemeClr val="tx1"/>
                </a:solidFill>
                <a:effectLst/>
                <a:latin typeface="Times New Roman" pitchFamily="18" charset="0"/>
                <a:ea typeface="+mn-ea"/>
                <a:cs typeface="+mn-cs"/>
              </a:rPr>
              <a:t>-naive participants </a:t>
            </a:r>
            <a:r>
              <a:rPr lang="en-US" sz="1200" b="0" i="1" kern="1200" dirty="0">
                <a:solidFill>
                  <a:schemeClr val="tx1"/>
                </a:solidFill>
                <a:effectLst/>
                <a:latin typeface="Times New Roman" pitchFamily="18" charset="0"/>
                <a:ea typeface="+mn-ea"/>
                <a:cs typeface="+mn-cs"/>
              </a:rPr>
              <a:t>vs</a:t>
            </a:r>
            <a:r>
              <a:rPr lang="en-US" sz="1200" b="0" i="0" kern="1200" dirty="0">
                <a:solidFill>
                  <a:schemeClr val="tx1"/>
                </a:solidFill>
                <a:effectLst/>
                <a:latin typeface="Times New Roman" pitchFamily="18" charset="0"/>
                <a:ea typeface="+mn-ea"/>
                <a:cs typeface="+mn-cs"/>
              </a:rPr>
              <a:t> four [13%] of 32 participants taking sodium </a:t>
            </a:r>
            <a:r>
              <a:rPr lang="en-US" sz="1200" b="0" i="0" kern="1200" dirty="0" err="1">
                <a:solidFill>
                  <a:schemeClr val="tx1"/>
                </a:solidFill>
                <a:effectLst/>
                <a:latin typeface="Times New Roman" pitchFamily="18" charset="0"/>
                <a:ea typeface="+mn-ea"/>
                <a:cs typeface="+mn-cs"/>
              </a:rPr>
              <a:t>oxybate</a:t>
            </a:r>
            <a:r>
              <a:rPr lang="en-US" sz="1200" b="0" i="0" kern="1200" dirty="0">
                <a:solidFill>
                  <a:schemeClr val="tx1"/>
                </a:solidFill>
                <a:effectLst/>
                <a:latin typeface="Times New Roman" pitchFamily="18" charset="0"/>
                <a:ea typeface="+mn-ea"/>
                <a:cs typeface="+mn-cs"/>
              </a:rPr>
              <a:t> at study entry), nausea (16 [22%] </a:t>
            </a:r>
            <a:r>
              <a:rPr lang="en-US" sz="1200" b="0" i="1" kern="1200" dirty="0">
                <a:solidFill>
                  <a:schemeClr val="tx1"/>
                </a:solidFill>
                <a:effectLst/>
                <a:latin typeface="Times New Roman" pitchFamily="18" charset="0"/>
                <a:ea typeface="+mn-ea"/>
                <a:cs typeface="+mn-cs"/>
              </a:rPr>
              <a:t>vs</a:t>
            </a:r>
            <a:r>
              <a:rPr lang="en-US" sz="1200" b="0" i="0" kern="1200" dirty="0">
                <a:solidFill>
                  <a:schemeClr val="tx1"/>
                </a:solidFill>
                <a:effectLst/>
                <a:latin typeface="Times New Roman" pitchFamily="18" charset="0"/>
                <a:ea typeface="+mn-ea"/>
                <a:cs typeface="+mn-cs"/>
              </a:rPr>
              <a:t> two [6%]), vomiting (15 [21%] </a:t>
            </a:r>
            <a:r>
              <a:rPr lang="en-US" sz="1200" b="0" i="1" kern="1200" dirty="0">
                <a:solidFill>
                  <a:schemeClr val="tx1"/>
                </a:solidFill>
                <a:effectLst/>
                <a:latin typeface="Times New Roman" pitchFamily="18" charset="0"/>
                <a:ea typeface="+mn-ea"/>
                <a:cs typeface="+mn-cs"/>
              </a:rPr>
              <a:t>vs</a:t>
            </a:r>
            <a:r>
              <a:rPr lang="en-US" sz="1200" b="0" i="0" kern="1200" dirty="0">
                <a:solidFill>
                  <a:schemeClr val="tx1"/>
                </a:solidFill>
                <a:effectLst/>
                <a:latin typeface="Times New Roman" pitchFamily="18" charset="0"/>
                <a:ea typeface="+mn-ea"/>
                <a:cs typeface="+mn-cs"/>
              </a:rPr>
              <a:t> two [6%]), headache (13 [18%] </a:t>
            </a:r>
            <a:r>
              <a:rPr lang="en-US" sz="1200" b="0" i="1" kern="1200" dirty="0">
                <a:solidFill>
                  <a:schemeClr val="tx1"/>
                </a:solidFill>
                <a:effectLst/>
                <a:latin typeface="Times New Roman" pitchFamily="18" charset="0"/>
                <a:ea typeface="+mn-ea"/>
                <a:cs typeface="+mn-cs"/>
              </a:rPr>
              <a:t>vs</a:t>
            </a:r>
            <a:r>
              <a:rPr lang="en-US" sz="1200" b="0" i="0" kern="1200" dirty="0">
                <a:solidFill>
                  <a:schemeClr val="tx1"/>
                </a:solidFill>
                <a:effectLst/>
                <a:latin typeface="Times New Roman" pitchFamily="18" charset="0"/>
                <a:ea typeface="+mn-ea"/>
                <a:cs typeface="+mn-cs"/>
              </a:rPr>
              <a:t> four [13%]), decreased weight (11 [15%] </a:t>
            </a:r>
            <a:r>
              <a:rPr lang="en-US" sz="1200" b="0" i="1" kern="1200" dirty="0">
                <a:solidFill>
                  <a:schemeClr val="tx1"/>
                </a:solidFill>
                <a:effectLst/>
                <a:latin typeface="Times New Roman" pitchFamily="18" charset="0"/>
                <a:ea typeface="+mn-ea"/>
                <a:cs typeface="+mn-cs"/>
              </a:rPr>
              <a:t>vs</a:t>
            </a:r>
            <a:r>
              <a:rPr lang="en-US" sz="1200" b="0" i="0" kern="1200" dirty="0">
                <a:solidFill>
                  <a:schemeClr val="tx1"/>
                </a:solidFill>
                <a:effectLst/>
                <a:latin typeface="Times New Roman" pitchFamily="18" charset="0"/>
                <a:ea typeface="+mn-ea"/>
                <a:cs typeface="+mn-cs"/>
              </a:rPr>
              <a:t> one [3%]), decreased appetite (eight [11%] </a:t>
            </a:r>
            <a:r>
              <a:rPr lang="en-US" sz="1200" b="0" i="1" kern="1200" dirty="0">
                <a:solidFill>
                  <a:schemeClr val="tx1"/>
                </a:solidFill>
                <a:effectLst/>
                <a:latin typeface="Times New Roman" pitchFamily="18" charset="0"/>
                <a:ea typeface="+mn-ea"/>
                <a:cs typeface="+mn-cs"/>
              </a:rPr>
              <a:t>vs</a:t>
            </a:r>
            <a:r>
              <a:rPr lang="en-US" sz="1200" b="0" i="0" kern="1200" dirty="0">
                <a:solidFill>
                  <a:schemeClr val="tx1"/>
                </a:solidFill>
                <a:effectLst/>
                <a:latin typeface="Times New Roman" pitchFamily="18" charset="0"/>
                <a:ea typeface="+mn-ea"/>
                <a:cs typeface="+mn-cs"/>
              </a:rPr>
              <a:t> none), nasopharyngitis (seven [10%] </a:t>
            </a:r>
            <a:r>
              <a:rPr lang="en-US" sz="1200" b="0" i="1" kern="1200" dirty="0">
                <a:solidFill>
                  <a:schemeClr val="tx1"/>
                </a:solidFill>
                <a:effectLst/>
                <a:latin typeface="Times New Roman" pitchFamily="18" charset="0"/>
                <a:ea typeface="+mn-ea"/>
                <a:cs typeface="+mn-cs"/>
              </a:rPr>
              <a:t>vs</a:t>
            </a:r>
            <a:r>
              <a:rPr lang="en-US" sz="1200" b="0" i="0" kern="1200" dirty="0">
                <a:solidFill>
                  <a:schemeClr val="tx1"/>
                </a:solidFill>
                <a:effectLst/>
                <a:latin typeface="Times New Roman" pitchFamily="18" charset="0"/>
                <a:ea typeface="+mn-ea"/>
                <a:cs typeface="+mn-cs"/>
              </a:rPr>
              <a:t> none), and dizziness (five [7%] </a:t>
            </a:r>
            <a:r>
              <a:rPr lang="en-US" sz="1200" b="0" i="1" kern="1200" dirty="0">
                <a:solidFill>
                  <a:schemeClr val="tx1"/>
                </a:solidFill>
                <a:effectLst/>
                <a:latin typeface="Times New Roman" pitchFamily="18" charset="0"/>
                <a:ea typeface="+mn-ea"/>
                <a:cs typeface="+mn-cs"/>
              </a:rPr>
              <a:t>vs</a:t>
            </a:r>
            <a:r>
              <a:rPr lang="en-US" sz="1200" b="0" i="0" kern="1200" dirty="0">
                <a:solidFill>
                  <a:schemeClr val="tx1"/>
                </a:solidFill>
                <a:effectLst/>
                <a:latin typeface="Times New Roman" pitchFamily="18" charset="0"/>
                <a:ea typeface="+mn-ea"/>
                <a:cs typeface="+mn-cs"/>
              </a:rPr>
              <a:t> 1 [3%]). Two serious adverse events (one event of severe acute psychosis and one event of moderate suicidal ideation) were reported, and both were considered to be related to the study drug. There were no reported deaths.</a:t>
            </a:r>
          </a:p>
          <a:p>
            <a:r>
              <a:rPr lang="en-US" sz="1200" b="0" i="0" kern="1200" dirty="0">
                <a:solidFill>
                  <a:schemeClr val="tx1"/>
                </a:solidFill>
                <a:effectLst/>
                <a:latin typeface="Times New Roman" pitchFamily="18" charset="0"/>
                <a:ea typeface="+mn-ea"/>
                <a:cs typeface="+mn-cs"/>
              </a:rPr>
              <a:t>Interpretation</a:t>
            </a:r>
          </a:p>
          <a:p>
            <a:r>
              <a:rPr lang="en-US" sz="1200" b="0" i="0" kern="1200" dirty="0">
                <a:solidFill>
                  <a:schemeClr val="tx1"/>
                </a:solidFill>
                <a:effectLst/>
                <a:latin typeface="Times New Roman" pitchFamily="18" charset="0"/>
                <a:ea typeface="+mn-ea"/>
                <a:cs typeface="+mn-cs"/>
              </a:rPr>
              <a:t>These results support the clinical efficacy of sodium </a:t>
            </a:r>
            <a:r>
              <a:rPr lang="en-US" sz="1200" b="0" i="0" kern="1200" dirty="0" err="1">
                <a:solidFill>
                  <a:schemeClr val="tx1"/>
                </a:solidFill>
                <a:effectLst/>
                <a:latin typeface="Times New Roman" pitchFamily="18" charset="0"/>
                <a:ea typeface="+mn-ea"/>
                <a:cs typeface="+mn-cs"/>
              </a:rPr>
              <a:t>oxybate</a:t>
            </a:r>
            <a:r>
              <a:rPr lang="en-US" sz="1200" b="0" i="0" kern="1200" dirty="0">
                <a:solidFill>
                  <a:schemeClr val="tx1"/>
                </a:solidFill>
                <a:effectLst/>
                <a:latin typeface="Times New Roman" pitchFamily="18" charset="0"/>
                <a:ea typeface="+mn-ea"/>
                <a:cs typeface="+mn-cs"/>
              </a:rPr>
              <a:t> for the treatment of both excessive daytime sleepiness and cataplexy in narcolepsy in children. The safety profile of sodium </a:t>
            </a:r>
            <a:r>
              <a:rPr lang="en-US" sz="1200" b="0" i="0" kern="1200" dirty="0" err="1">
                <a:solidFill>
                  <a:schemeClr val="tx1"/>
                </a:solidFill>
                <a:effectLst/>
                <a:latin typeface="Times New Roman" pitchFamily="18" charset="0"/>
                <a:ea typeface="+mn-ea"/>
                <a:cs typeface="+mn-cs"/>
              </a:rPr>
              <a:t>oxybate</a:t>
            </a:r>
            <a:r>
              <a:rPr lang="en-US" sz="1200" b="0" i="0" kern="1200" dirty="0">
                <a:solidFill>
                  <a:schemeClr val="tx1"/>
                </a:solidFill>
                <a:effectLst/>
                <a:latin typeface="Times New Roman" pitchFamily="18" charset="0"/>
                <a:ea typeface="+mn-ea"/>
                <a:cs typeface="+mn-cs"/>
              </a:rPr>
              <a:t> was consistent with that observed in adult patients.</a:t>
            </a:r>
          </a:p>
          <a:p>
            <a:endParaRPr lang="en-US" dirty="0"/>
          </a:p>
        </p:txBody>
      </p:sp>
      <p:sp>
        <p:nvSpPr>
          <p:cNvPr id="4" name="Slide Number Placeholder 3"/>
          <p:cNvSpPr>
            <a:spLocks noGrp="1"/>
          </p:cNvSpPr>
          <p:nvPr>
            <p:ph type="sldNum" sz="quarter" idx="5"/>
          </p:nvPr>
        </p:nvSpPr>
        <p:spPr/>
        <p:txBody>
          <a:bodyPr/>
          <a:lstStyle/>
          <a:p>
            <a:fld id="{5097C405-8E7B-D244-83DB-B5D753C94CD0}" type="slidenum">
              <a:rPr lang="en-US" altLang="en-US" smtClean="0"/>
              <a:pPr/>
              <a:t>16</a:t>
            </a:fld>
            <a:endParaRPr lang="en-US" altLang="en-US"/>
          </a:p>
        </p:txBody>
      </p:sp>
    </p:spTree>
    <p:extLst>
      <p:ext uri="{BB962C8B-B14F-4D97-AF65-F5344CB8AC3E}">
        <p14:creationId xmlns:p14="http://schemas.microsoft.com/office/powerpoint/2010/main" val="9090838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fr-FR" b="0" dirty="0">
                <a:solidFill>
                  <a:srgbClr val="FF0000"/>
                </a:solidFill>
              </a:rPr>
              <a:t>14:45</a:t>
            </a:r>
          </a:p>
          <a:p>
            <a:r>
              <a:rPr lang="fr-FR" b="0" dirty="0" err="1">
                <a:solidFill>
                  <a:srgbClr val="FF0000"/>
                </a:solidFill>
              </a:rPr>
              <a:t>What</a:t>
            </a:r>
            <a:r>
              <a:rPr lang="fr-FR" b="0" dirty="0">
                <a:solidFill>
                  <a:srgbClr val="FF0000"/>
                </a:solidFill>
              </a:rPr>
              <a:t> about JZP-258</a:t>
            </a:r>
          </a:p>
          <a:p>
            <a:endParaRPr lang="fr-FR" b="1" dirty="0">
              <a:solidFill>
                <a:srgbClr val="FF0000"/>
              </a:solidFill>
            </a:endParaRPr>
          </a:p>
          <a:p>
            <a:endParaRPr lang="fr-FR" b="1" dirty="0">
              <a:solidFill>
                <a:srgbClr val="FF0000"/>
              </a:solidFill>
            </a:endParaRPr>
          </a:p>
          <a:p>
            <a:endParaRPr lang="fr-FR" b="1" dirty="0">
              <a:solidFill>
                <a:srgbClr val="FF0000"/>
              </a:solidFill>
            </a:endParaRPr>
          </a:p>
          <a:p>
            <a:endParaRPr lang="fr-FR" b="1" dirty="0">
              <a:solidFill>
                <a:srgbClr val="FF0000"/>
              </a:solidFill>
            </a:endParaRPr>
          </a:p>
          <a:p>
            <a:endParaRPr lang="fr-FR" b="1" dirty="0">
              <a:solidFill>
                <a:srgbClr val="FF0000"/>
              </a:solidFill>
            </a:endParaRPr>
          </a:p>
          <a:p>
            <a:r>
              <a:rPr lang="fr-FR" b="1" dirty="0" err="1">
                <a:solidFill>
                  <a:srgbClr val="FF0000"/>
                </a:solidFill>
              </a:rPr>
              <a:t>Need</a:t>
            </a:r>
            <a:r>
              <a:rPr lang="fr-FR" b="1" dirty="0">
                <a:solidFill>
                  <a:srgbClr val="FF0000"/>
                </a:solidFill>
              </a:rPr>
              <a:t> to </a:t>
            </a:r>
            <a:r>
              <a:rPr lang="fr-FR" b="1" dirty="0" err="1">
                <a:solidFill>
                  <a:srgbClr val="FF0000"/>
                </a:solidFill>
              </a:rPr>
              <a:t>explain</a:t>
            </a:r>
            <a:r>
              <a:rPr lang="fr-FR" b="1" dirty="0">
                <a:solidFill>
                  <a:srgbClr val="FF0000"/>
                </a:solidFill>
              </a:rPr>
              <a:t> </a:t>
            </a:r>
            <a:r>
              <a:rPr lang="fr-FR" b="1" dirty="0" err="1">
                <a:solidFill>
                  <a:srgbClr val="FF0000"/>
                </a:solidFill>
              </a:rPr>
              <a:t>that</a:t>
            </a:r>
            <a:r>
              <a:rPr lang="fr-FR" b="1" dirty="0">
                <a:solidFill>
                  <a:srgbClr val="FF0000"/>
                </a:solidFill>
              </a:rPr>
              <a:t> </a:t>
            </a:r>
            <a:r>
              <a:rPr lang="fr-FR" b="1" dirty="0" err="1">
                <a:solidFill>
                  <a:srgbClr val="FF0000"/>
                </a:solidFill>
              </a:rPr>
              <a:t>it</a:t>
            </a:r>
            <a:r>
              <a:rPr lang="fr-FR" b="1" dirty="0">
                <a:solidFill>
                  <a:srgbClr val="FF0000"/>
                </a:solidFill>
              </a:rPr>
              <a:t> </a:t>
            </a:r>
            <a:r>
              <a:rPr lang="fr-FR" b="1" dirty="0" err="1">
                <a:solidFill>
                  <a:srgbClr val="FF0000"/>
                </a:solidFill>
              </a:rPr>
              <a:t>is</a:t>
            </a:r>
            <a:r>
              <a:rPr lang="fr-FR" b="1" dirty="0">
                <a:solidFill>
                  <a:srgbClr val="FF0000"/>
                </a:solidFill>
              </a:rPr>
              <a:t> a </a:t>
            </a:r>
            <a:r>
              <a:rPr lang="fr-FR" b="1" dirty="0" err="1">
                <a:solidFill>
                  <a:srgbClr val="FF0000"/>
                </a:solidFill>
              </a:rPr>
              <a:t>withdrawal</a:t>
            </a:r>
            <a:r>
              <a:rPr lang="fr-FR" b="1" dirty="0">
                <a:solidFill>
                  <a:srgbClr val="FF0000"/>
                </a:solidFill>
              </a:rPr>
              <a:t> </a:t>
            </a:r>
            <a:r>
              <a:rPr lang="fr-FR" b="1" dirty="0" err="1">
                <a:solidFill>
                  <a:srgbClr val="FF0000"/>
                </a:solidFill>
              </a:rPr>
              <a:t>randomized</a:t>
            </a:r>
            <a:r>
              <a:rPr lang="fr-FR" b="1" dirty="0">
                <a:solidFill>
                  <a:srgbClr val="FF0000"/>
                </a:solidFill>
              </a:rPr>
              <a:t> </a:t>
            </a:r>
            <a:r>
              <a:rPr lang="fr-FR" b="1" dirty="0" err="1">
                <a:solidFill>
                  <a:srgbClr val="FF0000"/>
                </a:solidFill>
              </a:rPr>
              <a:t>study</a:t>
            </a:r>
            <a:endParaRPr lang="fr-FR" b="1" dirty="0">
              <a:solidFill>
                <a:srgbClr val="FF0000"/>
              </a:solidFill>
            </a:endParaRPr>
          </a:p>
          <a:p>
            <a:r>
              <a:rPr lang="fr-FR" b="1" dirty="0">
                <a:solidFill>
                  <a:srgbClr val="FF0000"/>
                </a:solidFill>
              </a:rPr>
              <a:t>To </a:t>
            </a:r>
            <a:r>
              <a:rPr lang="fr-FR" b="1" dirty="0" err="1">
                <a:solidFill>
                  <a:srgbClr val="FF0000"/>
                </a:solidFill>
              </a:rPr>
              <a:t>explain</a:t>
            </a:r>
            <a:r>
              <a:rPr lang="fr-FR" b="1" dirty="0">
                <a:solidFill>
                  <a:srgbClr val="FF0000"/>
                </a:solidFill>
              </a:rPr>
              <a:t> the absence of </a:t>
            </a:r>
            <a:r>
              <a:rPr lang="fr-FR" b="1" dirty="0" err="1">
                <a:solidFill>
                  <a:srgbClr val="FF0000"/>
                </a:solidFill>
              </a:rPr>
              <a:t>difference</a:t>
            </a:r>
            <a:r>
              <a:rPr lang="fr-FR" b="1" dirty="0">
                <a:solidFill>
                  <a:srgbClr val="FF0000"/>
                </a:solidFill>
              </a:rPr>
              <a:t> for JZP258 in </a:t>
            </a:r>
            <a:r>
              <a:rPr lang="fr-FR" b="1" dirty="0" err="1">
                <a:solidFill>
                  <a:srgbClr val="FF0000"/>
                </a:solidFill>
              </a:rPr>
              <a:t>this</a:t>
            </a:r>
            <a:r>
              <a:rPr lang="fr-FR" b="1" dirty="0">
                <a:solidFill>
                  <a:srgbClr val="FF0000"/>
                </a:solidFill>
              </a:rPr>
              <a:t> graph</a:t>
            </a:r>
          </a:p>
          <a:p>
            <a:pPr rtl="0" eaLnBrk="1" fontAlgn="t" latinLnBrk="0" hangingPunct="1"/>
            <a:endParaRPr lang="en-US" dirty="0"/>
          </a:p>
          <a:p>
            <a:pPr rtl="0" eaLnBrk="1" fontAlgn="t" latinLnBrk="0" hangingPunct="1"/>
            <a:endParaRPr lang="en-US" dirty="0"/>
          </a:p>
          <a:p>
            <a:pPr fontAlgn="base"/>
            <a:r>
              <a:rPr lang="en-US" sz="1200" b="1" i="0" u="none" strike="noStrike" kern="1200" dirty="0">
                <a:solidFill>
                  <a:schemeClr val="tx1"/>
                </a:solidFill>
                <a:effectLst/>
                <a:latin typeface="+mn-lt"/>
                <a:ea typeface="+mn-ea"/>
                <a:cs typeface="+mn-cs"/>
              </a:rPr>
              <a:t>Efficacy and Safety of Calcium, Magnesium, Potassium, and Sodium </a:t>
            </a:r>
            <a:r>
              <a:rPr lang="en-US" sz="1200" b="1" i="0" u="none" strike="noStrike" kern="1200" dirty="0" err="1">
                <a:solidFill>
                  <a:schemeClr val="tx1"/>
                </a:solidFill>
                <a:effectLst/>
                <a:latin typeface="+mn-lt"/>
                <a:ea typeface="+mn-ea"/>
                <a:cs typeface="+mn-cs"/>
              </a:rPr>
              <a:t>Oxybates</a:t>
            </a:r>
            <a:r>
              <a:rPr lang="en-US" sz="1200" b="1" i="0" u="none" strike="noStrike" kern="1200" dirty="0">
                <a:solidFill>
                  <a:schemeClr val="tx1"/>
                </a:solidFill>
                <a:effectLst/>
                <a:latin typeface="+mn-lt"/>
                <a:ea typeface="+mn-ea"/>
                <a:cs typeface="+mn-cs"/>
              </a:rPr>
              <a:t> (Lower-Sodium </a:t>
            </a:r>
            <a:r>
              <a:rPr lang="en-US" sz="1200" b="1" i="0" u="none" strike="noStrike" kern="1200" dirty="0" err="1">
                <a:solidFill>
                  <a:schemeClr val="tx1"/>
                </a:solidFill>
                <a:effectLst/>
                <a:latin typeface="+mn-lt"/>
                <a:ea typeface="+mn-ea"/>
                <a:cs typeface="+mn-cs"/>
              </a:rPr>
              <a:t>Oxybate</a:t>
            </a:r>
            <a:r>
              <a:rPr lang="en-US" sz="1200" b="1" i="0" u="none" strike="noStrike" kern="1200" dirty="0">
                <a:solidFill>
                  <a:schemeClr val="tx1"/>
                </a:solidFill>
                <a:effectLst/>
                <a:latin typeface="+mn-lt"/>
                <a:ea typeface="+mn-ea"/>
                <a:cs typeface="+mn-cs"/>
              </a:rPr>
              <a:t> [LXB]; JZP-258) in a Placebo-Controlled, Double-Blind, Randomized Withdrawal Study in Adults With Narcolepsy With Cataplexy</a:t>
            </a:r>
          </a:p>
          <a:p>
            <a:endParaRPr lang="en-US" dirty="0"/>
          </a:p>
          <a:p>
            <a:pPr fontAlgn="base"/>
            <a:r>
              <a:rPr lang="en-US" sz="1200" b="1" i="0" u="none" strike="noStrike" kern="1200" dirty="0">
                <a:solidFill>
                  <a:schemeClr val="tx1"/>
                </a:solidFill>
                <a:effectLst/>
                <a:latin typeface="+mn-lt"/>
                <a:ea typeface="+mn-ea"/>
                <a:cs typeface="+mn-cs"/>
              </a:rPr>
              <a:t>Study Objectives</a:t>
            </a:r>
          </a:p>
          <a:p>
            <a:pPr fontAlgn="base"/>
            <a:r>
              <a:rPr lang="en-US" sz="1200" b="0" i="0" u="none" strike="noStrike" kern="1200" dirty="0">
                <a:solidFill>
                  <a:schemeClr val="tx1"/>
                </a:solidFill>
                <a:effectLst/>
                <a:latin typeface="+mn-lt"/>
                <a:ea typeface="+mn-ea"/>
                <a:cs typeface="+mn-cs"/>
              </a:rPr>
              <a:t>Evaluate efficacy and safety of lower-sodium </a:t>
            </a:r>
            <a:r>
              <a:rPr lang="en-US" sz="1200" b="0" i="0" u="none" strike="noStrike" kern="1200" dirty="0" err="1">
                <a:solidFill>
                  <a:schemeClr val="tx1"/>
                </a:solidFill>
                <a:effectLst/>
                <a:latin typeface="+mn-lt"/>
                <a:ea typeface="+mn-ea"/>
                <a:cs typeface="+mn-cs"/>
              </a:rPr>
              <a:t>oxybate</a:t>
            </a:r>
            <a:r>
              <a:rPr lang="en-US" sz="1200" b="0" i="0" u="none" strike="noStrike" kern="1200" dirty="0">
                <a:solidFill>
                  <a:schemeClr val="tx1"/>
                </a:solidFill>
                <a:effectLst/>
                <a:latin typeface="+mn-lt"/>
                <a:ea typeface="+mn-ea"/>
                <a:cs typeface="+mn-cs"/>
              </a:rPr>
              <a:t> (LXB), a novel </a:t>
            </a:r>
            <a:r>
              <a:rPr lang="en-US" sz="1200" b="0" i="0" u="none" strike="noStrike" kern="1200" dirty="0" err="1">
                <a:solidFill>
                  <a:schemeClr val="tx1"/>
                </a:solidFill>
                <a:effectLst/>
                <a:latin typeface="+mn-lt"/>
                <a:ea typeface="+mn-ea"/>
                <a:cs typeface="+mn-cs"/>
              </a:rPr>
              <a:t>oxybate</a:t>
            </a:r>
            <a:r>
              <a:rPr lang="en-US" sz="1200" b="0" i="0" u="none" strike="noStrike" kern="1200" dirty="0">
                <a:solidFill>
                  <a:schemeClr val="tx1"/>
                </a:solidFill>
                <a:effectLst/>
                <a:latin typeface="+mn-lt"/>
                <a:ea typeface="+mn-ea"/>
                <a:cs typeface="+mn-cs"/>
              </a:rPr>
              <a:t> medication with 92% less sodium than sodium </a:t>
            </a:r>
            <a:r>
              <a:rPr lang="en-US" sz="1200" b="0" i="0" u="none" strike="noStrike" kern="1200" dirty="0" err="1">
                <a:solidFill>
                  <a:schemeClr val="tx1"/>
                </a:solidFill>
                <a:effectLst/>
                <a:latin typeface="+mn-lt"/>
                <a:ea typeface="+mn-ea"/>
                <a:cs typeface="+mn-cs"/>
              </a:rPr>
              <a:t>oxybate</a:t>
            </a:r>
            <a:r>
              <a:rPr lang="en-US" sz="1200" b="0" i="0" u="none" strike="noStrike" kern="1200" dirty="0">
                <a:solidFill>
                  <a:schemeClr val="tx1"/>
                </a:solidFill>
                <a:effectLst/>
                <a:latin typeface="+mn-lt"/>
                <a:ea typeface="+mn-ea"/>
                <a:cs typeface="+mn-cs"/>
              </a:rPr>
              <a:t> (SXB).</a:t>
            </a:r>
          </a:p>
          <a:p>
            <a:pPr fontAlgn="base"/>
            <a:r>
              <a:rPr lang="en-US" sz="1200" b="1" i="0" u="none" strike="noStrike" kern="1200" dirty="0">
                <a:solidFill>
                  <a:schemeClr val="tx1"/>
                </a:solidFill>
                <a:effectLst/>
                <a:latin typeface="+mn-lt"/>
                <a:ea typeface="+mn-ea"/>
                <a:cs typeface="+mn-cs"/>
              </a:rPr>
              <a:t>Methods</a:t>
            </a:r>
          </a:p>
          <a:p>
            <a:pPr fontAlgn="base"/>
            <a:r>
              <a:rPr lang="en-US" sz="1200" b="0" i="0" u="none" strike="noStrike" kern="1200" dirty="0">
                <a:solidFill>
                  <a:schemeClr val="tx1"/>
                </a:solidFill>
                <a:effectLst/>
                <a:latin typeface="+mn-lt"/>
                <a:ea typeface="+mn-ea"/>
                <a:cs typeface="+mn-cs"/>
              </a:rPr>
              <a:t>Adults aged 18-70 years with narcolepsy with cataplexy were eligible. The study included a ≤30-day screening period; a 12-week, open-label, optimized treatment and titration period to transition to LXB from previous medications for the treatment of cataplexy; a 2-week stable-dose period (SDP); a 2-week, double-blind, randomized withdrawal period (DBRWP); and a 2-week safety follow-up. During DBRWP, participants were randomized 1:1 to placebo or to continue LXB treatment.</a:t>
            </a:r>
          </a:p>
          <a:p>
            <a:pPr fontAlgn="base"/>
            <a:r>
              <a:rPr lang="en-US" sz="1200" b="1" i="0" u="none" strike="noStrike" kern="1200" dirty="0">
                <a:solidFill>
                  <a:schemeClr val="tx1"/>
                </a:solidFill>
                <a:effectLst/>
                <a:latin typeface="+mn-lt"/>
                <a:ea typeface="+mn-ea"/>
                <a:cs typeface="+mn-cs"/>
              </a:rPr>
              <a:t>Results</a:t>
            </a:r>
          </a:p>
          <a:p>
            <a:pPr fontAlgn="base"/>
            <a:r>
              <a:rPr lang="en-US" sz="1200" b="0" i="0" u="none" strike="noStrike" kern="1200" dirty="0">
                <a:solidFill>
                  <a:schemeClr val="tx1"/>
                </a:solidFill>
                <a:effectLst/>
                <a:latin typeface="+mn-lt"/>
                <a:ea typeface="+mn-ea"/>
                <a:cs typeface="+mn-cs"/>
              </a:rPr>
              <a:t>Efficacy was assessed in 134 participants who received randomized treatment, and safety was assessed in all enrolled participants (N=201). Statistically significant worsening of symptoms was observed in participants randomized to placebo, with median (first quartile [Q1], third quartile [Q3]) change in weekly number of cataplexy attacks from SDP to DBRWP (primary efficacy endpoint) in the placebo group of 2.35 (0.00, 11.61) versus 0.00 (−0.49, 1.75) in the LXB group (P&lt;0.0001; mean [standard deviation, SD] change: 11.46 [24.751] versus 0.12 [5.772]), and median (Q1, Q3) change in Epworth Sleepiness Scale score (key secondary efficacy endpoint) of 2.0 (0.0, 5.0) in the placebo group versus 0.0 (−1.0, 1.0) in the LXB group (P&lt;0.0001; mean [SD] change: 3.0 [4.68] versus 0.0 [2.90]). The most common treatment-emergent adverse events with LXB were headache (20.4%), nausea (12.9%), and dizziness (10.4%).</a:t>
            </a:r>
          </a:p>
          <a:p>
            <a:pPr fontAlgn="base"/>
            <a:r>
              <a:rPr lang="en-US" sz="1200" b="1" i="0" u="none" strike="noStrike" kern="1200" dirty="0">
                <a:solidFill>
                  <a:schemeClr val="tx1"/>
                </a:solidFill>
                <a:effectLst/>
                <a:latin typeface="+mn-lt"/>
                <a:ea typeface="+mn-ea"/>
                <a:cs typeface="+mn-cs"/>
              </a:rPr>
              <a:t>Conclusions</a:t>
            </a:r>
          </a:p>
          <a:p>
            <a:pPr fontAlgn="base"/>
            <a:r>
              <a:rPr lang="en-US" sz="1200" b="0" i="0" u="none" strike="noStrike" kern="1200" dirty="0">
                <a:solidFill>
                  <a:schemeClr val="tx1"/>
                </a:solidFill>
                <a:effectLst/>
                <a:latin typeface="+mn-lt"/>
                <a:ea typeface="+mn-ea"/>
                <a:cs typeface="+mn-cs"/>
              </a:rPr>
              <a:t>Efficacy of LXB for the treatment of cataplexy and excessive daytime sleepiness was demonstrated. The safety profile of LXB was consistent with SXB.</a:t>
            </a:r>
          </a:p>
          <a:p>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17</a:t>
            </a:fld>
            <a:endParaRPr lang="en-US"/>
          </a:p>
        </p:txBody>
      </p:sp>
    </p:spTree>
    <p:extLst>
      <p:ext uri="{BB962C8B-B14F-4D97-AF65-F5344CB8AC3E}">
        <p14:creationId xmlns:p14="http://schemas.microsoft.com/office/powerpoint/2010/main" val="317077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sz="1200" b="0" i="0" kern="1200" dirty="0">
                <a:solidFill>
                  <a:schemeClr val="tx1"/>
                </a:solidFill>
                <a:effectLst/>
                <a:latin typeface="+mn-lt"/>
                <a:ea typeface="+mn-ea"/>
                <a:cs typeface="+mn-cs"/>
              </a:rPr>
              <a:t>17:14</a:t>
            </a:r>
          </a:p>
          <a:p>
            <a:r>
              <a:rPr lang="en-US" sz="1200" b="0" i="0" kern="1200" dirty="0">
                <a:solidFill>
                  <a:schemeClr val="tx1"/>
                </a:solidFill>
                <a:effectLst/>
                <a:latin typeface="+mn-lt"/>
                <a:ea typeface="+mn-ea"/>
                <a:cs typeface="+mn-cs"/>
              </a:rPr>
              <a:t>But we also need</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Abstract</a:t>
            </a:r>
          </a:p>
          <a:p>
            <a:r>
              <a:rPr lang="en-US" sz="1200" b="0" i="0" kern="1200" dirty="0">
                <a:solidFill>
                  <a:schemeClr val="tx1"/>
                </a:solidFill>
                <a:effectLst/>
                <a:latin typeface="+mn-lt"/>
                <a:ea typeface="+mn-ea"/>
                <a:cs typeface="+mn-cs"/>
              </a:rPr>
              <a:t>Context</a:t>
            </a:r>
          </a:p>
          <a:p>
            <a:r>
              <a:rPr lang="en-US" sz="1200" b="0" i="0" kern="1200" dirty="0">
                <a:solidFill>
                  <a:schemeClr val="tx1"/>
                </a:solidFill>
                <a:effectLst/>
                <a:latin typeface="+mn-lt"/>
                <a:ea typeface="+mn-ea"/>
                <a:cs typeface="+mn-cs"/>
              </a:rPr>
              <a:t>Modafinil, a wake-promoting drug used to treat narcolepsy, is increasingly being used as a cognitive enhancer. Although initially launched as distinct from stimulants that increase extracellular dopamine by targeting dopamine transporters, recent preclinical studies suggest otherwise.</a:t>
            </a:r>
          </a:p>
          <a:p>
            <a:r>
              <a:rPr lang="en-US" sz="1200" b="0" i="0" kern="1200" dirty="0">
                <a:solidFill>
                  <a:schemeClr val="tx1"/>
                </a:solidFill>
                <a:effectLst/>
                <a:latin typeface="+mn-lt"/>
                <a:ea typeface="+mn-ea"/>
                <a:cs typeface="+mn-cs"/>
              </a:rPr>
              <a:t>Objective</a:t>
            </a:r>
          </a:p>
          <a:p>
            <a:r>
              <a:rPr lang="en-US" sz="1200" b="0" i="0" kern="1200" dirty="0">
                <a:solidFill>
                  <a:schemeClr val="tx1"/>
                </a:solidFill>
                <a:effectLst/>
                <a:latin typeface="+mn-lt"/>
                <a:ea typeface="+mn-ea"/>
                <a:cs typeface="+mn-cs"/>
              </a:rPr>
              <a:t>To measure the acute effects of modafinil at doses used therapeutically (200 mg and 400 mg given orally) on extracellular dopamine and on dopamine transporters in the male human brain.</a:t>
            </a:r>
          </a:p>
          <a:p>
            <a:r>
              <a:rPr lang="en-US" sz="1200" b="0" i="0" kern="1200" dirty="0">
                <a:solidFill>
                  <a:schemeClr val="tx1"/>
                </a:solidFill>
                <a:effectLst/>
                <a:latin typeface="+mn-lt"/>
                <a:ea typeface="+mn-ea"/>
                <a:cs typeface="+mn-cs"/>
              </a:rPr>
              <a:t>Design, Setting, and Participants</a:t>
            </a:r>
          </a:p>
          <a:p>
            <a:r>
              <a:rPr lang="en-US" sz="1200" b="0" i="0" kern="1200" dirty="0">
                <a:solidFill>
                  <a:schemeClr val="tx1"/>
                </a:solidFill>
                <a:effectLst/>
                <a:latin typeface="+mn-lt"/>
                <a:ea typeface="+mn-ea"/>
                <a:cs typeface="+mn-cs"/>
              </a:rPr>
              <a:t>Positron emission tomography with [</a:t>
            </a:r>
            <a:r>
              <a:rPr lang="en-US" sz="1200" b="0" i="0" kern="1200" baseline="30000" dirty="0">
                <a:solidFill>
                  <a:schemeClr val="tx1"/>
                </a:solidFill>
                <a:effectLst/>
                <a:latin typeface="+mn-lt"/>
                <a:ea typeface="+mn-ea"/>
                <a:cs typeface="+mn-cs"/>
              </a:rPr>
              <a:t>11</a:t>
            </a:r>
            <a:r>
              <a:rPr lang="en-US" sz="1200" b="0" i="0" kern="1200" dirty="0">
                <a:solidFill>
                  <a:schemeClr val="tx1"/>
                </a:solidFill>
                <a:effectLst/>
                <a:latin typeface="+mn-lt"/>
                <a:ea typeface="+mn-ea"/>
                <a:cs typeface="+mn-cs"/>
              </a:rPr>
              <a:t>C]raclopride (D</a:t>
            </a:r>
            <a:r>
              <a:rPr lang="en-US" sz="1200" b="0" i="0" kern="1200" baseline="-25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/D</a:t>
            </a:r>
            <a:r>
              <a:rPr lang="en-US" sz="1200" b="0" i="0" kern="1200" baseline="-25000" dirty="0">
                <a:solidFill>
                  <a:schemeClr val="tx1"/>
                </a:solidFill>
                <a:effectLst/>
                <a:latin typeface="+mn-lt"/>
                <a:ea typeface="+mn-ea"/>
                <a:cs typeface="+mn-cs"/>
              </a:rPr>
              <a:t>3</a:t>
            </a:r>
            <a:r>
              <a:rPr lang="en-US" sz="1200" b="0" i="0" kern="1200" dirty="0">
                <a:solidFill>
                  <a:schemeClr val="tx1"/>
                </a:solidFill>
                <a:effectLst/>
                <a:latin typeface="+mn-lt"/>
                <a:ea typeface="+mn-ea"/>
                <a:cs typeface="+mn-cs"/>
              </a:rPr>
              <a:t> radioligand sensitive to changes in endogenous dopamine) and [</a:t>
            </a:r>
            <a:r>
              <a:rPr lang="en-US" sz="1200" b="0" i="0" kern="1200" baseline="30000" dirty="0">
                <a:solidFill>
                  <a:schemeClr val="tx1"/>
                </a:solidFill>
                <a:effectLst/>
                <a:latin typeface="+mn-lt"/>
                <a:ea typeface="+mn-ea"/>
                <a:cs typeface="+mn-cs"/>
              </a:rPr>
              <a:t>11</a:t>
            </a:r>
            <a:r>
              <a:rPr lang="en-US" sz="1200" b="0" i="0" kern="1200" dirty="0">
                <a:solidFill>
                  <a:schemeClr val="tx1"/>
                </a:solidFill>
                <a:effectLst/>
                <a:latin typeface="+mn-lt"/>
                <a:ea typeface="+mn-ea"/>
                <a:cs typeface="+mn-cs"/>
              </a:rPr>
              <a:t>C]cocaine (dopamine transporter radioligand) was used to measure the effects of modafinil on extracellular dopamine and on dopamine transporters in 10 healthy male participants. The study took place over an 8-month period (2007–2008) at Brookhaven National Laboratory.</a:t>
            </a:r>
          </a:p>
          <a:p>
            <a:r>
              <a:rPr lang="en-US" sz="1200" b="0" i="0" kern="1200" dirty="0">
                <a:solidFill>
                  <a:schemeClr val="tx1"/>
                </a:solidFill>
                <a:effectLst/>
                <a:latin typeface="+mn-lt"/>
                <a:ea typeface="+mn-ea"/>
                <a:cs typeface="+mn-cs"/>
              </a:rPr>
              <a:t>Main Outcome Measures</a:t>
            </a:r>
          </a:p>
          <a:p>
            <a:r>
              <a:rPr lang="en-US" sz="1200" b="0" i="0" kern="1200" dirty="0">
                <a:solidFill>
                  <a:schemeClr val="tx1"/>
                </a:solidFill>
                <a:effectLst/>
                <a:latin typeface="+mn-lt"/>
                <a:ea typeface="+mn-ea"/>
                <a:cs typeface="+mn-cs"/>
              </a:rPr>
              <a:t>Primary outcomes were changes in dopamine D</a:t>
            </a:r>
            <a:r>
              <a:rPr lang="en-US" sz="1200" b="0" i="0" kern="1200" baseline="-25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/D</a:t>
            </a:r>
            <a:r>
              <a:rPr lang="en-US" sz="1200" b="0" i="0" kern="1200" baseline="-25000" dirty="0">
                <a:solidFill>
                  <a:schemeClr val="tx1"/>
                </a:solidFill>
                <a:effectLst/>
                <a:latin typeface="+mn-lt"/>
                <a:ea typeface="+mn-ea"/>
                <a:cs typeface="+mn-cs"/>
              </a:rPr>
              <a:t>3</a:t>
            </a:r>
            <a:r>
              <a:rPr lang="en-US" sz="1200" b="0" i="0" kern="1200" dirty="0">
                <a:solidFill>
                  <a:schemeClr val="tx1"/>
                </a:solidFill>
                <a:effectLst/>
                <a:latin typeface="+mn-lt"/>
                <a:ea typeface="+mn-ea"/>
                <a:cs typeface="+mn-cs"/>
              </a:rPr>
              <a:t> receptor and dopamine transporter availability (measured by changes in binding potential) after modafinil when compared with after placebo.</a:t>
            </a:r>
          </a:p>
          <a:p>
            <a:r>
              <a:rPr lang="en-US" sz="1200" b="0" i="0" kern="1200" dirty="0">
                <a:solidFill>
                  <a:schemeClr val="tx1"/>
                </a:solidFill>
                <a:effectLst/>
                <a:latin typeface="+mn-lt"/>
                <a:ea typeface="+mn-ea"/>
                <a:cs typeface="+mn-cs"/>
              </a:rPr>
              <a:t>Results</a:t>
            </a:r>
          </a:p>
          <a:p>
            <a:r>
              <a:rPr lang="en-US" sz="1200" b="0" i="0" kern="1200" dirty="0">
                <a:solidFill>
                  <a:schemeClr val="tx1"/>
                </a:solidFill>
                <a:effectLst/>
                <a:latin typeface="+mn-lt"/>
                <a:ea typeface="+mn-ea"/>
                <a:cs typeface="+mn-cs"/>
              </a:rPr>
              <a:t>Modafinil decreased mean (SD) [</a:t>
            </a:r>
            <a:r>
              <a:rPr lang="en-US" sz="1200" b="0" i="0" kern="1200" baseline="30000" dirty="0">
                <a:solidFill>
                  <a:schemeClr val="tx1"/>
                </a:solidFill>
                <a:effectLst/>
                <a:latin typeface="+mn-lt"/>
                <a:ea typeface="+mn-ea"/>
                <a:cs typeface="+mn-cs"/>
              </a:rPr>
              <a:t>11</a:t>
            </a:r>
            <a:r>
              <a:rPr lang="en-US" sz="1200" b="0" i="0" kern="1200" dirty="0">
                <a:solidFill>
                  <a:schemeClr val="tx1"/>
                </a:solidFill>
                <a:effectLst/>
                <a:latin typeface="+mn-lt"/>
                <a:ea typeface="+mn-ea"/>
                <a:cs typeface="+mn-cs"/>
              </a:rPr>
              <a:t>C]raclopride binding potential in caudate (6.1% [6.5%]; 95% confidence interval [CI], 1.5% to 10.8%;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=.02), putamen (6.7% [4.9%]; 95% CI, 3.2% to 10.3%;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=.002), and nucleus </a:t>
            </a:r>
            <a:r>
              <a:rPr lang="en-US" sz="1200" b="0" i="0" kern="1200" dirty="0" err="1">
                <a:solidFill>
                  <a:schemeClr val="tx1"/>
                </a:solidFill>
                <a:effectLst/>
                <a:latin typeface="+mn-lt"/>
                <a:ea typeface="+mn-ea"/>
                <a:cs typeface="+mn-cs"/>
              </a:rPr>
              <a:t>accumbens</a:t>
            </a:r>
            <a:r>
              <a:rPr lang="en-US" sz="1200" b="0" i="0" kern="1200" dirty="0">
                <a:solidFill>
                  <a:schemeClr val="tx1"/>
                </a:solidFill>
                <a:effectLst/>
                <a:latin typeface="+mn-lt"/>
                <a:ea typeface="+mn-ea"/>
                <a:cs typeface="+mn-cs"/>
              </a:rPr>
              <a:t> (19.4% [20%]; 95% CI, 5% to 35%;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=.02), reflecting increases in extracellular dopamine. Modafinil also decreased [</a:t>
            </a:r>
            <a:r>
              <a:rPr lang="en-US" sz="1200" b="0" i="0" kern="1200" baseline="30000" dirty="0">
                <a:solidFill>
                  <a:schemeClr val="tx1"/>
                </a:solidFill>
                <a:effectLst/>
                <a:latin typeface="+mn-lt"/>
                <a:ea typeface="+mn-ea"/>
                <a:cs typeface="+mn-cs"/>
              </a:rPr>
              <a:t>11</a:t>
            </a:r>
            <a:r>
              <a:rPr lang="en-US" sz="1200" b="0" i="0" kern="1200" dirty="0">
                <a:solidFill>
                  <a:schemeClr val="tx1"/>
                </a:solidFill>
                <a:effectLst/>
                <a:latin typeface="+mn-lt"/>
                <a:ea typeface="+mn-ea"/>
                <a:cs typeface="+mn-cs"/>
              </a:rPr>
              <a:t>C]cocaine binding potential in caudate (53.8% [13.8%]; 95% CI, 43.9% to 63.6%;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&lt;.001), putamen (47.2% [11.4%]; 95% CI, 39.1% to 55.4%;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&lt;.001), and nucleus </a:t>
            </a:r>
            <a:r>
              <a:rPr lang="en-US" sz="1200" b="0" i="0" kern="1200" dirty="0" err="1">
                <a:solidFill>
                  <a:schemeClr val="tx1"/>
                </a:solidFill>
                <a:effectLst/>
                <a:latin typeface="+mn-lt"/>
                <a:ea typeface="+mn-ea"/>
                <a:cs typeface="+mn-cs"/>
              </a:rPr>
              <a:t>accumbens</a:t>
            </a:r>
            <a:r>
              <a:rPr lang="en-US" sz="1200" b="0" i="0" kern="1200" dirty="0">
                <a:solidFill>
                  <a:schemeClr val="tx1"/>
                </a:solidFill>
                <a:effectLst/>
                <a:latin typeface="+mn-lt"/>
                <a:ea typeface="+mn-ea"/>
                <a:cs typeface="+mn-cs"/>
              </a:rPr>
              <a:t> (39.3% [10%]; 95% CI, 30% to 49%;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=.001), reflecting occupancy of dopamine transporters.</a:t>
            </a:r>
          </a:p>
          <a:p>
            <a:r>
              <a:rPr lang="en-US" sz="1200" b="0" i="0" kern="1200" dirty="0">
                <a:solidFill>
                  <a:schemeClr val="tx1"/>
                </a:solidFill>
                <a:effectLst/>
                <a:latin typeface="+mn-lt"/>
                <a:ea typeface="+mn-ea"/>
                <a:cs typeface="+mn-cs"/>
              </a:rPr>
              <a:t>Conclusions</a:t>
            </a:r>
          </a:p>
          <a:p>
            <a:r>
              <a:rPr lang="en-US" sz="1200" b="0" i="0" kern="1200" dirty="0">
                <a:solidFill>
                  <a:schemeClr val="tx1"/>
                </a:solidFill>
                <a:effectLst/>
                <a:latin typeface="+mn-lt"/>
                <a:ea typeface="+mn-ea"/>
                <a:cs typeface="+mn-cs"/>
              </a:rPr>
              <a:t>In this pilot study, modafinil blocked dopamine transporters and increased dopamine in the human brain (including the nucleus </a:t>
            </a:r>
            <a:r>
              <a:rPr lang="en-US" sz="1200" b="0" i="0" kern="1200" dirty="0" err="1">
                <a:solidFill>
                  <a:schemeClr val="tx1"/>
                </a:solidFill>
                <a:effectLst/>
                <a:latin typeface="+mn-lt"/>
                <a:ea typeface="+mn-ea"/>
                <a:cs typeface="+mn-cs"/>
              </a:rPr>
              <a:t>accumbens</a:t>
            </a:r>
            <a:r>
              <a:rPr lang="en-US" sz="1200" b="0" i="0" kern="1200" dirty="0">
                <a:solidFill>
                  <a:schemeClr val="tx1"/>
                </a:solidFill>
                <a:effectLst/>
                <a:latin typeface="+mn-lt"/>
                <a:ea typeface="+mn-ea"/>
                <a:cs typeface="+mn-cs"/>
              </a:rPr>
              <a:t>). Because drugs that increase dopamine in the nucleus </a:t>
            </a:r>
            <a:r>
              <a:rPr lang="en-US" sz="1200" b="0" i="0" kern="1200" dirty="0" err="1">
                <a:solidFill>
                  <a:schemeClr val="tx1"/>
                </a:solidFill>
                <a:effectLst/>
                <a:latin typeface="+mn-lt"/>
                <a:ea typeface="+mn-ea"/>
                <a:cs typeface="+mn-cs"/>
              </a:rPr>
              <a:t>accumbens</a:t>
            </a:r>
            <a:r>
              <a:rPr lang="en-US" sz="1200" b="0" i="0" kern="1200" dirty="0">
                <a:solidFill>
                  <a:schemeClr val="tx1"/>
                </a:solidFill>
                <a:effectLst/>
                <a:latin typeface="+mn-lt"/>
                <a:ea typeface="+mn-ea"/>
                <a:cs typeface="+mn-cs"/>
              </a:rPr>
              <a:t> have the potential for abuse, and considering the increasing use of modafinil, these results highlight the need for heightened awareness for potential </a:t>
            </a:r>
            <a:r>
              <a:rPr lang="en-US" sz="1200" b="0" i="0" kern="1200" dirty="0" err="1">
                <a:solidFill>
                  <a:schemeClr val="tx1"/>
                </a:solidFill>
                <a:effectLst/>
                <a:latin typeface="+mn-lt"/>
                <a:ea typeface="+mn-ea"/>
                <a:cs typeface="+mn-cs"/>
              </a:rPr>
              <a:t>abu</a:t>
            </a:r>
            <a:endParaRPr lang="en-US" sz="1200" b="0" i="0" kern="1200" dirty="0">
              <a:solidFill>
                <a:schemeClr val="tx1"/>
              </a:solidFill>
              <a:effectLst/>
              <a:latin typeface="+mn-lt"/>
              <a:ea typeface="+mn-ea"/>
              <a:cs typeface="+mn-cs"/>
            </a:endParaRP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Black JE, et al. </a:t>
            </a:r>
            <a:r>
              <a:rPr lang="en-US" sz="1200" b="0" i="0" kern="1200" dirty="0">
                <a:solidFill>
                  <a:schemeClr val="tx1"/>
                </a:solidFill>
                <a:effectLst/>
                <a:latin typeface="+mn-lt"/>
                <a:ea typeface="+mn-ea"/>
                <a:cs typeface="+mn-cs"/>
              </a:rPr>
              <a:t>The Long-Term Tolerability and Efficacy of Armodafinil in Patients with Excessive Sleepiness Associated with Treated Obstructive Sleep Apnea, Shift Work Disorder, or Narcolepsy: An Open-Label Extension Study</a:t>
            </a:r>
          </a:p>
          <a:p>
            <a:endParaRPr lang="en-US" dirty="0"/>
          </a:p>
          <a:p>
            <a:r>
              <a:rPr lang="en-US" sz="1200" b="0" i="0" kern="1200" dirty="0">
                <a:solidFill>
                  <a:schemeClr val="tx1"/>
                </a:solidFill>
                <a:effectLst/>
                <a:latin typeface="+mn-lt"/>
                <a:ea typeface="+mn-ea"/>
                <a:cs typeface="+mn-cs"/>
              </a:rPr>
              <a:t>Abstract</a:t>
            </a:r>
          </a:p>
          <a:p>
            <a:r>
              <a:rPr lang="en-US" sz="1200" b="0" i="0" kern="1200" dirty="0">
                <a:solidFill>
                  <a:schemeClr val="tx1"/>
                </a:solidFill>
                <a:effectLst/>
                <a:latin typeface="+mn-lt"/>
                <a:ea typeface="+mn-ea"/>
                <a:cs typeface="+mn-cs"/>
              </a:rPr>
              <a:t>Study Objectives:</a:t>
            </a:r>
          </a:p>
          <a:p>
            <a:r>
              <a:rPr lang="en-US" sz="1200" b="0" i="0" kern="1200" dirty="0">
                <a:solidFill>
                  <a:schemeClr val="tx1"/>
                </a:solidFill>
                <a:effectLst/>
                <a:latin typeface="+mn-lt"/>
                <a:ea typeface="+mn-ea"/>
                <a:cs typeface="+mn-cs"/>
              </a:rPr>
              <a:t>Armodafinil is a wakefulness-promoting medication. Its efficacy and tolerability have been established in 12-week studies of patients with excessive sleepiness (ES) associated with treated obstructive sleep apnea (OSA), shift work disorder (SWD), or narcolepsy. This study evaluated the tolerability and efficacy of armodafinil for ≥ 12 months.</a:t>
            </a:r>
          </a:p>
          <a:p>
            <a:r>
              <a:rPr lang="en-US" sz="1200" b="0" i="0" kern="1200" dirty="0">
                <a:solidFill>
                  <a:schemeClr val="tx1"/>
                </a:solidFill>
                <a:effectLst/>
                <a:latin typeface="+mn-lt"/>
                <a:ea typeface="+mn-ea"/>
                <a:cs typeface="+mn-cs"/>
              </a:rPr>
              <a:t>Methods:</a:t>
            </a:r>
          </a:p>
          <a:p>
            <a:r>
              <a:rPr lang="en-US" sz="1200" b="0" i="0" kern="1200" dirty="0">
                <a:solidFill>
                  <a:schemeClr val="tx1"/>
                </a:solidFill>
                <a:effectLst/>
                <a:latin typeface="+mn-lt"/>
                <a:ea typeface="+mn-ea"/>
                <a:cs typeface="+mn-cs"/>
              </a:rPr>
              <a:t>Patients with ES associated with treated OSA, SWD, or narcolepsy who completed one of four 12-week, double-blind studies were eligible for this multicenter, open-label study of ≥ 12 months' duration of treatment with armodafinil (50 to 250 mg/day). Adverse events and other criteria of tolerability were monitored throughout the study. Efficacy assessments included the Clinical Global Impression of Change (CGI-C), Brief Fatigue Inventory (BFI), and Epworth Sleepiness Scale (ESS).</a:t>
            </a:r>
          </a:p>
          <a:p>
            <a:r>
              <a:rPr lang="en-US" sz="1200" b="0" i="0" kern="1200" dirty="0">
                <a:solidFill>
                  <a:schemeClr val="tx1"/>
                </a:solidFill>
                <a:effectLst/>
                <a:latin typeface="+mn-lt"/>
                <a:ea typeface="+mn-ea"/>
                <a:cs typeface="+mn-cs"/>
              </a:rPr>
              <a:t>Results:</a:t>
            </a:r>
          </a:p>
          <a:p>
            <a:r>
              <a:rPr lang="en-US" sz="1200" b="0" i="0" kern="1200" dirty="0">
                <a:solidFill>
                  <a:schemeClr val="tx1"/>
                </a:solidFill>
                <a:effectLst/>
                <a:latin typeface="+mn-lt"/>
                <a:ea typeface="+mn-ea"/>
                <a:cs typeface="+mn-cs"/>
              </a:rPr>
              <a:t>Of 743 enrolled patients (474 with treated OSA, 113 with SWD, and 156 with narcolepsy), 57% of patients (420/743) completed 12 months or more of treatment. Discontinuations due to adverse events occurred in 13% of patients (95/743) during the initial 12-month period. Throughout the ≥ 12-month study, adverse events were generally of mild-to-moderate intensity; headache (25% [180/731]), nasopharyngitis (17% [123/731]), and insomnia (14% [99/731]) were the most common. Modest increases were observed in vital sign measurements (blood pressure [3.6/2.3 mm Hg], heart rate [6.7 beats per minute]) across all patient groups; most of the changes occurred by month 3. Improvements from baseline in efficacy assessments started at month 1 and were maintained throughout the study.</a:t>
            </a:r>
          </a:p>
          <a:p>
            <a:r>
              <a:rPr lang="en-US" sz="1200" b="0" i="0" kern="1200" dirty="0">
                <a:solidFill>
                  <a:schemeClr val="tx1"/>
                </a:solidFill>
                <a:effectLst/>
                <a:latin typeface="+mn-lt"/>
                <a:ea typeface="+mn-ea"/>
                <a:cs typeface="+mn-cs"/>
              </a:rPr>
              <a:t>Conclusions:</a:t>
            </a:r>
          </a:p>
          <a:p>
            <a:r>
              <a:rPr lang="en-US" sz="1200" b="0" i="0" kern="1200" dirty="0">
                <a:solidFill>
                  <a:schemeClr val="tx1"/>
                </a:solidFill>
                <a:effectLst/>
                <a:latin typeface="+mn-lt"/>
                <a:ea typeface="+mn-ea"/>
                <a:cs typeface="+mn-cs"/>
              </a:rPr>
              <a:t>Armodafinil remained effective and was generally well tolerated. Increased monitoring of blood pressure may be appropriate in patients on armodafinil. Armodafinil represents an option for long-term treatment of patients with ES associated with treated OSA, SWD, or narcolepsy.</a:t>
            </a:r>
          </a:p>
          <a:p>
            <a:pPr fontAlgn="base"/>
            <a:endParaRPr lang="en-US" sz="1200" b="1" kern="1200" dirty="0">
              <a:solidFill>
                <a:schemeClr val="tx1"/>
              </a:solidFill>
              <a:effectLst/>
              <a:latin typeface="+mn-lt"/>
              <a:ea typeface="+mn-ea"/>
              <a:cs typeface="+mn-cs"/>
            </a:endParaRPr>
          </a:p>
          <a:p>
            <a:pPr fontAlgn="base"/>
            <a:endParaRPr lang="en-US" sz="1200" b="1" kern="1200" dirty="0">
              <a:solidFill>
                <a:schemeClr val="tx1"/>
              </a:solidFill>
              <a:effectLst/>
              <a:latin typeface="+mn-lt"/>
              <a:ea typeface="+mn-ea"/>
              <a:cs typeface="+mn-cs"/>
            </a:endParaRPr>
          </a:p>
          <a:p>
            <a:pPr fontAlgn="base"/>
            <a:r>
              <a:rPr lang="en-US" sz="1200" b="1" kern="1200" dirty="0">
                <a:solidFill>
                  <a:schemeClr val="tx1"/>
                </a:solidFill>
                <a:effectLst/>
                <a:latin typeface="+mn-lt"/>
                <a:ea typeface="+mn-ea"/>
                <a:cs typeface="+mn-cs"/>
              </a:rPr>
              <a:t>0763 Effects Of </a:t>
            </a:r>
            <a:r>
              <a:rPr lang="en-US" sz="1200" b="1" kern="1200" dirty="0" err="1">
                <a:solidFill>
                  <a:schemeClr val="tx1"/>
                </a:solidFill>
                <a:effectLst/>
                <a:latin typeface="+mn-lt"/>
                <a:ea typeface="+mn-ea"/>
                <a:cs typeface="+mn-cs"/>
              </a:rPr>
              <a:t>Solriamfetol</a:t>
            </a:r>
            <a:r>
              <a:rPr lang="en-US" sz="1200" b="1" kern="1200" dirty="0">
                <a:solidFill>
                  <a:schemeClr val="tx1"/>
                </a:solidFill>
                <a:effectLst/>
                <a:latin typeface="+mn-lt"/>
                <a:ea typeface="+mn-ea"/>
                <a:cs typeface="+mn-cs"/>
              </a:rPr>
              <a:t> On Driving Performance In Participants With Narcolepsy</a:t>
            </a:r>
          </a:p>
          <a:p>
            <a:pPr fontAlgn="base"/>
            <a:r>
              <a:rPr lang="en-US" sz="1200" u="sng" kern="1200" dirty="0">
                <a:solidFill>
                  <a:schemeClr val="tx1"/>
                </a:solidFill>
                <a:effectLst/>
                <a:latin typeface="+mn-lt"/>
                <a:ea typeface="+mn-ea"/>
                <a:cs typeface="+mn-cs"/>
              </a:rPr>
              <a:t>F </a:t>
            </a:r>
            <a:r>
              <a:rPr lang="en-US" sz="1200" u="sng" kern="1200" dirty="0" err="1">
                <a:solidFill>
                  <a:schemeClr val="tx1"/>
                </a:solidFill>
                <a:effectLst/>
                <a:latin typeface="+mn-lt"/>
                <a:ea typeface="+mn-ea"/>
                <a:cs typeface="+mn-cs"/>
              </a:rPr>
              <a:t>Vinckenbosch</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G Lammers</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S Overeem</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D Chen</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G Wang</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L Carter</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K Zhou</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J </a:t>
            </a:r>
            <a:r>
              <a:rPr lang="en-US" sz="1200" u="sng" kern="1200" dirty="0" err="1">
                <a:solidFill>
                  <a:schemeClr val="tx1"/>
                </a:solidFill>
                <a:effectLst/>
                <a:latin typeface="+mn-lt"/>
                <a:ea typeface="+mn-ea"/>
                <a:cs typeface="+mn-cs"/>
              </a:rPr>
              <a:t>Ramaekers</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A </a:t>
            </a:r>
            <a:r>
              <a:rPr lang="en-US" sz="1200" u="sng" kern="1200" dirty="0" err="1">
                <a:solidFill>
                  <a:schemeClr val="tx1"/>
                </a:solidFill>
                <a:effectLst/>
                <a:latin typeface="+mn-lt"/>
                <a:ea typeface="+mn-ea"/>
                <a:cs typeface="+mn-cs"/>
              </a:rPr>
              <a:t>Vermeeren</a:t>
            </a:r>
            <a:endParaRPr lang="en-US" sz="1200" kern="1200" dirty="0">
              <a:solidFill>
                <a:schemeClr val="tx1"/>
              </a:solidFill>
              <a:effectLst/>
              <a:latin typeface="+mn-lt"/>
              <a:ea typeface="+mn-ea"/>
              <a:cs typeface="+mn-cs"/>
            </a:endParaRPr>
          </a:p>
          <a:p>
            <a:pPr fontAlgn="base"/>
            <a:r>
              <a:rPr lang="en-US" sz="1200" i="1" kern="1200" dirty="0">
                <a:solidFill>
                  <a:schemeClr val="tx1"/>
                </a:solidFill>
                <a:effectLst/>
                <a:latin typeface="+mn-lt"/>
                <a:ea typeface="+mn-ea"/>
                <a:cs typeface="+mn-cs"/>
              </a:rPr>
              <a:t>Sleep</a:t>
            </a:r>
            <a:r>
              <a:rPr lang="en-US" sz="1200" kern="1200" dirty="0">
                <a:solidFill>
                  <a:schemeClr val="tx1"/>
                </a:solidFill>
                <a:effectLst/>
                <a:latin typeface="+mn-lt"/>
                <a:ea typeface="+mn-ea"/>
                <a:cs typeface="+mn-cs"/>
              </a:rPr>
              <a:t>, Volume 43, Issue Supplement_1, April 2020, Page A290, </a:t>
            </a:r>
            <a:r>
              <a:rPr lang="en-US" sz="1200" u="sng" kern="1200" dirty="0">
                <a:solidFill>
                  <a:schemeClr val="tx1"/>
                </a:solidFill>
                <a:effectLst/>
                <a:latin typeface="+mn-lt"/>
                <a:ea typeface="+mn-ea"/>
                <a:cs typeface="+mn-cs"/>
                <a:hlinkClick r:id="rId3"/>
              </a:rPr>
              <a:t>https://doi.org/10.1093/sleep/zsaa056.759</a:t>
            </a:r>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 </a:t>
            </a:r>
          </a:p>
          <a:p>
            <a:pPr fontAlgn="base"/>
            <a:r>
              <a:rPr lang="en-US" sz="1200" b="1" kern="1200" dirty="0">
                <a:solidFill>
                  <a:schemeClr val="tx1"/>
                </a:solidFill>
                <a:effectLst/>
                <a:latin typeface="+mn-lt"/>
                <a:ea typeface="+mn-ea"/>
                <a:cs typeface="+mn-cs"/>
              </a:rPr>
              <a:t>Abstract</a:t>
            </a:r>
          </a:p>
          <a:p>
            <a:pPr fontAlgn="base"/>
            <a:r>
              <a:rPr lang="en-US" sz="1200" b="1" kern="1200" dirty="0">
                <a:solidFill>
                  <a:schemeClr val="tx1"/>
                </a:solidFill>
                <a:effectLst/>
                <a:latin typeface="+mn-lt"/>
                <a:ea typeface="+mn-ea"/>
                <a:cs typeface="+mn-cs"/>
              </a:rPr>
              <a:t>Introduction</a:t>
            </a:r>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Patients with narcolepsy have an increased risk of automobile accidents. </a:t>
            </a:r>
            <a:r>
              <a:rPr lang="en-US" sz="1200" kern="1200" dirty="0" err="1">
                <a:solidFill>
                  <a:schemeClr val="tx1"/>
                </a:solidFill>
                <a:effectLst/>
                <a:latin typeface="+mn-lt"/>
                <a:ea typeface="+mn-ea"/>
                <a:cs typeface="+mn-cs"/>
              </a:rPr>
              <a:t>Solriamfetol</a:t>
            </a:r>
            <a:r>
              <a:rPr lang="en-US" sz="1200" kern="1200" dirty="0">
                <a:solidFill>
                  <a:schemeClr val="tx1"/>
                </a:solidFill>
                <a:effectLst/>
                <a:latin typeface="+mn-lt"/>
                <a:ea typeface="+mn-ea"/>
                <a:cs typeface="+mn-cs"/>
              </a:rPr>
              <a:t>, a dopamine/norepinephrine reuptake inhibitor, is approved in the US (</a:t>
            </a:r>
            <a:r>
              <a:rPr lang="en-US" sz="1200" kern="1200" dirty="0" err="1">
                <a:solidFill>
                  <a:schemeClr val="tx1"/>
                </a:solidFill>
                <a:effectLst/>
                <a:latin typeface="+mn-lt"/>
                <a:ea typeface="+mn-ea"/>
                <a:cs typeface="+mn-cs"/>
              </a:rPr>
              <a:t>Sunosi</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for adults with excessive daytime sleepiness (EDS) associated with narcolepsy (75-150 mg/day). This study evaluated the effects of </a:t>
            </a:r>
            <a:r>
              <a:rPr lang="en-US" sz="1200" kern="1200" dirty="0" err="1">
                <a:solidFill>
                  <a:schemeClr val="tx1"/>
                </a:solidFill>
                <a:effectLst/>
                <a:latin typeface="+mn-lt"/>
                <a:ea typeface="+mn-ea"/>
                <a:cs typeface="+mn-cs"/>
              </a:rPr>
              <a:t>solriamfetol</a:t>
            </a:r>
            <a:r>
              <a:rPr lang="en-US" sz="1200" kern="1200" dirty="0">
                <a:solidFill>
                  <a:schemeClr val="tx1"/>
                </a:solidFill>
                <a:effectLst/>
                <a:latin typeface="+mn-lt"/>
                <a:ea typeface="+mn-ea"/>
                <a:cs typeface="+mn-cs"/>
              </a:rPr>
              <a:t> on on-road driving performance in participants with narcolepsy.</a:t>
            </a:r>
          </a:p>
          <a:p>
            <a:pPr fontAlgn="base"/>
            <a:r>
              <a:rPr lang="en-US" sz="1200" b="1" kern="1200" dirty="0">
                <a:solidFill>
                  <a:schemeClr val="tx1"/>
                </a:solidFill>
                <a:effectLst/>
                <a:latin typeface="+mn-lt"/>
                <a:ea typeface="+mn-ea"/>
                <a:cs typeface="+mn-cs"/>
              </a:rPr>
              <a:t>Methods</a:t>
            </a:r>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In each period of this randomized, double-blind, placebo-controlled, crossover study (NCT 02806908; EudraCT 2015-003931-36), driving performance during an on-road driving test (a 1-hour drive on a public highway) was assessed at</a:t>
            </a:r>
          </a:p>
          <a:p>
            <a:pPr fontAlgn="base"/>
            <a:r>
              <a:rPr lang="en-US" sz="1200" kern="1200" dirty="0">
                <a:solidFill>
                  <a:schemeClr val="tx1"/>
                </a:solidFill>
                <a:effectLst/>
                <a:latin typeface="+mn-lt"/>
                <a:ea typeface="+mn-ea"/>
                <a:cs typeface="+mn-cs"/>
              </a:rPr>
              <a:t>2 hours and 6 hours </a:t>
            </a:r>
            <a:r>
              <a:rPr lang="en-US" sz="1200" kern="1200" dirty="0" err="1">
                <a:solidFill>
                  <a:schemeClr val="tx1"/>
                </a:solidFill>
                <a:effectLst/>
                <a:latin typeface="+mn-lt"/>
                <a:ea typeface="+mn-ea"/>
                <a:cs typeface="+mn-cs"/>
              </a:rPr>
              <a:t>postdose</a:t>
            </a:r>
            <a:r>
              <a:rPr lang="en-US" sz="1200" kern="1200" dirty="0">
                <a:solidFill>
                  <a:schemeClr val="tx1"/>
                </a:solidFill>
                <a:effectLst/>
                <a:latin typeface="+mn-lt"/>
                <a:ea typeface="+mn-ea"/>
                <a:cs typeface="+mn-cs"/>
              </a:rPr>
              <a:t> following 7 days of treatment with </a:t>
            </a:r>
            <a:r>
              <a:rPr lang="en-US" sz="1200" kern="1200" dirty="0" err="1">
                <a:solidFill>
                  <a:schemeClr val="tx1"/>
                </a:solidFill>
                <a:effectLst/>
                <a:latin typeface="+mn-lt"/>
                <a:ea typeface="+mn-ea"/>
                <a:cs typeface="+mn-cs"/>
              </a:rPr>
              <a:t>solriamfetol</a:t>
            </a:r>
            <a:r>
              <a:rPr lang="en-US" sz="1200" kern="1200" dirty="0">
                <a:solidFill>
                  <a:schemeClr val="tx1"/>
                </a:solidFill>
                <a:effectLst/>
                <a:latin typeface="+mn-lt"/>
                <a:ea typeface="+mn-ea"/>
                <a:cs typeface="+mn-cs"/>
              </a:rPr>
              <a:t> (150 mg/day × 3, then 300 mg/day × 4) or placebo. For assessment of driving performance, the primary endpoint was standard deviation of lateral position (SDLP), a measure of “weaving,” at 2 hours </a:t>
            </a:r>
            <a:r>
              <a:rPr lang="en-US" sz="1200" kern="1200" dirty="0" err="1">
                <a:solidFill>
                  <a:schemeClr val="tx1"/>
                </a:solidFill>
                <a:effectLst/>
                <a:latin typeface="+mn-lt"/>
                <a:ea typeface="+mn-ea"/>
                <a:cs typeface="+mn-cs"/>
              </a:rPr>
              <a:t>postdose</a:t>
            </a:r>
            <a:r>
              <a:rPr lang="en-US" sz="1200" kern="1200" dirty="0">
                <a:solidFill>
                  <a:schemeClr val="tx1"/>
                </a:solidFill>
                <a:effectLst/>
                <a:latin typeface="+mn-lt"/>
                <a:ea typeface="+mn-ea"/>
                <a:cs typeface="+mn-cs"/>
              </a:rPr>
              <a:t>. Comparisons (</a:t>
            </a:r>
            <a:r>
              <a:rPr lang="en-US" sz="1200" kern="1200" dirty="0" err="1">
                <a:solidFill>
                  <a:schemeClr val="tx1"/>
                </a:solidFill>
                <a:effectLst/>
                <a:latin typeface="+mn-lt"/>
                <a:ea typeface="+mn-ea"/>
                <a:cs typeface="+mn-cs"/>
              </a:rPr>
              <a:t>solriamfetol</a:t>
            </a:r>
            <a:r>
              <a:rPr lang="en-US" sz="1200" kern="1200" dirty="0">
                <a:solidFill>
                  <a:schemeClr val="tx1"/>
                </a:solidFill>
                <a:effectLst/>
                <a:latin typeface="+mn-lt"/>
                <a:ea typeface="+mn-ea"/>
                <a:cs typeface="+mn-cs"/>
              </a:rPr>
              <a:t> vs placebo) used a Wilcoxon signed-rank test.</a:t>
            </a:r>
          </a:p>
          <a:p>
            <a:pPr fontAlgn="base"/>
            <a:r>
              <a:rPr lang="en-US" sz="1200" b="1" kern="1200" dirty="0">
                <a:solidFill>
                  <a:schemeClr val="tx1"/>
                </a:solidFill>
                <a:effectLst/>
                <a:latin typeface="+mn-lt"/>
                <a:ea typeface="+mn-ea"/>
                <a:cs typeface="+mn-cs"/>
              </a:rPr>
              <a:t>Results</a:t>
            </a:r>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The study included 24 participants (54% male; mean age, 40 years); 22 were included in the analyses of SDLP data. At 2 hours </a:t>
            </a:r>
            <a:r>
              <a:rPr lang="en-US" sz="1200" kern="1200" dirty="0" err="1">
                <a:solidFill>
                  <a:schemeClr val="tx1"/>
                </a:solidFill>
                <a:effectLst/>
                <a:latin typeface="+mn-lt"/>
                <a:ea typeface="+mn-ea"/>
                <a:cs typeface="+mn-cs"/>
              </a:rPr>
              <a:t>postdose</a:t>
            </a:r>
            <a:r>
              <a:rPr lang="en-US" sz="1200" kern="1200" dirty="0">
                <a:solidFill>
                  <a:schemeClr val="tx1"/>
                </a:solidFill>
                <a:effectLst/>
                <a:latin typeface="+mn-lt"/>
                <a:ea typeface="+mn-ea"/>
                <a:cs typeface="+mn-cs"/>
              </a:rPr>
              <a:t>, SDLP for </a:t>
            </a:r>
            <a:r>
              <a:rPr lang="en-US" sz="1200" kern="1200" dirty="0" err="1">
                <a:solidFill>
                  <a:schemeClr val="tx1"/>
                </a:solidFill>
                <a:effectLst/>
                <a:latin typeface="+mn-lt"/>
                <a:ea typeface="+mn-ea"/>
                <a:cs typeface="+mn-cs"/>
              </a:rPr>
              <a:t>solriamfetol</a:t>
            </a:r>
            <a:r>
              <a:rPr lang="en-US" sz="1200" kern="1200" dirty="0">
                <a:solidFill>
                  <a:schemeClr val="tx1"/>
                </a:solidFill>
                <a:effectLst/>
                <a:latin typeface="+mn-lt"/>
                <a:ea typeface="+mn-ea"/>
                <a:cs typeface="+mn-cs"/>
              </a:rPr>
              <a:t> (median, 19.08 cm) was statistically significantly lower than that for placebo (median, 20.46 cm;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=0.0022; incomplete driving tests: </a:t>
            </a:r>
            <a:r>
              <a:rPr lang="en-US" sz="1200" kern="1200" dirty="0" err="1">
                <a:solidFill>
                  <a:schemeClr val="tx1"/>
                </a:solidFill>
                <a:effectLst/>
                <a:latin typeface="+mn-lt"/>
                <a:ea typeface="+mn-ea"/>
                <a:cs typeface="+mn-cs"/>
              </a:rPr>
              <a:t>solriamfetol</a:t>
            </a:r>
            <a:r>
              <a:rPr lang="en-US" sz="1200" kern="1200" dirty="0">
                <a:solidFill>
                  <a:schemeClr val="tx1"/>
                </a:solidFill>
                <a:effectLst/>
                <a:latin typeface="+mn-lt"/>
                <a:ea typeface="+mn-ea"/>
                <a:cs typeface="+mn-cs"/>
              </a:rPr>
              <a:t>, n=4; placebo, n=7), indicating a better performance with </a:t>
            </a:r>
            <a:r>
              <a:rPr lang="en-US" sz="1200" kern="1200" dirty="0" err="1">
                <a:solidFill>
                  <a:schemeClr val="tx1"/>
                </a:solidFill>
                <a:effectLst/>
                <a:latin typeface="+mn-lt"/>
                <a:ea typeface="+mn-ea"/>
                <a:cs typeface="+mn-cs"/>
              </a:rPr>
              <a:t>solriamfetol</a:t>
            </a:r>
            <a:r>
              <a:rPr lang="en-US" sz="1200" kern="1200" dirty="0">
                <a:solidFill>
                  <a:schemeClr val="tx1"/>
                </a:solidFill>
                <a:effectLst/>
                <a:latin typeface="+mn-lt"/>
                <a:ea typeface="+mn-ea"/>
                <a:cs typeface="+mn-cs"/>
              </a:rPr>
              <a:t>. At 6 hours </a:t>
            </a:r>
            <a:r>
              <a:rPr lang="en-US" sz="1200" kern="1200" dirty="0" err="1">
                <a:solidFill>
                  <a:schemeClr val="tx1"/>
                </a:solidFill>
                <a:effectLst/>
                <a:latin typeface="+mn-lt"/>
                <a:ea typeface="+mn-ea"/>
                <a:cs typeface="+mn-cs"/>
              </a:rPr>
              <a:t>postdose</a:t>
            </a:r>
            <a:r>
              <a:rPr lang="en-US" sz="1200" kern="1200" dirty="0">
                <a:solidFill>
                  <a:schemeClr val="tx1"/>
                </a:solidFill>
                <a:effectLst/>
                <a:latin typeface="+mn-lt"/>
                <a:ea typeface="+mn-ea"/>
                <a:cs typeface="+mn-cs"/>
              </a:rPr>
              <a:t>, SDLP for </a:t>
            </a:r>
            <a:r>
              <a:rPr lang="en-US" sz="1200" kern="1200" dirty="0" err="1">
                <a:solidFill>
                  <a:schemeClr val="tx1"/>
                </a:solidFill>
                <a:effectLst/>
                <a:latin typeface="+mn-lt"/>
                <a:ea typeface="+mn-ea"/>
                <a:cs typeface="+mn-cs"/>
              </a:rPr>
              <a:t>solriamfetol</a:t>
            </a:r>
            <a:r>
              <a:rPr lang="en-US" sz="1200" kern="1200" dirty="0">
                <a:solidFill>
                  <a:schemeClr val="tx1"/>
                </a:solidFill>
                <a:effectLst/>
                <a:latin typeface="+mn-lt"/>
                <a:ea typeface="+mn-ea"/>
                <a:cs typeface="+mn-cs"/>
              </a:rPr>
              <a:t> (median, 19.59 cm) was not statistically significantly different from that for placebo (median, 19.78 cm;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=0.1245; incomplete driving tests: </a:t>
            </a:r>
            <a:r>
              <a:rPr lang="en-US" sz="1200" kern="1200" dirty="0" err="1">
                <a:solidFill>
                  <a:schemeClr val="tx1"/>
                </a:solidFill>
                <a:effectLst/>
                <a:latin typeface="+mn-lt"/>
                <a:ea typeface="+mn-ea"/>
                <a:cs typeface="+mn-cs"/>
              </a:rPr>
              <a:t>solriamfetol</a:t>
            </a:r>
            <a:r>
              <a:rPr lang="en-US" sz="1200" kern="1200" dirty="0">
                <a:solidFill>
                  <a:schemeClr val="tx1"/>
                </a:solidFill>
                <a:effectLst/>
                <a:latin typeface="+mn-lt"/>
                <a:ea typeface="+mn-ea"/>
                <a:cs typeface="+mn-cs"/>
              </a:rPr>
              <a:t>, n=3; placebo, n=10). Common adverse events (≥5%) were headache, decreased appetite, somnolence, sleep disorder, agitation, nausea, and palpitations.</a:t>
            </a:r>
          </a:p>
          <a:p>
            <a:pPr fontAlgn="base"/>
            <a:r>
              <a:rPr lang="en-US" sz="1200" b="1" kern="1200" dirty="0">
                <a:solidFill>
                  <a:schemeClr val="tx1"/>
                </a:solidFill>
                <a:effectLst/>
                <a:latin typeface="+mn-lt"/>
                <a:ea typeface="+mn-ea"/>
                <a:cs typeface="+mn-cs"/>
              </a:rPr>
              <a:t>Conclusion</a:t>
            </a:r>
            <a:endParaRPr lang="en-US" sz="1200" kern="1200" dirty="0">
              <a:solidFill>
                <a:schemeClr val="tx1"/>
              </a:solidFill>
              <a:effectLst/>
              <a:latin typeface="+mn-lt"/>
              <a:ea typeface="+mn-ea"/>
              <a:cs typeface="+mn-cs"/>
            </a:endParaRPr>
          </a:p>
          <a:p>
            <a:pPr fontAlgn="base"/>
            <a:r>
              <a:rPr lang="en-US" sz="1200" kern="1200" dirty="0" err="1">
                <a:solidFill>
                  <a:schemeClr val="tx1"/>
                </a:solidFill>
                <a:effectLst/>
                <a:latin typeface="+mn-lt"/>
                <a:ea typeface="+mn-ea"/>
                <a:cs typeface="+mn-cs"/>
              </a:rPr>
              <a:t>Solriamfetol</a:t>
            </a:r>
            <a:r>
              <a:rPr lang="en-US" sz="1200" kern="1200" dirty="0">
                <a:solidFill>
                  <a:schemeClr val="tx1"/>
                </a:solidFill>
                <a:effectLst/>
                <a:latin typeface="+mn-lt"/>
                <a:ea typeface="+mn-ea"/>
                <a:cs typeface="+mn-cs"/>
              </a:rPr>
              <a:t> (300 mg/day) improved SDLP, an important measure of driving performance, at 2 hours after administration in participants with narcolepsy.</a:t>
            </a:r>
          </a:p>
          <a:p>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18</a:t>
            </a:fld>
            <a:endParaRPr lang="en-US"/>
          </a:p>
        </p:txBody>
      </p:sp>
    </p:spTree>
    <p:extLst>
      <p:ext uri="{BB962C8B-B14F-4D97-AF65-F5344CB8AC3E}">
        <p14:creationId xmlns:p14="http://schemas.microsoft.com/office/powerpoint/2010/main" val="38037730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sz="1200" b="0" i="0" kern="1200" dirty="0">
                <a:solidFill>
                  <a:schemeClr val="tx1"/>
                </a:solidFill>
                <a:effectLst/>
                <a:latin typeface="+mn-lt"/>
                <a:ea typeface="+mn-ea"/>
                <a:cs typeface="+mn-cs"/>
              </a:rPr>
              <a:t>17:47</a:t>
            </a:r>
          </a:p>
          <a:p>
            <a:r>
              <a:rPr lang="en-US" sz="1200" b="0" i="0" kern="1200" dirty="0">
                <a:solidFill>
                  <a:schemeClr val="tx1"/>
                </a:solidFill>
                <a:effectLst/>
                <a:latin typeface="+mn-lt"/>
                <a:ea typeface="+mn-ea"/>
                <a:cs typeface="+mn-cs"/>
              </a:rPr>
              <a:t>So this is</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Abstract</a:t>
            </a:r>
          </a:p>
          <a:p>
            <a:r>
              <a:rPr lang="en-US" sz="1200" b="0" i="0" kern="1200" dirty="0">
                <a:solidFill>
                  <a:schemeClr val="tx1"/>
                </a:solidFill>
                <a:effectLst/>
                <a:latin typeface="+mn-lt"/>
                <a:ea typeface="+mn-ea"/>
                <a:cs typeface="+mn-cs"/>
              </a:rPr>
              <a:t>Context</a:t>
            </a:r>
          </a:p>
          <a:p>
            <a:r>
              <a:rPr lang="en-US" sz="1200" b="0" i="0" kern="1200" dirty="0">
                <a:solidFill>
                  <a:schemeClr val="tx1"/>
                </a:solidFill>
                <a:effectLst/>
                <a:latin typeface="+mn-lt"/>
                <a:ea typeface="+mn-ea"/>
                <a:cs typeface="+mn-cs"/>
              </a:rPr>
              <a:t>Modafinil, a wake-promoting drug used to treat narcolepsy, is increasingly being used as a cognitive enhancer. Although initially launched as distinct from stimulants that increase extracellular dopamine by targeting dopamine transporters, recent preclinical studies suggest otherwise.</a:t>
            </a:r>
          </a:p>
          <a:p>
            <a:r>
              <a:rPr lang="en-US" sz="1200" b="0" i="0" kern="1200" dirty="0">
                <a:solidFill>
                  <a:schemeClr val="tx1"/>
                </a:solidFill>
                <a:effectLst/>
                <a:latin typeface="+mn-lt"/>
                <a:ea typeface="+mn-ea"/>
                <a:cs typeface="+mn-cs"/>
              </a:rPr>
              <a:t>Objective</a:t>
            </a:r>
          </a:p>
          <a:p>
            <a:r>
              <a:rPr lang="en-US" sz="1200" b="0" i="0" kern="1200" dirty="0">
                <a:solidFill>
                  <a:schemeClr val="tx1"/>
                </a:solidFill>
                <a:effectLst/>
                <a:latin typeface="+mn-lt"/>
                <a:ea typeface="+mn-ea"/>
                <a:cs typeface="+mn-cs"/>
              </a:rPr>
              <a:t>To measure the acute effects of modafinil at doses used therapeutically (200 mg and 400 mg given orally) on extracellular dopamine and on dopamine transporters in the male human brain.</a:t>
            </a:r>
          </a:p>
          <a:p>
            <a:r>
              <a:rPr lang="en-US" sz="1200" b="0" i="0" kern="1200" dirty="0">
                <a:solidFill>
                  <a:schemeClr val="tx1"/>
                </a:solidFill>
                <a:effectLst/>
                <a:latin typeface="+mn-lt"/>
                <a:ea typeface="+mn-ea"/>
                <a:cs typeface="+mn-cs"/>
              </a:rPr>
              <a:t>Design, Setting, and Participants</a:t>
            </a:r>
          </a:p>
          <a:p>
            <a:r>
              <a:rPr lang="en-US" sz="1200" b="0" i="0" kern="1200" dirty="0">
                <a:solidFill>
                  <a:schemeClr val="tx1"/>
                </a:solidFill>
                <a:effectLst/>
                <a:latin typeface="+mn-lt"/>
                <a:ea typeface="+mn-ea"/>
                <a:cs typeface="+mn-cs"/>
              </a:rPr>
              <a:t>Positron emission tomography with [</a:t>
            </a:r>
            <a:r>
              <a:rPr lang="en-US" sz="1200" b="0" i="0" kern="1200" baseline="30000" dirty="0">
                <a:solidFill>
                  <a:schemeClr val="tx1"/>
                </a:solidFill>
                <a:effectLst/>
                <a:latin typeface="+mn-lt"/>
                <a:ea typeface="+mn-ea"/>
                <a:cs typeface="+mn-cs"/>
              </a:rPr>
              <a:t>11</a:t>
            </a:r>
            <a:r>
              <a:rPr lang="en-US" sz="1200" b="0" i="0" kern="1200" dirty="0">
                <a:solidFill>
                  <a:schemeClr val="tx1"/>
                </a:solidFill>
                <a:effectLst/>
                <a:latin typeface="+mn-lt"/>
                <a:ea typeface="+mn-ea"/>
                <a:cs typeface="+mn-cs"/>
              </a:rPr>
              <a:t>C]raclopride (D</a:t>
            </a:r>
            <a:r>
              <a:rPr lang="en-US" sz="1200" b="0" i="0" kern="1200" baseline="-25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/D</a:t>
            </a:r>
            <a:r>
              <a:rPr lang="en-US" sz="1200" b="0" i="0" kern="1200" baseline="-25000" dirty="0">
                <a:solidFill>
                  <a:schemeClr val="tx1"/>
                </a:solidFill>
                <a:effectLst/>
                <a:latin typeface="+mn-lt"/>
                <a:ea typeface="+mn-ea"/>
                <a:cs typeface="+mn-cs"/>
              </a:rPr>
              <a:t>3</a:t>
            </a:r>
            <a:r>
              <a:rPr lang="en-US" sz="1200" b="0" i="0" kern="1200" dirty="0">
                <a:solidFill>
                  <a:schemeClr val="tx1"/>
                </a:solidFill>
                <a:effectLst/>
                <a:latin typeface="+mn-lt"/>
                <a:ea typeface="+mn-ea"/>
                <a:cs typeface="+mn-cs"/>
              </a:rPr>
              <a:t> radioligand sensitive to changes in endogenous dopamine) and [</a:t>
            </a:r>
            <a:r>
              <a:rPr lang="en-US" sz="1200" b="0" i="0" kern="1200" baseline="30000" dirty="0">
                <a:solidFill>
                  <a:schemeClr val="tx1"/>
                </a:solidFill>
                <a:effectLst/>
                <a:latin typeface="+mn-lt"/>
                <a:ea typeface="+mn-ea"/>
                <a:cs typeface="+mn-cs"/>
              </a:rPr>
              <a:t>11</a:t>
            </a:r>
            <a:r>
              <a:rPr lang="en-US" sz="1200" b="0" i="0" kern="1200" dirty="0">
                <a:solidFill>
                  <a:schemeClr val="tx1"/>
                </a:solidFill>
                <a:effectLst/>
                <a:latin typeface="+mn-lt"/>
                <a:ea typeface="+mn-ea"/>
                <a:cs typeface="+mn-cs"/>
              </a:rPr>
              <a:t>C]cocaine (dopamine transporter radioligand) was used to measure the effects of modafinil on extracellular dopamine and on dopamine transporters in 10 healthy male participants. The study took place over an 8-month period (2007–2008) at Brookhaven National Laboratory.</a:t>
            </a:r>
          </a:p>
          <a:p>
            <a:r>
              <a:rPr lang="en-US" sz="1200" b="0" i="0" kern="1200" dirty="0">
                <a:solidFill>
                  <a:schemeClr val="tx1"/>
                </a:solidFill>
                <a:effectLst/>
                <a:latin typeface="+mn-lt"/>
                <a:ea typeface="+mn-ea"/>
                <a:cs typeface="+mn-cs"/>
              </a:rPr>
              <a:t>Main Outcome Measures</a:t>
            </a:r>
          </a:p>
          <a:p>
            <a:r>
              <a:rPr lang="en-US" sz="1200" b="0" i="0" kern="1200" dirty="0">
                <a:solidFill>
                  <a:schemeClr val="tx1"/>
                </a:solidFill>
                <a:effectLst/>
                <a:latin typeface="+mn-lt"/>
                <a:ea typeface="+mn-ea"/>
                <a:cs typeface="+mn-cs"/>
              </a:rPr>
              <a:t>Primary outcomes were changes in dopamine D</a:t>
            </a:r>
            <a:r>
              <a:rPr lang="en-US" sz="1200" b="0" i="0" kern="1200" baseline="-25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/D</a:t>
            </a:r>
            <a:r>
              <a:rPr lang="en-US" sz="1200" b="0" i="0" kern="1200" baseline="-25000" dirty="0">
                <a:solidFill>
                  <a:schemeClr val="tx1"/>
                </a:solidFill>
                <a:effectLst/>
                <a:latin typeface="+mn-lt"/>
                <a:ea typeface="+mn-ea"/>
                <a:cs typeface="+mn-cs"/>
              </a:rPr>
              <a:t>3</a:t>
            </a:r>
            <a:r>
              <a:rPr lang="en-US" sz="1200" b="0" i="0" kern="1200" dirty="0">
                <a:solidFill>
                  <a:schemeClr val="tx1"/>
                </a:solidFill>
                <a:effectLst/>
                <a:latin typeface="+mn-lt"/>
                <a:ea typeface="+mn-ea"/>
                <a:cs typeface="+mn-cs"/>
              </a:rPr>
              <a:t> receptor and dopamine transporter availability (measured by changes in binding potential) after modafinil when compared with after placebo.</a:t>
            </a:r>
          </a:p>
          <a:p>
            <a:r>
              <a:rPr lang="en-US" sz="1200" b="0" i="0" kern="1200" dirty="0">
                <a:solidFill>
                  <a:schemeClr val="tx1"/>
                </a:solidFill>
                <a:effectLst/>
                <a:latin typeface="+mn-lt"/>
                <a:ea typeface="+mn-ea"/>
                <a:cs typeface="+mn-cs"/>
              </a:rPr>
              <a:t>Results</a:t>
            </a:r>
          </a:p>
          <a:p>
            <a:r>
              <a:rPr lang="en-US" sz="1200" b="0" i="0" kern="1200" dirty="0">
                <a:solidFill>
                  <a:schemeClr val="tx1"/>
                </a:solidFill>
                <a:effectLst/>
                <a:latin typeface="+mn-lt"/>
                <a:ea typeface="+mn-ea"/>
                <a:cs typeface="+mn-cs"/>
              </a:rPr>
              <a:t>Modafinil decreased mean (SD) [</a:t>
            </a:r>
            <a:r>
              <a:rPr lang="en-US" sz="1200" b="0" i="0" kern="1200" baseline="30000" dirty="0">
                <a:solidFill>
                  <a:schemeClr val="tx1"/>
                </a:solidFill>
                <a:effectLst/>
                <a:latin typeface="+mn-lt"/>
                <a:ea typeface="+mn-ea"/>
                <a:cs typeface="+mn-cs"/>
              </a:rPr>
              <a:t>11</a:t>
            </a:r>
            <a:r>
              <a:rPr lang="en-US" sz="1200" b="0" i="0" kern="1200" dirty="0">
                <a:solidFill>
                  <a:schemeClr val="tx1"/>
                </a:solidFill>
                <a:effectLst/>
                <a:latin typeface="+mn-lt"/>
                <a:ea typeface="+mn-ea"/>
                <a:cs typeface="+mn-cs"/>
              </a:rPr>
              <a:t>C]raclopride binding potential in caudate (6.1% [6.5%]; 95% confidence interval [CI], 1.5% to 10.8%;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=.02), putamen (6.7% [4.9%]; 95% CI, 3.2% to 10.3%;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=.002), and nucleus </a:t>
            </a:r>
            <a:r>
              <a:rPr lang="en-US" sz="1200" b="0" i="0" kern="1200" dirty="0" err="1">
                <a:solidFill>
                  <a:schemeClr val="tx1"/>
                </a:solidFill>
                <a:effectLst/>
                <a:latin typeface="+mn-lt"/>
                <a:ea typeface="+mn-ea"/>
                <a:cs typeface="+mn-cs"/>
              </a:rPr>
              <a:t>accumbens</a:t>
            </a:r>
            <a:r>
              <a:rPr lang="en-US" sz="1200" b="0" i="0" kern="1200" dirty="0">
                <a:solidFill>
                  <a:schemeClr val="tx1"/>
                </a:solidFill>
                <a:effectLst/>
                <a:latin typeface="+mn-lt"/>
                <a:ea typeface="+mn-ea"/>
                <a:cs typeface="+mn-cs"/>
              </a:rPr>
              <a:t> (19.4% [20%]; 95% CI, 5% to 35%;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=.02), reflecting increases in extracellular dopamine. Modafinil also decreased [</a:t>
            </a:r>
            <a:r>
              <a:rPr lang="en-US" sz="1200" b="0" i="0" kern="1200" baseline="30000" dirty="0">
                <a:solidFill>
                  <a:schemeClr val="tx1"/>
                </a:solidFill>
                <a:effectLst/>
                <a:latin typeface="+mn-lt"/>
                <a:ea typeface="+mn-ea"/>
                <a:cs typeface="+mn-cs"/>
              </a:rPr>
              <a:t>11</a:t>
            </a:r>
            <a:r>
              <a:rPr lang="en-US" sz="1200" b="0" i="0" kern="1200" dirty="0">
                <a:solidFill>
                  <a:schemeClr val="tx1"/>
                </a:solidFill>
                <a:effectLst/>
                <a:latin typeface="+mn-lt"/>
                <a:ea typeface="+mn-ea"/>
                <a:cs typeface="+mn-cs"/>
              </a:rPr>
              <a:t>C]cocaine binding potential in caudate (53.8% [13.8%]; 95% CI, 43.9% to 63.6%;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&lt;.001), putamen (47.2% [11.4%]; 95% CI, 39.1% to 55.4%;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&lt;.001), and nucleus </a:t>
            </a:r>
            <a:r>
              <a:rPr lang="en-US" sz="1200" b="0" i="0" kern="1200" dirty="0" err="1">
                <a:solidFill>
                  <a:schemeClr val="tx1"/>
                </a:solidFill>
                <a:effectLst/>
                <a:latin typeface="+mn-lt"/>
                <a:ea typeface="+mn-ea"/>
                <a:cs typeface="+mn-cs"/>
              </a:rPr>
              <a:t>accumbens</a:t>
            </a:r>
            <a:r>
              <a:rPr lang="en-US" sz="1200" b="0" i="0" kern="1200" dirty="0">
                <a:solidFill>
                  <a:schemeClr val="tx1"/>
                </a:solidFill>
                <a:effectLst/>
                <a:latin typeface="+mn-lt"/>
                <a:ea typeface="+mn-ea"/>
                <a:cs typeface="+mn-cs"/>
              </a:rPr>
              <a:t> (39.3% [10%]; 95% CI, 30% to 49%;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=.001), reflecting occupancy of dopamine transporters.</a:t>
            </a:r>
          </a:p>
          <a:p>
            <a:r>
              <a:rPr lang="en-US" sz="1200" b="0" i="0" kern="1200" dirty="0">
                <a:solidFill>
                  <a:schemeClr val="tx1"/>
                </a:solidFill>
                <a:effectLst/>
                <a:latin typeface="+mn-lt"/>
                <a:ea typeface="+mn-ea"/>
                <a:cs typeface="+mn-cs"/>
              </a:rPr>
              <a:t>Conclusions</a:t>
            </a:r>
          </a:p>
          <a:p>
            <a:r>
              <a:rPr lang="en-US" sz="1200" b="0" i="0" kern="1200" dirty="0">
                <a:solidFill>
                  <a:schemeClr val="tx1"/>
                </a:solidFill>
                <a:effectLst/>
                <a:latin typeface="+mn-lt"/>
                <a:ea typeface="+mn-ea"/>
                <a:cs typeface="+mn-cs"/>
              </a:rPr>
              <a:t>In this pilot study, modafinil blocked dopamine transporters and increased dopamine in the human brain (including the nucleus </a:t>
            </a:r>
            <a:r>
              <a:rPr lang="en-US" sz="1200" b="0" i="0" kern="1200" dirty="0" err="1">
                <a:solidFill>
                  <a:schemeClr val="tx1"/>
                </a:solidFill>
                <a:effectLst/>
                <a:latin typeface="+mn-lt"/>
                <a:ea typeface="+mn-ea"/>
                <a:cs typeface="+mn-cs"/>
              </a:rPr>
              <a:t>accumbens</a:t>
            </a:r>
            <a:r>
              <a:rPr lang="en-US" sz="1200" b="0" i="0" kern="1200" dirty="0">
                <a:solidFill>
                  <a:schemeClr val="tx1"/>
                </a:solidFill>
                <a:effectLst/>
                <a:latin typeface="+mn-lt"/>
                <a:ea typeface="+mn-ea"/>
                <a:cs typeface="+mn-cs"/>
              </a:rPr>
              <a:t>). Because drugs that increase dopamine in the nucleus </a:t>
            </a:r>
            <a:r>
              <a:rPr lang="en-US" sz="1200" b="0" i="0" kern="1200" dirty="0" err="1">
                <a:solidFill>
                  <a:schemeClr val="tx1"/>
                </a:solidFill>
                <a:effectLst/>
                <a:latin typeface="+mn-lt"/>
                <a:ea typeface="+mn-ea"/>
                <a:cs typeface="+mn-cs"/>
              </a:rPr>
              <a:t>accumbens</a:t>
            </a:r>
            <a:r>
              <a:rPr lang="en-US" sz="1200" b="0" i="0" kern="1200" dirty="0">
                <a:solidFill>
                  <a:schemeClr val="tx1"/>
                </a:solidFill>
                <a:effectLst/>
                <a:latin typeface="+mn-lt"/>
                <a:ea typeface="+mn-ea"/>
                <a:cs typeface="+mn-cs"/>
              </a:rPr>
              <a:t> have the potential for abuse, and considering the increasing use of modafinil, these results highlight the need for heightened awareness for potential </a:t>
            </a:r>
            <a:r>
              <a:rPr lang="en-US" sz="1200" b="0" i="0" kern="1200" dirty="0" err="1">
                <a:solidFill>
                  <a:schemeClr val="tx1"/>
                </a:solidFill>
                <a:effectLst/>
                <a:latin typeface="+mn-lt"/>
                <a:ea typeface="+mn-ea"/>
                <a:cs typeface="+mn-cs"/>
              </a:rPr>
              <a:t>abu</a:t>
            </a:r>
            <a:endParaRPr lang="en-US" sz="1200" b="0" i="0" kern="1200" dirty="0">
              <a:solidFill>
                <a:schemeClr val="tx1"/>
              </a:solidFill>
              <a:effectLst/>
              <a:latin typeface="+mn-lt"/>
              <a:ea typeface="+mn-ea"/>
              <a:cs typeface="+mn-cs"/>
            </a:endParaRP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Black JE, et al. </a:t>
            </a:r>
            <a:r>
              <a:rPr lang="en-US" sz="1200" b="0" i="0" kern="1200" dirty="0">
                <a:solidFill>
                  <a:schemeClr val="tx1"/>
                </a:solidFill>
                <a:effectLst/>
                <a:latin typeface="+mn-lt"/>
                <a:ea typeface="+mn-ea"/>
                <a:cs typeface="+mn-cs"/>
              </a:rPr>
              <a:t>The Long-Term Tolerability and Efficacy of Armodafinil in Patients with Excessive Sleepiness Associated with Treated Obstructive Sleep Apnea, Shift Work Disorder, or Narcolepsy: An Open-Label Extension Study</a:t>
            </a:r>
          </a:p>
          <a:p>
            <a:endParaRPr lang="en-US" dirty="0"/>
          </a:p>
          <a:p>
            <a:r>
              <a:rPr lang="en-US" sz="1200" b="0" i="0" kern="1200" dirty="0">
                <a:solidFill>
                  <a:schemeClr val="tx1"/>
                </a:solidFill>
                <a:effectLst/>
                <a:latin typeface="+mn-lt"/>
                <a:ea typeface="+mn-ea"/>
                <a:cs typeface="+mn-cs"/>
              </a:rPr>
              <a:t>Abstract</a:t>
            </a:r>
          </a:p>
          <a:p>
            <a:r>
              <a:rPr lang="en-US" sz="1200" b="0" i="0" kern="1200" dirty="0">
                <a:solidFill>
                  <a:schemeClr val="tx1"/>
                </a:solidFill>
                <a:effectLst/>
                <a:latin typeface="+mn-lt"/>
                <a:ea typeface="+mn-ea"/>
                <a:cs typeface="+mn-cs"/>
              </a:rPr>
              <a:t>Study Objectives:</a:t>
            </a:r>
          </a:p>
          <a:p>
            <a:r>
              <a:rPr lang="en-US" sz="1200" b="0" i="0" kern="1200" dirty="0">
                <a:solidFill>
                  <a:schemeClr val="tx1"/>
                </a:solidFill>
                <a:effectLst/>
                <a:latin typeface="+mn-lt"/>
                <a:ea typeface="+mn-ea"/>
                <a:cs typeface="+mn-cs"/>
              </a:rPr>
              <a:t>Armodafinil is a wakefulness-promoting medication. Its efficacy and tolerability have been established in 12-week studies of patients with excessive sleepiness (ES) associated with treated obstructive sleep apnea (OSA), shift work disorder (SWD), or narcolepsy. This study evaluated the tolerability and efficacy of armodafinil for ≥ 12 months.</a:t>
            </a:r>
          </a:p>
          <a:p>
            <a:r>
              <a:rPr lang="en-US" sz="1200" b="0" i="0" kern="1200" dirty="0">
                <a:solidFill>
                  <a:schemeClr val="tx1"/>
                </a:solidFill>
                <a:effectLst/>
                <a:latin typeface="+mn-lt"/>
                <a:ea typeface="+mn-ea"/>
                <a:cs typeface="+mn-cs"/>
              </a:rPr>
              <a:t>Methods:</a:t>
            </a:r>
          </a:p>
          <a:p>
            <a:r>
              <a:rPr lang="en-US" sz="1200" b="0" i="0" kern="1200" dirty="0">
                <a:solidFill>
                  <a:schemeClr val="tx1"/>
                </a:solidFill>
                <a:effectLst/>
                <a:latin typeface="+mn-lt"/>
                <a:ea typeface="+mn-ea"/>
                <a:cs typeface="+mn-cs"/>
              </a:rPr>
              <a:t>Patients with ES associated with treated OSA, SWD, or narcolepsy who completed one of four 12-week, double-blind studies were eligible for this multicenter, open-label study of ≥ 12 months' duration of treatment with armodafinil (50 to 250 mg/day). Adverse events and other criteria of tolerability were monitored throughout the study. Efficacy assessments included the Clinical Global Impression of Change (CGI-C), Brief Fatigue Inventory (BFI), and Epworth Sleepiness Scale (ESS).</a:t>
            </a:r>
          </a:p>
          <a:p>
            <a:r>
              <a:rPr lang="en-US" sz="1200" b="0" i="0" kern="1200" dirty="0">
                <a:solidFill>
                  <a:schemeClr val="tx1"/>
                </a:solidFill>
                <a:effectLst/>
                <a:latin typeface="+mn-lt"/>
                <a:ea typeface="+mn-ea"/>
                <a:cs typeface="+mn-cs"/>
              </a:rPr>
              <a:t>Results:</a:t>
            </a:r>
          </a:p>
          <a:p>
            <a:r>
              <a:rPr lang="en-US" sz="1200" b="0" i="0" kern="1200" dirty="0">
                <a:solidFill>
                  <a:schemeClr val="tx1"/>
                </a:solidFill>
                <a:effectLst/>
                <a:latin typeface="+mn-lt"/>
                <a:ea typeface="+mn-ea"/>
                <a:cs typeface="+mn-cs"/>
              </a:rPr>
              <a:t>Of 743 enrolled patients (474 with treated OSA, 113 with SWD, and 156 with narcolepsy), 57% of patients (420/743) completed 12 months or more of treatment. Discontinuations due to adverse events occurred in 13% of patients (95/743) during the initial 12-month period. Throughout the ≥ 12-month study, adverse events were generally of mild-to-moderate intensity; headache (25% [180/731]), nasopharyngitis (17% [123/731]), and insomnia (14% [99/731]) were the most common. Modest increases were observed in vital sign measurements (blood pressure [3.6/2.3 mm Hg], heart rate [6.7 beats per minute]) across all patient groups; most of the changes occurred by month 3. Improvements from baseline in efficacy assessments started at month 1 and were maintained throughout the study.</a:t>
            </a:r>
          </a:p>
          <a:p>
            <a:r>
              <a:rPr lang="en-US" sz="1200" b="0" i="0" kern="1200" dirty="0">
                <a:solidFill>
                  <a:schemeClr val="tx1"/>
                </a:solidFill>
                <a:effectLst/>
                <a:latin typeface="+mn-lt"/>
                <a:ea typeface="+mn-ea"/>
                <a:cs typeface="+mn-cs"/>
              </a:rPr>
              <a:t>Conclusions:</a:t>
            </a:r>
          </a:p>
          <a:p>
            <a:r>
              <a:rPr lang="en-US" sz="1200" b="0" i="0" kern="1200" dirty="0">
                <a:solidFill>
                  <a:schemeClr val="tx1"/>
                </a:solidFill>
                <a:effectLst/>
                <a:latin typeface="+mn-lt"/>
                <a:ea typeface="+mn-ea"/>
                <a:cs typeface="+mn-cs"/>
              </a:rPr>
              <a:t>Armodafinil remained effective and was generally well tolerated. Increased monitoring of blood pressure may be appropriate in patients on armodafinil. Armodafinil represents an option for long-term treatment of patients with ES associated with treated OSA, SWD, or narcolepsy.</a:t>
            </a:r>
          </a:p>
          <a:p>
            <a:pPr fontAlgn="base"/>
            <a:endParaRPr lang="en-US" sz="1200" b="1" kern="1200" dirty="0">
              <a:solidFill>
                <a:schemeClr val="tx1"/>
              </a:solidFill>
              <a:effectLst/>
              <a:latin typeface="+mn-lt"/>
              <a:ea typeface="+mn-ea"/>
              <a:cs typeface="+mn-cs"/>
            </a:endParaRPr>
          </a:p>
          <a:p>
            <a:pPr fontAlgn="base"/>
            <a:endParaRPr lang="en-US" sz="1200" b="1" kern="1200" dirty="0">
              <a:solidFill>
                <a:schemeClr val="tx1"/>
              </a:solidFill>
              <a:effectLst/>
              <a:latin typeface="+mn-lt"/>
              <a:ea typeface="+mn-ea"/>
              <a:cs typeface="+mn-cs"/>
            </a:endParaRPr>
          </a:p>
          <a:p>
            <a:pPr fontAlgn="base"/>
            <a:r>
              <a:rPr lang="en-US" sz="1200" b="1" kern="1200" dirty="0">
                <a:solidFill>
                  <a:schemeClr val="tx1"/>
                </a:solidFill>
                <a:effectLst/>
                <a:latin typeface="+mn-lt"/>
                <a:ea typeface="+mn-ea"/>
                <a:cs typeface="+mn-cs"/>
              </a:rPr>
              <a:t>0763 Effects Of </a:t>
            </a:r>
            <a:r>
              <a:rPr lang="en-US" sz="1200" b="1" kern="1200" dirty="0" err="1">
                <a:solidFill>
                  <a:schemeClr val="tx1"/>
                </a:solidFill>
                <a:effectLst/>
                <a:latin typeface="+mn-lt"/>
                <a:ea typeface="+mn-ea"/>
                <a:cs typeface="+mn-cs"/>
              </a:rPr>
              <a:t>Solriamfetol</a:t>
            </a:r>
            <a:r>
              <a:rPr lang="en-US" sz="1200" b="1" kern="1200" dirty="0">
                <a:solidFill>
                  <a:schemeClr val="tx1"/>
                </a:solidFill>
                <a:effectLst/>
                <a:latin typeface="+mn-lt"/>
                <a:ea typeface="+mn-ea"/>
                <a:cs typeface="+mn-cs"/>
              </a:rPr>
              <a:t> On Driving Performance In Participants With Narcolepsy</a:t>
            </a:r>
          </a:p>
          <a:p>
            <a:pPr fontAlgn="base"/>
            <a:r>
              <a:rPr lang="en-US" sz="1200" u="sng" kern="1200" dirty="0">
                <a:solidFill>
                  <a:schemeClr val="tx1"/>
                </a:solidFill>
                <a:effectLst/>
                <a:latin typeface="+mn-lt"/>
                <a:ea typeface="+mn-ea"/>
                <a:cs typeface="+mn-cs"/>
              </a:rPr>
              <a:t>F </a:t>
            </a:r>
            <a:r>
              <a:rPr lang="en-US" sz="1200" u="sng" kern="1200" dirty="0" err="1">
                <a:solidFill>
                  <a:schemeClr val="tx1"/>
                </a:solidFill>
                <a:effectLst/>
                <a:latin typeface="+mn-lt"/>
                <a:ea typeface="+mn-ea"/>
                <a:cs typeface="+mn-cs"/>
              </a:rPr>
              <a:t>Vinckenbosch</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G Lammers</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S Overeem</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D Chen</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G Wang</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L Carter</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K Zhou</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J </a:t>
            </a:r>
            <a:r>
              <a:rPr lang="en-US" sz="1200" u="sng" kern="1200" dirty="0" err="1">
                <a:solidFill>
                  <a:schemeClr val="tx1"/>
                </a:solidFill>
                <a:effectLst/>
                <a:latin typeface="+mn-lt"/>
                <a:ea typeface="+mn-ea"/>
                <a:cs typeface="+mn-cs"/>
              </a:rPr>
              <a:t>Ramaekers</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A </a:t>
            </a:r>
            <a:r>
              <a:rPr lang="en-US" sz="1200" u="sng" kern="1200" dirty="0" err="1">
                <a:solidFill>
                  <a:schemeClr val="tx1"/>
                </a:solidFill>
                <a:effectLst/>
                <a:latin typeface="+mn-lt"/>
                <a:ea typeface="+mn-ea"/>
                <a:cs typeface="+mn-cs"/>
              </a:rPr>
              <a:t>Vermeeren</a:t>
            </a:r>
            <a:endParaRPr lang="en-US" sz="1200" kern="1200" dirty="0">
              <a:solidFill>
                <a:schemeClr val="tx1"/>
              </a:solidFill>
              <a:effectLst/>
              <a:latin typeface="+mn-lt"/>
              <a:ea typeface="+mn-ea"/>
              <a:cs typeface="+mn-cs"/>
            </a:endParaRPr>
          </a:p>
          <a:p>
            <a:pPr fontAlgn="base"/>
            <a:r>
              <a:rPr lang="en-US" sz="1200" i="1" kern="1200" dirty="0">
                <a:solidFill>
                  <a:schemeClr val="tx1"/>
                </a:solidFill>
                <a:effectLst/>
                <a:latin typeface="+mn-lt"/>
                <a:ea typeface="+mn-ea"/>
                <a:cs typeface="+mn-cs"/>
              </a:rPr>
              <a:t>Sleep</a:t>
            </a:r>
            <a:r>
              <a:rPr lang="en-US" sz="1200" kern="1200" dirty="0">
                <a:solidFill>
                  <a:schemeClr val="tx1"/>
                </a:solidFill>
                <a:effectLst/>
                <a:latin typeface="+mn-lt"/>
                <a:ea typeface="+mn-ea"/>
                <a:cs typeface="+mn-cs"/>
              </a:rPr>
              <a:t>, Volume 43, Issue Supplement_1, April 2020, Page A290, </a:t>
            </a:r>
            <a:r>
              <a:rPr lang="en-US" sz="1200" u="sng" kern="1200" dirty="0">
                <a:solidFill>
                  <a:schemeClr val="tx1"/>
                </a:solidFill>
                <a:effectLst/>
                <a:latin typeface="+mn-lt"/>
                <a:ea typeface="+mn-ea"/>
                <a:cs typeface="+mn-cs"/>
                <a:hlinkClick r:id="rId3"/>
              </a:rPr>
              <a:t>https://doi.org/10.1093/sleep/zsaa056.759</a:t>
            </a:r>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 </a:t>
            </a:r>
          </a:p>
          <a:p>
            <a:pPr fontAlgn="base"/>
            <a:r>
              <a:rPr lang="en-US" sz="1200" b="1" kern="1200" dirty="0">
                <a:solidFill>
                  <a:schemeClr val="tx1"/>
                </a:solidFill>
                <a:effectLst/>
                <a:latin typeface="+mn-lt"/>
                <a:ea typeface="+mn-ea"/>
                <a:cs typeface="+mn-cs"/>
              </a:rPr>
              <a:t>Abstract</a:t>
            </a:r>
          </a:p>
          <a:p>
            <a:pPr fontAlgn="base"/>
            <a:r>
              <a:rPr lang="en-US" sz="1200" b="1" kern="1200" dirty="0">
                <a:solidFill>
                  <a:schemeClr val="tx1"/>
                </a:solidFill>
                <a:effectLst/>
                <a:latin typeface="+mn-lt"/>
                <a:ea typeface="+mn-ea"/>
                <a:cs typeface="+mn-cs"/>
              </a:rPr>
              <a:t>Introduction</a:t>
            </a:r>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Patients with narcolepsy have an increased risk of automobile accidents. </a:t>
            </a:r>
            <a:r>
              <a:rPr lang="en-US" sz="1200" kern="1200" dirty="0" err="1">
                <a:solidFill>
                  <a:schemeClr val="tx1"/>
                </a:solidFill>
                <a:effectLst/>
                <a:latin typeface="+mn-lt"/>
                <a:ea typeface="+mn-ea"/>
                <a:cs typeface="+mn-cs"/>
              </a:rPr>
              <a:t>Solriamfetol</a:t>
            </a:r>
            <a:r>
              <a:rPr lang="en-US" sz="1200" kern="1200" dirty="0">
                <a:solidFill>
                  <a:schemeClr val="tx1"/>
                </a:solidFill>
                <a:effectLst/>
                <a:latin typeface="+mn-lt"/>
                <a:ea typeface="+mn-ea"/>
                <a:cs typeface="+mn-cs"/>
              </a:rPr>
              <a:t>, a dopamine/norepinephrine reuptake inhibitor, is approved in the US (</a:t>
            </a:r>
            <a:r>
              <a:rPr lang="en-US" sz="1200" kern="1200" dirty="0" err="1">
                <a:solidFill>
                  <a:schemeClr val="tx1"/>
                </a:solidFill>
                <a:effectLst/>
                <a:latin typeface="+mn-lt"/>
                <a:ea typeface="+mn-ea"/>
                <a:cs typeface="+mn-cs"/>
              </a:rPr>
              <a:t>Sunosi</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for adults with excessive daytime sleepiness (EDS) associated with narcolepsy (75-150 mg/day). This study evaluated the effects of </a:t>
            </a:r>
            <a:r>
              <a:rPr lang="en-US" sz="1200" kern="1200" dirty="0" err="1">
                <a:solidFill>
                  <a:schemeClr val="tx1"/>
                </a:solidFill>
                <a:effectLst/>
                <a:latin typeface="+mn-lt"/>
                <a:ea typeface="+mn-ea"/>
                <a:cs typeface="+mn-cs"/>
              </a:rPr>
              <a:t>solriamfetol</a:t>
            </a:r>
            <a:r>
              <a:rPr lang="en-US" sz="1200" kern="1200" dirty="0">
                <a:solidFill>
                  <a:schemeClr val="tx1"/>
                </a:solidFill>
                <a:effectLst/>
                <a:latin typeface="+mn-lt"/>
                <a:ea typeface="+mn-ea"/>
                <a:cs typeface="+mn-cs"/>
              </a:rPr>
              <a:t> on on-road driving performance in participants with narcolepsy.</a:t>
            </a:r>
          </a:p>
          <a:p>
            <a:pPr fontAlgn="base"/>
            <a:r>
              <a:rPr lang="en-US" sz="1200" b="1" kern="1200" dirty="0">
                <a:solidFill>
                  <a:schemeClr val="tx1"/>
                </a:solidFill>
                <a:effectLst/>
                <a:latin typeface="+mn-lt"/>
                <a:ea typeface="+mn-ea"/>
                <a:cs typeface="+mn-cs"/>
              </a:rPr>
              <a:t>Methods</a:t>
            </a:r>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In each period of this randomized, double-blind, placebo-controlled, crossover study (NCT 02806908; EudraCT 2015-003931-36), driving performance during an on-road driving test (a 1-hour drive on a public highway) was assessed at</a:t>
            </a:r>
          </a:p>
          <a:p>
            <a:pPr fontAlgn="base"/>
            <a:r>
              <a:rPr lang="en-US" sz="1200" kern="1200" dirty="0">
                <a:solidFill>
                  <a:schemeClr val="tx1"/>
                </a:solidFill>
                <a:effectLst/>
                <a:latin typeface="+mn-lt"/>
                <a:ea typeface="+mn-ea"/>
                <a:cs typeface="+mn-cs"/>
              </a:rPr>
              <a:t>2 hours and 6 hours </a:t>
            </a:r>
            <a:r>
              <a:rPr lang="en-US" sz="1200" kern="1200" dirty="0" err="1">
                <a:solidFill>
                  <a:schemeClr val="tx1"/>
                </a:solidFill>
                <a:effectLst/>
                <a:latin typeface="+mn-lt"/>
                <a:ea typeface="+mn-ea"/>
                <a:cs typeface="+mn-cs"/>
              </a:rPr>
              <a:t>postdose</a:t>
            </a:r>
            <a:r>
              <a:rPr lang="en-US" sz="1200" kern="1200" dirty="0">
                <a:solidFill>
                  <a:schemeClr val="tx1"/>
                </a:solidFill>
                <a:effectLst/>
                <a:latin typeface="+mn-lt"/>
                <a:ea typeface="+mn-ea"/>
                <a:cs typeface="+mn-cs"/>
              </a:rPr>
              <a:t> following 7 days of treatment with </a:t>
            </a:r>
            <a:r>
              <a:rPr lang="en-US" sz="1200" kern="1200" dirty="0" err="1">
                <a:solidFill>
                  <a:schemeClr val="tx1"/>
                </a:solidFill>
                <a:effectLst/>
                <a:latin typeface="+mn-lt"/>
                <a:ea typeface="+mn-ea"/>
                <a:cs typeface="+mn-cs"/>
              </a:rPr>
              <a:t>solriamfetol</a:t>
            </a:r>
            <a:r>
              <a:rPr lang="en-US" sz="1200" kern="1200" dirty="0">
                <a:solidFill>
                  <a:schemeClr val="tx1"/>
                </a:solidFill>
                <a:effectLst/>
                <a:latin typeface="+mn-lt"/>
                <a:ea typeface="+mn-ea"/>
                <a:cs typeface="+mn-cs"/>
              </a:rPr>
              <a:t> (150 mg/day × 3, then 300 mg/day × 4) or placebo. For assessment of driving performance, the primary endpoint was standard deviation of lateral position (SDLP), a measure of “weaving,” at 2 hours </a:t>
            </a:r>
            <a:r>
              <a:rPr lang="en-US" sz="1200" kern="1200" dirty="0" err="1">
                <a:solidFill>
                  <a:schemeClr val="tx1"/>
                </a:solidFill>
                <a:effectLst/>
                <a:latin typeface="+mn-lt"/>
                <a:ea typeface="+mn-ea"/>
                <a:cs typeface="+mn-cs"/>
              </a:rPr>
              <a:t>postdose</a:t>
            </a:r>
            <a:r>
              <a:rPr lang="en-US" sz="1200" kern="1200" dirty="0">
                <a:solidFill>
                  <a:schemeClr val="tx1"/>
                </a:solidFill>
                <a:effectLst/>
                <a:latin typeface="+mn-lt"/>
                <a:ea typeface="+mn-ea"/>
                <a:cs typeface="+mn-cs"/>
              </a:rPr>
              <a:t>. Comparisons (</a:t>
            </a:r>
            <a:r>
              <a:rPr lang="en-US" sz="1200" kern="1200" dirty="0" err="1">
                <a:solidFill>
                  <a:schemeClr val="tx1"/>
                </a:solidFill>
                <a:effectLst/>
                <a:latin typeface="+mn-lt"/>
                <a:ea typeface="+mn-ea"/>
                <a:cs typeface="+mn-cs"/>
              </a:rPr>
              <a:t>solriamfetol</a:t>
            </a:r>
            <a:r>
              <a:rPr lang="en-US" sz="1200" kern="1200" dirty="0">
                <a:solidFill>
                  <a:schemeClr val="tx1"/>
                </a:solidFill>
                <a:effectLst/>
                <a:latin typeface="+mn-lt"/>
                <a:ea typeface="+mn-ea"/>
                <a:cs typeface="+mn-cs"/>
              </a:rPr>
              <a:t> vs placebo) used a Wilcoxon signed-rank test.</a:t>
            </a:r>
          </a:p>
          <a:p>
            <a:pPr fontAlgn="base"/>
            <a:r>
              <a:rPr lang="en-US" sz="1200" b="1" kern="1200" dirty="0">
                <a:solidFill>
                  <a:schemeClr val="tx1"/>
                </a:solidFill>
                <a:effectLst/>
                <a:latin typeface="+mn-lt"/>
                <a:ea typeface="+mn-ea"/>
                <a:cs typeface="+mn-cs"/>
              </a:rPr>
              <a:t>Results</a:t>
            </a:r>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The study included 24 participants (54% male; mean age, 40 years); 22 were included in the analyses of SDLP data. At 2 hours </a:t>
            </a:r>
            <a:r>
              <a:rPr lang="en-US" sz="1200" kern="1200" dirty="0" err="1">
                <a:solidFill>
                  <a:schemeClr val="tx1"/>
                </a:solidFill>
                <a:effectLst/>
                <a:latin typeface="+mn-lt"/>
                <a:ea typeface="+mn-ea"/>
                <a:cs typeface="+mn-cs"/>
              </a:rPr>
              <a:t>postdose</a:t>
            </a:r>
            <a:r>
              <a:rPr lang="en-US" sz="1200" kern="1200" dirty="0">
                <a:solidFill>
                  <a:schemeClr val="tx1"/>
                </a:solidFill>
                <a:effectLst/>
                <a:latin typeface="+mn-lt"/>
                <a:ea typeface="+mn-ea"/>
                <a:cs typeface="+mn-cs"/>
              </a:rPr>
              <a:t>, SDLP for </a:t>
            </a:r>
            <a:r>
              <a:rPr lang="en-US" sz="1200" kern="1200" dirty="0" err="1">
                <a:solidFill>
                  <a:schemeClr val="tx1"/>
                </a:solidFill>
                <a:effectLst/>
                <a:latin typeface="+mn-lt"/>
                <a:ea typeface="+mn-ea"/>
                <a:cs typeface="+mn-cs"/>
              </a:rPr>
              <a:t>solriamfetol</a:t>
            </a:r>
            <a:r>
              <a:rPr lang="en-US" sz="1200" kern="1200" dirty="0">
                <a:solidFill>
                  <a:schemeClr val="tx1"/>
                </a:solidFill>
                <a:effectLst/>
                <a:latin typeface="+mn-lt"/>
                <a:ea typeface="+mn-ea"/>
                <a:cs typeface="+mn-cs"/>
              </a:rPr>
              <a:t> (median, 19.08 cm) was statistically significantly lower than that for placebo (median, 20.46 cm;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=0.0022; incomplete driving tests: </a:t>
            </a:r>
            <a:r>
              <a:rPr lang="en-US" sz="1200" kern="1200" dirty="0" err="1">
                <a:solidFill>
                  <a:schemeClr val="tx1"/>
                </a:solidFill>
                <a:effectLst/>
                <a:latin typeface="+mn-lt"/>
                <a:ea typeface="+mn-ea"/>
                <a:cs typeface="+mn-cs"/>
              </a:rPr>
              <a:t>solriamfetol</a:t>
            </a:r>
            <a:r>
              <a:rPr lang="en-US" sz="1200" kern="1200" dirty="0">
                <a:solidFill>
                  <a:schemeClr val="tx1"/>
                </a:solidFill>
                <a:effectLst/>
                <a:latin typeface="+mn-lt"/>
                <a:ea typeface="+mn-ea"/>
                <a:cs typeface="+mn-cs"/>
              </a:rPr>
              <a:t>, n=4; placebo, n=7), indicating a better performance with </a:t>
            </a:r>
            <a:r>
              <a:rPr lang="en-US" sz="1200" kern="1200" dirty="0" err="1">
                <a:solidFill>
                  <a:schemeClr val="tx1"/>
                </a:solidFill>
                <a:effectLst/>
                <a:latin typeface="+mn-lt"/>
                <a:ea typeface="+mn-ea"/>
                <a:cs typeface="+mn-cs"/>
              </a:rPr>
              <a:t>solriamfetol</a:t>
            </a:r>
            <a:r>
              <a:rPr lang="en-US" sz="1200" kern="1200" dirty="0">
                <a:solidFill>
                  <a:schemeClr val="tx1"/>
                </a:solidFill>
                <a:effectLst/>
                <a:latin typeface="+mn-lt"/>
                <a:ea typeface="+mn-ea"/>
                <a:cs typeface="+mn-cs"/>
              </a:rPr>
              <a:t>. At 6 hours </a:t>
            </a:r>
            <a:r>
              <a:rPr lang="en-US" sz="1200" kern="1200" dirty="0" err="1">
                <a:solidFill>
                  <a:schemeClr val="tx1"/>
                </a:solidFill>
                <a:effectLst/>
                <a:latin typeface="+mn-lt"/>
                <a:ea typeface="+mn-ea"/>
                <a:cs typeface="+mn-cs"/>
              </a:rPr>
              <a:t>postdose</a:t>
            </a:r>
            <a:r>
              <a:rPr lang="en-US" sz="1200" kern="1200" dirty="0">
                <a:solidFill>
                  <a:schemeClr val="tx1"/>
                </a:solidFill>
                <a:effectLst/>
                <a:latin typeface="+mn-lt"/>
                <a:ea typeface="+mn-ea"/>
                <a:cs typeface="+mn-cs"/>
              </a:rPr>
              <a:t>, SDLP for </a:t>
            </a:r>
            <a:r>
              <a:rPr lang="en-US" sz="1200" kern="1200" dirty="0" err="1">
                <a:solidFill>
                  <a:schemeClr val="tx1"/>
                </a:solidFill>
                <a:effectLst/>
                <a:latin typeface="+mn-lt"/>
                <a:ea typeface="+mn-ea"/>
                <a:cs typeface="+mn-cs"/>
              </a:rPr>
              <a:t>solriamfetol</a:t>
            </a:r>
            <a:r>
              <a:rPr lang="en-US" sz="1200" kern="1200" dirty="0">
                <a:solidFill>
                  <a:schemeClr val="tx1"/>
                </a:solidFill>
                <a:effectLst/>
                <a:latin typeface="+mn-lt"/>
                <a:ea typeface="+mn-ea"/>
                <a:cs typeface="+mn-cs"/>
              </a:rPr>
              <a:t> (median, 19.59 cm) was not statistically significantly different from that for placebo (median, 19.78 cm;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=0.1245; incomplete driving tests: </a:t>
            </a:r>
            <a:r>
              <a:rPr lang="en-US" sz="1200" kern="1200" dirty="0" err="1">
                <a:solidFill>
                  <a:schemeClr val="tx1"/>
                </a:solidFill>
                <a:effectLst/>
                <a:latin typeface="+mn-lt"/>
                <a:ea typeface="+mn-ea"/>
                <a:cs typeface="+mn-cs"/>
              </a:rPr>
              <a:t>solriamfetol</a:t>
            </a:r>
            <a:r>
              <a:rPr lang="en-US" sz="1200" kern="1200" dirty="0">
                <a:solidFill>
                  <a:schemeClr val="tx1"/>
                </a:solidFill>
                <a:effectLst/>
                <a:latin typeface="+mn-lt"/>
                <a:ea typeface="+mn-ea"/>
                <a:cs typeface="+mn-cs"/>
              </a:rPr>
              <a:t>, n=3; placebo, n=10). Common adverse events (≥5%) were headache, decreased appetite, somnolence, sleep disorder, agitation, nausea, and palpitations.</a:t>
            </a:r>
          </a:p>
          <a:p>
            <a:pPr fontAlgn="base"/>
            <a:r>
              <a:rPr lang="en-US" sz="1200" b="1" kern="1200" dirty="0">
                <a:solidFill>
                  <a:schemeClr val="tx1"/>
                </a:solidFill>
                <a:effectLst/>
                <a:latin typeface="+mn-lt"/>
                <a:ea typeface="+mn-ea"/>
                <a:cs typeface="+mn-cs"/>
              </a:rPr>
              <a:t>Conclusion</a:t>
            </a:r>
            <a:endParaRPr lang="en-US" sz="1200" kern="1200" dirty="0">
              <a:solidFill>
                <a:schemeClr val="tx1"/>
              </a:solidFill>
              <a:effectLst/>
              <a:latin typeface="+mn-lt"/>
              <a:ea typeface="+mn-ea"/>
              <a:cs typeface="+mn-cs"/>
            </a:endParaRPr>
          </a:p>
          <a:p>
            <a:pPr fontAlgn="base"/>
            <a:r>
              <a:rPr lang="en-US" sz="1200" kern="1200" dirty="0" err="1">
                <a:solidFill>
                  <a:schemeClr val="tx1"/>
                </a:solidFill>
                <a:effectLst/>
                <a:latin typeface="+mn-lt"/>
                <a:ea typeface="+mn-ea"/>
                <a:cs typeface="+mn-cs"/>
              </a:rPr>
              <a:t>Solriamfetol</a:t>
            </a:r>
            <a:r>
              <a:rPr lang="en-US" sz="1200" kern="1200" dirty="0">
                <a:solidFill>
                  <a:schemeClr val="tx1"/>
                </a:solidFill>
                <a:effectLst/>
                <a:latin typeface="+mn-lt"/>
                <a:ea typeface="+mn-ea"/>
                <a:cs typeface="+mn-cs"/>
              </a:rPr>
              <a:t> (300 mg/day) improved SDLP, an important measure of driving performance, at 2 hours after administration in participants with narcolepsy.</a:t>
            </a:r>
          </a:p>
          <a:p>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19</a:t>
            </a:fld>
            <a:endParaRPr lang="en-US"/>
          </a:p>
        </p:txBody>
      </p:sp>
    </p:spTree>
    <p:extLst>
      <p:ext uri="{BB962C8B-B14F-4D97-AF65-F5344CB8AC3E}">
        <p14:creationId xmlns:p14="http://schemas.microsoft.com/office/powerpoint/2010/main" val="3593236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0:36 </a:t>
            </a:r>
          </a:p>
          <a:p>
            <a:r>
              <a:rPr lang="en-US" dirty="0"/>
              <a:t>Again I am </a:t>
            </a:r>
          </a:p>
        </p:txBody>
      </p:sp>
      <p:sp>
        <p:nvSpPr>
          <p:cNvPr id="4" name="Slide Number Placeholder 3"/>
          <p:cNvSpPr>
            <a:spLocks noGrp="1"/>
          </p:cNvSpPr>
          <p:nvPr>
            <p:ph type="sldNum" sz="quarter" idx="5"/>
          </p:nvPr>
        </p:nvSpPr>
        <p:spPr/>
        <p:txBody>
          <a:bodyPr/>
          <a:lstStyle/>
          <a:p>
            <a:fld id="{9446E1A8-6D11-D944-BA46-3CE3E43A53DE}" type="slidenum">
              <a:rPr lang="en-US" smtClean="0"/>
              <a:pPr/>
              <a:t>2</a:t>
            </a:fld>
            <a:endParaRPr lang="en-US"/>
          </a:p>
        </p:txBody>
      </p:sp>
    </p:spTree>
    <p:extLst>
      <p:ext uri="{BB962C8B-B14F-4D97-AF65-F5344CB8AC3E}">
        <p14:creationId xmlns:p14="http://schemas.microsoft.com/office/powerpoint/2010/main" val="8926125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dirty="0"/>
              <a:t>18:40</a:t>
            </a:r>
          </a:p>
          <a:p>
            <a:r>
              <a:rPr lang="en-US" dirty="0"/>
              <a:t>So given the side effect</a:t>
            </a:r>
          </a:p>
          <a:p>
            <a:endParaRPr lang="en-US" dirty="0"/>
          </a:p>
          <a:p>
            <a:endParaRPr lang="en-US" dirty="0"/>
          </a:p>
          <a:p>
            <a:endParaRPr lang="en-US" dirty="0"/>
          </a:p>
          <a:p>
            <a:endParaRPr lang="en-US" dirty="0"/>
          </a:p>
          <a:p>
            <a:endParaRPr lang="en-US" dirty="0"/>
          </a:p>
          <a:p>
            <a:endParaRPr lang="en-US" dirty="0"/>
          </a:p>
          <a:p>
            <a:r>
              <a:rPr lang="en-US" dirty="0"/>
              <a:t>Husain AM, et al. J Clin Sleep Med. 2020;16(9):1469-1474.</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hlinkClick r:id="rId3" tooltip="Incidence and duration of common, early-onset adverse events occurring during 2 randomized, placebo-controlled, phase 3 studies of sodium oxybate in participants with narcolepsy"/>
              </a:rPr>
              <a:t>Incidence and duration of common, early-onset adverse events occurring during 2 randomized, placebo-controlled, phase 3 studies of sodium oxybate in participants with narcolepsy</a:t>
            </a:r>
            <a:endParaRPr lang="en-US" sz="1200" b="0" i="0" kern="1200" dirty="0">
              <a:solidFill>
                <a:schemeClr val="tx1"/>
              </a:solidFill>
              <a:effectLst/>
              <a:latin typeface="+mn-lt"/>
              <a:ea typeface="+mn-ea"/>
              <a:cs typeface="+mn-cs"/>
            </a:endParaRPr>
          </a:p>
          <a:p>
            <a:endParaRPr lang="en-US" dirty="0"/>
          </a:p>
          <a:p>
            <a:r>
              <a:rPr lang="en-US" sz="1200" b="1" i="0" kern="1200" dirty="0">
                <a:solidFill>
                  <a:schemeClr val="tx1"/>
                </a:solidFill>
                <a:effectLst/>
                <a:latin typeface="+mn-lt"/>
                <a:ea typeface="+mn-ea"/>
                <a:cs typeface="+mn-cs"/>
              </a:rPr>
              <a:t>Abstract</a:t>
            </a:r>
          </a:p>
          <a:p>
            <a:r>
              <a:rPr lang="en-US" sz="1200" b="1" i="0" kern="1200" cap="all" dirty="0">
                <a:solidFill>
                  <a:schemeClr val="tx1"/>
                </a:solidFill>
                <a:effectLst/>
                <a:latin typeface="+mn-lt"/>
                <a:ea typeface="+mn-ea"/>
                <a:cs typeface="+mn-cs"/>
              </a:rPr>
              <a:t>STUDY OBJECTIVES:</a:t>
            </a:r>
          </a:p>
          <a:p>
            <a:r>
              <a:rPr lang="en-US" sz="1200" b="0" i="0" kern="1200" dirty="0">
                <a:solidFill>
                  <a:schemeClr val="tx1"/>
                </a:solidFill>
                <a:effectLst/>
                <a:latin typeface="+mn-lt"/>
                <a:ea typeface="+mn-ea"/>
                <a:cs typeface="+mn-cs"/>
              </a:rPr>
              <a:t>To determine the time course and duration of common, early-onset treatment-emergent adverse events (TEAEs) associated with sodium </a:t>
            </a:r>
            <a:r>
              <a:rPr lang="en-US" sz="1200" b="0" i="0" kern="1200" dirty="0" err="1">
                <a:solidFill>
                  <a:schemeClr val="tx1"/>
                </a:solidFill>
                <a:effectLst/>
                <a:latin typeface="+mn-lt"/>
                <a:ea typeface="+mn-ea"/>
                <a:cs typeface="+mn-cs"/>
              </a:rPr>
              <a:t>oxybate</a:t>
            </a:r>
            <a:r>
              <a:rPr lang="en-US" sz="1200" b="0" i="0" kern="1200" dirty="0">
                <a:solidFill>
                  <a:schemeClr val="tx1"/>
                </a:solidFill>
                <a:effectLst/>
                <a:latin typeface="+mn-lt"/>
                <a:ea typeface="+mn-ea"/>
                <a:cs typeface="+mn-cs"/>
              </a:rPr>
              <a:t> (SXB) use in adults with narcolepsy.</a:t>
            </a:r>
          </a:p>
          <a:p>
            <a:r>
              <a:rPr lang="en-US" sz="1200" b="1" i="0" kern="1200" cap="all" dirty="0">
                <a:solidFill>
                  <a:schemeClr val="tx1"/>
                </a:solidFill>
                <a:effectLst/>
                <a:latin typeface="+mn-lt"/>
                <a:ea typeface="+mn-ea"/>
                <a:cs typeface="+mn-cs"/>
              </a:rPr>
              <a:t>METHODS:</a:t>
            </a:r>
          </a:p>
          <a:p>
            <a:r>
              <a:rPr lang="en-US" sz="1200" b="0" i="0" kern="1200" dirty="0">
                <a:solidFill>
                  <a:schemeClr val="tx1"/>
                </a:solidFill>
                <a:effectLst/>
                <a:latin typeface="+mn-lt"/>
                <a:ea typeface="+mn-ea"/>
                <a:cs typeface="+mn-cs"/>
              </a:rPr>
              <a:t>These were post hoc analyses of two 8-week, randomized, double-blind, placebo-controlled trials. In SXB-15, participants (n = 246) received daily placebo (n = 60) or SXB (n = 186) initiated at 4.5 g. Participants assigned to SXB 6 or 9 g were titrated in 1.5-g increments. In SXB-22, participants entering on modafinil (n = 231) received placebo (n = 56), SXB (n = 55), modafinil (n = 63), or SXB and modafinil (n = 57). SXB was initiated at 6 g for weeks 1–4 and increased to 9 g for weeks 5–8. TEAEs reported more frequently in SXB-treated participants than placebo and in ≥5% of any SXB treatment group during week 1 were examined as TEAEs of interest.</a:t>
            </a:r>
          </a:p>
          <a:p>
            <a:r>
              <a:rPr lang="en-US" sz="1200" b="1" i="0" kern="1200" cap="all" dirty="0">
                <a:solidFill>
                  <a:schemeClr val="tx1"/>
                </a:solidFill>
                <a:effectLst/>
                <a:latin typeface="+mn-lt"/>
                <a:ea typeface="+mn-ea"/>
                <a:cs typeface="+mn-cs"/>
              </a:rPr>
              <a:t>RESULTS:</a:t>
            </a:r>
          </a:p>
          <a:p>
            <a:r>
              <a:rPr lang="en-US" sz="1200" b="0" i="0" kern="1200" dirty="0">
                <a:solidFill>
                  <a:schemeClr val="tx1"/>
                </a:solidFill>
                <a:effectLst/>
                <a:latin typeface="+mn-lt"/>
                <a:ea typeface="+mn-ea"/>
                <a:cs typeface="+mn-cs"/>
              </a:rPr>
              <a:t>Dizziness and nausea met criteria as TEAEs of interest in both studies; headache also met criteria as a TEAE of interest in SXB-15. Incidence of new or worsened TEAEs was highest at week 1 (SXB-15: dizziness, 7.5%; headache, 7.5%; nausea, 5.9%; SXB-22: dizziness, 5.4%; nausea, 7.1%) and decreased over time in both studies. The longest median duration was reported for dizziness: 9.0 and 17.5 days in SXB-15 and SXB-22, respectively. Dizziness caused discontinuation in 2.2% and 3.6% of participants in SXB-15 and SXB-22, respectively; nausea caused discontinuation in 2.7% and 1.8%.</a:t>
            </a:r>
          </a:p>
          <a:p>
            <a:r>
              <a:rPr lang="en-US" sz="1200" b="1" i="0" kern="1200" cap="all" dirty="0">
                <a:solidFill>
                  <a:schemeClr val="tx1"/>
                </a:solidFill>
                <a:effectLst/>
                <a:latin typeface="+mn-lt"/>
                <a:ea typeface="+mn-ea"/>
                <a:cs typeface="+mn-cs"/>
              </a:rPr>
              <a:t>CONCLUSIONS:</a:t>
            </a:r>
          </a:p>
          <a:p>
            <a:r>
              <a:rPr lang="en-US" sz="1200" b="0" i="0" kern="1200" dirty="0">
                <a:solidFill>
                  <a:schemeClr val="tx1"/>
                </a:solidFill>
                <a:effectLst/>
                <a:latin typeface="+mn-lt"/>
                <a:ea typeface="+mn-ea"/>
                <a:cs typeface="+mn-cs"/>
              </a:rPr>
              <a:t>Common early-onset TEAEs associated with SXB treatment were generally of short duration and their incidence decreased over time. These TEAEs accounted for few discontinuations overall.</a:t>
            </a:r>
          </a:p>
          <a:p>
            <a:endParaRPr lang="en-US" dirty="0"/>
          </a:p>
          <a:p>
            <a:endParaRPr lang="en-US" dirty="0"/>
          </a:p>
          <a:p>
            <a:endParaRPr lang="en-US" dirty="0"/>
          </a:p>
          <a:p>
            <a:endParaRPr lang="en-US" dirty="0"/>
          </a:p>
          <a:p>
            <a:endParaRPr lang="en-US" dirty="0"/>
          </a:p>
          <a:p>
            <a:endParaRPr lang="en-US" dirty="0"/>
          </a:p>
          <a:p>
            <a:r>
              <a:rPr lang="en-US" dirty="0" err="1"/>
              <a:t>Drakatos</a:t>
            </a:r>
            <a:r>
              <a:rPr lang="en-US" dirty="0"/>
              <a:t> P, et al. Sleep Med. 2017;80-84.</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Safety and efficacy of long-term use of sodium </a:t>
            </a:r>
            <a:r>
              <a:rPr lang="en-US" sz="1200" b="0" i="0" kern="1200" dirty="0" err="1">
                <a:solidFill>
                  <a:schemeClr val="tx1"/>
                </a:solidFill>
                <a:effectLst/>
                <a:latin typeface="+mn-lt"/>
                <a:ea typeface="+mn-ea"/>
                <a:cs typeface="+mn-cs"/>
              </a:rPr>
              <a:t>oxybate</a:t>
            </a:r>
            <a:r>
              <a:rPr lang="en-US" sz="1200" b="0" i="0" kern="1200" dirty="0">
                <a:solidFill>
                  <a:schemeClr val="tx1"/>
                </a:solidFill>
                <a:effectLst/>
                <a:latin typeface="+mn-lt"/>
                <a:ea typeface="+mn-ea"/>
                <a:cs typeface="+mn-cs"/>
              </a:rPr>
              <a:t> for narcolepsy with cataplexy in routine clinical practice</a:t>
            </a:r>
          </a:p>
          <a:p>
            <a:r>
              <a:rPr lang="en-US" sz="1200" b="0" i="0" kern="1200" dirty="0">
                <a:solidFill>
                  <a:schemeClr val="tx1"/>
                </a:solidFill>
                <a:effectLst/>
                <a:latin typeface="+mn-lt"/>
                <a:ea typeface="+mn-ea"/>
                <a:cs typeface="+mn-cs"/>
              </a:rPr>
              <a:t>Background</a:t>
            </a:r>
          </a:p>
          <a:p>
            <a:r>
              <a:rPr lang="en-US" sz="1200" b="0" i="0" kern="1200" dirty="0">
                <a:solidFill>
                  <a:schemeClr val="tx1"/>
                </a:solidFill>
                <a:effectLst/>
                <a:latin typeface="+mn-lt"/>
                <a:ea typeface="+mn-ea"/>
                <a:cs typeface="+mn-cs"/>
              </a:rPr>
              <a:t>Sodium </a:t>
            </a:r>
            <a:r>
              <a:rPr lang="en-US" sz="1200" b="0" i="0" kern="1200" dirty="0" err="1">
                <a:solidFill>
                  <a:schemeClr val="tx1"/>
                </a:solidFill>
                <a:effectLst/>
                <a:latin typeface="+mn-lt"/>
                <a:ea typeface="+mn-ea"/>
                <a:cs typeface="+mn-cs"/>
              </a:rPr>
              <a:t>oxybate</a:t>
            </a:r>
            <a:r>
              <a:rPr lang="en-US" sz="1200" b="0" i="0" kern="1200" dirty="0">
                <a:solidFill>
                  <a:schemeClr val="tx1"/>
                </a:solidFill>
                <a:effectLst/>
                <a:latin typeface="+mn-lt"/>
                <a:ea typeface="+mn-ea"/>
                <a:cs typeface="+mn-cs"/>
              </a:rPr>
              <a:t> is licensed in Europe for the treatment of narcolepsy with cataplexy in adults. The aim of this study was to assess the efficacy and safety of sodium </a:t>
            </a:r>
            <a:r>
              <a:rPr lang="en-US" sz="1200" b="0" i="0" kern="1200" dirty="0" err="1">
                <a:solidFill>
                  <a:schemeClr val="tx1"/>
                </a:solidFill>
                <a:effectLst/>
                <a:latin typeface="+mn-lt"/>
                <a:ea typeface="+mn-ea"/>
                <a:cs typeface="+mn-cs"/>
              </a:rPr>
              <a:t>oxybate</a:t>
            </a:r>
            <a:r>
              <a:rPr lang="en-US" sz="1200" b="0" i="0" kern="1200" dirty="0">
                <a:solidFill>
                  <a:schemeClr val="tx1"/>
                </a:solidFill>
                <a:effectLst/>
                <a:latin typeface="+mn-lt"/>
                <a:ea typeface="+mn-ea"/>
                <a:cs typeface="+mn-cs"/>
              </a:rPr>
              <a:t> in clinical practice in patients with narcolepsy and cataplexy refractory to other treatments.</a:t>
            </a:r>
          </a:p>
          <a:p>
            <a:r>
              <a:rPr lang="en-US" sz="1200" b="0" i="0" kern="1200" dirty="0">
                <a:solidFill>
                  <a:schemeClr val="tx1"/>
                </a:solidFill>
                <a:effectLst/>
                <a:latin typeface="+mn-lt"/>
                <a:ea typeface="+mn-ea"/>
                <a:cs typeface="+mn-cs"/>
              </a:rPr>
              <a:t>Materials and methods</a:t>
            </a:r>
          </a:p>
          <a:p>
            <a:r>
              <a:rPr lang="en-US" sz="1200" b="0" i="0" kern="1200" dirty="0">
                <a:solidFill>
                  <a:schemeClr val="tx1"/>
                </a:solidFill>
                <a:effectLst/>
                <a:latin typeface="+mn-lt"/>
                <a:ea typeface="+mn-ea"/>
                <a:cs typeface="+mn-cs"/>
              </a:rPr>
              <a:t>This was a retrospective single </a:t>
            </a:r>
            <a:r>
              <a:rPr lang="en-US" sz="1200" b="0" i="0" kern="1200" dirty="0" err="1">
                <a:solidFill>
                  <a:schemeClr val="tx1"/>
                </a:solidFill>
                <a:effectLst/>
                <a:latin typeface="+mn-lt"/>
                <a:ea typeface="+mn-ea"/>
                <a:cs typeface="+mn-cs"/>
              </a:rPr>
              <a:t>centre</a:t>
            </a:r>
            <a:r>
              <a:rPr lang="en-US" sz="1200" b="0" i="0" kern="1200" dirty="0">
                <a:solidFill>
                  <a:schemeClr val="tx1"/>
                </a:solidFill>
                <a:effectLst/>
                <a:latin typeface="+mn-lt"/>
                <a:ea typeface="+mn-ea"/>
                <a:cs typeface="+mn-cs"/>
              </a:rPr>
              <a:t> study including patients with severe narcolepsy with cataplexy refractory to other treatments, who were initiated on sodium </a:t>
            </a:r>
            <a:r>
              <a:rPr lang="en-US" sz="1200" b="0" i="0" kern="1200" dirty="0" err="1">
                <a:solidFill>
                  <a:schemeClr val="tx1"/>
                </a:solidFill>
                <a:effectLst/>
                <a:latin typeface="+mn-lt"/>
                <a:ea typeface="+mn-ea"/>
                <a:cs typeface="+mn-cs"/>
              </a:rPr>
              <a:t>oxybate</a:t>
            </a:r>
            <a:r>
              <a:rPr lang="en-US" sz="1200" b="0" i="0" kern="1200" dirty="0">
                <a:solidFill>
                  <a:schemeClr val="tx1"/>
                </a:solidFill>
                <a:effectLst/>
                <a:latin typeface="+mn-lt"/>
                <a:ea typeface="+mn-ea"/>
                <a:cs typeface="+mn-cs"/>
              </a:rPr>
              <a:t> between 2009 and 2015. Patients were allowed to be on other stimulants or/and anti-cataplectic agents. Epworth sleepiness scale (ESS) and weekly cataplexy events were recorded. Side effects (SEs) were recorded at every follow-up visit.</a:t>
            </a:r>
          </a:p>
          <a:p>
            <a:r>
              <a:rPr lang="en-US" sz="1200" b="0" i="0" kern="1200" dirty="0">
                <a:solidFill>
                  <a:schemeClr val="tx1"/>
                </a:solidFill>
                <a:effectLst/>
                <a:latin typeface="+mn-lt"/>
                <a:ea typeface="+mn-ea"/>
                <a:cs typeface="+mn-cs"/>
              </a:rPr>
              <a:t>Results</a:t>
            </a:r>
          </a:p>
          <a:p>
            <a:r>
              <a:rPr lang="en-US" sz="1200" b="0" i="0" kern="1200" dirty="0">
                <a:solidFill>
                  <a:schemeClr val="tx1"/>
                </a:solidFill>
                <a:effectLst/>
                <a:latin typeface="+mn-lt"/>
                <a:ea typeface="+mn-ea"/>
                <a:cs typeface="+mn-cs"/>
              </a:rPr>
              <a:t>90 patients were prescribed sodium </a:t>
            </a:r>
            <a:r>
              <a:rPr lang="en-US" sz="1200" b="0" i="0" kern="1200" dirty="0" err="1">
                <a:solidFill>
                  <a:schemeClr val="tx1"/>
                </a:solidFill>
                <a:effectLst/>
                <a:latin typeface="+mn-lt"/>
                <a:ea typeface="+mn-ea"/>
                <a:cs typeface="+mn-cs"/>
              </a:rPr>
              <a:t>oxybate</a:t>
            </a:r>
            <a:r>
              <a:rPr lang="en-US" sz="1200" b="0" i="0" kern="1200" dirty="0">
                <a:solidFill>
                  <a:schemeClr val="tx1"/>
                </a:solidFill>
                <a:effectLst/>
                <a:latin typeface="+mn-lt"/>
                <a:ea typeface="+mn-ea"/>
                <a:cs typeface="+mn-cs"/>
              </a:rPr>
              <a:t>, with a total of 3116 patient-months of drug exposure. ESS and weekly cataplexy events were significantly reduced by sodium </a:t>
            </a:r>
            <a:r>
              <a:rPr lang="en-US" sz="1200" b="0" i="0" kern="1200" dirty="0" err="1">
                <a:solidFill>
                  <a:schemeClr val="tx1"/>
                </a:solidFill>
                <a:effectLst/>
                <a:latin typeface="+mn-lt"/>
                <a:ea typeface="+mn-ea"/>
                <a:cs typeface="+mn-cs"/>
              </a:rPr>
              <a:t>oxybate</a:t>
            </a:r>
            <a:r>
              <a:rPr lang="en-US" sz="1200" b="0" i="0" kern="1200" dirty="0">
                <a:solidFill>
                  <a:schemeClr val="tx1"/>
                </a:solidFill>
                <a:effectLst/>
                <a:latin typeface="+mn-lt"/>
                <a:ea typeface="+mn-ea"/>
                <a:cs typeface="+mn-cs"/>
              </a:rPr>
              <a:t> for all patients (</a:t>
            </a:r>
            <a:r>
              <a:rPr lang="el-GR" sz="1200" b="0" i="0" kern="1200" dirty="0">
                <a:solidFill>
                  <a:schemeClr val="tx1"/>
                </a:solidFill>
                <a:effectLst/>
                <a:latin typeface="+mn-lt"/>
                <a:ea typeface="+mn-ea"/>
                <a:cs typeface="+mn-cs"/>
              </a:rPr>
              <a:t>Δ</a:t>
            </a:r>
            <a:r>
              <a:rPr lang="en-US" sz="1200" b="0" i="0" kern="1200" dirty="0">
                <a:solidFill>
                  <a:schemeClr val="tx1"/>
                </a:solidFill>
                <a:effectLst/>
                <a:latin typeface="+mn-lt"/>
                <a:ea typeface="+mn-ea"/>
                <a:cs typeface="+mn-cs"/>
              </a:rPr>
              <a:t>ESS = 4.3 ± 4.4 and </a:t>
            </a:r>
            <a:r>
              <a:rPr lang="el-GR" sz="1200" b="0" i="0" kern="1200" dirty="0">
                <a:solidFill>
                  <a:schemeClr val="tx1"/>
                </a:solidFill>
                <a:effectLst/>
                <a:latin typeface="+mn-lt"/>
                <a:ea typeface="+mn-ea"/>
                <a:cs typeface="+mn-cs"/>
              </a:rPr>
              <a:t>Δ</a:t>
            </a:r>
            <a:r>
              <a:rPr lang="en-US" sz="1200" b="0" i="0" kern="1200" dirty="0">
                <a:solidFill>
                  <a:schemeClr val="tx1"/>
                </a:solidFill>
                <a:effectLst/>
                <a:latin typeface="+mn-lt"/>
                <a:ea typeface="+mn-ea"/>
                <a:cs typeface="+mn-cs"/>
              </a:rPr>
              <a:t>cataplexy = 21.8 ± 18.5 events/week; p &lt; 0.0001, respectively). The required maintenance dose could not be predicted based upon gender, body mass index, or clinical factors. 60% of patients were able to reduce or come off other medications. Half of the patients experienced at least one SE, and 26.6% had to stop treatment due to limiting SEs. Nausea, mood swings and enuresis were the most commonly reported SEs. SEs that led to drug discontinuation, particularly psychosis, were associated with increasing age and were observed early after the initiation of the drug.</a:t>
            </a:r>
          </a:p>
          <a:p>
            <a:r>
              <a:rPr lang="en-US" sz="1200" b="0" i="0" kern="1200" dirty="0">
                <a:solidFill>
                  <a:schemeClr val="tx1"/>
                </a:solidFill>
                <a:effectLst/>
                <a:latin typeface="+mn-lt"/>
                <a:ea typeface="+mn-ea"/>
                <a:cs typeface="+mn-cs"/>
              </a:rPr>
              <a:t>Conclusions</a:t>
            </a:r>
          </a:p>
          <a:p>
            <a:r>
              <a:rPr lang="en-US" sz="1200" b="0" i="0" kern="1200" dirty="0">
                <a:solidFill>
                  <a:schemeClr val="tx1"/>
                </a:solidFill>
                <a:effectLst/>
                <a:latin typeface="+mn-lt"/>
                <a:ea typeface="+mn-ea"/>
                <a:cs typeface="+mn-cs"/>
              </a:rPr>
              <a:t>Sodium </a:t>
            </a:r>
            <a:r>
              <a:rPr lang="en-US" sz="1200" b="0" i="0" kern="1200" dirty="0" err="1">
                <a:solidFill>
                  <a:schemeClr val="tx1"/>
                </a:solidFill>
                <a:effectLst/>
                <a:latin typeface="+mn-lt"/>
                <a:ea typeface="+mn-ea"/>
                <a:cs typeface="+mn-cs"/>
              </a:rPr>
              <a:t>oxybate</a:t>
            </a:r>
            <a:r>
              <a:rPr lang="en-US" sz="1200" b="0" i="0" kern="1200" dirty="0">
                <a:solidFill>
                  <a:schemeClr val="tx1"/>
                </a:solidFill>
                <a:effectLst/>
                <a:latin typeface="+mn-lt"/>
                <a:ea typeface="+mn-ea"/>
                <a:cs typeface="+mn-cs"/>
              </a:rPr>
              <a:t> provides a good clinical efficacy and acceptable safety profile in routine clinical practice for the treatment of patients suffering from narcolepsy with cataplexy. A quarter of patients experience SEs requiring withdrawal of the drug with older patients being more vulnerable to the more serious SEs.</a:t>
            </a:r>
          </a:p>
          <a:p>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20</a:t>
            </a:fld>
            <a:endParaRPr lang="en-US"/>
          </a:p>
        </p:txBody>
      </p:sp>
    </p:spTree>
    <p:extLst>
      <p:ext uri="{BB962C8B-B14F-4D97-AF65-F5344CB8AC3E}">
        <p14:creationId xmlns:p14="http://schemas.microsoft.com/office/powerpoint/2010/main" val="37210801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20:38</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a:t>So </a:t>
            </a:r>
            <a:r>
              <a:rPr lang="fr-FR" dirty="0" err="1"/>
              <a:t>treatment</a:t>
            </a:r>
            <a:r>
              <a:rPr lang="fr-FR" dirty="0"/>
              <a:t> </a:t>
            </a:r>
            <a:r>
              <a:rPr lang="fr-FR" dirty="0" err="1"/>
              <a:t>selection</a:t>
            </a:r>
            <a:endParaRPr lang="fr-FR" dirty="0"/>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indent="0" algn="l" defTabSz="914400" rtl="0" eaLnBrk="1" fontAlgn="auto" latinLnBrk="0" hangingPunct="1">
              <a:lnSpc>
                <a:spcPct val="100000"/>
              </a:lnSpc>
              <a:spcBef>
                <a:spcPts val="0"/>
              </a:spcBef>
              <a:spcAft>
                <a:spcPts val="0"/>
              </a:spcAft>
              <a:buClrTx/>
              <a:buSzTx/>
              <a:buFontTx/>
              <a:buNone/>
              <a:tabLst/>
              <a:defRPr/>
            </a:pPr>
            <a:r>
              <a:rPr lang="fr-FR" dirty="0" err="1"/>
              <a:t>Based</a:t>
            </a:r>
            <a:r>
              <a:rPr lang="fr-FR" dirty="0"/>
              <a:t> on the balance </a:t>
            </a:r>
            <a:r>
              <a:rPr lang="fr-FR" dirty="0" err="1"/>
              <a:t>benefit</a:t>
            </a:r>
            <a:r>
              <a:rPr lang="fr-FR" baseline="0" dirty="0"/>
              <a:t> </a:t>
            </a:r>
            <a:r>
              <a:rPr lang="fr-FR" baseline="0" dirty="0" err="1"/>
              <a:t>risk</a:t>
            </a:r>
            <a:r>
              <a:rPr lang="fr-FR" baseline="0" dirty="0"/>
              <a:t> ratio </a:t>
            </a:r>
            <a:r>
              <a:rPr lang="fr-FR" baseline="0" dirty="0" err="1"/>
              <a:t>with</a:t>
            </a:r>
            <a:r>
              <a:rPr lang="fr-FR" baseline="0" dirty="0"/>
              <a:t> </a:t>
            </a:r>
            <a:r>
              <a:rPr lang="fr-FR" baseline="0" dirty="0" err="1"/>
              <a:t>potnetial</a:t>
            </a:r>
            <a:r>
              <a:rPr lang="fr-FR" baseline="0" dirty="0"/>
              <a:t> for </a:t>
            </a:r>
            <a:r>
              <a:rPr lang="fr-FR" baseline="0" dirty="0" err="1"/>
              <a:t>improvement</a:t>
            </a:r>
            <a:r>
              <a:rPr lang="fr-FR" baseline="0" dirty="0"/>
              <a:t> and aggravation</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err="1"/>
              <a:t>We</a:t>
            </a:r>
            <a:r>
              <a:rPr lang="fr-FR" dirty="0"/>
              <a:t> </a:t>
            </a:r>
            <a:r>
              <a:rPr lang="fr-FR" dirty="0" err="1"/>
              <a:t>proposed</a:t>
            </a:r>
            <a:r>
              <a:rPr lang="fr-FR" dirty="0"/>
              <a:t> arguments in </a:t>
            </a:r>
            <a:r>
              <a:rPr lang="fr-FR" dirty="0" err="1"/>
              <a:t>favor</a:t>
            </a:r>
            <a:r>
              <a:rPr lang="fr-FR" dirty="0"/>
              <a:t> of the </a:t>
            </a:r>
            <a:r>
              <a:rPr lang="fr-FR" dirty="0" err="1"/>
              <a:t>several</a:t>
            </a:r>
            <a:r>
              <a:rPr lang="fr-FR" dirty="0"/>
              <a:t> </a:t>
            </a:r>
            <a:r>
              <a:rPr lang="fr-FR" dirty="0" err="1"/>
              <a:t>existing</a:t>
            </a:r>
            <a:r>
              <a:rPr lang="fr-FR" baseline="0" dirty="0"/>
              <a:t> </a:t>
            </a:r>
            <a:r>
              <a:rPr lang="fr-FR" baseline="0" dirty="0" err="1"/>
              <a:t>drugs</a:t>
            </a:r>
            <a:r>
              <a:rPr lang="fr-FR" baseline="0" dirty="0"/>
              <a:t> to </a:t>
            </a:r>
            <a:r>
              <a:rPr lang="fr-FR" baseline="0" dirty="0" err="1"/>
              <a:t>treat</a:t>
            </a:r>
            <a:r>
              <a:rPr lang="fr-FR" baseline="0" dirty="0"/>
              <a:t> EDS in NT1/2</a:t>
            </a:r>
          </a:p>
          <a:p>
            <a:pPr marL="0" marR="0" indent="0" algn="l" defTabSz="914400" rtl="0" eaLnBrk="1" fontAlgn="auto" latinLnBrk="0" hangingPunct="1">
              <a:lnSpc>
                <a:spcPct val="100000"/>
              </a:lnSpc>
              <a:spcBef>
                <a:spcPts val="0"/>
              </a:spcBef>
              <a:spcAft>
                <a:spcPts val="0"/>
              </a:spcAft>
              <a:buClrTx/>
              <a:buSzTx/>
              <a:buFontTx/>
              <a:buNone/>
              <a:tabLst/>
              <a:defRPr/>
            </a:pPr>
            <a:endParaRPr lang="fr-FR" baseline="0" dirty="0"/>
          </a:p>
          <a:p>
            <a:r>
              <a:rPr lang="fr-FR" baseline="0" dirty="0"/>
              <a:t>DNS – </a:t>
            </a:r>
            <a:r>
              <a:rPr lang="fr-FR" baseline="0" dirty="0" err="1"/>
              <a:t>disrupted</a:t>
            </a:r>
            <a:r>
              <a:rPr lang="fr-FR" baseline="0" dirty="0"/>
              <a:t> </a:t>
            </a:r>
            <a:r>
              <a:rPr lang="fr-FR" baseline="0" dirty="0" err="1"/>
              <a:t>nighttime</a:t>
            </a:r>
            <a:r>
              <a:rPr lang="fr-FR" baseline="0" dirty="0"/>
              <a:t> </a:t>
            </a:r>
            <a:r>
              <a:rPr lang="fr-FR" baseline="0" dirty="0" err="1"/>
              <a:t>sleep</a:t>
            </a:r>
            <a:endParaRPr lang="fr-FR" baseline="0" dirty="0"/>
          </a:p>
          <a:p>
            <a:r>
              <a:rPr lang="fr-FR" baseline="0" dirty="0"/>
              <a:t>Lopez R, et al. </a:t>
            </a:r>
            <a:r>
              <a:rPr lang="en-US" sz="1200" b="0" i="0" kern="1200" dirty="0">
                <a:solidFill>
                  <a:schemeClr val="tx1"/>
                </a:solidFill>
                <a:effectLst/>
                <a:latin typeface="+mn-lt"/>
                <a:ea typeface="+mn-ea"/>
                <a:cs typeface="+mn-cs"/>
              </a:rPr>
              <a:t>Rev Neurol (Paris). 2017;173(1-2):8-18.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French consensus. Management of patients with hypersomnia: Which strategy?</a:t>
            </a:r>
          </a:p>
          <a:p>
            <a:endParaRPr lang="fr-FR" dirty="0"/>
          </a:p>
          <a:p>
            <a:r>
              <a:rPr lang="en-US" sz="1200" b="0" i="1" kern="1200" dirty="0">
                <a:solidFill>
                  <a:schemeClr val="tx1"/>
                </a:solidFill>
                <a:effectLst/>
                <a:latin typeface="+mn-lt"/>
                <a:ea typeface="+mn-ea"/>
                <a:cs typeface="+mn-cs"/>
              </a:rPr>
              <a:t>Abstract</a:t>
            </a:r>
          </a:p>
          <a:p>
            <a:r>
              <a:rPr lang="en-US" sz="1200" b="0" i="0" kern="1200" dirty="0">
                <a:solidFill>
                  <a:schemeClr val="tx1"/>
                </a:solidFill>
                <a:effectLst/>
                <a:latin typeface="+mn-lt"/>
                <a:ea typeface="+mn-ea"/>
                <a:cs typeface="+mn-cs"/>
              </a:rPr>
              <a:t>Central </a:t>
            </a:r>
            <a:r>
              <a:rPr lang="en-US" sz="1200" b="0" i="0" kern="1200" dirty="0" err="1">
                <a:solidFill>
                  <a:schemeClr val="tx1"/>
                </a:solidFill>
                <a:effectLst/>
                <a:latin typeface="+mn-lt"/>
                <a:ea typeface="+mn-ea"/>
                <a:cs typeface="+mn-cs"/>
              </a:rPr>
              <a:t>hypersomnias</a:t>
            </a:r>
            <a:r>
              <a:rPr lang="en-US" sz="1200" b="0" i="0" kern="1200" dirty="0">
                <a:solidFill>
                  <a:schemeClr val="tx1"/>
                </a:solidFill>
                <a:effectLst/>
                <a:latin typeface="+mn-lt"/>
                <a:ea typeface="+mn-ea"/>
                <a:cs typeface="+mn-cs"/>
              </a:rPr>
              <a:t> principally involves type 1 narcolepsy (NT1), type 2 narcolepsy (NT2) and idiopathic hypersomnia (IH). Despite great progress made in understanding the physiopathology of NT1 with low cerebrospinal fluid hypocretin-1 levels, current treatment remains symptomatic. The same applies to NT2 and IH, for which the physiopathology is still largely unknown. Controlling excessive daytime sleepiness (EDS), cataplexy, hypnagogic hallucinations, sleep paralysis and disturbed night-time sleep are key therapeutic targets in NT1. For IH and NT2, reducing EDS is the main objective. Based on European and American guidelines for the treatment of narcolepsy, we propose French recommendations for managing central </a:t>
            </a:r>
            <a:r>
              <a:rPr lang="en-US" sz="1200" b="0" i="0" kern="1200" dirty="0" err="1">
                <a:solidFill>
                  <a:schemeClr val="tx1"/>
                </a:solidFill>
                <a:effectLst/>
                <a:latin typeface="+mn-lt"/>
                <a:ea typeface="+mn-ea"/>
                <a:cs typeface="+mn-cs"/>
              </a:rPr>
              <a:t>hypersomnias</a:t>
            </a:r>
            <a:r>
              <a:rPr lang="en-US" sz="1200" b="0" i="0" kern="1200" dirty="0">
                <a:solidFill>
                  <a:schemeClr val="tx1"/>
                </a:solidFill>
                <a:effectLst/>
                <a:latin typeface="+mn-lt"/>
                <a:ea typeface="+mn-ea"/>
                <a:cs typeface="+mn-cs"/>
              </a:rPr>
              <a:t> as well as strategies in the case of drug-resistance. Stimulating treatments target EDS, and Modafinil is the first-line treatment. Other stimulants such as methylphenidate, </a:t>
            </a:r>
            <a:r>
              <a:rPr lang="en-US" sz="1200" b="0" i="0" kern="1200" dirty="0" err="1">
                <a:solidFill>
                  <a:schemeClr val="tx1"/>
                </a:solidFill>
                <a:effectLst/>
                <a:latin typeface="+mn-lt"/>
                <a:ea typeface="+mn-ea"/>
                <a:cs typeface="+mn-cs"/>
              </a:rPr>
              <a:t>pitolisant</a:t>
            </a:r>
            <a:r>
              <a:rPr lang="en-US" sz="1200" b="0" i="0" kern="1200" dirty="0">
                <a:solidFill>
                  <a:schemeClr val="tx1"/>
                </a:solidFill>
                <a:effectLst/>
                <a:latin typeface="+mn-lt"/>
                <a:ea typeface="+mn-ea"/>
                <a:cs typeface="+mn-cs"/>
              </a:rPr>
              <a:t>, and exceptionally dextro-amphetamine can be prescribed. Selective serotonin and noradrenaline reuptake inhibitor antidepressants are effective for the management of cataplexy in NT1. Sodium </a:t>
            </a:r>
            <a:r>
              <a:rPr lang="en-US" sz="1200" b="0" i="0" kern="1200" dirty="0" err="1">
                <a:solidFill>
                  <a:schemeClr val="tx1"/>
                </a:solidFill>
                <a:effectLst/>
                <a:latin typeface="+mn-lt"/>
                <a:ea typeface="+mn-ea"/>
                <a:cs typeface="+mn-cs"/>
              </a:rPr>
              <a:t>oxybate</a:t>
            </a:r>
            <a:r>
              <a:rPr lang="en-US" sz="1200" b="0" i="0" kern="1200" dirty="0">
                <a:solidFill>
                  <a:schemeClr val="tx1"/>
                </a:solidFill>
                <a:effectLst/>
                <a:latin typeface="+mn-lt"/>
                <a:ea typeface="+mn-ea"/>
                <a:cs typeface="+mn-cs"/>
              </a:rPr>
              <a:t> is an effective treatment for several symptoms, including EDS, cataplexy and disturbed night-time sleep. Treatment of central hypersomnia must also take into consideration frequent cardiovascular, metabolic and psychiatric comorbidities, particularly in NT1. New therapies are currently under study with the development of new stimulants and anti-</a:t>
            </a:r>
            <a:r>
              <a:rPr lang="en-US" sz="1200" b="0" i="0" kern="1200" dirty="0" err="1">
                <a:solidFill>
                  <a:schemeClr val="tx1"/>
                </a:solidFill>
                <a:effectLst/>
                <a:latin typeface="+mn-lt"/>
                <a:ea typeface="+mn-ea"/>
                <a:cs typeface="+mn-cs"/>
              </a:rPr>
              <a:t>cataplectics</a:t>
            </a:r>
            <a:r>
              <a:rPr lang="en-US" sz="1200" b="0" i="0" kern="1200" dirty="0">
                <a:solidFill>
                  <a:schemeClr val="tx1"/>
                </a:solidFill>
                <a:effectLst/>
                <a:latin typeface="+mn-lt"/>
                <a:ea typeface="+mn-ea"/>
                <a:cs typeface="+mn-cs"/>
              </a:rPr>
              <a:t>. The next few years will see innovative emerging therapies, based on a </a:t>
            </a:r>
            <a:r>
              <a:rPr lang="en-US" sz="1200" b="0" i="0" kern="1200" dirty="0" err="1">
                <a:solidFill>
                  <a:schemeClr val="tx1"/>
                </a:solidFill>
                <a:effectLst/>
                <a:latin typeface="+mn-lt"/>
                <a:ea typeface="+mn-ea"/>
                <a:cs typeface="+mn-cs"/>
              </a:rPr>
              <a:t>physiopathological</a:t>
            </a:r>
            <a:r>
              <a:rPr lang="en-US" sz="1200" b="0" i="0" kern="1200" dirty="0">
                <a:solidFill>
                  <a:schemeClr val="tx1"/>
                </a:solidFill>
                <a:effectLst/>
                <a:latin typeface="+mn-lt"/>
                <a:ea typeface="+mn-ea"/>
                <a:cs typeface="+mn-cs"/>
              </a:rPr>
              <a:t> approach,</a:t>
            </a:r>
          </a:p>
          <a:p>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21</a:t>
            </a:fld>
            <a:endParaRPr lang="en-US"/>
          </a:p>
        </p:txBody>
      </p:sp>
    </p:spTree>
    <p:extLst>
      <p:ext uri="{BB962C8B-B14F-4D97-AF65-F5344CB8AC3E}">
        <p14:creationId xmlns:p14="http://schemas.microsoft.com/office/powerpoint/2010/main" val="3917736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t>23:42</a:t>
            </a:r>
          </a:p>
          <a:p>
            <a:pPr marL="0" marR="0" lvl="0" indent="0" algn="l" defTabSz="457200" rtl="0" eaLnBrk="1" fontAlgn="auto" latinLnBrk="0" hangingPunct="1">
              <a:lnSpc>
                <a:spcPct val="100000"/>
              </a:lnSpc>
              <a:spcBef>
                <a:spcPts val="0"/>
              </a:spcBef>
              <a:spcAft>
                <a:spcPts val="0"/>
              </a:spcAft>
              <a:buClrTx/>
              <a:buSzTx/>
              <a:buFontTx/>
              <a:buNone/>
              <a:tabLst/>
              <a:defRPr/>
            </a:pPr>
            <a:r>
              <a:rPr lang="fr-FR" dirty="0" err="1"/>
              <a:t>Then</a:t>
            </a:r>
            <a:r>
              <a:rPr lang="fr-FR" dirty="0"/>
              <a:t> </a:t>
            </a:r>
            <a:r>
              <a:rPr lang="fr-FR" dirty="0" err="1"/>
              <a:t>we</a:t>
            </a:r>
            <a:r>
              <a:rPr lang="fr-FR" dirty="0"/>
              <a:t> have </a:t>
            </a:r>
            <a:r>
              <a:rPr lang="fr-FR" dirty="0" err="1"/>
              <a:t>special</a:t>
            </a:r>
            <a:endParaRPr lang="fr-FR"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457200" rtl="0" eaLnBrk="1" fontAlgn="auto" latinLnBrk="0" hangingPunct="1">
              <a:lnSpc>
                <a:spcPct val="100000"/>
              </a:lnSpc>
              <a:spcBef>
                <a:spcPts val="0"/>
              </a:spcBef>
              <a:spcAft>
                <a:spcPts val="0"/>
              </a:spcAft>
              <a:buClrTx/>
              <a:buSzTx/>
              <a:buFontTx/>
              <a:buNone/>
              <a:tabLst/>
              <a:defRPr/>
            </a:pPr>
            <a:r>
              <a:rPr lang="fr-FR" dirty="0" err="1"/>
              <a:t>We</a:t>
            </a:r>
            <a:r>
              <a:rPr lang="fr-FR" dirty="0"/>
              <a:t> </a:t>
            </a:r>
            <a:r>
              <a:rPr lang="fr-FR" dirty="0" err="1"/>
              <a:t>may</a:t>
            </a:r>
            <a:r>
              <a:rPr lang="fr-FR" dirty="0"/>
              <a:t> in the future </a:t>
            </a:r>
            <a:r>
              <a:rPr lang="fr-FR" dirty="0" err="1"/>
              <a:t>also</a:t>
            </a:r>
            <a:r>
              <a:rPr lang="fr-FR" dirty="0"/>
              <a:t> </a:t>
            </a:r>
            <a:r>
              <a:rPr lang="fr-FR" dirty="0" err="1"/>
              <a:t>discuss</a:t>
            </a:r>
            <a:r>
              <a:rPr lang="fr-FR" dirty="0"/>
              <a:t> perspectives to </a:t>
            </a:r>
            <a:r>
              <a:rPr lang="fr-FR" dirty="0" err="1"/>
              <a:t>treat</a:t>
            </a:r>
            <a:r>
              <a:rPr lang="fr-FR" dirty="0"/>
              <a:t> patients</a:t>
            </a:r>
            <a:r>
              <a:rPr lang="fr-FR" baseline="0" dirty="0"/>
              <a:t> in </a:t>
            </a:r>
            <a:r>
              <a:rPr lang="fr-FR" baseline="0" dirty="0" err="1"/>
              <a:t>particular</a:t>
            </a:r>
            <a:r>
              <a:rPr lang="fr-FR" baseline="0" dirty="0"/>
              <a:t> conditions </a:t>
            </a:r>
            <a:r>
              <a:rPr lang="fr-FR" baseline="0" dirty="0" err="1"/>
              <a:t>such</a:t>
            </a:r>
            <a:r>
              <a:rPr lang="fr-FR" baseline="0" dirty="0"/>
              <a:t> as </a:t>
            </a:r>
            <a:r>
              <a:rPr lang="fr-FR" baseline="0" dirty="0" err="1"/>
              <a:t>refractory</a:t>
            </a:r>
            <a:r>
              <a:rPr lang="fr-FR" baseline="0" dirty="0"/>
              <a:t> patients, </a:t>
            </a:r>
            <a:r>
              <a:rPr lang="fr-FR" baseline="0" dirty="0" err="1"/>
              <a:t>children</a:t>
            </a:r>
            <a:r>
              <a:rPr lang="fr-FR" baseline="0" dirty="0"/>
              <a:t> </a:t>
            </a:r>
            <a:r>
              <a:rPr lang="fr-FR" baseline="0" dirty="0" err="1"/>
              <a:t>eldelrly</a:t>
            </a:r>
            <a:r>
              <a:rPr lang="fr-FR" baseline="0" dirty="0"/>
              <a:t>, </a:t>
            </a:r>
            <a:r>
              <a:rPr lang="fr-FR" baseline="0" dirty="0" err="1"/>
              <a:t>pregnancy</a:t>
            </a:r>
            <a:r>
              <a:rPr lang="fr-FR" baseline="0" dirty="0"/>
              <a:t>, </a:t>
            </a:r>
            <a:r>
              <a:rPr lang="fr-FR" baseline="0" dirty="0" err="1"/>
              <a:t>anesthesiologie</a:t>
            </a:r>
            <a:endParaRPr lang="fr-FR" baseline="0" dirty="0"/>
          </a:p>
          <a:p>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22</a:t>
            </a:fld>
            <a:endParaRPr lang="en-US"/>
          </a:p>
        </p:txBody>
      </p:sp>
    </p:spTree>
    <p:extLst>
      <p:ext uri="{BB962C8B-B14F-4D97-AF65-F5344CB8AC3E}">
        <p14:creationId xmlns:p14="http://schemas.microsoft.com/office/powerpoint/2010/main" val="24064349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26:04</a:t>
            </a:r>
          </a:p>
          <a:p>
            <a:r>
              <a:rPr lang="en-US" dirty="0"/>
              <a:t>Now let’s close</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23</a:t>
            </a:fld>
            <a:endParaRPr lang="en-US"/>
          </a:p>
        </p:txBody>
      </p:sp>
    </p:spTree>
    <p:extLst>
      <p:ext uri="{BB962C8B-B14F-4D97-AF65-F5344CB8AC3E}">
        <p14:creationId xmlns:p14="http://schemas.microsoft.com/office/powerpoint/2010/main" val="29754950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28:11</a:t>
            </a:r>
          </a:p>
          <a:p>
            <a:r>
              <a:rPr lang="en-US" dirty="0"/>
              <a:t>Also please visit</a:t>
            </a:r>
          </a:p>
        </p:txBody>
      </p:sp>
      <p:sp>
        <p:nvSpPr>
          <p:cNvPr id="4" name="Slide Number Placeholder 3"/>
          <p:cNvSpPr>
            <a:spLocks noGrp="1"/>
          </p:cNvSpPr>
          <p:nvPr>
            <p:ph type="sldNum" sz="quarter" idx="5"/>
          </p:nvPr>
        </p:nvSpPr>
        <p:spPr/>
        <p:txBody>
          <a:bodyPr/>
          <a:lstStyle/>
          <a:p>
            <a:fld id="{9446E1A8-6D11-D944-BA46-3CE3E43A53DE}" type="slidenum">
              <a:rPr lang="en-US" smtClean="0"/>
              <a:pPr/>
              <a:t>25</a:t>
            </a:fld>
            <a:endParaRPr lang="en-US" dirty="0"/>
          </a:p>
        </p:txBody>
      </p:sp>
    </p:spTree>
    <p:extLst>
      <p:ext uri="{BB962C8B-B14F-4D97-AF65-F5344CB8AC3E}">
        <p14:creationId xmlns:p14="http://schemas.microsoft.com/office/powerpoint/2010/main" val="2064562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28:26</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Thank you </a:t>
            </a:r>
          </a:p>
        </p:txBody>
      </p:sp>
      <p:sp>
        <p:nvSpPr>
          <p:cNvPr id="4" name="Slide Number Placeholder 3"/>
          <p:cNvSpPr>
            <a:spLocks noGrp="1"/>
          </p:cNvSpPr>
          <p:nvPr>
            <p:ph type="sldNum" sz="quarter" idx="5"/>
          </p:nvPr>
        </p:nvSpPr>
        <p:spPr/>
        <p:txBody>
          <a:bodyPr/>
          <a:lstStyle/>
          <a:p>
            <a:fld id="{9446E1A8-6D11-D944-BA46-3CE3E43A53DE}" type="slidenum">
              <a:rPr lang="en-US" smtClean="0"/>
              <a:pPr/>
              <a:t>26</a:t>
            </a:fld>
            <a:endParaRPr lang="en-US"/>
          </a:p>
        </p:txBody>
      </p:sp>
    </p:spTree>
    <p:extLst>
      <p:ext uri="{BB962C8B-B14F-4D97-AF65-F5344CB8AC3E}">
        <p14:creationId xmlns:p14="http://schemas.microsoft.com/office/powerpoint/2010/main" val="2936247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1:00</a:t>
            </a:r>
          </a:p>
          <a:p>
            <a:r>
              <a:rPr lang="en-US" dirty="0"/>
              <a:t>I am very pleased</a:t>
            </a:r>
          </a:p>
        </p:txBody>
      </p:sp>
      <p:sp>
        <p:nvSpPr>
          <p:cNvPr id="4" name="Slide Number Placeholder 3"/>
          <p:cNvSpPr>
            <a:spLocks noGrp="1"/>
          </p:cNvSpPr>
          <p:nvPr>
            <p:ph type="sldNum" sz="quarter" idx="5"/>
          </p:nvPr>
        </p:nvSpPr>
        <p:spPr/>
        <p:txBody>
          <a:bodyPr/>
          <a:lstStyle/>
          <a:p>
            <a:fld id="{9446E1A8-6D11-D944-BA46-3CE3E43A53DE}" type="slidenum">
              <a:rPr lang="en-US" smtClean="0"/>
              <a:pPr/>
              <a:t>3</a:t>
            </a:fld>
            <a:endParaRPr lang="en-US"/>
          </a:p>
        </p:txBody>
      </p:sp>
    </p:spTree>
    <p:extLst>
      <p:ext uri="{BB962C8B-B14F-4D97-AF65-F5344CB8AC3E}">
        <p14:creationId xmlns:p14="http://schemas.microsoft.com/office/powerpoint/2010/main" val="3808325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1:21</a:t>
            </a:r>
          </a:p>
          <a:p>
            <a:r>
              <a:rPr lang="en-US" dirty="0"/>
              <a:t>So to frame</a:t>
            </a:r>
          </a:p>
        </p:txBody>
      </p:sp>
      <p:sp>
        <p:nvSpPr>
          <p:cNvPr id="4" name="Slide Number Placeholder 3"/>
          <p:cNvSpPr>
            <a:spLocks noGrp="1"/>
          </p:cNvSpPr>
          <p:nvPr>
            <p:ph type="sldNum" sz="quarter" idx="5"/>
          </p:nvPr>
        </p:nvSpPr>
        <p:spPr/>
        <p:txBody>
          <a:bodyPr/>
          <a:lstStyle/>
          <a:p>
            <a:fld id="{9446E1A8-6D11-D944-BA46-3CE3E43A53DE}" type="slidenum">
              <a:rPr lang="en-US" smtClean="0"/>
              <a:pPr/>
              <a:t>4</a:t>
            </a:fld>
            <a:endParaRPr lang="en-US"/>
          </a:p>
        </p:txBody>
      </p:sp>
    </p:spTree>
    <p:extLst>
      <p:ext uri="{BB962C8B-B14F-4D97-AF65-F5344CB8AC3E}">
        <p14:creationId xmlns:p14="http://schemas.microsoft.com/office/powerpoint/2010/main" val="2362035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SzPct val="110000"/>
            </a:pPr>
            <a:r>
              <a:rPr lang="en-US" sz="1200" kern="1200" dirty="0">
                <a:solidFill>
                  <a:schemeClr val="tx1"/>
                </a:solidFill>
                <a:effectLst/>
                <a:latin typeface="+mn-lt"/>
                <a:ea typeface="+mn-ea"/>
                <a:cs typeface="+mn-cs"/>
              </a:rPr>
              <a:t>2:01</a:t>
            </a:r>
          </a:p>
          <a:p>
            <a:pPr eaLnBrk="1" hangingPunct="1">
              <a:buSzPct val="110000"/>
            </a:pPr>
            <a:r>
              <a:rPr lang="en-US" sz="1200" kern="1200" dirty="0">
                <a:solidFill>
                  <a:schemeClr val="tx1"/>
                </a:solidFill>
                <a:effectLst/>
                <a:latin typeface="+mn-lt"/>
                <a:ea typeface="+mn-ea"/>
                <a:cs typeface="+mn-cs"/>
              </a:rPr>
              <a:t>So I would like</a:t>
            </a:r>
          </a:p>
          <a:p>
            <a:pPr eaLnBrk="1" hangingPunct="1">
              <a:buSzPct val="110000"/>
            </a:pPr>
            <a:endParaRPr lang="en-US" sz="1200" kern="1200" dirty="0">
              <a:solidFill>
                <a:schemeClr val="tx1"/>
              </a:solidFill>
              <a:effectLst/>
              <a:latin typeface="+mn-lt"/>
              <a:ea typeface="+mn-ea"/>
              <a:cs typeface="+mn-cs"/>
            </a:endParaRPr>
          </a:p>
          <a:p>
            <a:pPr eaLnBrk="1" hangingPunct="1">
              <a:buSzPct val="110000"/>
            </a:pPr>
            <a:endParaRPr lang="en-US" sz="1200" kern="1200" dirty="0">
              <a:solidFill>
                <a:schemeClr val="tx1"/>
              </a:solidFill>
              <a:effectLst/>
              <a:latin typeface="+mn-lt"/>
              <a:ea typeface="+mn-ea"/>
              <a:cs typeface="+mn-cs"/>
            </a:endParaRPr>
          </a:p>
          <a:p>
            <a:pPr eaLnBrk="1" hangingPunct="1">
              <a:buSzPct val="110000"/>
            </a:pPr>
            <a:endParaRPr lang="en-US" sz="1200" kern="1200" dirty="0">
              <a:solidFill>
                <a:schemeClr val="tx1"/>
              </a:solidFill>
              <a:effectLst/>
              <a:latin typeface="+mn-lt"/>
              <a:ea typeface="+mn-ea"/>
              <a:cs typeface="+mn-cs"/>
            </a:endParaRPr>
          </a:p>
          <a:p>
            <a:pPr eaLnBrk="1" hangingPunct="1">
              <a:buSzPct val="110000"/>
            </a:pPr>
            <a:endParaRPr lang="en-US" sz="1200" kern="1200" dirty="0">
              <a:solidFill>
                <a:schemeClr val="tx1"/>
              </a:solidFill>
              <a:effectLst/>
              <a:latin typeface="+mn-lt"/>
              <a:ea typeface="+mn-ea"/>
              <a:cs typeface="+mn-cs"/>
            </a:endParaRPr>
          </a:p>
          <a:p>
            <a:pPr eaLnBrk="1" hangingPunct="1">
              <a:buSzPct val="110000"/>
            </a:pPr>
            <a:r>
              <a:rPr lang="en-US" sz="1200" kern="1200" dirty="0" err="1">
                <a:solidFill>
                  <a:schemeClr val="tx1"/>
                </a:solidFill>
                <a:effectLst/>
                <a:latin typeface="+mn-lt"/>
                <a:ea typeface="+mn-ea"/>
                <a:cs typeface="+mn-cs"/>
              </a:rPr>
              <a:t>Thorpy</a:t>
            </a:r>
            <a:r>
              <a:rPr lang="en-US" sz="1200" kern="1200" dirty="0">
                <a:solidFill>
                  <a:schemeClr val="tx1"/>
                </a:solidFill>
                <a:effectLst/>
                <a:latin typeface="+mn-lt"/>
                <a:ea typeface="+mn-ea"/>
                <a:cs typeface="+mn-cs"/>
              </a:rPr>
              <a:t> MJ. Recently approved and upcoming treatments for narcolepsy. </a:t>
            </a:r>
            <a:r>
              <a:rPr lang="en-US" sz="1200" i="1" kern="1200" dirty="0">
                <a:solidFill>
                  <a:schemeClr val="tx1"/>
                </a:solidFill>
                <a:effectLst/>
                <a:latin typeface="+mn-lt"/>
                <a:ea typeface="+mn-ea"/>
                <a:cs typeface="+mn-cs"/>
              </a:rPr>
              <a:t>CNS Drugs</a:t>
            </a:r>
            <a:r>
              <a:rPr lang="en-US" sz="1200" kern="1200" dirty="0">
                <a:solidFill>
                  <a:schemeClr val="tx1"/>
                </a:solidFill>
                <a:effectLst/>
                <a:latin typeface="+mn-lt"/>
                <a:ea typeface="+mn-ea"/>
                <a:cs typeface="+mn-cs"/>
              </a:rPr>
              <a:t>. 2020;34(1):9-27.</a:t>
            </a:r>
            <a:r>
              <a:rPr lang="en-US" dirty="0">
                <a:effectLst/>
              </a:rPr>
              <a:t> </a:t>
            </a:r>
          </a:p>
          <a:p>
            <a:pPr eaLnBrk="1" hangingPunct="1">
              <a:buSzPct val="110000"/>
            </a:pPr>
            <a:endParaRPr lang="en-US" baseline="0" dirty="0">
              <a:effectLst/>
              <a:latin typeface="Arial" charset="0"/>
            </a:endParaRPr>
          </a:p>
          <a:p>
            <a:pPr eaLnBrk="1" hangingPunct="1">
              <a:buSzPct val="110000"/>
            </a:pPr>
            <a:r>
              <a:rPr lang="en-US" baseline="0" dirty="0">
                <a:latin typeface="Arial" charset="0"/>
              </a:rPr>
              <a:t>2007 </a:t>
            </a:r>
            <a:r>
              <a:rPr lang="en-US" baseline="0" dirty="0" err="1">
                <a:latin typeface="Arial" charset="0"/>
              </a:rPr>
              <a:t>Morganthaler</a:t>
            </a:r>
            <a:r>
              <a:rPr lang="en-US" baseline="0" dirty="0">
                <a:latin typeface="Arial" charset="0"/>
              </a:rPr>
              <a:t> TI _ Practice Parameters for the Treatment of Narcolepsy and other </a:t>
            </a:r>
            <a:r>
              <a:rPr lang="en-US" baseline="0" dirty="0" err="1">
                <a:latin typeface="Arial" charset="0"/>
              </a:rPr>
              <a:t>Hypersomnias</a:t>
            </a:r>
            <a:r>
              <a:rPr lang="en-US" baseline="0" dirty="0">
                <a:latin typeface="Arial" charset="0"/>
              </a:rPr>
              <a:t> of Central Origin. </a:t>
            </a:r>
            <a:r>
              <a:rPr lang="en-US" sz="1200" b="0" i="0" kern="1200" dirty="0">
                <a:solidFill>
                  <a:schemeClr val="tx1"/>
                </a:solidFill>
                <a:effectLst/>
                <a:latin typeface="+mn-lt"/>
                <a:ea typeface="+mn-ea"/>
                <a:cs typeface="+mn-cs"/>
                <a:hlinkClick r:id="rId3"/>
              </a:rPr>
              <a:t>Sleep</a:t>
            </a:r>
            <a:r>
              <a:rPr lang="en-US" sz="1200" b="0" i="0" kern="1200" dirty="0">
                <a:solidFill>
                  <a:schemeClr val="tx1"/>
                </a:solidFill>
                <a:effectLst/>
                <a:latin typeface="+mn-lt"/>
                <a:ea typeface="+mn-ea"/>
                <a:cs typeface="+mn-cs"/>
              </a:rPr>
              <a:t>. 2007 Dec 1; 30(12): 1705–1711.</a:t>
            </a:r>
          </a:p>
          <a:p>
            <a:pPr eaLnBrk="1" hangingPunct="1">
              <a:buSzPct val="110000"/>
            </a:pPr>
            <a:endParaRPr lang="en-US" sz="1200" b="0" i="0" kern="1200" baseline="0" dirty="0">
              <a:solidFill>
                <a:schemeClr val="tx1"/>
              </a:solidFill>
              <a:effectLst/>
              <a:latin typeface="+mn-lt"/>
              <a:ea typeface="+mn-ea"/>
              <a:cs typeface="+mn-cs"/>
            </a:endParaRPr>
          </a:p>
          <a:p>
            <a:pPr eaLnBrk="1" hangingPunct="1">
              <a:buSzPct val="110000"/>
            </a:pPr>
            <a:r>
              <a:rPr lang="en-US" dirty="0"/>
              <a:t>Morgenthaler TI; </a:t>
            </a:r>
            <a:r>
              <a:rPr lang="en-US" dirty="0" err="1"/>
              <a:t>Kapen</a:t>
            </a:r>
            <a:r>
              <a:rPr lang="en-US" dirty="0"/>
              <a:t> S; Lee-</a:t>
            </a:r>
            <a:r>
              <a:rPr lang="en-US" dirty="0" err="1"/>
              <a:t>Chiong</a:t>
            </a:r>
            <a:r>
              <a:rPr lang="en-US" dirty="0"/>
              <a:t> T et al. Practice parameters for the medical therapy of obstructive sleep apnea. SLEEP 2006;29(8):1031-1035.</a:t>
            </a:r>
          </a:p>
          <a:p>
            <a:pPr eaLnBrk="1" hangingPunct="1">
              <a:buSzPct val="110000"/>
            </a:pPr>
            <a:endParaRPr lang="en-US" baseline="0" dirty="0">
              <a:latin typeface="Arial" charset="0"/>
            </a:endParaRPr>
          </a:p>
          <a:p>
            <a:r>
              <a:rPr lang="en-US" baseline="0" dirty="0" err="1">
                <a:latin typeface="Arial" charset="0"/>
              </a:rPr>
              <a:t>Thorpy</a:t>
            </a:r>
            <a:r>
              <a:rPr lang="en-US" baseline="0" dirty="0">
                <a:latin typeface="Arial" charset="0"/>
              </a:rPr>
              <a:t> MJ, et al. </a:t>
            </a:r>
            <a:r>
              <a:rPr lang="en-US" sz="1200" b="1" i="0" kern="1200" dirty="0">
                <a:solidFill>
                  <a:schemeClr val="tx1"/>
                </a:solidFill>
                <a:effectLst/>
                <a:latin typeface="+mn-lt"/>
                <a:ea typeface="+mn-ea"/>
                <a:cs typeface="+mn-cs"/>
              </a:rPr>
              <a:t>Clinical and practical considerations in the pharmacologic management of narcolepsy. </a:t>
            </a:r>
            <a:r>
              <a:rPr lang="en-US" sz="1200" b="0" i="0" kern="1200" dirty="0">
                <a:solidFill>
                  <a:schemeClr val="tx1"/>
                </a:solidFill>
                <a:effectLst/>
                <a:latin typeface="+mn-lt"/>
                <a:ea typeface="+mn-ea"/>
                <a:cs typeface="+mn-cs"/>
              </a:rPr>
              <a:t>Sleep Med. 2015 Jan;16(1):9-18.</a:t>
            </a:r>
            <a:endParaRPr lang="en-US" sz="1200" b="1"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5</a:t>
            </a:fld>
            <a:endParaRPr lang="en-US"/>
          </a:p>
        </p:txBody>
      </p:sp>
    </p:spTree>
    <p:extLst>
      <p:ext uri="{BB962C8B-B14F-4D97-AF65-F5344CB8AC3E}">
        <p14:creationId xmlns:p14="http://schemas.microsoft.com/office/powerpoint/2010/main" val="4209316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3:54</a:t>
            </a:r>
          </a:p>
          <a:p>
            <a:r>
              <a:rPr lang="en-US" dirty="0"/>
              <a:t>Can you talk</a:t>
            </a:r>
          </a:p>
        </p:txBody>
      </p:sp>
      <p:sp>
        <p:nvSpPr>
          <p:cNvPr id="4" name="Slide Number Placeholder 3"/>
          <p:cNvSpPr>
            <a:spLocks noGrp="1"/>
          </p:cNvSpPr>
          <p:nvPr>
            <p:ph type="sldNum" sz="quarter" idx="5"/>
          </p:nvPr>
        </p:nvSpPr>
        <p:spPr/>
        <p:txBody>
          <a:bodyPr/>
          <a:lstStyle/>
          <a:p>
            <a:fld id="{9446E1A8-6D11-D944-BA46-3CE3E43A53DE}" type="slidenum">
              <a:rPr lang="en-US" smtClean="0"/>
              <a:pPr/>
              <a:t>6</a:t>
            </a:fld>
            <a:endParaRPr lang="en-US"/>
          </a:p>
        </p:txBody>
      </p:sp>
    </p:spTree>
    <p:extLst>
      <p:ext uri="{BB962C8B-B14F-4D97-AF65-F5344CB8AC3E}">
        <p14:creationId xmlns:p14="http://schemas.microsoft.com/office/powerpoint/2010/main" val="4120025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dirty="0">
                <a:solidFill>
                  <a:schemeClr val="tx1"/>
                </a:solidFill>
                <a:effectLst/>
                <a:latin typeface="+mn-lt"/>
                <a:ea typeface="+mn-ea"/>
                <a:cs typeface="+mn-cs"/>
              </a:rPr>
              <a:t>4:58</a:t>
            </a:r>
          </a:p>
          <a:p>
            <a:r>
              <a:rPr lang="en-US" sz="1200" kern="1200" dirty="0">
                <a:solidFill>
                  <a:schemeClr val="tx1"/>
                </a:solidFill>
                <a:effectLst/>
                <a:latin typeface="+mn-lt"/>
                <a:ea typeface="+mn-ea"/>
                <a:cs typeface="+mn-cs"/>
              </a:rPr>
              <a:t>Can you begin</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Dose ranges for modafinil: 200 – 400 mg for 1 day to 12 weeks</a:t>
            </a:r>
          </a:p>
          <a:p>
            <a:r>
              <a:rPr lang="en-US" sz="1200" kern="1200" dirty="0">
                <a:solidFill>
                  <a:schemeClr val="tx1"/>
                </a:solidFill>
                <a:effectLst/>
                <a:latin typeface="+mn-lt"/>
                <a:ea typeface="+mn-ea"/>
                <a:cs typeface="+mn-cs"/>
              </a:rPr>
              <a:t>Dose ranges for armodafinil: 150 – 250mg for 2 to 12 weeks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ESS</a:t>
            </a:r>
          </a:p>
          <a:p>
            <a:r>
              <a:rPr lang="en-US" sz="1200" kern="1200" dirty="0">
                <a:solidFill>
                  <a:schemeClr val="tx1"/>
                </a:solidFill>
                <a:effectLst/>
                <a:latin typeface="+mn-lt"/>
                <a:ea typeface="+mn-ea"/>
                <a:cs typeface="+mn-cs"/>
              </a:rPr>
              <a:t>Modafinil vs Placebo: -2.95 [-3.73, -2.17], p &lt; 0.00001 (n = 247/276)</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Armodafinil vs Placebo: -2.78 [-3.51, -2.05], p &lt; 0.00001 (n = 365/370)</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MWT</a:t>
            </a:r>
          </a:p>
          <a:p>
            <a:r>
              <a:rPr lang="en-US" sz="1200" kern="1200" dirty="0">
                <a:solidFill>
                  <a:schemeClr val="tx1"/>
                </a:solidFill>
                <a:effectLst/>
                <a:latin typeface="+mn-lt"/>
                <a:ea typeface="+mn-ea"/>
                <a:cs typeface="+mn-cs"/>
              </a:rPr>
              <a:t>Modafinil vs Placebo: 2.51 [1.50, 3.52], p = .05 (n=172/196)</a:t>
            </a:r>
          </a:p>
          <a:p>
            <a:r>
              <a:rPr lang="en-US" sz="1200" kern="1200" dirty="0">
                <a:solidFill>
                  <a:schemeClr val="tx1"/>
                </a:solidFill>
                <a:effectLst/>
                <a:latin typeface="+mn-lt"/>
                <a:ea typeface="+mn-ea"/>
                <a:cs typeface="+mn-cs"/>
              </a:rPr>
              <a:t>Armodafinil vs Placebo: 2.71 [.04, 5.37], p = .05 (341/347)</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Effects of Modafinil and Armodafinil in Patients With Obstructive Sleep Apnea: A Meta-Analysis of Randomized Controlled Trials</a:t>
            </a:r>
          </a:p>
          <a:p>
            <a:endParaRPr lang="en-US" dirty="0"/>
          </a:p>
          <a:p>
            <a:r>
              <a:rPr lang="en-US" sz="1200" b="1" i="0" kern="1200" dirty="0">
                <a:solidFill>
                  <a:schemeClr val="tx1"/>
                </a:solidFill>
                <a:effectLst/>
                <a:latin typeface="+mn-lt"/>
                <a:ea typeface="+mn-ea"/>
                <a:cs typeface="+mn-cs"/>
              </a:rPr>
              <a:t>Purpose: </a:t>
            </a:r>
            <a:r>
              <a:rPr lang="en-US" sz="1200" b="0" i="0" kern="1200" dirty="0">
                <a:solidFill>
                  <a:schemeClr val="tx1"/>
                </a:solidFill>
                <a:effectLst/>
                <a:latin typeface="+mn-lt"/>
                <a:ea typeface="+mn-ea"/>
                <a:cs typeface="+mn-cs"/>
              </a:rPr>
              <a:t>Obstructive sleep apnea (OSA) is associated with nocturnal hypoxemia, excessive daytime sleepiness (EDS), and sympathetic hyperactivation. Continuous positive airway pressure is the first-line treatment for OSA. However, some patients may have residual EDS. Modafinil and its R-enantiomer, armodafinil, are wakefulness-promoting agents known to be effective in alleviating sleepiness.</a:t>
            </a:r>
          </a:p>
          <a:p>
            <a:r>
              <a:rPr lang="en-US" sz="1200" b="1" i="0" kern="1200" dirty="0">
                <a:solidFill>
                  <a:schemeClr val="tx1"/>
                </a:solidFill>
                <a:effectLst/>
                <a:latin typeface="+mn-lt"/>
                <a:ea typeface="+mn-ea"/>
                <a:cs typeface="+mn-cs"/>
              </a:rPr>
              <a:t>Methods: </a:t>
            </a:r>
            <a:r>
              <a:rPr lang="en-US" sz="1200" b="0" i="0" kern="1200" dirty="0">
                <a:solidFill>
                  <a:schemeClr val="tx1"/>
                </a:solidFill>
                <a:effectLst/>
                <a:latin typeface="+mn-lt"/>
                <a:ea typeface="+mn-ea"/>
                <a:cs typeface="+mn-cs"/>
              </a:rPr>
              <a:t>We performed a systematic review and meta-analysis of data from published randomized controlled trials (RCTs) that evaluated the efficacy of modafinil and armodafinil in treating EDS in patients with OSA. Electronic databases, including PubMed, EMBASE, and the Cochrane Central Register of Controlled Trials, were searched for articles on OSA published before October 2015.</a:t>
            </a:r>
          </a:p>
          <a:p>
            <a:r>
              <a:rPr lang="en-US" sz="1200" b="1" i="0" kern="1200" dirty="0">
                <a:solidFill>
                  <a:schemeClr val="tx1"/>
                </a:solidFill>
                <a:effectLst/>
                <a:latin typeface="+mn-lt"/>
                <a:ea typeface="+mn-ea"/>
                <a:cs typeface="+mn-cs"/>
              </a:rPr>
              <a:t>Findings: </a:t>
            </a:r>
            <a:r>
              <a:rPr lang="en-US" sz="1200" b="0" i="0" kern="1200" dirty="0">
                <a:solidFill>
                  <a:schemeClr val="tx1"/>
                </a:solidFill>
                <a:effectLst/>
                <a:latin typeface="+mn-lt"/>
                <a:ea typeface="+mn-ea"/>
                <a:cs typeface="+mn-cs"/>
              </a:rPr>
              <a:t>We identified 11 RCTs of modafinil involving 723 patients and 5 RCTs of armodafinil involving 1009 patients. A pooled estimate of the mean differences in sleepiness parameters versus placebo were calculated using the random-effects model. Epworth Sleepiness Scale scores improved significantly in the modafinil group (weighted mean difference [WMD], -2.96 [95% confidence interval (CI), -3.73 to -2.19]) and in the armodafinil group (WMD, -2.63; 95% CI, -3.4 to -1.85) compared with those in the placebo group. Sleep latency, as measured on the Maintenance of Wakefulness Test, was significantly prolonged in the modafinil group (WMD, 2.51 [95% CI, 1.5-3.52]) and in the armodafinil group (WMD, 2.71 [95% CI, 0.04-5.37]). Patients tolerated the adverse events with both medications well.</a:t>
            </a:r>
          </a:p>
          <a:p>
            <a:r>
              <a:rPr lang="en-US" sz="1200" b="1" i="0" kern="1200" dirty="0">
                <a:solidFill>
                  <a:schemeClr val="tx1"/>
                </a:solidFill>
                <a:effectLst/>
                <a:latin typeface="+mn-lt"/>
                <a:ea typeface="+mn-ea"/>
                <a:cs typeface="+mn-cs"/>
              </a:rPr>
              <a:t>Implications: </a:t>
            </a:r>
            <a:r>
              <a:rPr lang="en-US" sz="1200" b="0" i="0" kern="1200" dirty="0">
                <a:solidFill>
                  <a:schemeClr val="tx1"/>
                </a:solidFill>
                <a:effectLst/>
                <a:latin typeface="+mn-lt"/>
                <a:ea typeface="+mn-ea"/>
                <a:cs typeface="+mn-cs"/>
              </a:rPr>
              <a:t>The findings from our study suggest that both modafinil and armodafinil significantly improved subjective and objective daytime sleepiness. Thus, modafinil and armodafinil may be recommended to patients with OSA, particularly those with EDS.</a:t>
            </a:r>
          </a:p>
          <a:p>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7</a:t>
            </a:fld>
            <a:endParaRPr lang="en-US"/>
          </a:p>
        </p:txBody>
      </p:sp>
    </p:spTree>
    <p:extLst>
      <p:ext uri="{BB962C8B-B14F-4D97-AF65-F5344CB8AC3E}">
        <p14:creationId xmlns:p14="http://schemas.microsoft.com/office/powerpoint/2010/main" val="3416193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fontAlgn="base"/>
            <a:r>
              <a:rPr kumimoji="0" lang="en-US" altLang="en-US" sz="1200" b="0" i="0" u="none" baseline="0" dirty="0">
                <a:solidFill>
                  <a:schemeClr val="tx1"/>
                </a:solidFill>
                <a:effectLst/>
                <a:latin typeface="Calibri" pitchFamily="34" charset="0"/>
                <a:ea typeface="ＭＳ Ｐゴシック" pitchFamily="34" charset="-128"/>
              </a:rPr>
              <a:t>6:20 </a:t>
            </a:r>
          </a:p>
          <a:p>
            <a:pPr fontAlgn="base"/>
            <a:r>
              <a:rPr kumimoji="0" lang="en-US" altLang="en-US" sz="1200" b="0" i="0" u="none" baseline="0" dirty="0">
                <a:solidFill>
                  <a:schemeClr val="tx1"/>
                </a:solidFill>
                <a:effectLst/>
                <a:latin typeface="Calibri" pitchFamily="34" charset="0"/>
                <a:ea typeface="ＭＳ Ｐゴシック" pitchFamily="34" charset="-128"/>
              </a:rPr>
              <a:t>What about solriamfetol</a:t>
            </a:r>
          </a:p>
          <a:p>
            <a:pPr fontAlgn="base"/>
            <a:endParaRPr kumimoji="0" lang="en-US" altLang="en-US" sz="1200" b="1" i="0" u="none" baseline="0" dirty="0">
              <a:solidFill>
                <a:schemeClr val="tx1"/>
              </a:solidFill>
              <a:effectLst/>
              <a:latin typeface="Calibri" pitchFamily="34" charset="0"/>
              <a:ea typeface="ＭＳ Ｐゴシック" pitchFamily="34" charset="-128"/>
            </a:endParaRPr>
          </a:p>
          <a:p>
            <a:pPr fontAlgn="base"/>
            <a:endParaRPr kumimoji="0" lang="en-US" altLang="en-US" sz="1200" b="1" i="0" u="none" baseline="0" dirty="0">
              <a:solidFill>
                <a:schemeClr val="tx1"/>
              </a:solidFill>
              <a:effectLst/>
              <a:latin typeface="Calibri" pitchFamily="34" charset="0"/>
              <a:ea typeface="ＭＳ Ｐゴシック" pitchFamily="34" charset="-128"/>
            </a:endParaRPr>
          </a:p>
          <a:p>
            <a:pPr fontAlgn="base"/>
            <a:endParaRPr kumimoji="0" lang="en-US" altLang="en-US" sz="1200" b="1" i="0" u="none" baseline="0" dirty="0">
              <a:solidFill>
                <a:schemeClr val="tx1"/>
              </a:solidFill>
              <a:effectLst/>
              <a:latin typeface="Calibri" pitchFamily="34" charset="0"/>
              <a:ea typeface="ＭＳ Ｐゴシック" pitchFamily="34" charset="-128"/>
            </a:endParaRPr>
          </a:p>
          <a:p>
            <a:pPr fontAlgn="base"/>
            <a:endParaRPr kumimoji="0" lang="en-US" altLang="en-US" sz="1200" b="1" i="0" u="none" baseline="0" dirty="0">
              <a:solidFill>
                <a:schemeClr val="tx1"/>
              </a:solidFill>
              <a:effectLst/>
              <a:latin typeface="Calibri" pitchFamily="34" charset="0"/>
              <a:ea typeface="ＭＳ Ｐゴシック" pitchFamily="34" charset="-128"/>
            </a:endParaRPr>
          </a:p>
          <a:p>
            <a:pPr fontAlgn="base"/>
            <a:endParaRPr kumimoji="0" lang="en-US" altLang="en-US" sz="1200" b="1" i="0" u="none" baseline="0" dirty="0">
              <a:solidFill>
                <a:schemeClr val="tx1"/>
              </a:solidFill>
              <a:effectLst/>
              <a:latin typeface="Calibri" pitchFamily="34" charset="0"/>
              <a:ea typeface="ＭＳ Ｐゴシック" pitchFamily="34" charset="-128"/>
            </a:endParaRPr>
          </a:p>
          <a:p>
            <a:pPr fontAlgn="base"/>
            <a:endParaRPr kumimoji="0" lang="en-US" altLang="en-US" sz="1200" b="1" i="0" u="none" baseline="0" dirty="0">
              <a:solidFill>
                <a:schemeClr val="tx1"/>
              </a:solidFill>
              <a:effectLst/>
              <a:latin typeface="Calibri" pitchFamily="34" charset="0"/>
              <a:ea typeface="ＭＳ Ｐゴシック" pitchFamily="34" charset="-128"/>
            </a:endParaRPr>
          </a:p>
          <a:p>
            <a:pPr fontAlgn="base"/>
            <a:r>
              <a:rPr kumimoji="0" lang="en-US" altLang="en-US" sz="1200" b="1" i="0" u="none" baseline="0" dirty="0">
                <a:solidFill>
                  <a:schemeClr val="tx1"/>
                </a:solidFill>
                <a:effectLst/>
                <a:latin typeface="Calibri" pitchFamily="34" charset="0"/>
                <a:ea typeface="ＭＳ Ｐゴシック" pitchFamily="34" charset="-128"/>
              </a:rPr>
              <a:t>Figure A. </a:t>
            </a:r>
            <a:r>
              <a:rPr kumimoji="0" lang="en-US" altLang="en-US" sz="1200" b="0" i="0" u="none" baseline="0" dirty="0">
                <a:solidFill>
                  <a:schemeClr val="tx1"/>
                </a:solidFill>
                <a:effectLst/>
                <a:latin typeface="Calibri" pitchFamily="34" charset="0"/>
                <a:ea typeface="ＭＳ Ｐゴシック" pitchFamily="34" charset="-128"/>
              </a:rPr>
              <a:t>ESS scores during the maintenance phase (safety population) at 52-week (Group B). Group A at 40 weeks not shown.</a:t>
            </a:r>
          </a:p>
          <a:p>
            <a:pPr fontAlgn="base"/>
            <a:endParaRPr kumimoji="0" lang="en-US" altLang="en-US" sz="1200" b="0" i="0" u="none" baseline="0" dirty="0">
              <a:solidFill>
                <a:schemeClr val="tx1"/>
              </a:solidFill>
              <a:effectLst/>
              <a:latin typeface="Calibri" pitchFamily="34" charset="0"/>
              <a:ea typeface="ＭＳ Ｐゴシック" pitchFamily="34" charset="-128"/>
            </a:endParaRPr>
          </a:p>
          <a:p>
            <a:pPr fontAlgn="base"/>
            <a:r>
              <a:rPr kumimoji="0" lang="en-US" altLang="en-US" sz="1200" b="1" i="0" u="none" baseline="0" dirty="0">
                <a:solidFill>
                  <a:schemeClr val="tx1"/>
                </a:solidFill>
                <a:effectLst/>
                <a:latin typeface="Calibri" pitchFamily="34" charset="0"/>
                <a:ea typeface="ＭＳ Ｐゴシック" pitchFamily="34" charset="-128"/>
              </a:rPr>
              <a:t>Figure B</a:t>
            </a:r>
            <a:r>
              <a:rPr kumimoji="0" lang="en-US" altLang="en-US" sz="1200" b="0" i="0" u="none" baseline="0" dirty="0">
                <a:solidFill>
                  <a:schemeClr val="tx1"/>
                </a:solidFill>
                <a:effectLst/>
                <a:latin typeface="Calibri" pitchFamily="34" charset="0"/>
                <a:ea typeface="ＭＳ Ｐゴシック" pitchFamily="34" charset="-128"/>
              </a:rPr>
              <a:t>. </a:t>
            </a:r>
            <a:r>
              <a:rPr lang="en-US" altLang="en-US" dirty="0">
                <a:latin typeface="Arial"/>
                <a:ea typeface="Arial"/>
              </a:rPr>
              <a:t>ESS scores among participants who entered the RW phase (</a:t>
            </a:r>
            <a:r>
              <a:rPr lang="en-US" altLang="en-US" dirty="0" err="1">
                <a:latin typeface="Arial"/>
                <a:ea typeface="Arial"/>
              </a:rPr>
              <a:t>mITT</a:t>
            </a:r>
            <a:r>
              <a:rPr lang="en-US" altLang="en-US" dirty="0">
                <a:latin typeface="Arial"/>
                <a:ea typeface="Arial"/>
              </a:rPr>
              <a:t> population). </a:t>
            </a:r>
            <a:r>
              <a:rPr lang="en-US" altLang="en-US" dirty="0" err="1">
                <a:latin typeface="Arial"/>
                <a:ea typeface="Arial"/>
              </a:rPr>
              <a:t>aValues</a:t>
            </a:r>
            <a:r>
              <a:rPr lang="en-US" altLang="en-US" dirty="0">
                <a:latin typeface="Arial"/>
                <a:ea typeface="Arial"/>
              </a:rPr>
              <a:t> are for the </a:t>
            </a:r>
            <a:r>
              <a:rPr lang="en-US" altLang="en-US" dirty="0" err="1">
                <a:latin typeface="Arial"/>
                <a:ea typeface="Arial"/>
              </a:rPr>
              <a:t>mITT</a:t>
            </a:r>
            <a:r>
              <a:rPr lang="en-US" altLang="en-US" dirty="0">
                <a:latin typeface="Arial"/>
                <a:ea typeface="Arial"/>
              </a:rPr>
              <a:t> population at baseline of parent study in participants from group A (n = 225) and at baseline of current study in those from group B (n = 55); the RW phase included participants from both groups. ESS, Epworth Sleepiness Scale; </a:t>
            </a:r>
            <a:r>
              <a:rPr lang="en-US" altLang="en-US" dirty="0" err="1">
                <a:latin typeface="Arial"/>
                <a:ea typeface="Arial"/>
              </a:rPr>
              <a:t>mITT</a:t>
            </a:r>
            <a:r>
              <a:rPr lang="en-US" altLang="en-US" dirty="0">
                <a:latin typeface="Arial"/>
                <a:ea typeface="Arial"/>
              </a:rPr>
              <a:t>, modified intention-to-treat; RW, randomized withdrawal.</a:t>
            </a:r>
            <a:endParaRPr kumimoji="0" lang="en-US" altLang="en-US" sz="1200" b="1" i="0" u="none" baseline="0" dirty="0">
              <a:solidFill>
                <a:schemeClr val="tx1"/>
              </a:solidFill>
              <a:effectLst/>
              <a:latin typeface="Calibri" pitchFamily="34" charset="0"/>
              <a:ea typeface="ＭＳ Ｐゴシック" pitchFamily="34" charset="-128"/>
            </a:endParaRPr>
          </a:p>
          <a:p>
            <a:pPr fontAlgn="base"/>
            <a:endParaRPr kumimoji="0" lang="en-US" altLang="en-US" sz="1200" b="1" i="0" u="none" baseline="0" dirty="0">
              <a:solidFill>
                <a:schemeClr val="tx1"/>
              </a:solidFill>
              <a:effectLst/>
              <a:latin typeface="Calibri" pitchFamily="34" charset="0"/>
              <a:ea typeface="ＭＳ Ｐゴシック" pitchFamily="34" charset="-128"/>
            </a:endParaRPr>
          </a:p>
          <a:p>
            <a:pPr fontAlgn="base"/>
            <a:r>
              <a:rPr kumimoji="0" lang="en-US" altLang="en-US" sz="1200" b="1" i="0" u="none" baseline="0" dirty="0">
                <a:solidFill>
                  <a:schemeClr val="tx1"/>
                </a:solidFill>
                <a:effectLst/>
                <a:latin typeface="Calibri" pitchFamily="34" charset="0"/>
                <a:ea typeface="ＭＳ Ｐゴシック" pitchFamily="34" charset="-128"/>
              </a:rPr>
              <a:t>Figure C. </a:t>
            </a:r>
            <a:r>
              <a:rPr kumimoji="0" lang="en-US" altLang="en-US" sz="1200" b="0" i="0" u="none" baseline="0" dirty="0">
                <a:solidFill>
                  <a:schemeClr val="tx1"/>
                </a:solidFill>
                <a:effectLst/>
                <a:latin typeface="Calibri" pitchFamily="34" charset="0"/>
                <a:ea typeface="ＭＳ Ｐゴシック" pitchFamily="34" charset="-128"/>
              </a:rPr>
              <a:t>Patient-reported global improvements on PGI-C over time during the maintenance phase (safety population) at 52-week (Group B). Group A at 40 weeks not shown.</a:t>
            </a:r>
          </a:p>
          <a:p>
            <a:pPr fontAlgn="base"/>
            <a:endParaRPr kumimoji="0" lang="en-US" altLang="en-US" sz="1200" b="0" i="0" u="none" baseline="0" dirty="0">
              <a:solidFill>
                <a:schemeClr val="tx1"/>
              </a:solidFill>
              <a:effectLst/>
              <a:latin typeface="Calibri" pitchFamily="34" charset="0"/>
              <a:ea typeface="ＭＳ Ｐゴシック" pitchFamily="34" charset="-128"/>
            </a:endParaRPr>
          </a:p>
          <a:p>
            <a:pPr fontAlgn="base"/>
            <a:r>
              <a:rPr kumimoji="0" lang="en-US" altLang="en-US" sz="1200" b="1" i="0" u="none" baseline="0" dirty="0">
                <a:solidFill>
                  <a:schemeClr val="tx1"/>
                </a:solidFill>
                <a:effectLst/>
                <a:latin typeface="Calibri" pitchFamily="34" charset="0"/>
                <a:ea typeface="ＭＳ Ｐゴシック" pitchFamily="34" charset="-128"/>
              </a:rPr>
              <a:t>Figure D. </a:t>
            </a:r>
            <a:r>
              <a:rPr kumimoji="0" lang="en-US" altLang="en-US" sz="1200" b="0" i="0" u="none" baseline="0" dirty="0">
                <a:solidFill>
                  <a:schemeClr val="tx1"/>
                </a:solidFill>
                <a:effectLst/>
                <a:latin typeface="Calibri" pitchFamily="34" charset="0"/>
                <a:ea typeface="ＭＳ Ｐゴシック" pitchFamily="34" charset="-128"/>
              </a:rPr>
              <a:t>Percentage of participants reported as worse at end of the RW phase (</a:t>
            </a:r>
            <a:r>
              <a:rPr kumimoji="0" lang="en-US" altLang="en-US" sz="1200" b="0" i="0" u="none" baseline="0" dirty="0" err="1">
                <a:solidFill>
                  <a:schemeClr val="tx1"/>
                </a:solidFill>
                <a:effectLst/>
                <a:latin typeface="Calibri" pitchFamily="34" charset="0"/>
                <a:ea typeface="ＭＳ Ｐゴシック" pitchFamily="34" charset="-128"/>
              </a:rPr>
              <a:t>mITT</a:t>
            </a:r>
            <a:r>
              <a:rPr kumimoji="0" lang="en-US" altLang="en-US" sz="1200" b="0" i="0" u="none" baseline="0" dirty="0">
                <a:solidFill>
                  <a:schemeClr val="tx1"/>
                </a:solidFill>
                <a:effectLst/>
                <a:latin typeface="Calibri" pitchFamily="34" charset="0"/>
                <a:ea typeface="ＭＳ Ｐゴシック" pitchFamily="34" charset="-128"/>
              </a:rPr>
              <a:t> population). </a:t>
            </a:r>
            <a:endParaRPr kumimoji="0" lang="en-US" altLang="en-US" sz="1200" b="1" i="0" u="none" baseline="0" dirty="0">
              <a:solidFill>
                <a:schemeClr val="tx1"/>
              </a:solidFill>
              <a:effectLst/>
              <a:latin typeface="Calibri" pitchFamily="34" charset="0"/>
              <a:ea typeface="ＭＳ Ｐゴシック" pitchFamily="34" charset="-128"/>
            </a:endParaRPr>
          </a:p>
          <a:p>
            <a:pPr fontAlgn="base"/>
            <a:endParaRPr kumimoji="0" lang="en-US" altLang="en-US" sz="1200" b="1" i="0" u="none" baseline="0" dirty="0">
              <a:solidFill>
                <a:schemeClr val="tx1"/>
              </a:solidFill>
              <a:effectLst/>
              <a:latin typeface="Calibri" pitchFamily="34" charset="0"/>
              <a:ea typeface="ＭＳ Ｐゴシック" pitchFamily="34" charset="-128"/>
            </a:endParaRPr>
          </a:p>
          <a:p>
            <a:pPr fontAlgn="base"/>
            <a:endParaRPr kumimoji="0" lang="en-US" altLang="en-US" sz="1200" b="1" i="0" u="none" baseline="0" dirty="0">
              <a:solidFill>
                <a:schemeClr val="tx1"/>
              </a:solidFill>
              <a:effectLst/>
              <a:latin typeface="Calibri" pitchFamily="34" charset="0"/>
              <a:ea typeface="ＭＳ Ｐゴシック" pitchFamily="34" charset="-128"/>
            </a:endParaRPr>
          </a:p>
          <a:p>
            <a:pPr fontAlgn="base"/>
            <a:r>
              <a:rPr kumimoji="0" lang="en-US" altLang="en-US" sz="1200" b="1" i="0" u="none" baseline="0" dirty="0">
                <a:solidFill>
                  <a:schemeClr val="tx1"/>
                </a:solidFill>
                <a:effectLst/>
                <a:latin typeface="Calibri" pitchFamily="34" charset="0"/>
                <a:ea typeface="ＭＳ Ｐゴシック" pitchFamily="34" charset="-128"/>
              </a:rPr>
              <a:t>Study Objectives</a:t>
            </a:r>
          </a:p>
          <a:p>
            <a:pPr fontAlgn="base"/>
            <a:r>
              <a:rPr kumimoji="0" lang="en-US" altLang="en-US" sz="1200" b="0" i="0" u="none" baseline="0" dirty="0">
                <a:solidFill>
                  <a:schemeClr val="tx1"/>
                </a:solidFill>
                <a:effectLst/>
                <a:latin typeface="Calibri" pitchFamily="34" charset="0"/>
                <a:ea typeface="ＭＳ Ｐゴシック" pitchFamily="34" charset="-128"/>
              </a:rPr>
              <a:t>To evaluate long-term safety and maintenance of efficacy of </a:t>
            </a:r>
            <a:r>
              <a:rPr kumimoji="0" lang="en-US" altLang="en-US" sz="1200" b="0" i="0" u="none" baseline="0" dirty="0" err="1">
                <a:solidFill>
                  <a:schemeClr val="tx1"/>
                </a:solidFill>
                <a:effectLst/>
                <a:latin typeface="Calibri" pitchFamily="34" charset="0"/>
                <a:ea typeface="ＭＳ Ｐゴシック" pitchFamily="34" charset="-128"/>
              </a:rPr>
              <a:t>solriamfetol</a:t>
            </a:r>
            <a:r>
              <a:rPr kumimoji="0" lang="en-US" altLang="en-US" sz="1200" b="0" i="0" u="none" baseline="0" dirty="0">
                <a:solidFill>
                  <a:schemeClr val="tx1"/>
                </a:solidFill>
                <a:effectLst/>
                <a:latin typeface="Calibri" pitchFamily="34" charset="0"/>
                <a:ea typeface="ＭＳ Ｐゴシック" pitchFamily="34" charset="-128"/>
              </a:rPr>
              <a:t> treatment for excessive daytime sleepiness in narcolepsy and obstructive sleep apnea (OSA).</a:t>
            </a:r>
          </a:p>
          <a:p>
            <a:pPr fontAlgn="base"/>
            <a:r>
              <a:rPr kumimoji="0" lang="en-US" altLang="en-US" sz="1200" b="1" i="0" u="none" baseline="0" dirty="0">
                <a:solidFill>
                  <a:schemeClr val="tx1"/>
                </a:solidFill>
                <a:effectLst/>
                <a:latin typeface="Calibri" pitchFamily="34" charset="0"/>
                <a:ea typeface="ＭＳ Ｐゴシック" pitchFamily="34" charset="-128"/>
              </a:rPr>
              <a:t>Methods</a:t>
            </a:r>
          </a:p>
          <a:p>
            <a:pPr fontAlgn="base"/>
            <a:r>
              <a:rPr kumimoji="0" lang="en-US" altLang="en-US" sz="1200" b="0" i="0" u="none" baseline="0" dirty="0">
                <a:solidFill>
                  <a:schemeClr val="tx1"/>
                </a:solidFill>
                <a:effectLst/>
                <a:latin typeface="Calibri" pitchFamily="34" charset="0"/>
                <a:ea typeface="ＭＳ Ｐゴシック" pitchFamily="34" charset="-128"/>
              </a:rPr>
              <a:t>Participants with narcolepsy or OSA who completed a prior </a:t>
            </a:r>
            <a:r>
              <a:rPr kumimoji="0" lang="en-US" altLang="en-US" sz="1200" b="0" i="0" u="none" baseline="0" dirty="0" err="1">
                <a:solidFill>
                  <a:schemeClr val="tx1"/>
                </a:solidFill>
                <a:effectLst/>
                <a:latin typeface="Calibri" pitchFamily="34" charset="0"/>
                <a:ea typeface="ＭＳ Ｐゴシック" pitchFamily="34" charset="-128"/>
              </a:rPr>
              <a:t>solriamfetol</a:t>
            </a:r>
            <a:r>
              <a:rPr kumimoji="0" lang="en-US" altLang="en-US" sz="1200" b="0" i="0" u="none" baseline="0" dirty="0">
                <a:solidFill>
                  <a:schemeClr val="tx1"/>
                </a:solidFill>
                <a:effectLst/>
                <a:latin typeface="Calibri" pitchFamily="34" charset="0"/>
                <a:ea typeface="ＭＳ Ｐゴシック" pitchFamily="34" charset="-128"/>
              </a:rPr>
              <a:t> study were eligible. A 2-week titration period was followed by a maintenance phase (up to 50 weeks). Efficacy was assessed by Epworth Sleepiness Scale (ESS) and Patient and Clinical Global Impression of Change (PGI-C and CGI-C, respectively). After approximately 6 months of treatment, a subgroup entered a 2-week placebo-controlled randomized withdrawal (RW) phase. Change in ESS from beginning to end of the RW phase was the primary endpoint; PGI-C and CGI-C were secondary endpoints. Safety was assessed throughout the study.</a:t>
            </a:r>
          </a:p>
          <a:p>
            <a:pPr fontAlgn="base"/>
            <a:r>
              <a:rPr kumimoji="0" lang="en-US" altLang="en-US" sz="1200" b="1" i="0" u="none" baseline="0" dirty="0">
                <a:solidFill>
                  <a:schemeClr val="tx1"/>
                </a:solidFill>
                <a:effectLst/>
                <a:latin typeface="Calibri" pitchFamily="34" charset="0"/>
                <a:ea typeface="ＭＳ Ｐゴシック" pitchFamily="34" charset="-128"/>
              </a:rPr>
              <a:t>Results</a:t>
            </a:r>
          </a:p>
          <a:p>
            <a:pPr fontAlgn="base"/>
            <a:r>
              <a:rPr kumimoji="0" lang="en-US" altLang="en-US" sz="1200" b="0" i="0" u="none" baseline="0" dirty="0">
                <a:solidFill>
                  <a:schemeClr val="tx1"/>
                </a:solidFill>
                <a:effectLst/>
                <a:latin typeface="Calibri" pitchFamily="34" charset="0"/>
                <a:ea typeface="ＭＳ Ｐゴシック" pitchFamily="34" charset="-128"/>
              </a:rPr>
              <a:t>In the maintenance phase, </a:t>
            </a:r>
            <a:r>
              <a:rPr kumimoji="0" lang="en-US" altLang="en-US" sz="1200" b="0" i="0" u="none" baseline="0" dirty="0" err="1">
                <a:solidFill>
                  <a:schemeClr val="tx1"/>
                </a:solidFill>
                <a:effectLst/>
                <a:latin typeface="Calibri" pitchFamily="34" charset="0"/>
                <a:ea typeface="ＭＳ Ｐゴシック" pitchFamily="34" charset="-128"/>
              </a:rPr>
              <a:t>solriamfetol</a:t>
            </a:r>
            <a:r>
              <a:rPr kumimoji="0" lang="en-US" altLang="en-US" sz="1200" b="0" i="0" u="none" baseline="0" dirty="0">
                <a:solidFill>
                  <a:schemeClr val="tx1"/>
                </a:solidFill>
                <a:effectLst/>
                <a:latin typeface="Calibri" pitchFamily="34" charset="0"/>
                <a:ea typeface="ＭＳ Ｐゴシック" pitchFamily="34" charset="-128"/>
              </a:rPr>
              <a:t>-treated participants demonstrated clinically meaningful improvements on ESS, PGI-C, and CGI-C. In the RW phase, least squares mean change on ESS was 1.6 in participants continuing </a:t>
            </a:r>
            <a:r>
              <a:rPr kumimoji="0" lang="en-US" altLang="en-US" sz="1200" b="0" i="0" u="none" baseline="0" dirty="0" err="1">
                <a:solidFill>
                  <a:schemeClr val="tx1"/>
                </a:solidFill>
                <a:effectLst/>
                <a:latin typeface="Calibri" pitchFamily="34" charset="0"/>
                <a:ea typeface="ＭＳ Ｐゴシック" pitchFamily="34" charset="-128"/>
              </a:rPr>
              <a:t>solriamfetol</a:t>
            </a:r>
            <a:r>
              <a:rPr kumimoji="0" lang="en-US" altLang="en-US" sz="1200" b="0" i="0" u="none" baseline="0" dirty="0">
                <a:solidFill>
                  <a:schemeClr val="tx1"/>
                </a:solidFill>
                <a:effectLst/>
                <a:latin typeface="Calibri" pitchFamily="34" charset="0"/>
                <a:ea typeface="ＭＳ Ｐゴシック" pitchFamily="34" charset="-128"/>
              </a:rPr>
              <a:t> versus 5.3 in participants switched to placebo (</a:t>
            </a:r>
            <a:r>
              <a:rPr kumimoji="0" lang="en-US" altLang="en-US" sz="1200" b="0" i="1" u="none" baseline="0" dirty="0">
                <a:solidFill>
                  <a:schemeClr val="tx1"/>
                </a:solidFill>
                <a:effectLst/>
                <a:latin typeface="Calibri" pitchFamily="34" charset="0"/>
                <a:ea typeface="ＭＳ Ｐゴシック" pitchFamily="34" charset="-128"/>
              </a:rPr>
              <a:t>p</a:t>
            </a:r>
            <a:r>
              <a:rPr kumimoji="0" lang="en-US" altLang="en-US" sz="1200" b="0" i="0" u="none" baseline="0" dirty="0">
                <a:solidFill>
                  <a:schemeClr val="tx1"/>
                </a:solidFill>
                <a:effectLst/>
                <a:latin typeface="Calibri" pitchFamily="34" charset="0"/>
                <a:ea typeface="ＭＳ Ｐゴシック" pitchFamily="34" charset="-128"/>
              </a:rPr>
              <a:t> &lt; .0001). For both secondary endpoints, higher percentages of participants receiving placebo were reported as worse at the end of the RW phase versus </a:t>
            </a:r>
            <a:r>
              <a:rPr kumimoji="0" lang="en-US" altLang="en-US" sz="1200" b="0" i="0" u="none" baseline="0" dirty="0" err="1">
                <a:solidFill>
                  <a:schemeClr val="tx1"/>
                </a:solidFill>
                <a:effectLst/>
                <a:latin typeface="Calibri" pitchFamily="34" charset="0"/>
                <a:ea typeface="ＭＳ Ｐゴシック" pitchFamily="34" charset="-128"/>
              </a:rPr>
              <a:t>solriamfetol</a:t>
            </a:r>
            <a:r>
              <a:rPr kumimoji="0" lang="en-US" altLang="en-US" sz="1200" b="0" i="0" u="none" baseline="0" dirty="0">
                <a:solidFill>
                  <a:schemeClr val="tx1"/>
                </a:solidFill>
                <a:effectLst/>
                <a:latin typeface="Calibri" pitchFamily="34" charset="0"/>
                <a:ea typeface="ＭＳ Ｐゴシック" pitchFamily="34" charset="-128"/>
              </a:rPr>
              <a:t> (</a:t>
            </a:r>
            <a:r>
              <a:rPr kumimoji="0" lang="en-US" altLang="en-US" sz="1200" b="0" i="1" u="none" baseline="0" dirty="0">
                <a:solidFill>
                  <a:schemeClr val="tx1"/>
                </a:solidFill>
                <a:effectLst/>
                <a:latin typeface="Calibri" pitchFamily="34" charset="0"/>
                <a:ea typeface="ＭＳ Ｐゴシック" pitchFamily="34" charset="-128"/>
              </a:rPr>
              <a:t>p</a:t>
            </a:r>
            <a:r>
              <a:rPr kumimoji="0" lang="en-US" altLang="en-US" sz="1200" b="0" i="0" u="none" baseline="0" dirty="0">
                <a:solidFill>
                  <a:schemeClr val="tx1"/>
                </a:solidFill>
                <a:effectLst/>
                <a:latin typeface="Calibri" pitchFamily="34" charset="0"/>
                <a:ea typeface="ＭＳ Ｐゴシック" pitchFamily="34" charset="-128"/>
              </a:rPr>
              <a:t> &lt; .0001). Common treatment-emergent adverse events (TEAEs) with </a:t>
            </a:r>
            <a:r>
              <a:rPr kumimoji="0" lang="en-US" altLang="en-US" sz="1200" b="0" i="0" u="none" baseline="0" dirty="0" err="1">
                <a:solidFill>
                  <a:schemeClr val="tx1"/>
                </a:solidFill>
                <a:effectLst/>
                <a:latin typeface="Calibri" pitchFamily="34" charset="0"/>
                <a:ea typeface="ＭＳ Ｐゴシック" pitchFamily="34" charset="-128"/>
              </a:rPr>
              <a:t>solriamfetol</a:t>
            </a:r>
            <a:r>
              <a:rPr kumimoji="0" lang="en-US" altLang="en-US" sz="1200" b="0" i="0" u="none" baseline="0" dirty="0">
                <a:solidFill>
                  <a:schemeClr val="tx1"/>
                </a:solidFill>
                <a:effectLst/>
                <a:latin typeface="Calibri" pitchFamily="34" charset="0"/>
                <a:ea typeface="ＭＳ Ｐゴシック" pitchFamily="34" charset="-128"/>
              </a:rPr>
              <a:t> were headache, nausea, nasopharyngitis, insomnia, dry mouth, anxiety, decreased appetite, and upper respiratory tract infection; 27 (4.2%) participants experienced at least one serious TEAE, and 61 (9.5%) withdrew because of TEAEs.</a:t>
            </a:r>
          </a:p>
          <a:p>
            <a:pPr fontAlgn="base"/>
            <a:r>
              <a:rPr kumimoji="0" lang="en-US" altLang="en-US" sz="1200" b="1" i="0" u="none" baseline="0" dirty="0">
                <a:solidFill>
                  <a:schemeClr val="tx1"/>
                </a:solidFill>
                <a:effectLst/>
                <a:latin typeface="Calibri" pitchFamily="34" charset="0"/>
                <a:ea typeface="ＭＳ Ｐゴシック" pitchFamily="34" charset="-128"/>
              </a:rPr>
              <a:t>Conclusions</a:t>
            </a:r>
          </a:p>
          <a:p>
            <a:pPr fontAlgn="base"/>
            <a:r>
              <a:rPr kumimoji="0" lang="en-US" altLang="en-US" sz="1200" b="0" i="0" u="none" baseline="0" dirty="0">
                <a:solidFill>
                  <a:schemeClr val="tx1"/>
                </a:solidFill>
                <a:effectLst/>
                <a:latin typeface="Calibri" pitchFamily="34" charset="0"/>
                <a:ea typeface="ＭＳ Ｐゴシック" pitchFamily="34" charset="-128"/>
              </a:rPr>
              <a:t>This study demonstrated long-term maintenance of efficacy of </a:t>
            </a:r>
            <a:r>
              <a:rPr kumimoji="0" lang="en-US" altLang="en-US" sz="1200" b="0" i="0" u="none" baseline="0" dirty="0" err="1">
                <a:solidFill>
                  <a:schemeClr val="tx1"/>
                </a:solidFill>
                <a:effectLst/>
                <a:latin typeface="Calibri" pitchFamily="34" charset="0"/>
                <a:ea typeface="ＭＳ Ｐゴシック" pitchFamily="34" charset="-128"/>
              </a:rPr>
              <a:t>solriamfetol</a:t>
            </a:r>
            <a:r>
              <a:rPr kumimoji="0" lang="en-US" altLang="en-US" sz="1200" b="0" i="0" u="none" baseline="0" dirty="0">
                <a:solidFill>
                  <a:schemeClr val="tx1"/>
                </a:solidFill>
                <a:effectLst/>
                <a:latin typeface="Calibri" pitchFamily="34" charset="0"/>
                <a:ea typeface="ＭＳ Ｐゴシック" pitchFamily="34" charset="-128"/>
              </a:rPr>
              <a:t> under open-label and double-blind, placebo-controlled conditions. Safety profile of </a:t>
            </a:r>
            <a:r>
              <a:rPr kumimoji="0" lang="en-US" altLang="en-US" sz="1200" b="0" i="0" u="none" baseline="0" dirty="0" err="1">
                <a:solidFill>
                  <a:schemeClr val="tx1"/>
                </a:solidFill>
                <a:effectLst/>
                <a:latin typeface="Calibri" pitchFamily="34" charset="0"/>
                <a:ea typeface="ＭＳ Ｐゴシック" pitchFamily="34" charset="-128"/>
              </a:rPr>
              <a:t>solriamfetol</a:t>
            </a:r>
            <a:r>
              <a:rPr kumimoji="0" lang="en-US" altLang="en-US" sz="1200" b="0" i="0" u="none" baseline="0" dirty="0">
                <a:solidFill>
                  <a:schemeClr val="tx1"/>
                </a:solidFill>
                <a:effectLst/>
                <a:latin typeface="Calibri" pitchFamily="34" charset="0"/>
                <a:ea typeface="ＭＳ Ｐゴシック" pitchFamily="34" charset="-128"/>
              </a:rPr>
              <a:t> was consistent with previous 12-week studies; no new safety concerns were identified.</a:t>
            </a:r>
          </a:p>
          <a:p>
            <a:endParaRPr lang="en-US" sz="1200" b="1"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Long-term study of the safety and maintenance of efficacy of </a:t>
            </a:r>
            <a:r>
              <a:rPr lang="en-US" sz="1200" b="1" i="0" kern="1200" dirty="0" err="1">
                <a:solidFill>
                  <a:schemeClr val="tx1"/>
                </a:solidFill>
                <a:effectLst/>
                <a:latin typeface="+mn-lt"/>
                <a:ea typeface="+mn-ea"/>
                <a:cs typeface="+mn-cs"/>
              </a:rPr>
              <a:t>solriamfetol</a:t>
            </a:r>
            <a:r>
              <a:rPr lang="en-US" sz="1200" b="1" i="0" kern="1200" dirty="0">
                <a:solidFill>
                  <a:schemeClr val="tx1"/>
                </a:solidFill>
                <a:effectLst/>
                <a:latin typeface="+mn-lt"/>
                <a:ea typeface="+mn-ea"/>
                <a:cs typeface="+mn-cs"/>
              </a:rPr>
              <a:t> (JZP-110) in the treatment of excessive sleepiness in participants with narcolepsy or obstructive sleep apnea</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Study objectives: </a:t>
            </a:r>
            <a:r>
              <a:rPr lang="en-US" sz="1200" b="0" i="0" kern="1200" dirty="0">
                <a:solidFill>
                  <a:schemeClr val="tx1"/>
                </a:solidFill>
                <a:effectLst/>
                <a:latin typeface="+mn-lt"/>
                <a:ea typeface="+mn-ea"/>
                <a:cs typeface="+mn-cs"/>
              </a:rPr>
              <a:t>To evaluate long-term safety and maintenance of efficacy of </a:t>
            </a:r>
            <a:r>
              <a:rPr lang="en-US" sz="1200" b="0" i="0" kern="1200" dirty="0" err="1">
                <a:solidFill>
                  <a:schemeClr val="tx1"/>
                </a:solidFill>
                <a:effectLst/>
                <a:latin typeface="+mn-lt"/>
                <a:ea typeface="+mn-ea"/>
                <a:cs typeface="+mn-cs"/>
              </a:rPr>
              <a:t>solriamfetol</a:t>
            </a:r>
            <a:r>
              <a:rPr lang="en-US" sz="1200" b="0" i="0" kern="1200" dirty="0">
                <a:solidFill>
                  <a:schemeClr val="tx1"/>
                </a:solidFill>
                <a:effectLst/>
                <a:latin typeface="+mn-lt"/>
                <a:ea typeface="+mn-ea"/>
                <a:cs typeface="+mn-cs"/>
              </a:rPr>
              <a:t> treatment for excessive daytime sleepiness in narcolepsy and obstructive sleep apnea (OSA).</a:t>
            </a:r>
          </a:p>
          <a:p>
            <a:r>
              <a:rPr lang="en-US" sz="1200" b="1" i="0" kern="1200" dirty="0">
                <a:solidFill>
                  <a:schemeClr val="tx1"/>
                </a:solidFill>
                <a:effectLst/>
                <a:latin typeface="+mn-lt"/>
                <a:ea typeface="+mn-ea"/>
                <a:cs typeface="+mn-cs"/>
              </a:rPr>
              <a:t>Methods: </a:t>
            </a:r>
            <a:r>
              <a:rPr lang="en-US" sz="1200" b="0" i="0" kern="1200" dirty="0">
                <a:solidFill>
                  <a:schemeClr val="tx1"/>
                </a:solidFill>
                <a:effectLst/>
                <a:latin typeface="+mn-lt"/>
                <a:ea typeface="+mn-ea"/>
                <a:cs typeface="+mn-cs"/>
              </a:rPr>
              <a:t>Participants with narcolepsy or OSA who completed a prior </a:t>
            </a:r>
            <a:r>
              <a:rPr lang="en-US" sz="1200" b="0" i="0" kern="1200" dirty="0" err="1">
                <a:solidFill>
                  <a:schemeClr val="tx1"/>
                </a:solidFill>
                <a:effectLst/>
                <a:latin typeface="+mn-lt"/>
                <a:ea typeface="+mn-ea"/>
                <a:cs typeface="+mn-cs"/>
              </a:rPr>
              <a:t>solriamfetol</a:t>
            </a:r>
            <a:r>
              <a:rPr lang="en-US" sz="1200" b="0" i="0" kern="1200" dirty="0">
                <a:solidFill>
                  <a:schemeClr val="tx1"/>
                </a:solidFill>
                <a:effectLst/>
                <a:latin typeface="+mn-lt"/>
                <a:ea typeface="+mn-ea"/>
                <a:cs typeface="+mn-cs"/>
              </a:rPr>
              <a:t> study were eligible. A 2-week titration period was followed by a maintenance phase (up to 50 weeks). Efficacy was assessed by Epworth Sleepiness Scale (ESS) and Patient and Clinical Global Impression of Change (PGI-C and CGI-C, respectively). After approximately 6 months of treatment, a subgroup entered a 2-week placebo-controlled randomized withdrawal (RW) phase. Change in ESS from beginning to end of the RW phase was the primary endpoint; PGI-C and CGI-C were secondary endpoints. Safety was assessed throughout the study.</a:t>
            </a:r>
          </a:p>
          <a:p>
            <a:r>
              <a:rPr lang="en-US" sz="1200" b="1" i="0" kern="1200" dirty="0">
                <a:solidFill>
                  <a:schemeClr val="tx1"/>
                </a:solidFill>
                <a:effectLst/>
                <a:latin typeface="+mn-lt"/>
                <a:ea typeface="+mn-ea"/>
                <a:cs typeface="+mn-cs"/>
              </a:rPr>
              <a:t>Results: </a:t>
            </a:r>
            <a:r>
              <a:rPr lang="en-US" sz="1200" b="0" i="0" kern="1200" dirty="0">
                <a:solidFill>
                  <a:schemeClr val="tx1"/>
                </a:solidFill>
                <a:effectLst/>
                <a:latin typeface="+mn-lt"/>
                <a:ea typeface="+mn-ea"/>
                <a:cs typeface="+mn-cs"/>
              </a:rPr>
              <a:t>In the maintenance phase, </a:t>
            </a:r>
            <a:r>
              <a:rPr lang="en-US" sz="1200" b="0" i="0" kern="1200" dirty="0" err="1">
                <a:solidFill>
                  <a:schemeClr val="tx1"/>
                </a:solidFill>
                <a:effectLst/>
                <a:latin typeface="+mn-lt"/>
                <a:ea typeface="+mn-ea"/>
                <a:cs typeface="+mn-cs"/>
              </a:rPr>
              <a:t>solriamfetol</a:t>
            </a:r>
            <a:r>
              <a:rPr lang="en-US" sz="1200" b="0" i="0" kern="1200" dirty="0">
                <a:solidFill>
                  <a:schemeClr val="tx1"/>
                </a:solidFill>
                <a:effectLst/>
                <a:latin typeface="+mn-lt"/>
                <a:ea typeface="+mn-ea"/>
                <a:cs typeface="+mn-cs"/>
              </a:rPr>
              <a:t>-treated participants demonstrated clinically meaningful improvements on ESS, PGI-C, and CGI-C. In the RW phase, least squares mean change on ESS was 1.6 in participants continuing </a:t>
            </a:r>
            <a:r>
              <a:rPr lang="en-US" sz="1200" b="0" i="0" kern="1200" dirty="0" err="1">
                <a:solidFill>
                  <a:schemeClr val="tx1"/>
                </a:solidFill>
                <a:effectLst/>
                <a:latin typeface="+mn-lt"/>
                <a:ea typeface="+mn-ea"/>
                <a:cs typeface="+mn-cs"/>
              </a:rPr>
              <a:t>solriamfetol</a:t>
            </a:r>
            <a:r>
              <a:rPr lang="en-US" sz="1200" b="0" i="0" kern="1200" dirty="0">
                <a:solidFill>
                  <a:schemeClr val="tx1"/>
                </a:solidFill>
                <a:effectLst/>
                <a:latin typeface="+mn-lt"/>
                <a:ea typeface="+mn-ea"/>
                <a:cs typeface="+mn-cs"/>
              </a:rPr>
              <a:t> versus 5.3 in participants switched to placebo (p &lt; .0001). For both secondary endpoints, higher percentages of participants receiving placebo were reported as worse at the end of the RW phase versus </a:t>
            </a:r>
            <a:r>
              <a:rPr lang="en-US" sz="1200" b="0" i="0" kern="1200" dirty="0" err="1">
                <a:solidFill>
                  <a:schemeClr val="tx1"/>
                </a:solidFill>
                <a:effectLst/>
                <a:latin typeface="+mn-lt"/>
                <a:ea typeface="+mn-ea"/>
                <a:cs typeface="+mn-cs"/>
              </a:rPr>
              <a:t>solriamfetol</a:t>
            </a:r>
            <a:r>
              <a:rPr lang="en-US" sz="1200" b="0" i="0" kern="1200" dirty="0">
                <a:solidFill>
                  <a:schemeClr val="tx1"/>
                </a:solidFill>
                <a:effectLst/>
                <a:latin typeface="+mn-lt"/>
                <a:ea typeface="+mn-ea"/>
                <a:cs typeface="+mn-cs"/>
              </a:rPr>
              <a:t> (p &lt; .0001). Common treatment-emergent adverse events (TEAEs) with </a:t>
            </a:r>
            <a:r>
              <a:rPr lang="en-US" sz="1200" b="0" i="0" kern="1200" dirty="0" err="1">
                <a:solidFill>
                  <a:schemeClr val="tx1"/>
                </a:solidFill>
                <a:effectLst/>
                <a:latin typeface="+mn-lt"/>
                <a:ea typeface="+mn-ea"/>
                <a:cs typeface="+mn-cs"/>
              </a:rPr>
              <a:t>solriamfetol</a:t>
            </a:r>
            <a:r>
              <a:rPr lang="en-US" sz="1200" b="0" i="0" kern="1200" dirty="0">
                <a:solidFill>
                  <a:schemeClr val="tx1"/>
                </a:solidFill>
                <a:effectLst/>
                <a:latin typeface="+mn-lt"/>
                <a:ea typeface="+mn-ea"/>
                <a:cs typeface="+mn-cs"/>
              </a:rPr>
              <a:t> were headache, nausea, nasopharyngitis, insomnia, dry mouth, anxiety, decreased appetite, and upper respiratory tract infection; 27 (4.2%) participants experienced at least one serious TEAE, and 61 (9.5%) withdrew because of TEAEs.</a:t>
            </a:r>
          </a:p>
          <a:p>
            <a:r>
              <a:rPr lang="en-US" sz="1200" b="1" i="0" kern="1200" dirty="0">
                <a:solidFill>
                  <a:schemeClr val="tx1"/>
                </a:solidFill>
                <a:effectLst/>
                <a:latin typeface="+mn-lt"/>
                <a:ea typeface="+mn-ea"/>
                <a:cs typeface="+mn-cs"/>
              </a:rPr>
              <a:t>Conclusions: </a:t>
            </a:r>
            <a:r>
              <a:rPr lang="en-US" sz="1200" b="0" i="0" kern="1200" dirty="0">
                <a:solidFill>
                  <a:schemeClr val="tx1"/>
                </a:solidFill>
                <a:effectLst/>
                <a:latin typeface="+mn-lt"/>
                <a:ea typeface="+mn-ea"/>
                <a:cs typeface="+mn-cs"/>
              </a:rPr>
              <a:t>This study demonstrated long-term maintenance of efficacy of </a:t>
            </a:r>
            <a:r>
              <a:rPr lang="en-US" sz="1200" b="0" i="0" kern="1200" dirty="0" err="1">
                <a:solidFill>
                  <a:schemeClr val="tx1"/>
                </a:solidFill>
                <a:effectLst/>
                <a:latin typeface="+mn-lt"/>
                <a:ea typeface="+mn-ea"/>
                <a:cs typeface="+mn-cs"/>
              </a:rPr>
              <a:t>solriamfetol</a:t>
            </a:r>
            <a:r>
              <a:rPr lang="en-US" sz="1200" b="0" i="0" kern="1200" dirty="0">
                <a:solidFill>
                  <a:schemeClr val="tx1"/>
                </a:solidFill>
                <a:effectLst/>
                <a:latin typeface="+mn-lt"/>
                <a:ea typeface="+mn-ea"/>
                <a:cs typeface="+mn-cs"/>
              </a:rPr>
              <a:t> under open-label and double-blind, placebo-controlled conditions. Safety profile of </a:t>
            </a:r>
            <a:r>
              <a:rPr lang="en-US" sz="1200" b="0" i="0" kern="1200" dirty="0" err="1">
                <a:solidFill>
                  <a:schemeClr val="tx1"/>
                </a:solidFill>
                <a:effectLst/>
                <a:latin typeface="+mn-lt"/>
                <a:ea typeface="+mn-ea"/>
                <a:cs typeface="+mn-cs"/>
              </a:rPr>
              <a:t>solriamfetol</a:t>
            </a:r>
            <a:r>
              <a:rPr lang="en-US" sz="1200" b="0" i="0" kern="1200" dirty="0">
                <a:solidFill>
                  <a:schemeClr val="tx1"/>
                </a:solidFill>
                <a:effectLst/>
                <a:latin typeface="+mn-lt"/>
                <a:ea typeface="+mn-ea"/>
                <a:cs typeface="+mn-cs"/>
              </a:rPr>
              <a:t> was consistent with previous 12-week studies; no new safety concerns were identified.</a:t>
            </a:r>
          </a:p>
          <a:p>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8</a:t>
            </a:fld>
            <a:endParaRPr lang="en-US"/>
          </a:p>
        </p:txBody>
      </p:sp>
    </p:spTree>
    <p:extLst>
      <p:ext uri="{BB962C8B-B14F-4D97-AF65-F5344CB8AC3E}">
        <p14:creationId xmlns:p14="http://schemas.microsoft.com/office/powerpoint/2010/main" val="1019907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a:t>7:49 </a:t>
            </a:r>
          </a:p>
          <a:p>
            <a:r>
              <a:rPr lang="en-US" dirty="0"/>
              <a:t>But in continuing</a:t>
            </a:r>
          </a:p>
          <a:p>
            <a:endParaRPr lang="en-US" dirty="0"/>
          </a:p>
          <a:p>
            <a:endParaRPr lang="en-US" dirty="0"/>
          </a:p>
          <a:p>
            <a:endParaRPr lang="en-US" dirty="0"/>
          </a:p>
          <a:p>
            <a:endParaRPr lang="en-US" dirty="0"/>
          </a:p>
          <a:p>
            <a:endParaRPr lang="en-US" dirty="0"/>
          </a:p>
          <a:p>
            <a:r>
              <a:rPr lang="en-US" dirty="0"/>
              <a:t>Solriamfetol 75, 150 or 300 mg</a:t>
            </a:r>
          </a:p>
          <a:p>
            <a:endParaRPr lang="en-US" dirty="0"/>
          </a:p>
          <a:p>
            <a:endParaRPr lang="en-US" dirty="0"/>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dirty="0" err="1">
                <a:solidFill>
                  <a:schemeClr val="tx1"/>
                </a:solidFill>
                <a:effectLst/>
                <a:latin typeface="+mn-lt"/>
                <a:ea typeface="+mn-ea"/>
                <a:cs typeface="+mn-cs"/>
              </a:rPr>
              <a:t>Solriamfetol</a:t>
            </a:r>
            <a:r>
              <a:rPr lang="en-US" sz="1200" b="0" i="0" kern="1200" dirty="0">
                <a:solidFill>
                  <a:schemeClr val="tx1"/>
                </a:solidFill>
                <a:effectLst/>
                <a:latin typeface="+mn-lt"/>
                <a:ea typeface="+mn-ea"/>
                <a:cs typeface="+mn-cs"/>
              </a:rPr>
              <a:t> for the Treatment of Excessive Daytime Sleepiness in Participants with Narcolepsy with and without Cataplexy: Subgroup Analysis of Efficacy and Safety Data by Cataplexy Status in a Randomized Controlled Trial</a:t>
            </a:r>
          </a:p>
          <a:p>
            <a:endParaRPr lang="en-US" dirty="0"/>
          </a:p>
          <a:p>
            <a:r>
              <a:rPr lang="en-US" sz="1200" b="0" i="0" kern="1200" dirty="0">
                <a:solidFill>
                  <a:schemeClr val="tx1"/>
                </a:solidFill>
                <a:effectLst/>
                <a:latin typeface="+mn-lt"/>
                <a:ea typeface="+mn-ea"/>
                <a:cs typeface="+mn-cs"/>
              </a:rPr>
              <a:t>Background</a:t>
            </a:r>
          </a:p>
          <a:p>
            <a:r>
              <a:rPr lang="en-US" sz="1200" b="0" i="0" kern="1200" dirty="0" err="1">
                <a:solidFill>
                  <a:schemeClr val="tx1"/>
                </a:solidFill>
                <a:effectLst/>
                <a:latin typeface="+mn-lt"/>
                <a:ea typeface="+mn-ea"/>
                <a:cs typeface="+mn-cs"/>
              </a:rPr>
              <a:t>Solriamfetol</a:t>
            </a:r>
            <a:r>
              <a:rPr lang="en-US" sz="1200" b="0" i="0" kern="1200" dirty="0">
                <a:solidFill>
                  <a:schemeClr val="tx1"/>
                </a:solidFill>
                <a:effectLst/>
                <a:latin typeface="+mn-lt"/>
                <a:ea typeface="+mn-ea"/>
                <a:cs typeface="+mn-cs"/>
              </a:rPr>
              <a:t>, a dopamine/norepinephrine reuptake inhibitor, improved wakefulness and reduced excessive daytime sleepiness (EDS) in studies of participants with narcolepsy with and without cataplexy.</a:t>
            </a:r>
          </a:p>
          <a:p>
            <a:r>
              <a:rPr lang="en-US" sz="1200" b="0" i="0" kern="1200" dirty="0">
                <a:solidFill>
                  <a:schemeClr val="tx1"/>
                </a:solidFill>
                <a:effectLst/>
                <a:latin typeface="+mn-lt"/>
                <a:ea typeface="+mn-ea"/>
                <a:cs typeface="+mn-cs"/>
              </a:rPr>
              <a:t>Objective</a:t>
            </a:r>
          </a:p>
          <a:p>
            <a:r>
              <a:rPr lang="en-US" sz="1200" b="0" i="0" kern="1200" dirty="0">
                <a:solidFill>
                  <a:schemeClr val="tx1"/>
                </a:solidFill>
                <a:effectLst/>
                <a:latin typeface="+mn-lt"/>
                <a:ea typeface="+mn-ea"/>
                <a:cs typeface="+mn-cs"/>
              </a:rPr>
              <a:t>Prespecified subgroup analyses of data from a 12-week randomized, double-blind, placebo-controlled, phase III trial of </a:t>
            </a:r>
            <a:r>
              <a:rPr lang="en-US" sz="1200" b="0" i="0" kern="1200" dirty="0" err="1">
                <a:solidFill>
                  <a:schemeClr val="tx1"/>
                </a:solidFill>
                <a:effectLst/>
                <a:latin typeface="+mn-lt"/>
                <a:ea typeface="+mn-ea"/>
                <a:cs typeface="+mn-cs"/>
              </a:rPr>
              <a:t>solriamfetol</a:t>
            </a:r>
            <a:r>
              <a:rPr lang="en-US" sz="1200" b="0" i="0" kern="1200" dirty="0">
                <a:solidFill>
                  <a:schemeClr val="tx1"/>
                </a:solidFill>
                <a:effectLst/>
                <a:latin typeface="+mn-lt"/>
                <a:ea typeface="+mn-ea"/>
                <a:cs typeface="+mn-cs"/>
              </a:rPr>
              <a:t> for EDS in narcolepsy evaluated the efficacy and safety of </a:t>
            </a:r>
            <a:r>
              <a:rPr lang="en-US" sz="1200" b="0" i="0" kern="1200" dirty="0" err="1">
                <a:solidFill>
                  <a:schemeClr val="tx1"/>
                </a:solidFill>
                <a:effectLst/>
                <a:latin typeface="+mn-lt"/>
                <a:ea typeface="+mn-ea"/>
                <a:cs typeface="+mn-cs"/>
              </a:rPr>
              <a:t>solriamfetol</a:t>
            </a:r>
            <a:r>
              <a:rPr lang="en-US" sz="1200" b="0" i="0" kern="1200" dirty="0">
                <a:solidFill>
                  <a:schemeClr val="tx1"/>
                </a:solidFill>
                <a:effectLst/>
                <a:latin typeface="+mn-lt"/>
                <a:ea typeface="+mn-ea"/>
                <a:cs typeface="+mn-cs"/>
              </a:rPr>
              <a:t> by cataplexy status.</a:t>
            </a:r>
          </a:p>
          <a:p>
            <a:r>
              <a:rPr lang="en-US" sz="1200" b="0" i="0" kern="1200" dirty="0">
                <a:solidFill>
                  <a:schemeClr val="tx1"/>
                </a:solidFill>
                <a:effectLst/>
                <a:latin typeface="+mn-lt"/>
                <a:ea typeface="+mn-ea"/>
                <a:cs typeface="+mn-cs"/>
              </a:rPr>
              <a:t>Methods</a:t>
            </a:r>
          </a:p>
          <a:p>
            <a:r>
              <a:rPr lang="en-US" sz="1200" b="0" i="0" kern="1200" dirty="0">
                <a:solidFill>
                  <a:schemeClr val="tx1"/>
                </a:solidFill>
                <a:effectLst/>
                <a:latin typeface="+mn-lt"/>
                <a:ea typeface="+mn-ea"/>
                <a:cs typeface="+mn-cs"/>
              </a:rPr>
              <a:t>Participants with narcolepsy received </a:t>
            </a:r>
            <a:r>
              <a:rPr lang="en-US" sz="1200" b="0" i="0" kern="1200" dirty="0" err="1">
                <a:solidFill>
                  <a:schemeClr val="tx1"/>
                </a:solidFill>
                <a:effectLst/>
                <a:latin typeface="+mn-lt"/>
                <a:ea typeface="+mn-ea"/>
                <a:cs typeface="+mn-cs"/>
              </a:rPr>
              <a:t>solriamfetol</a:t>
            </a:r>
            <a:r>
              <a:rPr lang="en-US" sz="1200" b="0" i="0" kern="1200" dirty="0">
                <a:solidFill>
                  <a:schemeClr val="tx1"/>
                </a:solidFill>
                <a:effectLst/>
                <a:latin typeface="+mn-lt"/>
                <a:ea typeface="+mn-ea"/>
                <a:cs typeface="+mn-cs"/>
              </a:rPr>
              <a:t> (75, 150, or 300 mg/day) or placebo and were stratified by cataplexy status. Coprimary endpoints were change from baseline on Maintenance of Wakefulness Test (MWT) and Epworth Sleepiness Scale (ESS); Patient Global Impression of Change (PGI-C) was the key secondary endpoint. Change in frequency of cataplexy attacks was evaluated in participants reporting cataplexy at baseline. Safety was evaluated. No adjustments were made for multiple comparisons; therefore </a:t>
            </a:r>
            <a:r>
              <a:rPr lang="en-US" sz="1200" b="0" i="1" kern="1200" dirty="0">
                <a:solidFill>
                  <a:schemeClr val="tx1"/>
                </a:solidFill>
                <a:effectLst/>
                <a:latin typeface="+mn-lt"/>
                <a:ea typeface="+mn-ea"/>
                <a:cs typeface="+mn-cs"/>
              </a:rPr>
              <a:t>p </a:t>
            </a:r>
            <a:r>
              <a:rPr lang="en-US" sz="1200" b="0" i="0" kern="1200" dirty="0">
                <a:solidFill>
                  <a:schemeClr val="tx1"/>
                </a:solidFill>
                <a:effectLst/>
                <a:latin typeface="+mn-lt"/>
                <a:ea typeface="+mn-ea"/>
                <a:cs typeface="+mn-cs"/>
              </a:rPr>
              <a:t>values are nominal.</a:t>
            </a:r>
          </a:p>
          <a:p>
            <a:r>
              <a:rPr lang="en-US" sz="1200" b="0" i="0" kern="1200" dirty="0">
                <a:solidFill>
                  <a:schemeClr val="tx1"/>
                </a:solidFill>
                <a:effectLst/>
                <a:latin typeface="+mn-lt"/>
                <a:ea typeface="+mn-ea"/>
                <a:cs typeface="+mn-cs"/>
              </a:rPr>
              <a:t>Results</a:t>
            </a:r>
          </a:p>
          <a:p>
            <a:r>
              <a:rPr lang="en-US" sz="1200" b="0" i="0" kern="1200" dirty="0">
                <a:solidFill>
                  <a:schemeClr val="tx1"/>
                </a:solidFill>
                <a:effectLst/>
                <a:latin typeface="+mn-lt"/>
                <a:ea typeface="+mn-ea"/>
                <a:cs typeface="+mn-cs"/>
              </a:rPr>
              <a:t>There were 117 participants in the cataplexy subgroup and 114 in the non-cataplexy subgroup. At week 12, least-squares (LS) mean (95% confidence interval [CI]) differences from placebo on change from baseline in MWT for </a:t>
            </a:r>
            <a:r>
              <a:rPr lang="en-US" sz="1200" b="0" i="0" kern="1200" dirty="0" err="1">
                <a:solidFill>
                  <a:schemeClr val="tx1"/>
                </a:solidFill>
                <a:effectLst/>
                <a:latin typeface="+mn-lt"/>
                <a:ea typeface="+mn-ea"/>
                <a:cs typeface="+mn-cs"/>
              </a:rPr>
              <a:t>solriamfetol</a:t>
            </a:r>
            <a:r>
              <a:rPr lang="en-US" sz="1200" b="0" i="0" kern="1200" dirty="0">
                <a:solidFill>
                  <a:schemeClr val="tx1"/>
                </a:solidFill>
                <a:effectLst/>
                <a:latin typeface="+mn-lt"/>
                <a:ea typeface="+mn-ea"/>
                <a:cs typeface="+mn-cs"/>
              </a:rPr>
              <a:t> 75, 150, and 300 mg in the cataplexy subgroup were 1.6 (− 3.6 to 6.9), 6.1 (0.7–11.4), and 8.9 (3.5–14.2) minutes, respectively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 &lt; 0.05; 150 and 300 mg), and in the non-cataplexy subgroup were 3.4 (− 1.9 to 8.7), 9.1 (3.8–14.3), and 11.2 (5.8–16.6) minutes, respectively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 &lt; 0.001; 150 and 300 mg). At week 12, LS mean (95% CI) differences from placebo on ESS change from baseline for </a:t>
            </a:r>
            <a:r>
              <a:rPr lang="en-US" sz="1200" b="0" i="0" kern="1200" dirty="0" err="1">
                <a:solidFill>
                  <a:schemeClr val="tx1"/>
                </a:solidFill>
                <a:effectLst/>
                <a:latin typeface="+mn-lt"/>
                <a:ea typeface="+mn-ea"/>
                <a:cs typeface="+mn-cs"/>
              </a:rPr>
              <a:t>solriamfetol</a:t>
            </a:r>
            <a:r>
              <a:rPr lang="en-US" sz="1200" b="0" i="0" kern="1200" dirty="0">
                <a:solidFill>
                  <a:schemeClr val="tx1"/>
                </a:solidFill>
                <a:effectLst/>
                <a:latin typeface="+mn-lt"/>
                <a:ea typeface="+mn-ea"/>
                <a:cs typeface="+mn-cs"/>
              </a:rPr>
              <a:t> 75, 150, and 300 mg in the cataplexy subgroup were − 1.3 (− 3.9 to 1.3), − 3.7 (− 6.4 to − 1.1), and − 4.5 (− 7.1 to − 1.9), respectively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 &lt; 0.01; 150 and 300 mg), and in the non-cataplexy subgroup were − 3.0 (− 5.6 to − 0.4), − 3.7 (− 6.3 to − 1.2), and − 4.9 (− 7.6 to − 2.2), respectively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 &lt; 0.05; all doses). For PGI-C at week 12, the mean percentage difference from placebo (95% CI) for </a:t>
            </a:r>
            <a:r>
              <a:rPr lang="en-US" sz="1200" b="0" i="0" kern="1200" dirty="0" err="1">
                <a:solidFill>
                  <a:schemeClr val="tx1"/>
                </a:solidFill>
                <a:effectLst/>
                <a:latin typeface="+mn-lt"/>
                <a:ea typeface="+mn-ea"/>
                <a:cs typeface="+mn-cs"/>
              </a:rPr>
              <a:t>solriamfetol</a:t>
            </a:r>
            <a:r>
              <a:rPr lang="en-US" sz="1200" b="0" i="0" kern="1200" dirty="0">
                <a:solidFill>
                  <a:schemeClr val="tx1"/>
                </a:solidFill>
                <a:effectLst/>
                <a:latin typeface="+mn-lt"/>
                <a:ea typeface="+mn-ea"/>
                <a:cs typeface="+mn-cs"/>
              </a:rPr>
              <a:t> 75, 150, and 300 mg in the cataplexy subgroup was 10% (− 15 to 35), 33% (9–57), and 39% (16–61), respectively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 &lt; 0.05; 150 and 300 mg), and in the non-cataplexy subgroup was 48% (25–70), 44% (21–67), and 52% (30–73), respectively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 &lt; 0.001; all doses), with somewhat differential treatment effects for 75 mg by cataplexy status. No changes in the number of cataplexy attacks were observed for </a:t>
            </a:r>
            <a:r>
              <a:rPr lang="en-US" sz="1200" b="0" i="0" kern="1200" dirty="0" err="1">
                <a:solidFill>
                  <a:schemeClr val="tx1"/>
                </a:solidFill>
                <a:effectLst/>
                <a:latin typeface="+mn-lt"/>
                <a:ea typeface="+mn-ea"/>
                <a:cs typeface="+mn-cs"/>
              </a:rPr>
              <a:t>solriamfetol</a:t>
            </a:r>
            <a:r>
              <a:rPr lang="en-US" sz="1200" b="0" i="0" kern="1200" dirty="0">
                <a:solidFill>
                  <a:schemeClr val="tx1"/>
                </a:solidFill>
                <a:effectLst/>
                <a:latin typeface="+mn-lt"/>
                <a:ea typeface="+mn-ea"/>
                <a:cs typeface="+mn-cs"/>
              </a:rPr>
              <a:t> compared with placebo (mean ± standard deviation changes: − 3.6 ± 13.3 [combined </a:t>
            </a:r>
            <a:r>
              <a:rPr lang="en-US" sz="1200" b="0" i="0" kern="1200" dirty="0" err="1">
                <a:solidFill>
                  <a:schemeClr val="tx1"/>
                </a:solidFill>
                <a:effectLst/>
                <a:latin typeface="+mn-lt"/>
                <a:ea typeface="+mn-ea"/>
                <a:cs typeface="+mn-cs"/>
              </a:rPr>
              <a:t>solriamfetol</a:t>
            </a:r>
            <a:r>
              <a:rPr lang="en-US" sz="1200" b="0" i="0" kern="1200" dirty="0">
                <a:solidFill>
                  <a:schemeClr val="tx1"/>
                </a:solidFill>
                <a:effectLst/>
                <a:latin typeface="+mn-lt"/>
                <a:ea typeface="+mn-ea"/>
                <a:cs typeface="+mn-cs"/>
              </a:rPr>
              <a:t>] and − 3.5 ± 9.8 [placebo]). Common adverse events (headache, nausea, decreased appetite, and nasopharyngitis) were similar between cataplexy subgroups.</a:t>
            </a:r>
          </a:p>
          <a:p>
            <a:r>
              <a:rPr lang="en-US" sz="1200" b="0" i="0" kern="1200" dirty="0">
                <a:solidFill>
                  <a:schemeClr val="tx1"/>
                </a:solidFill>
                <a:effectLst/>
                <a:latin typeface="+mn-lt"/>
                <a:ea typeface="+mn-ea"/>
                <a:cs typeface="+mn-cs"/>
              </a:rPr>
              <a:t>Conclusions</a:t>
            </a:r>
          </a:p>
          <a:p>
            <a:r>
              <a:rPr lang="en-US" sz="1200" b="0" i="0" kern="1200" dirty="0">
                <a:solidFill>
                  <a:schemeClr val="tx1"/>
                </a:solidFill>
                <a:effectLst/>
                <a:latin typeface="+mn-lt"/>
                <a:ea typeface="+mn-ea"/>
                <a:cs typeface="+mn-cs"/>
              </a:rPr>
              <a:t>These data strongly indicate that </a:t>
            </a:r>
            <a:r>
              <a:rPr lang="en-US" sz="1200" b="0" i="0" kern="1200" dirty="0" err="1">
                <a:solidFill>
                  <a:schemeClr val="tx1"/>
                </a:solidFill>
                <a:effectLst/>
                <a:latin typeface="+mn-lt"/>
                <a:ea typeface="+mn-ea"/>
                <a:cs typeface="+mn-cs"/>
              </a:rPr>
              <a:t>solriamfetol</a:t>
            </a:r>
            <a:r>
              <a:rPr lang="en-US" sz="1200" b="0" i="0" kern="1200" dirty="0">
                <a:solidFill>
                  <a:schemeClr val="tx1"/>
                </a:solidFill>
                <a:effectLst/>
                <a:latin typeface="+mn-lt"/>
                <a:ea typeface="+mn-ea"/>
                <a:cs typeface="+mn-cs"/>
              </a:rPr>
              <a:t> was effective in treating EDS in participants with narcolepsy with or without cataplexy, as indicated by robust effects on MWT, ESS, and PGI-C. The safety profile was similar regardless of cataplexy status.</a:t>
            </a:r>
          </a:p>
          <a:p>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9</a:t>
            </a:fld>
            <a:endParaRPr lang="en-US"/>
          </a:p>
        </p:txBody>
      </p:sp>
    </p:spTree>
    <p:extLst>
      <p:ext uri="{BB962C8B-B14F-4D97-AF65-F5344CB8AC3E}">
        <p14:creationId xmlns:p14="http://schemas.microsoft.com/office/powerpoint/2010/main" val="14663328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masterSlid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51120"/>
          </a:xfrm>
          <a:prstGeom prst="rect">
            <a:avLst/>
          </a:prstGeom>
        </p:spPr>
      </p:pic>
      <p:sp>
        <p:nvSpPr>
          <p:cNvPr id="2" name="Title 1"/>
          <p:cNvSpPr>
            <a:spLocks noGrp="1"/>
          </p:cNvSpPr>
          <p:nvPr>
            <p:ph type="ctrTitle" hasCustomPrompt="1"/>
          </p:nvPr>
        </p:nvSpPr>
        <p:spPr>
          <a:xfrm>
            <a:off x="3413126" y="1542450"/>
            <a:ext cx="5286378" cy="1097736"/>
          </a:xfrm>
          <a:effectLst/>
        </p:spPr>
        <p:txBody>
          <a:bodyPr wrap="square" rIns="91440" anchor="b">
            <a:spAutoFit/>
          </a:bodyPr>
          <a:lstStyle>
            <a:lvl1pPr>
              <a:lnSpc>
                <a:spcPct val="80000"/>
              </a:lnSpc>
              <a:defRPr sz="4000" b="1" cap="none" baseline="0">
                <a:solidFill>
                  <a:srgbClr val="FFFFFF"/>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Subtitle 2"/>
          <p:cNvSpPr>
            <a:spLocks noGrp="1"/>
          </p:cNvSpPr>
          <p:nvPr>
            <p:ph type="subTitle" idx="1" hasCustomPrompt="1"/>
          </p:nvPr>
        </p:nvSpPr>
        <p:spPr>
          <a:xfrm>
            <a:off x="3413126" y="2744959"/>
            <a:ext cx="5286374" cy="941796"/>
          </a:xfrm>
        </p:spPr>
        <p:txBody>
          <a:bodyPr wrap="square" anchor="t">
            <a:spAutoFit/>
          </a:bodyPr>
          <a:lstStyle>
            <a:lvl1pPr marL="0" indent="0" algn="l">
              <a:spcBef>
                <a:spcPts val="300"/>
              </a:spcBef>
              <a:buNone/>
              <a:defRPr sz="3200">
                <a:solidFill>
                  <a:schemeClr val="accent3">
                    <a:lumMod val="60000"/>
                    <a:lumOff val="40000"/>
                  </a:schemeClr>
                </a:solidFill>
                <a:effectLst>
                  <a:outerShdw blurRad="50800" dist="38100" dir="2700000" algn="t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a:t>
            </a:r>
            <a:br>
              <a:rPr lang="en-US" dirty="0"/>
            </a:br>
            <a:r>
              <a:rPr lang="en-US" dirty="0"/>
              <a:t>subtitle style</a:t>
            </a:r>
            <a:endParaRPr dirty="0"/>
          </a:p>
        </p:txBody>
      </p:sp>
      <p:pic>
        <p:nvPicPr>
          <p:cNvPr id="5" name="Picture 4">
            <a:extLst>
              <a:ext uri="{FF2B5EF4-FFF2-40B4-BE49-F238E27FC236}">
                <a16:creationId xmlns:a16="http://schemas.microsoft.com/office/drawing/2014/main" id="{06690686-8E27-6748-BA22-DC88DB28721A}"/>
              </a:ext>
            </a:extLst>
          </p:cNvPr>
          <p:cNvPicPr>
            <a:picLocks noChangeAspect="1"/>
          </p:cNvPicPr>
          <p:nvPr userDrawn="1"/>
        </p:nvPicPr>
        <p:blipFill>
          <a:blip r:embed="rId3"/>
          <a:stretch>
            <a:fillRect/>
          </a:stretch>
        </p:blipFill>
        <p:spPr>
          <a:xfrm>
            <a:off x="8286018" y="4772522"/>
            <a:ext cx="752474" cy="2701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5577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illboard">
    <p:spTree>
      <p:nvGrpSpPr>
        <p:cNvPr id="1" name=""/>
        <p:cNvGrpSpPr/>
        <p:nvPr/>
      </p:nvGrpSpPr>
      <p:grpSpPr>
        <a:xfrm>
          <a:off x="0" y="0"/>
          <a:ext cx="0" cy="0"/>
          <a:chOff x="0" y="0"/>
          <a:chExt cx="0" cy="0"/>
        </a:xfrm>
      </p:grpSpPr>
      <p:pic>
        <p:nvPicPr>
          <p:cNvPr id="4" name="Picture 3" descr="masterSlideBlank.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51120"/>
          </a:xfrm>
          <a:prstGeom prst="rect">
            <a:avLst/>
          </a:prstGeom>
        </p:spPr>
      </p:pic>
      <p:sp>
        <p:nvSpPr>
          <p:cNvPr id="2" name="Title 1"/>
          <p:cNvSpPr>
            <a:spLocks noGrp="1"/>
          </p:cNvSpPr>
          <p:nvPr>
            <p:ph type="title"/>
          </p:nvPr>
        </p:nvSpPr>
        <p:spPr>
          <a:xfrm>
            <a:off x="549274" y="2260612"/>
            <a:ext cx="8001000" cy="630942"/>
          </a:xfrm>
        </p:spPr>
        <p:txBody>
          <a:bodyPr/>
          <a:lstStyle>
            <a:lvl1pPr algn="ctr">
              <a:defRPr b="0">
                <a:solidFill>
                  <a:srgbClr val="FFFFFF"/>
                </a:solidFill>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3327FE77-D95B-E04A-BDCD-1F2773A08212}"/>
              </a:ext>
            </a:extLst>
          </p:cNvPr>
          <p:cNvPicPr>
            <a:picLocks noChangeAspect="1"/>
          </p:cNvPicPr>
          <p:nvPr userDrawn="1"/>
        </p:nvPicPr>
        <p:blipFill>
          <a:blip r:embed="rId3"/>
          <a:stretch>
            <a:fillRect/>
          </a:stretch>
        </p:blipFill>
        <p:spPr>
          <a:xfrm>
            <a:off x="8286018" y="4772522"/>
            <a:ext cx="752474" cy="270119"/>
          </a:xfrm>
          <a:prstGeom prst="rect">
            <a:avLst/>
          </a:prstGeom>
        </p:spPr>
      </p:pic>
    </p:spTree>
    <p:extLst>
      <p:ext uri="{BB962C8B-B14F-4D97-AF65-F5344CB8AC3E}">
        <p14:creationId xmlns:p14="http://schemas.microsoft.com/office/powerpoint/2010/main" val="37269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6884" y="166731"/>
            <a:ext cx="8502316" cy="630942"/>
          </a:xfrm>
        </p:spPr>
        <p:txBody>
          <a:bodyPr wrap="square">
            <a:spAutoFit/>
          </a:bodyPr>
          <a:lstStyle>
            <a:lvl1pPr>
              <a:defRPr baseline="0"/>
            </a:lvl1pPr>
          </a:lstStyle>
          <a:p>
            <a:r>
              <a:rPr lang="en-US" dirty="0"/>
              <a:t>Click to edit Master Title Style</a:t>
            </a:r>
          </a:p>
        </p:txBody>
      </p:sp>
      <p:sp>
        <p:nvSpPr>
          <p:cNvPr id="3" name="Content Placeholder 2"/>
          <p:cNvSpPr>
            <a:spLocks noGrp="1"/>
          </p:cNvSpPr>
          <p:nvPr>
            <p:ph idx="1"/>
          </p:nvPr>
        </p:nvSpPr>
        <p:spPr>
          <a:xfrm>
            <a:off x="336884" y="1111796"/>
            <a:ext cx="8502316" cy="1714315"/>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Text Placeholder 6"/>
          <p:cNvSpPr>
            <a:spLocks noGrp="1"/>
          </p:cNvSpPr>
          <p:nvPr>
            <p:ph type="body" sz="quarter" idx="10"/>
          </p:nvPr>
        </p:nvSpPr>
        <p:spPr>
          <a:xfrm>
            <a:off x="0" y="4874197"/>
            <a:ext cx="9144000" cy="269304"/>
          </a:xfrm>
        </p:spPr>
        <p:txBody>
          <a:bodyPr vert="horz" wrap="square" lIns="320040" tIns="0" rIns="0" bIns="137160" rtlCol="0" anchor="b" anchorCtr="0">
            <a:spAutoFit/>
          </a:bodyPr>
          <a:lstStyle>
            <a:lvl1pPr>
              <a:buNone/>
              <a:defRPr kumimoji="0" lang="en-US" sz="1000" b="0" i="0" u="none" strike="noStrike" kern="1200" cap="none" spc="0" normalizeH="0" baseline="0" noProof="0" dirty="0" smtClean="0">
                <a:ln>
                  <a:noFill/>
                </a:ln>
                <a:solidFill>
                  <a:schemeClr val="tx2"/>
                </a:solidFill>
                <a:effectLst/>
                <a:uLnTx/>
                <a:uFillTx/>
                <a:latin typeface="Arial"/>
                <a:ea typeface="+mn-ea"/>
                <a:cs typeface="Arial"/>
              </a:defRPr>
            </a:lvl1pPr>
          </a:lstStyle>
          <a:p>
            <a:pPr marL="0" marR="0" lvl="0" indent="0" algn="l" defTabSz="914400" rtl="0" eaLnBrk="1" fontAlgn="auto" latinLnBrk="0" hangingPunct="1">
              <a:lnSpc>
                <a:spcPct val="85000"/>
              </a:lnSpc>
              <a:spcBef>
                <a:spcPts val="500"/>
              </a:spcBef>
              <a:spcAft>
                <a:spcPts val="0"/>
              </a:spcAft>
              <a:buClr>
                <a:schemeClr val="accent1"/>
              </a:buClr>
              <a:buSzPct val="65000"/>
              <a:tabLst/>
              <a:defRPr/>
            </a:pPr>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vy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804BF55-189D-C14E-8C99-A0E1DD921992}"/>
              </a:ext>
            </a:extLst>
          </p:cNvPr>
          <p:cNvSpPr/>
          <p:nvPr userDrawn="1"/>
        </p:nvSpPr>
        <p:spPr>
          <a:xfrm>
            <a:off x="0" y="511149"/>
            <a:ext cx="9144000" cy="14437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6DB3FF11-BE1F-3B44-BE68-8F17C2D2B3AC}"/>
              </a:ext>
            </a:extLst>
          </p:cNvPr>
          <p:cNvPicPr>
            <a:picLocks noChangeAspect="1"/>
          </p:cNvPicPr>
          <p:nvPr userDrawn="1"/>
        </p:nvPicPr>
        <p:blipFill>
          <a:blip r:embed="rId2"/>
          <a:stretch>
            <a:fillRect/>
          </a:stretch>
        </p:blipFill>
        <p:spPr>
          <a:xfrm>
            <a:off x="0" y="0"/>
            <a:ext cx="9144000" cy="660400"/>
          </a:xfrm>
          <a:prstGeom prst="rect">
            <a:avLst/>
          </a:prstGeom>
        </p:spPr>
      </p:pic>
      <p:sp>
        <p:nvSpPr>
          <p:cNvPr id="2" name="Title 1">
            <a:extLst>
              <a:ext uri="{FF2B5EF4-FFF2-40B4-BE49-F238E27FC236}">
                <a16:creationId xmlns:a16="http://schemas.microsoft.com/office/drawing/2014/main" id="{1E26D9E1-D7E3-8D4C-AB78-EDCB055211AB}"/>
              </a:ext>
            </a:extLst>
          </p:cNvPr>
          <p:cNvSpPr>
            <a:spLocks noGrp="1"/>
          </p:cNvSpPr>
          <p:nvPr>
            <p:ph type="title"/>
          </p:nvPr>
        </p:nvSpPr>
        <p:spPr>
          <a:xfrm>
            <a:off x="304800" y="101807"/>
            <a:ext cx="8518358" cy="537070"/>
          </a:xfrm>
        </p:spPr>
        <p:txBody>
          <a:bodyPr/>
          <a:lstStyle>
            <a:lvl1pPr>
              <a:defRPr sz="3400"/>
            </a:lvl1pPr>
          </a:lstStyle>
          <a:p>
            <a:r>
              <a:rPr lang="en-US"/>
              <a:t>Click to edit Master title style</a:t>
            </a:r>
            <a:endParaRPr lang="en-US" dirty="0"/>
          </a:p>
        </p:txBody>
      </p:sp>
      <p:sp>
        <p:nvSpPr>
          <p:cNvPr id="6" name="Rectangle 5">
            <a:extLst>
              <a:ext uri="{FF2B5EF4-FFF2-40B4-BE49-F238E27FC236}">
                <a16:creationId xmlns:a16="http://schemas.microsoft.com/office/drawing/2014/main" id="{DCADC532-26A3-724B-9875-D966FE8AB30D}"/>
              </a:ext>
            </a:extLst>
          </p:cNvPr>
          <p:cNvSpPr/>
          <p:nvPr userDrawn="1"/>
        </p:nvSpPr>
        <p:spPr>
          <a:xfrm flipV="1">
            <a:off x="0" y="649299"/>
            <a:ext cx="9144000" cy="857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sp>
        <p:nvSpPr>
          <p:cNvPr id="7" name="Content Placeholder 2">
            <a:extLst>
              <a:ext uri="{FF2B5EF4-FFF2-40B4-BE49-F238E27FC236}">
                <a16:creationId xmlns:a16="http://schemas.microsoft.com/office/drawing/2014/main" id="{32F1F53C-E04A-0246-9BAA-0EAD68E76228}"/>
              </a:ext>
            </a:extLst>
          </p:cNvPr>
          <p:cNvSpPr>
            <a:spLocks noGrp="1"/>
          </p:cNvSpPr>
          <p:nvPr>
            <p:ph idx="1"/>
          </p:nvPr>
        </p:nvSpPr>
        <p:spPr>
          <a:xfrm>
            <a:off x="336884" y="873174"/>
            <a:ext cx="8502316" cy="1714315"/>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8" name="Text Placeholder 6">
            <a:extLst>
              <a:ext uri="{FF2B5EF4-FFF2-40B4-BE49-F238E27FC236}">
                <a16:creationId xmlns:a16="http://schemas.microsoft.com/office/drawing/2014/main" id="{DDB1B311-F015-3140-BC58-06D7910D6730}"/>
              </a:ext>
            </a:extLst>
          </p:cNvPr>
          <p:cNvSpPr>
            <a:spLocks noGrp="1"/>
          </p:cNvSpPr>
          <p:nvPr>
            <p:ph type="body" sz="quarter" idx="10"/>
          </p:nvPr>
        </p:nvSpPr>
        <p:spPr>
          <a:xfrm>
            <a:off x="0" y="4874197"/>
            <a:ext cx="9144000" cy="269304"/>
          </a:xfrm>
        </p:spPr>
        <p:txBody>
          <a:bodyPr vert="horz" wrap="square" lIns="320040" tIns="0" rIns="0" bIns="137160" rtlCol="0" anchor="b" anchorCtr="0">
            <a:spAutoFit/>
          </a:bodyPr>
          <a:lstStyle>
            <a:lvl1pPr>
              <a:buNone/>
              <a:defRPr kumimoji="0" lang="en-US" sz="1000" b="0" i="0" u="none" strike="noStrike" kern="1200" cap="none" spc="0" normalizeH="0" baseline="0" noProof="0" dirty="0" smtClean="0">
                <a:ln>
                  <a:noFill/>
                </a:ln>
                <a:solidFill>
                  <a:schemeClr val="tx2"/>
                </a:solidFill>
                <a:effectLst/>
                <a:uLnTx/>
                <a:uFillTx/>
                <a:latin typeface="Arial"/>
                <a:ea typeface="+mn-ea"/>
                <a:cs typeface="Arial"/>
              </a:defRPr>
            </a:lvl1pPr>
          </a:lstStyle>
          <a:p>
            <a:pPr marL="0" marR="0" lvl="0" indent="0" algn="l" defTabSz="914400" rtl="0" eaLnBrk="1" fontAlgn="auto" latinLnBrk="0" hangingPunct="1">
              <a:lnSpc>
                <a:spcPct val="85000"/>
              </a:lnSpc>
              <a:spcBef>
                <a:spcPts val="500"/>
              </a:spcBef>
              <a:spcAft>
                <a:spcPts val="0"/>
              </a:spcAft>
              <a:buClr>
                <a:schemeClr val="accent1"/>
              </a:buClr>
              <a:buSzPct val="65000"/>
              <a:tabLst/>
              <a:defRPr/>
            </a:pPr>
            <a:r>
              <a:rPr lang="en-US"/>
              <a:t>Click to edit Master text styles</a:t>
            </a:r>
          </a:p>
        </p:txBody>
      </p:sp>
    </p:spTree>
    <p:extLst>
      <p:ext uri="{BB962C8B-B14F-4D97-AF65-F5344CB8AC3E}">
        <p14:creationId xmlns:p14="http://schemas.microsoft.com/office/powerpoint/2010/main" val="187180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6884" y="1111796"/>
            <a:ext cx="8502316" cy="1714315"/>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2" name="Title 1"/>
          <p:cNvSpPr>
            <a:spLocks noGrp="1"/>
          </p:cNvSpPr>
          <p:nvPr>
            <p:ph type="title" hasCustomPrompt="1"/>
          </p:nvPr>
        </p:nvSpPr>
        <p:spPr>
          <a:xfrm>
            <a:off x="320842" y="122078"/>
            <a:ext cx="8502316" cy="537070"/>
          </a:xfrm>
        </p:spPr>
        <p:txBody>
          <a:bodyPr wrap="square" anchor="b" anchorCtr="0">
            <a:spAutoFit/>
          </a:bodyPr>
          <a:lstStyle>
            <a:lvl1pPr>
              <a:defRPr sz="3400" baseline="0">
                <a:solidFill>
                  <a:schemeClr val="accent2"/>
                </a:solidFill>
              </a:defRPr>
            </a:lvl1pPr>
          </a:lstStyle>
          <a:p>
            <a:r>
              <a:rPr lang="en-US" dirty="0"/>
              <a:t>Click to edit Master Title Style</a:t>
            </a:r>
          </a:p>
        </p:txBody>
      </p:sp>
      <p:sp>
        <p:nvSpPr>
          <p:cNvPr id="10" name="Text Placeholder 3"/>
          <p:cNvSpPr>
            <a:spLocks noGrp="1"/>
          </p:cNvSpPr>
          <p:nvPr>
            <p:ph type="body" sz="half" idx="2"/>
          </p:nvPr>
        </p:nvSpPr>
        <p:spPr>
          <a:xfrm>
            <a:off x="320842" y="547827"/>
            <a:ext cx="8502316" cy="415498"/>
          </a:xfrm>
        </p:spPr>
        <p:txBody>
          <a:bodyPr vert="horz" wrap="square" lIns="0" tIns="45720" rIns="0" bIns="45720" rtlCol="0" anchor="t" anchorCtr="0">
            <a:spAutoFit/>
          </a:bodyPr>
          <a:lstStyle>
            <a:lvl1pPr marL="0" indent="0">
              <a:buNone/>
              <a:defRPr kumimoji="0" sz="2100" b="0" i="0" u="none" strike="noStrike" kern="1200" cap="none" spc="0" normalizeH="0" baseline="0">
                <a:ln>
                  <a:noFill/>
                </a:ln>
                <a:solidFill>
                  <a:schemeClr val="accent3">
                    <a:lumMod val="60000"/>
                    <a:lumOff val="40000"/>
                  </a:schemeClr>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text styles</a:t>
            </a:r>
          </a:p>
        </p:txBody>
      </p:sp>
      <p:sp>
        <p:nvSpPr>
          <p:cNvPr id="5" name="Text Placeholder 6"/>
          <p:cNvSpPr>
            <a:spLocks noGrp="1"/>
          </p:cNvSpPr>
          <p:nvPr>
            <p:ph type="body" sz="quarter" idx="10"/>
          </p:nvPr>
        </p:nvSpPr>
        <p:spPr>
          <a:xfrm>
            <a:off x="0" y="4874197"/>
            <a:ext cx="8823158" cy="269304"/>
          </a:xfrm>
        </p:spPr>
        <p:txBody>
          <a:bodyPr vert="horz" wrap="square" lIns="320040" tIns="0" rIns="0" bIns="137160" rtlCol="0" anchor="b" anchorCtr="0">
            <a:spAutoFit/>
          </a:bodyPr>
          <a:lstStyle>
            <a:lvl1pPr>
              <a:buNone/>
              <a:defRPr kumimoji="0" lang="en-US" sz="1000" b="0" i="0" u="none" strike="noStrike" kern="1200" cap="none" spc="0" normalizeH="0" baseline="0" noProof="0" dirty="0" smtClean="0">
                <a:ln>
                  <a:noFill/>
                </a:ln>
                <a:solidFill>
                  <a:schemeClr val="accent1"/>
                </a:solidFill>
                <a:effectLst/>
                <a:uLnTx/>
                <a:uFillTx/>
                <a:latin typeface="Arial"/>
                <a:ea typeface="+mn-ea"/>
                <a:cs typeface="Arial"/>
              </a:defRPr>
            </a:lvl1pPr>
          </a:lstStyle>
          <a:p>
            <a:pPr marL="0" marR="0" lvl="0" indent="0" algn="l" defTabSz="914400" rtl="0" eaLnBrk="1" fontAlgn="auto" latinLnBrk="0" hangingPunct="1">
              <a:lnSpc>
                <a:spcPct val="85000"/>
              </a:lnSpc>
              <a:spcBef>
                <a:spcPts val="500"/>
              </a:spcBef>
              <a:spcAft>
                <a:spcPts val="0"/>
              </a:spcAft>
              <a:buClr>
                <a:schemeClr val="accent1"/>
              </a:buClr>
              <a:buSzPct val="65000"/>
              <a:tabLst/>
              <a:defRPr/>
            </a:pPr>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RS Layout">
    <p:spTree>
      <p:nvGrpSpPr>
        <p:cNvPr id="1" name=""/>
        <p:cNvGrpSpPr/>
        <p:nvPr/>
      </p:nvGrpSpPr>
      <p:grpSpPr>
        <a:xfrm>
          <a:off x="0" y="0"/>
          <a:ext cx="0" cy="0"/>
          <a:chOff x="0" y="0"/>
          <a:chExt cx="0" cy="0"/>
        </a:xfrm>
      </p:grpSpPr>
      <p:sp>
        <p:nvSpPr>
          <p:cNvPr id="2" name="Title 1"/>
          <p:cNvSpPr>
            <a:spLocks noGrp="1"/>
          </p:cNvSpPr>
          <p:nvPr>
            <p:ph type="title"/>
          </p:nvPr>
        </p:nvSpPr>
        <p:spPr>
          <a:xfrm>
            <a:off x="320842" y="211820"/>
            <a:ext cx="8502316" cy="630942"/>
          </a:xfrm>
        </p:spPr>
        <p:txBody>
          <a:bodyPr/>
          <a:lstStyle>
            <a:lvl1pPr>
              <a:defRPr>
                <a:solidFill>
                  <a:srgbClr val="1DB5FF"/>
                </a:solidFill>
              </a:defRPr>
            </a:lvl1pPr>
          </a:lstStyle>
          <a:p>
            <a:r>
              <a:rPr lang="en-US"/>
              <a:t>Click to edit Master title style</a:t>
            </a:r>
            <a:endParaRPr lang="en-US" dirty="0"/>
          </a:p>
        </p:txBody>
      </p:sp>
      <p:sp>
        <p:nvSpPr>
          <p:cNvPr id="4" name="Content Placeholder 2"/>
          <p:cNvSpPr>
            <a:spLocks noGrp="1"/>
          </p:cNvSpPr>
          <p:nvPr>
            <p:ph idx="1"/>
          </p:nvPr>
        </p:nvSpPr>
        <p:spPr>
          <a:xfrm>
            <a:off x="320842" y="1430280"/>
            <a:ext cx="8502316" cy="577081"/>
          </a:xfrm>
        </p:spPr>
        <p:txBody>
          <a:bodyPr wrap="square">
            <a:spAutoFit/>
          </a:bodyPr>
          <a:lstStyle>
            <a:lvl1pPr marL="0" indent="0">
              <a:buSzPct val="100000"/>
              <a:buFont typeface="+mj-lt"/>
              <a:buNone/>
              <a:defRPr sz="3600" b="1"/>
            </a:lvl1pPr>
          </a:lstStyle>
          <a:p>
            <a:pPr lvl="0"/>
            <a:r>
              <a:rPr lang="en-US"/>
              <a:t>Click to edit Master text styles</a:t>
            </a:r>
          </a:p>
        </p:txBody>
      </p:sp>
      <p:sp>
        <p:nvSpPr>
          <p:cNvPr id="5" name="Content Placeholder 2"/>
          <p:cNvSpPr>
            <a:spLocks noGrp="1"/>
          </p:cNvSpPr>
          <p:nvPr>
            <p:ph idx="10"/>
          </p:nvPr>
        </p:nvSpPr>
        <p:spPr>
          <a:xfrm>
            <a:off x="320842" y="2518418"/>
            <a:ext cx="8502316" cy="458587"/>
          </a:xfrm>
        </p:spPr>
        <p:txBody>
          <a:bodyPr wrap="square">
            <a:spAutoFit/>
          </a:bodyPr>
          <a:lstStyle>
            <a:lvl1pPr marL="514350" indent="-514350">
              <a:buSzPct val="100000"/>
              <a:buFont typeface="+mj-lt"/>
              <a:buAutoNum type="alphaUcPeriod"/>
              <a:defRPr/>
            </a:lvl1pPr>
          </a:lstStyle>
          <a:p>
            <a:pPr lvl="0"/>
            <a:r>
              <a:rPr lang="en-US"/>
              <a:t>Click to edit Master text styles</a:t>
            </a:r>
          </a:p>
        </p:txBody>
      </p:sp>
    </p:spTree>
    <p:extLst>
      <p:ext uri="{BB962C8B-B14F-4D97-AF65-F5344CB8AC3E}">
        <p14:creationId xmlns:p14="http://schemas.microsoft.com/office/powerpoint/2010/main" val="2629708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842" y="165110"/>
            <a:ext cx="8502316" cy="630942"/>
          </a:xfrm>
        </p:spPr>
        <p:txBody>
          <a:bodyPr wrap="square">
            <a:spAutoFit/>
          </a:bodyPr>
          <a:lstStyle>
            <a:lvl1pPr>
              <a:defRPr baseline="0"/>
            </a:lvl1pPr>
          </a:lstStyle>
          <a:p>
            <a:r>
              <a:rPr lang="en-US" dirty="0"/>
              <a:t>Click to edit Master Title Style</a:t>
            </a:r>
          </a:p>
        </p:txBody>
      </p:sp>
      <p:sp>
        <p:nvSpPr>
          <p:cNvPr id="3" name="Content Placeholder 2"/>
          <p:cNvSpPr>
            <a:spLocks noGrp="1"/>
          </p:cNvSpPr>
          <p:nvPr>
            <p:ph sz="half" idx="1" hasCustomPrompt="1"/>
          </p:nvPr>
        </p:nvSpPr>
        <p:spPr>
          <a:xfrm>
            <a:off x="336884" y="1111796"/>
            <a:ext cx="4098590" cy="2768213"/>
          </a:xfrm>
        </p:spPr>
        <p:txBody>
          <a:bodyPr wrap="square">
            <a:noAutofit/>
          </a:bodyPr>
          <a:lstStyle>
            <a:lvl1pPr marL="347663" indent="-347663">
              <a:defRPr sz="28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a:t>Click to edit Master </a:t>
            </a:r>
            <a:br>
              <a:rPr lang="en-US" dirty="0"/>
            </a:br>
            <a:r>
              <a:rPr lang="en-US" dirty="0"/>
              <a:t>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hasCustomPrompt="1"/>
          </p:nvPr>
        </p:nvSpPr>
        <p:spPr>
          <a:xfrm>
            <a:off x="4664074" y="1111796"/>
            <a:ext cx="4159084" cy="2768213"/>
          </a:xfrm>
        </p:spPr>
        <p:txBody>
          <a:bodyPr wrap="square">
            <a:noAutofit/>
          </a:bodyPr>
          <a:lstStyle>
            <a:lvl1pPr marL="347663" indent="-347663">
              <a:defRPr sz="28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a:t>Click to edit Master </a:t>
            </a:r>
            <a:br>
              <a:rPr lang="en-US" dirty="0"/>
            </a:br>
            <a:r>
              <a:rPr lang="en-US" dirty="0"/>
              <a:t>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6"/>
          <p:cNvSpPr>
            <a:spLocks noGrp="1"/>
          </p:cNvSpPr>
          <p:nvPr>
            <p:ph type="body" sz="quarter" idx="10"/>
          </p:nvPr>
        </p:nvSpPr>
        <p:spPr>
          <a:xfrm>
            <a:off x="0" y="4874198"/>
            <a:ext cx="8823158" cy="269304"/>
          </a:xfrm>
        </p:spPr>
        <p:txBody>
          <a:bodyPr vert="horz" wrap="square" lIns="320040" tIns="0" rIns="0" bIns="137160" rtlCol="0" anchor="b" anchorCtr="0">
            <a:spAutoFit/>
          </a:bodyPr>
          <a:lstStyle>
            <a:lvl1pPr>
              <a:buNone/>
              <a:defRPr kumimoji="0" lang="en-US" sz="1000" b="0" i="0" u="none" strike="noStrike" kern="1200" cap="none" spc="0" normalizeH="0" baseline="0" noProof="0" dirty="0" smtClean="0">
                <a:ln>
                  <a:noFill/>
                </a:ln>
                <a:solidFill>
                  <a:schemeClr val="tx2"/>
                </a:solidFill>
                <a:effectLst/>
                <a:uLnTx/>
                <a:uFillTx/>
                <a:latin typeface="Arial"/>
                <a:ea typeface="+mn-ea"/>
                <a:cs typeface="Arial"/>
              </a:defRPr>
            </a:lvl1pPr>
          </a:lstStyle>
          <a:p>
            <a:pPr marL="0" marR="0" lvl="0" indent="0" algn="l" defTabSz="914400" rtl="0" eaLnBrk="1" fontAlgn="auto" latinLnBrk="0" hangingPunct="1">
              <a:lnSpc>
                <a:spcPct val="85000"/>
              </a:lnSpc>
              <a:spcBef>
                <a:spcPts val="500"/>
              </a:spcBef>
              <a:spcAft>
                <a:spcPts val="0"/>
              </a:spcAft>
              <a:buClr>
                <a:schemeClr val="accent1"/>
              </a:buClr>
              <a:buSzPct val="65000"/>
              <a:tabLst/>
              <a:defRPr/>
            </a:pPr>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spAutoFit/>
          </a:bodyPr>
          <a:lstStyle>
            <a:lvl1pPr>
              <a:defRPr baseline="0"/>
            </a:lvl1pPr>
          </a:lstStyle>
          <a:p>
            <a:r>
              <a:rPr lang="en-US" dirty="0"/>
              <a:t>Click to edit Master Title Style</a:t>
            </a:r>
          </a:p>
        </p:txBody>
      </p:sp>
      <p:sp>
        <p:nvSpPr>
          <p:cNvPr id="3" name="Text Placeholder 6"/>
          <p:cNvSpPr>
            <a:spLocks noGrp="1"/>
          </p:cNvSpPr>
          <p:nvPr>
            <p:ph type="body" sz="quarter" idx="10"/>
          </p:nvPr>
        </p:nvSpPr>
        <p:spPr>
          <a:xfrm>
            <a:off x="0" y="4874198"/>
            <a:ext cx="8823158" cy="269304"/>
          </a:xfrm>
        </p:spPr>
        <p:txBody>
          <a:bodyPr vert="horz" wrap="square" lIns="320040" tIns="0" rIns="0" bIns="137160" rtlCol="0" anchor="b" anchorCtr="0">
            <a:spAutoFit/>
          </a:bodyPr>
          <a:lstStyle>
            <a:lvl1pPr>
              <a:buNone/>
              <a:defRPr kumimoji="0" lang="en-US" sz="1000" b="0" i="0" u="none" strike="noStrike" kern="1200" cap="none" spc="0" normalizeH="0" baseline="0" noProof="0" dirty="0" smtClean="0">
                <a:ln>
                  <a:noFill/>
                </a:ln>
                <a:solidFill>
                  <a:schemeClr val="tx2"/>
                </a:solidFill>
                <a:effectLst/>
                <a:uLnTx/>
                <a:uFillTx/>
                <a:latin typeface="Arial"/>
                <a:ea typeface="+mn-ea"/>
                <a:cs typeface="Arial"/>
              </a:defRPr>
            </a:lvl1pPr>
          </a:lstStyle>
          <a:p>
            <a:pPr marL="0" marR="0" lvl="0" indent="0" algn="l" defTabSz="914400" rtl="0" eaLnBrk="1" fontAlgn="auto" latinLnBrk="0" hangingPunct="1">
              <a:lnSpc>
                <a:spcPct val="85000"/>
              </a:lnSpc>
              <a:spcBef>
                <a:spcPts val="500"/>
              </a:spcBef>
              <a:spcAft>
                <a:spcPts val="0"/>
              </a:spcAft>
              <a:buClr>
                <a:schemeClr val="accent1"/>
              </a:buClr>
              <a:buSzPct val="65000"/>
              <a:tabLst/>
              <a:defRPr/>
            </a:pPr>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6"/>
          <p:cNvSpPr>
            <a:spLocks noGrp="1"/>
          </p:cNvSpPr>
          <p:nvPr>
            <p:ph type="body" sz="quarter" idx="10"/>
          </p:nvPr>
        </p:nvSpPr>
        <p:spPr>
          <a:xfrm>
            <a:off x="0" y="4874198"/>
            <a:ext cx="8534400" cy="269304"/>
          </a:xfrm>
        </p:spPr>
        <p:txBody>
          <a:bodyPr vert="horz" lIns="320040" tIns="0" rIns="0" bIns="137160" rtlCol="0" anchor="b" anchorCtr="0">
            <a:spAutoFit/>
          </a:bodyPr>
          <a:lstStyle>
            <a:lvl1pPr>
              <a:buFont typeface="Arial"/>
              <a:buNone/>
              <a:defRPr kumimoji="0" lang="en-US" sz="1000" b="0" i="0" u="none" strike="noStrike" kern="1200" cap="none" spc="0" normalizeH="0" baseline="0" noProof="0" dirty="0" smtClean="0">
                <a:ln>
                  <a:noFill/>
                </a:ln>
                <a:solidFill>
                  <a:schemeClr val="tx2"/>
                </a:solidFill>
                <a:effectLst/>
                <a:uLnTx/>
                <a:uFillTx/>
                <a:latin typeface="Arial"/>
                <a:ea typeface="+mn-ea"/>
                <a:cs typeface="Arial"/>
              </a:defRPr>
            </a:lvl1pPr>
          </a:lstStyle>
          <a:p>
            <a:pPr marL="0" marR="0" lvl="0" indent="0" algn="l" defTabSz="914400" rtl="0" eaLnBrk="1" fontAlgn="auto" latinLnBrk="0" hangingPunct="1">
              <a:lnSpc>
                <a:spcPct val="85000"/>
              </a:lnSpc>
              <a:spcBef>
                <a:spcPts val="500"/>
              </a:spcBef>
              <a:spcAft>
                <a:spcPts val="0"/>
              </a:spcAft>
              <a:buClr>
                <a:schemeClr val="accent1"/>
              </a:buClr>
              <a:buSzPct val="65000"/>
              <a:tabLst/>
              <a:defRPr/>
            </a:pPr>
            <a:r>
              <a:rPr lang="en-US"/>
              <a:t>Click to edit Master text styles</a:t>
            </a:r>
          </a:p>
        </p:txBody>
      </p:sp>
      <p:sp>
        <p:nvSpPr>
          <p:cNvPr id="6" name="Text Placeholder 5"/>
          <p:cNvSpPr>
            <a:spLocks noGrp="1"/>
          </p:cNvSpPr>
          <p:nvPr>
            <p:ph type="body" sz="quarter" idx="11"/>
          </p:nvPr>
        </p:nvSpPr>
        <p:spPr>
          <a:xfrm>
            <a:off x="304800" y="241300"/>
            <a:ext cx="8502650" cy="849313"/>
          </a:xfrm>
        </p:spPr>
        <p:txBody>
          <a:bodyPr/>
          <a:lstStyle>
            <a:lvl1pPr marL="0" indent="0">
              <a:buNone/>
              <a:defRPr sz="4000" b="1">
                <a:solidFill>
                  <a:schemeClr val="accent2"/>
                </a:solidFill>
              </a:defRPr>
            </a:lvl1pPr>
          </a:lstStyle>
          <a:p>
            <a:pPr lvl="0"/>
            <a:r>
              <a:rPr lang="en-US"/>
              <a:t>Click to edit Master text styles</a:t>
            </a:r>
          </a:p>
        </p:txBody>
      </p:sp>
      <p:pic>
        <p:nvPicPr>
          <p:cNvPr id="5" name="Picture 4">
            <a:extLst>
              <a:ext uri="{FF2B5EF4-FFF2-40B4-BE49-F238E27FC236}">
                <a16:creationId xmlns:a16="http://schemas.microsoft.com/office/drawing/2014/main" id="{2B5EFC93-A5D0-8548-8334-65AA024BF706}"/>
              </a:ext>
            </a:extLst>
          </p:cNvPr>
          <p:cNvPicPr>
            <a:picLocks noChangeAspect="1"/>
          </p:cNvPicPr>
          <p:nvPr userDrawn="1"/>
        </p:nvPicPr>
        <p:blipFill>
          <a:blip r:embed="rId2">
            <a:alphaModFix amt="50000"/>
          </a:blip>
          <a:stretch>
            <a:fillRect/>
          </a:stretch>
        </p:blipFill>
        <p:spPr>
          <a:xfrm>
            <a:off x="8185638" y="4736848"/>
            <a:ext cx="852854" cy="3057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12"/>
          <a:srcRect/>
          <a:stretch/>
        </p:blipFill>
        <p:spPr>
          <a:xfrm>
            <a:off x="3" y="0"/>
            <a:ext cx="9143391" cy="914339"/>
          </a:xfrm>
          <a:prstGeom prst="rect">
            <a:avLst/>
          </a:prstGeom>
        </p:spPr>
      </p:pic>
      <p:sp>
        <p:nvSpPr>
          <p:cNvPr id="2" name="Title Placeholder 1"/>
          <p:cNvSpPr>
            <a:spLocks noGrp="1"/>
          </p:cNvSpPr>
          <p:nvPr>
            <p:ph type="title"/>
          </p:nvPr>
        </p:nvSpPr>
        <p:spPr>
          <a:xfrm>
            <a:off x="304800" y="195678"/>
            <a:ext cx="8518358" cy="630942"/>
          </a:xfrm>
          <a:prstGeom prst="rect">
            <a:avLst/>
          </a:prstGeom>
          <a:effectLst>
            <a:outerShdw blurRad="50800" dist="38100" dir="2700000" algn="tl" rotWithShape="0">
              <a:prstClr val="black">
                <a:alpha val="40000"/>
              </a:prstClr>
            </a:outerShdw>
          </a:effectLst>
        </p:spPr>
        <p:txBody>
          <a:bodyPr vert="horz" wrap="square" lIns="0" tIns="45720" rIns="0" bIns="45720" rtlCol="0" anchor="ctr"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304800" y="1110018"/>
            <a:ext cx="8518358" cy="3577644"/>
          </a:xfrm>
          <a:prstGeom prst="rect">
            <a:avLst/>
          </a:prstGeom>
        </p:spPr>
        <p:txBody>
          <a:bodyPr vert="horz" wrap="square" lIns="0" tIns="4572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flipV="1">
            <a:off x="0" y="907005"/>
            <a:ext cx="9144000" cy="857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pic>
        <p:nvPicPr>
          <p:cNvPr id="7" name="Picture 6">
            <a:extLst>
              <a:ext uri="{FF2B5EF4-FFF2-40B4-BE49-F238E27FC236}">
                <a16:creationId xmlns:a16="http://schemas.microsoft.com/office/drawing/2014/main" id="{652E6001-8F0E-A74E-8D19-E8BAFA9DDE2D}"/>
              </a:ext>
            </a:extLst>
          </p:cNvPr>
          <p:cNvPicPr>
            <a:picLocks noChangeAspect="1"/>
          </p:cNvPicPr>
          <p:nvPr userDrawn="1"/>
        </p:nvPicPr>
        <p:blipFill>
          <a:blip r:embed="rId13">
            <a:alphaModFix amt="50000"/>
          </a:blip>
          <a:stretch>
            <a:fillRect/>
          </a:stretch>
        </p:blipFill>
        <p:spPr>
          <a:xfrm>
            <a:off x="8185638" y="4736848"/>
            <a:ext cx="852854" cy="305793"/>
          </a:xfrm>
          <a:prstGeom prst="rect">
            <a:avLst/>
          </a:prstGeom>
        </p:spPr>
      </p:pic>
    </p:spTree>
  </p:cSld>
  <p:clrMap bg1="lt1" tx1="dk1" bg2="lt2" tx2="dk2" accent1="accent1" accent2="accent2" accent3="accent3" accent4="accent4" accent5="accent5" accent6="accent6" hlink="hlink" folHlink="folHlink"/>
  <p:sldLayoutIdLst>
    <p:sldLayoutId id="2147483718" r:id="rId1"/>
    <p:sldLayoutId id="2147483729" r:id="rId2"/>
    <p:sldLayoutId id="2147483719" r:id="rId3"/>
    <p:sldLayoutId id="2147483730" r:id="rId4"/>
    <p:sldLayoutId id="2147483720" r:id="rId5"/>
    <p:sldLayoutId id="2147483728" r:id="rId6"/>
    <p:sldLayoutId id="2147483721" r:id="rId7"/>
    <p:sldLayoutId id="2147483726" r:id="rId8"/>
    <p:sldLayoutId id="2147483727" r:id="rId9"/>
    <p:sldLayoutId id="2147483731" r:id="rId10"/>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sldNum="0" hdr="0" dt="0"/>
  <p:txStyles>
    <p:titleStyle>
      <a:lvl1pPr algn="l" defTabSz="914400" rtl="0" eaLnBrk="1" latinLnBrk="0" hangingPunct="1">
        <a:lnSpc>
          <a:spcPct val="85000"/>
        </a:lnSpc>
        <a:spcBef>
          <a:spcPct val="0"/>
        </a:spcBef>
        <a:buNone/>
        <a:defRPr sz="4000" b="1" kern="1200" cap="none" baseline="0">
          <a:solidFill>
            <a:srgbClr val="5D9438"/>
          </a:solidFill>
          <a:latin typeface="+mj-lt"/>
          <a:ea typeface="+mj-ea"/>
          <a:cs typeface="+mj-cs"/>
        </a:defRPr>
      </a:lvl1pPr>
    </p:titleStyle>
    <p:bodyStyle>
      <a:lvl1pPr marL="346075" indent="-346075" algn="l" defTabSz="914400" rtl="0" eaLnBrk="1" latinLnBrk="0" hangingPunct="1">
        <a:lnSpc>
          <a:spcPct val="85000"/>
        </a:lnSpc>
        <a:spcBef>
          <a:spcPts val="800"/>
        </a:spcBef>
        <a:buClr>
          <a:schemeClr val="accent1"/>
        </a:buClr>
        <a:buSzPct val="115000"/>
        <a:buFont typeface="Arial"/>
        <a:buChar char="●"/>
        <a:defRPr sz="2800" kern="1200">
          <a:solidFill>
            <a:schemeClr val="tx2"/>
          </a:solidFill>
          <a:latin typeface="Arial"/>
          <a:ea typeface="+mn-ea"/>
          <a:cs typeface="Arial"/>
        </a:defRPr>
      </a:lvl1pPr>
      <a:lvl2pPr marL="739775" indent="-282575" algn="l" defTabSz="914400" rtl="0" eaLnBrk="1" latinLnBrk="0" hangingPunct="1">
        <a:lnSpc>
          <a:spcPct val="85000"/>
        </a:lnSpc>
        <a:spcBef>
          <a:spcPts val="0"/>
        </a:spcBef>
        <a:buClr>
          <a:schemeClr val="accent2"/>
        </a:buClr>
        <a:buSzPct val="115000"/>
        <a:buFont typeface="Arial"/>
        <a:buChar char="●"/>
        <a:defRPr sz="2400" kern="1200">
          <a:solidFill>
            <a:srgbClr val="000000"/>
          </a:solidFill>
          <a:latin typeface="Arial"/>
          <a:ea typeface="+mn-ea"/>
          <a:cs typeface="Arial"/>
        </a:defRPr>
      </a:lvl2pPr>
      <a:lvl3pPr marL="1078992" indent="-283464" algn="l" defTabSz="914400" rtl="0" eaLnBrk="1" latinLnBrk="0" hangingPunct="1">
        <a:lnSpc>
          <a:spcPct val="85000"/>
        </a:lnSpc>
        <a:spcBef>
          <a:spcPts val="0"/>
        </a:spcBef>
        <a:buClr>
          <a:schemeClr val="accent2"/>
        </a:buClr>
        <a:buSzPct val="115000"/>
        <a:buFont typeface="Arial"/>
        <a:buChar char="●"/>
        <a:defRPr sz="2400" kern="1200">
          <a:solidFill>
            <a:srgbClr val="000000"/>
          </a:solidFill>
          <a:latin typeface="Arial"/>
          <a:ea typeface="+mn-ea"/>
          <a:cs typeface="Arial"/>
        </a:defRPr>
      </a:lvl3pPr>
      <a:lvl4pPr marL="1481328" indent="-283464" algn="l" defTabSz="914400" rtl="0" eaLnBrk="1" latinLnBrk="0" hangingPunct="1">
        <a:lnSpc>
          <a:spcPct val="85000"/>
        </a:lnSpc>
        <a:spcBef>
          <a:spcPts val="0"/>
        </a:spcBef>
        <a:buClr>
          <a:schemeClr val="accent2"/>
        </a:buClr>
        <a:buSzPct val="115000"/>
        <a:buFont typeface="Arial"/>
        <a:buChar char="●"/>
        <a:defRPr sz="2400" kern="1200">
          <a:solidFill>
            <a:srgbClr val="000000"/>
          </a:solidFill>
          <a:latin typeface="Arial"/>
          <a:ea typeface="+mn-ea"/>
          <a:cs typeface="Arial"/>
        </a:defRPr>
      </a:lvl4pPr>
      <a:lvl5pPr marL="1883664" indent="-283464" algn="l" defTabSz="914400" rtl="0" eaLnBrk="1" latinLnBrk="0" hangingPunct="1">
        <a:lnSpc>
          <a:spcPct val="85000"/>
        </a:lnSpc>
        <a:spcBef>
          <a:spcPts val="0"/>
        </a:spcBef>
        <a:buClr>
          <a:schemeClr val="accent2"/>
        </a:buClr>
        <a:buSzPct val="115000"/>
        <a:buFont typeface="Arial"/>
        <a:buChar char="●"/>
        <a:defRPr sz="2400" kern="1200">
          <a:solidFill>
            <a:srgbClr val="000000"/>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4.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hyperlink" Target="http://www.cmeoutfitters.com/TST43735"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13125" y="2097823"/>
            <a:ext cx="5286375" cy="1274195"/>
          </a:xfrm>
        </p:spPr>
        <p:txBody>
          <a:bodyPr/>
          <a:lstStyle/>
          <a:p>
            <a:r>
              <a:rPr lang="en-US" sz="3200" dirty="0"/>
              <a:t>Differentiators When Choosing Treatment Options for EDS</a:t>
            </a:r>
          </a:p>
        </p:txBody>
      </p:sp>
      <p:sp>
        <p:nvSpPr>
          <p:cNvPr id="3" name="Subtitle 2"/>
          <p:cNvSpPr>
            <a:spLocks noGrp="1"/>
          </p:cNvSpPr>
          <p:nvPr>
            <p:ph type="subTitle" idx="1"/>
          </p:nvPr>
        </p:nvSpPr>
        <p:spPr>
          <a:xfrm>
            <a:off x="3413125" y="3476793"/>
            <a:ext cx="5286375" cy="563231"/>
          </a:xfrm>
        </p:spPr>
        <p:txBody>
          <a:bodyPr/>
          <a:lstStyle/>
          <a:p>
            <a:r>
              <a:rPr lang="en-US" sz="1800" dirty="0"/>
              <a:t>Supported by an educational grant from </a:t>
            </a:r>
            <a:br>
              <a:rPr lang="en-US" sz="1800" dirty="0"/>
            </a:br>
            <a:r>
              <a:rPr lang="en-US" sz="1800" dirty="0"/>
              <a:t>Jazz Pharmaceuticals, Inc.</a:t>
            </a:r>
          </a:p>
        </p:txBody>
      </p:sp>
      <p:sp>
        <p:nvSpPr>
          <p:cNvPr id="4" name="TextBox 3">
            <a:extLst>
              <a:ext uri="{FF2B5EF4-FFF2-40B4-BE49-F238E27FC236}">
                <a16:creationId xmlns:a16="http://schemas.microsoft.com/office/drawing/2014/main" id="{C21BC04C-139C-9346-9055-C03EDC357ED8}"/>
              </a:ext>
            </a:extLst>
          </p:cNvPr>
          <p:cNvSpPr txBox="1"/>
          <p:nvPr/>
        </p:nvSpPr>
        <p:spPr>
          <a:xfrm>
            <a:off x="6498109" y="1374121"/>
            <a:ext cx="2109873" cy="553998"/>
          </a:xfrm>
          <a:prstGeom prst="rect">
            <a:avLst/>
          </a:prstGeom>
          <a:noFill/>
        </p:spPr>
        <p:txBody>
          <a:bodyPr wrap="none" rtlCol="0">
            <a:spAutoFit/>
          </a:bodyPr>
          <a:lstStyle/>
          <a:p>
            <a:r>
              <a:rPr lang="en-US" sz="3000" b="1" dirty="0">
                <a:solidFill>
                  <a:schemeClr val="bg2"/>
                </a:solidFill>
                <a:latin typeface="Avenir Book" panose="02000503020000020003" pitchFamily="2" charset="0"/>
              </a:rPr>
              <a:t>EPISODE 3</a:t>
            </a:r>
          </a:p>
        </p:txBody>
      </p:sp>
      <p:pic>
        <p:nvPicPr>
          <p:cNvPr id="8" name="Picture 7">
            <a:extLst>
              <a:ext uri="{FF2B5EF4-FFF2-40B4-BE49-F238E27FC236}">
                <a16:creationId xmlns:a16="http://schemas.microsoft.com/office/drawing/2014/main" id="{9147ED71-1891-4E4A-A23A-AD4FF3CF63D2}"/>
              </a:ext>
            </a:extLst>
          </p:cNvPr>
          <p:cNvPicPr>
            <a:picLocks noChangeAspect="1"/>
          </p:cNvPicPr>
          <p:nvPr/>
        </p:nvPicPr>
        <p:blipFill>
          <a:blip r:embed="rId3"/>
          <a:stretch>
            <a:fillRect/>
          </a:stretch>
        </p:blipFill>
        <p:spPr>
          <a:xfrm>
            <a:off x="3299918" y="1129037"/>
            <a:ext cx="3381375" cy="933450"/>
          </a:xfrm>
          <a:prstGeom prst="rect">
            <a:avLst/>
          </a:prstGeom>
        </p:spPr>
      </p:pic>
    </p:spTree>
    <p:extLst>
      <p:ext uri="{BB962C8B-B14F-4D97-AF65-F5344CB8AC3E}">
        <p14:creationId xmlns:p14="http://schemas.microsoft.com/office/powerpoint/2010/main" val="2826754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A10BC-76AC-AF46-A375-486F47A50B94}"/>
              </a:ext>
            </a:extLst>
          </p:cNvPr>
          <p:cNvSpPr>
            <a:spLocks noGrp="1"/>
          </p:cNvSpPr>
          <p:nvPr>
            <p:ph type="title"/>
          </p:nvPr>
        </p:nvSpPr>
        <p:spPr>
          <a:xfrm>
            <a:off x="304800" y="114887"/>
            <a:ext cx="8518358" cy="510909"/>
          </a:xfrm>
        </p:spPr>
        <p:txBody>
          <a:bodyPr/>
          <a:lstStyle/>
          <a:p>
            <a:r>
              <a:rPr lang="en-US" sz="3200" dirty="0" err="1"/>
              <a:t>Solriamfetol</a:t>
            </a:r>
            <a:r>
              <a:rPr lang="en-US" sz="3200" dirty="0"/>
              <a:t>: Efficacy in Narcolepsy (cont.)</a:t>
            </a:r>
            <a:endParaRPr lang="en-US" dirty="0"/>
          </a:p>
        </p:txBody>
      </p:sp>
      <p:sp>
        <p:nvSpPr>
          <p:cNvPr id="4" name="Text Placeholder 3">
            <a:extLst>
              <a:ext uri="{FF2B5EF4-FFF2-40B4-BE49-F238E27FC236}">
                <a16:creationId xmlns:a16="http://schemas.microsoft.com/office/drawing/2014/main" id="{26DDC0D9-B8D3-6142-9D5E-157311EDE357}"/>
              </a:ext>
            </a:extLst>
          </p:cNvPr>
          <p:cNvSpPr>
            <a:spLocks noGrp="1"/>
          </p:cNvSpPr>
          <p:nvPr>
            <p:ph type="body" sz="quarter" idx="10"/>
          </p:nvPr>
        </p:nvSpPr>
        <p:spPr>
          <a:xfrm>
            <a:off x="0" y="4874197"/>
            <a:ext cx="9144000" cy="269304"/>
          </a:xfrm>
        </p:spPr>
        <p:txBody>
          <a:bodyPr/>
          <a:lstStyle/>
          <a:p>
            <a:r>
              <a:rPr lang="en-US" dirty="0" err="1"/>
              <a:t>Dauvilliers</a:t>
            </a:r>
            <a:r>
              <a:rPr lang="en-US" dirty="0"/>
              <a:t> Y, et al. </a:t>
            </a:r>
            <a:r>
              <a:rPr lang="en-US" i="1" dirty="0"/>
              <a:t>CNS Drugs</a:t>
            </a:r>
            <a:r>
              <a:rPr lang="en-US" dirty="0"/>
              <a:t>. 2020; 34:773-784.</a:t>
            </a:r>
          </a:p>
        </p:txBody>
      </p:sp>
      <p:graphicFrame>
        <p:nvGraphicFramePr>
          <p:cNvPr id="5" name="Chart 4">
            <a:extLst>
              <a:ext uri="{FF2B5EF4-FFF2-40B4-BE49-F238E27FC236}">
                <a16:creationId xmlns:a16="http://schemas.microsoft.com/office/drawing/2014/main" id="{8D4B4BD3-E050-5049-A161-F78B1D751A5C}"/>
              </a:ext>
            </a:extLst>
          </p:cNvPr>
          <p:cNvGraphicFramePr/>
          <p:nvPr>
            <p:extLst>
              <p:ext uri="{D42A27DB-BD31-4B8C-83A1-F6EECF244321}">
                <p14:modId xmlns:p14="http://schemas.microsoft.com/office/powerpoint/2010/main" val="1889943714"/>
              </p:ext>
            </p:extLst>
          </p:nvPr>
        </p:nvGraphicFramePr>
        <p:xfrm>
          <a:off x="1164114" y="940810"/>
          <a:ext cx="6799729" cy="3631453"/>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B2B6A45E-BC14-1F4A-A476-DC4E106363E5}"/>
              </a:ext>
            </a:extLst>
          </p:cNvPr>
          <p:cNvSpPr/>
          <p:nvPr/>
        </p:nvSpPr>
        <p:spPr>
          <a:xfrm>
            <a:off x="1358153" y="4446230"/>
            <a:ext cx="6799728" cy="276999"/>
          </a:xfrm>
          <a:prstGeom prst="rect">
            <a:avLst/>
          </a:prstGeom>
        </p:spPr>
        <p:txBody>
          <a:bodyPr wrap="square">
            <a:spAutoFit/>
          </a:bodyPr>
          <a:lstStyle/>
          <a:p>
            <a:r>
              <a:rPr lang="en-US" sz="1200" dirty="0"/>
              <a:t>PGI-C: with cataplexy (</a:t>
            </a:r>
            <a:r>
              <a:rPr lang="en-US" sz="1200" i="1" dirty="0"/>
              <a:t>p</a:t>
            </a:r>
            <a:r>
              <a:rPr lang="en-US" sz="1200" dirty="0"/>
              <a:t> &lt; .05; 150 and 300 mg); without cataplexy (</a:t>
            </a:r>
            <a:r>
              <a:rPr lang="en-US" sz="1200" i="1" dirty="0"/>
              <a:t>p</a:t>
            </a:r>
            <a:r>
              <a:rPr lang="en-US" sz="1200" dirty="0"/>
              <a:t> &lt; .001; all doses)</a:t>
            </a:r>
          </a:p>
        </p:txBody>
      </p:sp>
      <p:sp>
        <p:nvSpPr>
          <p:cNvPr id="7" name="TextBox 6">
            <a:extLst>
              <a:ext uri="{FF2B5EF4-FFF2-40B4-BE49-F238E27FC236}">
                <a16:creationId xmlns:a16="http://schemas.microsoft.com/office/drawing/2014/main" id="{B2242FEB-E20E-C445-B25B-EE1D54013077}"/>
              </a:ext>
            </a:extLst>
          </p:cNvPr>
          <p:cNvSpPr txBox="1"/>
          <p:nvPr/>
        </p:nvSpPr>
        <p:spPr>
          <a:xfrm rot="16200000">
            <a:off x="-641372" y="2223075"/>
            <a:ext cx="3087751" cy="523220"/>
          </a:xfrm>
          <a:prstGeom prst="rect">
            <a:avLst/>
          </a:prstGeom>
          <a:noFill/>
        </p:spPr>
        <p:txBody>
          <a:bodyPr wrap="square" rtlCol="0">
            <a:spAutoFit/>
          </a:bodyPr>
          <a:lstStyle/>
          <a:p>
            <a:pPr algn="ctr"/>
            <a:r>
              <a:rPr lang="en-US" sz="1400" dirty="0"/>
              <a:t>Patient Global Impression of Change (PGI-C), %</a:t>
            </a:r>
          </a:p>
        </p:txBody>
      </p:sp>
    </p:spTree>
    <p:extLst>
      <p:ext uri="{BB962C8B-B14F-4D97-AF65-F5344CB8AC3E}">
        <p14:creationId xmlns:p14="http://schemas.microsoft.com/office/powerpoint/2010/main" val="1242066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E7EB76-7BC0-D44F-A78D-24DB62A2D2A2}"/>
              </a:ext>
            </a:extLst>
          </p:cNvPr>
          <p:cNvSpPr>
            <a:spLocks noGrp="1"/>
          </p:cNvSpPr>
          <p:nvPr>
            <p:ph type="body" sz="quarter" idx="10"/>
          </p:nvPr>
        </p:nvSpPr>
        <p:spPr>
          <a:xfrm>
            <a:off x="0" y="4509995"/>
            <a:ext cx="8534400" cy="633507"/>
          </a:xfrm>
        </p:spPr>
        <p:txBody>
          <a:bodyPr/>
          <a:lstStyle/>
          <a:p>
            <a:pPr marL="12700" indent="-12700"/>
            <a:r>
              <a:rPr lang="en-US" dirty="0"/>
              <a:t>FOSQ = Functional Outcomes of Sleep Questionnaire; SDLP = standard deviation of lateral position</a:t>
            </a:r>
          </a:p>
          <a:p>
            <a:pPr marL="12700" indent="-12700"/>
            <a:r>
              <a:rPr lang="en-US" dirty="0"/>
              <a:t>1. Weaver TE, et al. </a:t>
            </a:r>
            <a:r>
              <a:rPr lang="en-US" i="1" dirty="0"/>
              <a:t>Ann Am </a:t>
            </a:r>
            <a:r>
              <a:rPr lang="en-US" i="1" dirty="0" err="1"/>
              <a:t>Thorac</a:t>
            </a:r>
            <a:r>
              <a:rPr lang="en-US" i="1" dirty="0"/>
              <a:t> Soc</a:t>
            </a:r>
            <a:r>
              <a:rPr lang="en-US" dirty="0"/>
              <a:t>. 2020;17(8):998-1007. </a:t>
            </a:r>
            <a:br>
              <a:rPr lang="en-US" dirty="0"/>
            </a:br>
            <a:r>
              <a:rPr lang="en-US" dirty="0"/>
              <a:t>2. </a:t>
            </a:r>
            <a:r>
              <a:rPr lang="en-US" dirty="0" err="1"/>
              <a:t>Vinckenbosch</a:t>
            </a:r>
            <a:r>
              <a:rPr lang="en-US" dirty="0"/>
              <a:t> F, et al. Psych Congress 2020 Virtual Experience; 2020. Abstract No. 146.  </a:t>
            </a:r>
          </a:p>
        </p:txBody>
      </p:sp>
      <p:sp>
        <p:nvSpPr>
          <p:cNvPr id="3" name="Text Placeholder 2">
            <a:extLst>
              <a:ext uri="{FF2B5EF4-FFF2-40B4-BE49-F238E27FC236}">
                <a16:creationId xmlns:a16="http://schemas.microsoft.com/office/drawing/2014/main" id="{15F94326-1E61-EE4B-BF21-3EA808EED70C}"/>
              </a:ext>
            </a:extLst>
          </p:cNvPr>
          <p:cNvSpPr>
            <a:spLocks noGrp="1"/>
          </p:cNvSpPr>
          <p:nvPr>
            <p:ph type="body" sz="quarter" idx="11"/>
          </p:nvPr>
        </p:nvSpPr>
        <p:spPr>
          <a:xfrm>
            <a:off x="304800" y="166505"/>
            <a:ext cx="8502650" cy="849313"/>
          </a:xfrm>
        </p:spPr>
        <p:txBody>
          <a:bodyPr/>
          <a:lstStyle/>
          <a:p>
            <a:r>
              <a:rPr lang="en-US" sz="2800" dirty="0" err="1"/>
              <a:t>Solriamfetol</a:t>
            </a:r>
            <a:r>
              <a:rPr lang="en-US" sz="2800" dirty="0"/>
              <a:t>: Efficacy in OSA</a:t>
            </a:r>
          </a:p>
        </p:txBody>
      </p:sp>
      <p:pic>
        <p:nvPicPr>
          <p:cNvPr id="8" name="Picture 7" descr="A close up of a map&#10;&#10;Description automatically generated">
            <a:extLst>
              <a:ext uri="{FF2B5EF4-FFF2-40B4-BE49-F238E27FC236}">
                <a16:creationId xmlns:a16="http://schemas.microsoft.com/office/drawing/2014/main" id="{6974276E-6693-8B46-BAC0-227897178BF9}"/>
              </a:ext>
            </a:extLst>
          </p:cNvPr>
          <p:cNvPicPr>
            <a:picLocks noChangeAspect="1"/>
          </p:cNvPicPr>
          <p:nvPr/>
        </p:nvPicPr>
        <p:blipFill>
          <a:blip r:embed="rId3"/>
          <a:stretch>
            <a:fillRect/>
          </a:stretch>
        </p:blipFill>
        <p:spPr>
          <a:xfrm>
            <a:off x="304800" y="1067480"/>
            <a:ext cx="4359942" cy="3083606"/>
          </a:xfrm>
          <a:prstGeom prst="rect">
            <a:avLst/>
          </a:prstGeom>
        </p:spPr>
      </p:pic>
      <p:sp>
        <p:nvSpPr>
          <p:cNvPr id="9" name="TextBox 8">
            <a:extLst>
              <a:ext uri="{FF2B5EF4-FFF2-40B4-BE49-F238E27FC236}">
                <a16:creationId xmlns:a16="http://schemas.microsoft.com/office/drawing/2014/main" id="{B8317928-E965-F247-BDBC-46CFD4E6EB4B}"/>
              </a:ext>
            </a:extLst>
          </p:cNvPr>
          <p:cNvSpPr txBox="1"/>
          <p:nvPr/>
        </p:nvSpPr>
        <p:spPr>
          <a:xfrm>
            <a:off x="1009280" y="636564"/>
            <a:ext cx="3308093" cy="338554"/>
          </a:xfrm>
          <a:prstGeom prst="rect">
            <a:avLst/>
          </a:prstGeom>
          <a:noFill/>
        </p:spPr>
        <p:txBody>
          <a:bodyPr wrap="square" rtlCol="0">
            <a:spAutoFit/>
          </a:bodyPr>
          <a:lstStyle/>
          <a:p>
            <a:r>
              <a:rPr lang="en-US" sz="1600" dirty="0"/>
              <a:t>Functional Outcomes (FOSQ-10)</a:t>
            </a:r>
            <a:r>
              <a:rPr lang="en-US" sz="1600" baseline="30000" dirty="0"/>
              <a:t>1</a:t>
            </a:r>
          </a:p>
        </p:txBody>
      </p:sp>
      <p:grpSp>
        <p:nvGrpSpPr>
          <p:cNvPr id="20" name="Group 19">
            <a:extLst>
              <a:ext uri="{FF2B5EF4-FFF2-40B4-BE49-F238E27FC236}">
                <a16:creationId xmlns:a16="http://schemas.microsoft.com/office/drawing/2014/main" id="{6F73BCA2-62DB-544E-8469-F3E52F724937}"/>
              </a:ext>
            </a:extLst>
          </p:cNvPr>
          <p:cNvGrpSpPr/>
          <p:nvPr/>
        </p:nvGrpSpPr>
        <p:grpSpPr>
          <a:xfrm>
            <a:off x="4729541" y="636564"/>
            <a:ext cx="4011288" cy="3734716"/>
            <a:chOff x="16491" y="2365685"/>
            <a:chExt cx="4175097" cy="2455636"/>
          </a:xfrm>
        </p:grpSpPr>
        <p:graphicFrame>
          <p:nvGraphicFramePr>
            <p:cNvPr id="11" name="Chart 10">
              <a:extLst>
                <a:ext uri="{FF2B5EF4-FFF2-40B4-BE49-F238E27FC236}">
                  <a16:creationId xmlns:a16="http://schemas.microsoft.com/office/drawing/2014/main" id="{D13D7C8B-41F6-B645-921D-3FADAA445028}"/>
                </a:ext>
              </a:extLst>
            </p:cNvPr>
            <p:cNvGraphicFramePr/>
            <p:nvPr>
              <p:extLst>
                <p:ext uri="{D42A27DB-BD31-4B8C-83A1-F6EECF244321}">
                  <p14:modId xmlns:p14="http://schemas.microsoft.com/office/powerpoint/2010/main" val="2152608098"/>
                </p:ext>
              </p:extLst>
            </p:nvPr>
          </p:nvGraphicFramePr>
          <p:xfrm>
            <a:off x="234746" y="2666352"/>
            <a:ext cx="3956842" cy="2154969"/>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6B83D65B-8BEC-C147-BABB-CC3EC1C93199}"/>
                </a:ext>
              </a:extLst>
            </p:cNvPr>
            <p:cNvSpPr txBox="1"/>
            <p:nvPr/>
          </p:nvSpPr>
          <p:spPr>
            <a:xfrm>
              <a:off x="1218465" y="2365685"/>
              <a:ext cx="2653583" cy="222605"/>
            </a:xfrm>
            <a:prstGeom prst="rect">
              <a:avLst/>
            </a:prstGeom>
            <a:noFill/>
          </p:spPr>
          <p:txBody>
            <a:bodyPr wrap="square" rtlCol="0">
              <a:spAutoFit/>
            </a:bodyPr>
            <a:lstStyle/>
            <a:p>
              <a:r>
                <a:rPr lang="en-US" sz="1600" dirty="0"/>
                <a:t>Driving Performance</a:t>
              </a:r>
              <a:r>
                <a:rPr lang="en-US" sz="1600" baseline="30000" dirty="0"/>
                <a:t>2</a:t>
              </a:r>
              <a:endParaRPr lang="en-US" sz="1600" dirty="0"/>
            </a:p>
          </p:txBody>
        </p:sp>
        <p:sp>
          <p:nvSpPr>
            <p:cNvPr id="13" name="TextBox 12">
              <a:extLst>
                <a:ext uri="{FF2B5EF4-FFF2-40B4-BE49-F238E27FC236}">
                  <a16:creationId xmlns:a16="http://schemas.microsoft.com/office/drawing/2014/main" id="{CAEC5766-E3C9-CF49-98B9-7AD76BBBC2D8}"/>
                </a:ext>
              </a:extLst>
            </p:cNvPr>
            <p:cNvSpPr txBox="1"/>
            <p:nvPr/>
          </p:nvSpPr>
          <p:spPr>
            <a:xfrm rot="16200000">
              <a:off x="-314623" y="3445799"/>
              <a:ext cx="950540" cy="288311"/>
            </a:xfrm>
            <a:prstGeom prst="rect">
              <a:avLst/>
            </a:prstGeom>
            <a:noFill/>
          </p:spPr>
          <p:txBody>
            <a:bodyPr wrap="none" rtlCol="0">
              <a:spAutoFit/>
            </a:bodyPr>
            <a:lstStyle/>
            <a:p>
              <a:r>
                <a:rPr lang="en-US" sz="1200" dirty="0"/>
                <a:t>SDLP, centimeters</a:t>
              </a:r>
            </a:p>
          </p:txBody>
        </p:sp>
        <p:sp>
          <p:nvSpPr>
            <p:cNvPr id="14" name="TextBox 13">
              <a:extLst>
                <a:ext uri="{FF2B5EF4-FFF2-40B4-BE49-F238E27FC236}">
                  <a16:creationId xmlns:a16="http://schemas.microsoft.com/office/drawing/2014/main" id="{56EA7A9F-CBFC-EE4C-A9C0-386889AB58F9}"/>
                </a:ext>
              </a:extLst>
            </p:cNvPr>
            <p:cNvSpPr txBox="1"/>
            <p:nvPr/>
          </p:nvSpPr>
          <p:spPr>
            <a:xfrm>
              <a:off x="1047488" y="3689684"/>
              <a:ext cx="590971" cy="182131"/>
            </a:xfrm>
            <a:prstGeom prst="rect">
              <a:avLst/>
            </a:prstGeom>
            <a:noFill/>
          </p:spPr>
          <p:txBody>
            <a:bodyPr wrap="none" rtlCol="0">
              <a:spAutoFit/>
            </a:bodyPr>
            <a:lstStyle/>
            <a:p>
              <a:r>
                <a:rPr lang="en-US" sz="1200" dirty="0"/>
                <a:t>18.83</a:t>
              </a:r>
            </a:p>
          </p:txBody>
        </p:sp>
        <p:sp>
          <p:nvSpPr>
            <p:cNvPr id="15" name="TextBox 14">
              <a:extLst>
                <a:ext uri="{FF2B5EF4-FFF2-40B4-BE49-F238E27FC236}">
                  <a16:creationId xmlns:a16="http://schemas.microsoft.com/office/drawing/2014/main" id="{715740E6-4CFC-6545-B60C-81542A4EEF65}"/>
                </a:ext>
              </a:extLst>
            </p:cNvPr>
            <p:cNvSpPr txBox="1"/>
            <p:nvPr/>
          </p:nvSpPr>
          <p:spPr>
            <a:xfrm>
              <a:off x="1505058" y="2807328"/>
              <a:ext cx="636019" cy="182131"/>
            </a:xfrm>
            <a:prstGeom prst="rect">
              <a:avLst/>
            </a:prstGeom>
            <a:noFill/>
          </p:spPr>
          <p:txBody>
            <a:bodyPr wrap="none" rtlCol="0">
              <a:spAutoFit/>
            </a:bodyPr>
            <a:lstStyle/>
            <a:p>
              <a:r>
                <a:rPr lang="en-US" sz="1200" dirty="0"/>
                <a:t>19.92 </a:t>
              </a:r>
            </a:p>
          </p:txBody>
        </p:sp>
        <p:sp>
          <p:nvSpPr>
            <p:cNvPr id="16" name="TextBox 15">
              <a:extLst>
                <a:ext uri="{FF2B5EF4-FFF2-40B4-BE49-F238E27FC236}">
                  <a16:creationId xmlns:a16="http://schemas.microsoft.com/office/drawing/2014/main" id="{A2F35366-6D03-5E42-BC23-5C01DAE81D99}"/>
                </a:ext>
              </a:extLst>
            </p:cNvPr>
            <p:cNvSpPr txBox="1"/>
            <p:nvPr/>
          </p:nvSpPr>
          <p:spPr>
            <a:xfrm>
              <a:off x="2640460" y="3347271"/>
              <a:ext cx="590971" cy="182131"/>
            </a:xfrm>
            <a:prstGeom prst="rect">
              <a:avLst/>
            </a:prstGeom>
            <a:noFill/>
          </p:spPr>
          <p:txBody>
            <a:bodyPr wrap="none" rtlCol="0">
              <a:spAutoFit/>
            </a:bodyPr>
            <a:lstStyle/>
            <a:p>
              <a:r>
                <a:rPr lang="en-US" sz="1200" dirty="0"/>
                <a:t>19.24</a:t>
              </a:r>
            </a:p>
          </p:txBody>
        </p:sp>
        <p:sp>
          <p:nvSpPr>
            <p:cNvPr id="17" name="TextBox 16">
              <a:extLst>
                <a:ext uri="{FF2B5EF4-FFF2-40B4-BE49-F238E27FC236}">
                  <a16:creationId xmlns:a16="http://schemas.microsoft.com/office/drawing/2014/main" id="{6AEEDF01-9617-934C-855D-5593EB45F558}"/>
                </a:ext>
              </a:extLst>
            </p:cNvPr>
            <p:cNvSpPr txBox="1"/>
            <p:nvPr/>
          </p:nvSpPr>
          <p:spPr>
            <a:xfrm>
              <a:off x="3196611" y="2702892"/>
              <a:ext cx="590971" cy="182131"/>
            </a:xfrm>
            <a:prstGeom prst="rect">
              <a:avLst/>
            </a:prstGeom>
            <a:noFill/>
          </p:spPr>
          <p:txBody>
            <a:bodyPr wrap="none" rtlCol="0">
              <a:spAutoFit/>
            </a:bodyPr>
            <a:lstStyle/>
            <a:p>
              <a:r>
                <a:rPr lang="en-US" sz="1200" dirty="0"/>
                <a:t>20.04</a:t>
              </a:r>
            </a:p>
          </p:txBody>
        </p:sp>
        <p:sp>
          <p:nvSpPr>
            <p:cNvPr id="18" name="TextBox 17">
              <a:extLst>
                <a:ext uri="{FF2B5EF4-FFF2-40B4-BE49-F238E27FC236}">
                  <a16:creationId xmlns:a16="http://schemas.microsoft.com/office/drawing/2014/main" id="{D260DFBA-315E-8D43-A91B-3FE2154E37CA}"/>
                </a:ext>
              </a:extLst>
            </p:cNvPr>
            <p:cNvSpPr txBox="1"/>
            <p:nvPr/>
          </p:nvSpPr>
          <p:spPr>
            <a:xfrm>
              <a:off x="1218465" y="4508707"/>
              <a:ext cx="774571" cy="261610"/>
            </a:xfrm>
            <a:prstGeom prst="rect">
              <a:avLst/>
            </a:prstGeom>
            <a:noFill/>
          </p:spPr>
          <p:txBody>
            <a:bodyPr wrap="none" rtlCol="0">
              <a:spAutoFit/>
            </a:bodyPr>
            <a:lstStyle/>
            <a:p>
              <a:r>
                <a:rPr lang="en-US" sz="1050" i="1" dirty="0"/>
                <a:t>p</a:t>
              </a:r>
              <a:r>
                <a:rPr lang="en-US" sz="1050" dirty="0"/>
                <a:t> = .0062</a:t>
              </a:r>
            </a:p>
          </p:txBody>
        </p:sp>
        <p:sp>
          <p:nvSpPr>
            <p:cNvPr id="19" name="TextBox 18">
              <a:extLst>
                <a:ext uri="{FF2B5EF4-FFF2-40B4-BE49-F238E27FC236}">
                  <a16:creationId xmlns:a16="http://schemas.microsoft.com/office/drawing/2014/main" id="{C5A926B6-4B1C-0E48-B195-5AA24409DF70}"/>
                </a:ext>
              </a:extLst>
            </p:cNvPr>
            <p:cNvSpPr txBox="1"/>
            <p:nvPr/>
          </p:nvSpPr>
          <p:spPr>
            <a:xfrm>
              <a:off x="2844147" y="4507047"/>
              <a:ext cx="774571" cy="261610"/>
            </a:xfrm>
            <a:prstGeom prst="rect">
              <a:avLst/>
            </a:prstGeom>
            <a:noFill/>
          </p:spPr>
          <p:txBody>
            <a:bodyPr wrap="none" rtlCol="0">
              <a:spAutoFit/>
            </a:bodyPr>
            <a:lstStyle/>
            <a:p>
              <a:r>
                <a:rPr lang="en-US" sz="1050" i="1" dirty="0"/>
                <a:t>p</a:t>
              </a:r>
              <a:r>
                <a:rPr lang="en-US" sz="1050" dirty="0"/>
                <a:t> = .0432</a:t>
              </a:r>
            </a:p>
          </p:txBody>
        </p:sp>
      </p:grpSp>
      <p:sp>
        <p:nvSpPr>
          <p:cNvPr id="21" name="TextBox 20">
            <a:extLst>
              <a:ext uri="{FF2B5EF4-FFF2-40B4-BE49-F238E27FC236}">
                <a16:creationId xmlns:a16="http://schemas.microsoft.com/office/drawing/2014/main" id="{F3D1D644-59D8-934D-A180-388968981F76}"/>
              </a:ext>
            </a:extLst>
          </p:cNvPr>
          <p:cNvSpPr txBox="1"/>
          <p:nvPr/>
        </p:nvSpPr>
        <p:spPr>
          <a:xfrm rot="16200000">
            <a:off x="-1135125" y="2445050"/>
            <a:ext cx="3087751" cy="156966"/>
          </a:xfrm>
          <a:prstGeom prst="rect">
            <a:avLst/>
          </a:prstGeom>
          <a:solidFill>
            <a:schemeClr val="bg1"/>
          </a:solidFill>
        </p:spPr>
        <p:txBody>
          <a:bodyPr wrap="square" lIns="0" tIns="0" rIns="0" bIns="0" rtlCol="0">
            <a:spAutoFit/>
          </a:bodyPr>
          <a:lstStyle/>
          <a:p>
            <a:pPr algn="ctr">
              <a:lnSpc>
                <a:spcPct val="85000"/>
              </a:lnSpc>
            </a:pPr>
            <a:r>
              <a:rPr lang="en-US" sz="1200" dirty="0"/>
              <a:t>LS Mean (SE) Change From Baseline</a:t>
            </a:r>
          </a:p>
        </p:txBody>
      </p:sp>
      <p:sp>
        <p:nvSpPr>
          <p:cNvPr id="22" name="TextBox 21">
            <a:extLst>
              <a:ext uri="{FF2B5EF4-FFF2-40B4-BE49-F238E27FC236}">
                <a16:creationId xmlns:a16="http://schemas.microsoft.com/office/drawing/2014/main" id="{7D2422E4-E3ED-3849-94B7-72BB19C5A234}"/>
              </a:ext>
            </a:extLst>
          </p:cNvPr>
          <p:cNvSpPr txBox="1"/>
          <p:nvPr/>
        </p:nvSpPr>
        <p:spPr>
          <a:xfrm>
            <a:off x="1014714" y="4013763"/>
            <a:ext cx="3087751" cy="156966"/>
          </a:xfrm>
          <a:prstGeom prst="rect">
            <a:avLst/>
          </a:prstGeom>
          <a:solidFill>
            <a:schemeClr val="bg1"/>
          </a:solidFill>
        </p:spPr>
        <p:txBody>
          <a:bodyPr wrap="square" lIns="0" tIns="0" rIns="0" bIns="0" rtlCol="0">
            <a:spAutoFit/>
          </a:bodyPr>
          <a:lstStyle/>
          <a:p>
            <a:pPr algn="ctr">
              <a:lnSpc>
                <a:spcPct val="85000"/>
              </a:lnSpc>
            </a:pPr>
            <a:r>
              <a:rPr lang="en-US" sz="1200" dirty="0"/>
              <a:t>Week</a:t>
            </a:r>
          </a:p>
        </p:txBody>
      </p:sp>
      <p:sp>
        <p:nvSpPr>
          <p:cNvPr id="23" name="TextBox 22">
            <a:extLst>
              <a:ext uri="{FF2B5EF4-FFF2-40B4-BE49-F238E27FC236}">
                <a16:creationId xmlns:a16="http://schemas.microsoft.com/office/drawing/2014/main" id="{44FADF40-8DFD-8847-8DD7-B3E9317C115C}"/>
              </a:ext>
            </a:extLst>
          </p:cNvPr>
          <p:cNvSpPr txBox="1"/>
          <p:nvPr/>
        </p:nvSpPr>
        <p:spPr>
          <a:xfrm>
            <a:off x="3521737" y="3008186"/>
            <a:ext cx="1272514" cy="657872"/>
          </a:xfrm>
          <a:prstGeom prst="rect">
            <a:avLst/>
          </a:prstGeom>
          <a:solidFill>
            <a:schemeClr val="bg1"/>
          </a:solidFill>
        </p:spPr>
        <p:txBody>
          <a:bodyPr wrap="square" lIns="0" tIns="0" rIns="0" bIns="0" rtlCol="0">
            <a:spAutoFit/>
          </a:bodyPr>
          <a:lstStyle/>
          <a:p>
            <a:pPr>
              <a:lnSpc>
                <a:spcPct val="95000"/>
              </a:lnSpc>
            </a:pPr>
            <a:r>
              <a:rPr lang="en-US" sz="900" dirty="0">
                <a:latin typeface="Arial Narrow" panose="020B0604020202020204" pitchFamily="34" charset="0"/>
                <a:cs typeface="Arial Narrow" panose="020B0604020202020204" pitchFamily="34" charset="0"/>
              </a:rPr>
              <a:t>Placebo (n – 114)</a:t>
            </a:r>
            <a:br>
              <a:rPr lang="en-US" sz="900" dirty="0">
                <a:latin typeface="Arial Narrow" panose="020B0604020202020204" pitchFamily="34" charset="0"/>
                <a:cs typeface="Arial Narrow" panose="020B0604020202020204" pitchFamily="34" charset="0"/>
              </a:rPr>
            </a:br>
            <a:r>
              <a:rPr lang="en-US" sz="900" dirty="0" err="1">
                <a:latin typeface="Arial Narrow" panose="020B0604020202020204" pitchFamily="34" charset="0"/>
                <a:cs typeface="Arial Narrow" panose="020B0604020202020204" pitchFamily="34" charset="0"/>
              </a:rPr>
              <a:t>Solriamfetol</a:t>
            </a:r>
            <a:r>
              <a:rPr lang="en-US" sz="900" dirty="0">
                <a:latin typeface="Arial Narrow" panose="020B0604020202020204" pitchFamily="34" charset="0"/>
                <a:cs typeface="Arial Narrow" panose="020B0604020202020204" pitchFamily="34" charset="0"/>
              </a:rPr>
              <a:t> 37.5 mg (n = 56)</a:t>
            </a:r>
            <a:br>
              <a:rPr lang="en-US" sz="900" dirty="0">
                <a:latin typeface="Arial Narrow" panose="020B0604020202020204" pitchFamily="34" charset="0"/>
                <a:cs typeface="Arial Narrow" panose="020B0604020202020204" pitchFamily="34" charset="0"/>
              </a:rPr>
            </a:br>
            <a:r>
              <a:rPr lang="en-US" sz="900" dirty="0" err="1">
                <a:latin typeface="Arial Narrow" panose="020B0604020202020204" pitchFamily="34" charset="0"/>
                <a:cs typeface="Arial Narrow" panose="020B0604020202020204" pitchFamily="34" charset="0"/>
              </a:rPr>
              <a:t>Solriamfetol</a:t>
            </a:r>
            <a:r>
              <a:rPr lang="en-US" sz="900" dirty="0">
                <a:latin typeface="Arial Narrow" panose="020B0604020202020204" pitchFamily="34" charset="0"/>
                <a:cs typeface="Arial Narrow" panose="020B0604020202020204" pitchFamily="34" charset="0"/>
              </a:rPr>
              <a:t> 75 mg (n = 58)</a:t>
            </a:r>
            <a:br>
              <a:rPr lang="en-US" sz="900" dirty="0">
                <a:latin typeface="Arial Narrow" panose="020B0604020202020204" pitchFamily="34" charset="0"/>
                <a:cs typeface="Arial Narrow" panose="020B0604020202020204" pitchFamily="34" charset="0"/>
              </a:rPr>
            </a:br>
            <a:r>
              <a:rPr lang="en-US" sz="900" dirty="0" err="1">
                <a:latin typeface="Arial Narrow" panose="020B0604020202020204" pitchFamily="34" charset="0"/>
                <a:cs typeface="Arial Narrow" panose="020B0604020202020204" pitchFamily="34" charset="0"/>
              </a:rPr>
              <a:t>Solriamfetol</a:t>
            </a:r>
            <a:r>
              <a:rPr lang="en-US" sz="900" dirty="0">
                <a:latin typeface="Arial Narrow" panose="020B0604020202020204" pitchFamily="34" charset="0"/>
                <a:cs typeface="Arial Narrow" panose="020B0604020202020204" pitchFamily="34" charset="0"/>
              </a:rPr>
              <a:t> 150 mg (n = 116)</a:t>
            </a:r>
            <a:br>
              <a:rPr lang="en-US" sz="900" dirty="0">
                <a:latin typeface="Arial Narrow" panose="020B0604020202020204" pitchFamily="34" charset="0"/>
                <a:cs typeface="Arial Narrow" panose="020B0604020202020204" pitchFamily="34" charset="0"/>
              </a:rPr>
            </a:br>
            <a:r>
              <a:rPr lang="en-US" sz="900" dirty="0" err="1">
                <a:latin typeface="Arial Narrow" panose="020B0604020202020204" pitchFamily="34" charset="0"/>
                <a:cs typeface="Arial Narrow" panose="020B0604020202020204" pitchFamily="34" charset="0"/>
              </a:rPr>
              <a:t>Solriamfetol</a:t>
            </a:r>
            <a:r>
              <a:rPr lang="en-US" sz="900" dirty="0">
                <a:latin typeface="Arial Narrow" panose="020B0604020202020204" pitchFamily="34" charset="0"/>
                <a:cs typeface="Arial Narrow" panose="020B0604020202020204" pitchFamily="34" charset="0"/>
              </a:rPr>
              <a:t> 300 mg (n = 115)</a:t>
            </a:r>
          </a:p>
        </p:txBody>
      </p:sp>
    </p:spTree>
    <p:extLst>
      <p:ext uri="{BB962C8B-B14F-4D97-AF65-F5344CB8AC3E}">
        <p14:creationId xmlns:p14="http://schemas.microsoft.com/office/powerpoint/2010/main" val="1630571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924B03-DE1E-9844-B13A-BEF1D970A7E1}"/>
              </a:ext>
            </a:extLst>
          </p:cNvPr>
          <p:cNvSpPr>
            <a:spLocks noGrp="1"/>
          </p:cNvSpPr>
          <p:nvPr>
            <p:ph type="body" sz="quarter" idx="10"/>
          </p:nvPr>
        </p:nvSpPr>
        <p:spPr>
          <a:xfrm>
            <a:off x="0" y="4640800"/>
            <a:ext cx="8534400" cy="502702"/>
          </a:xfrm>
        </p:spPr>
        <p:txBody>
          <a:bodyPr/>
          <a:lstStyle/>
          <a:p>
            <a:r>
              <a:rPr lang="en-US" dirty="0"/>
              <a:t>SF-36 = Short Form (36) Health Survey; WPAI:SHP = Work Productivity and Activity Impairment Questionnaire: Specific Health Problem</a:t>
            </a:r>
          </a:p>
          <a:p>
            <a:r>
              <a:rPr lang="en-US" dirty="0"/>
              <a:t>Weaver TE, et al. </a:t>
            </a:r>
            <a:r>
              <a:rPr lang="en-US" i="1" dirty="0"/>
              <a:t>Ann Am </a:t>
            </a:r>
            <a:r>
              <a:rPr lang="en-US" i="1" dirty="0" err="1"/>
              <a:t>Thorac</a:t>
            </a:r>
            <a:r>
              <a:rPr lang="en-US" i="1" dirty="0"/>
              <a:t> Soc</a:t>
            </a:r>
            <a:r>
              <a:rPr lang="en-US" dirty="0"/>
              <a:t>. 2020;17(8):998-1007.</a:t>
            </a:r>
          </a:p>
        </p:txBody>
      </p:sp>
      <p:sp>
        <p:nvSpPr>
          <p:cNvPr id="6" name="Text Placeholder 2">
            <a:extLst>
              <a:ext uri="{FF2B5EF4-FFF2-40B4-BE49-F238E27FC236}">
                <a16:creationId xmlns:a16="http://schemas.microsoft.com/office/drawing/2014/main" id="{D73C703F-BE78-B24C-8888-FCC3AA6C5E19}"/>
              </a:ext>
            </a:extLst>
          </p:cNvPr>
          <p:cNvSpPr>
            <a:spLocks noGrp="1"/>
          </p:cNvSpPr>
          <p:nvPr>
            <p:ph type="body" sz="quarter" idx="11"/>
          </p:nvPr>
        </p:nvSpPr>
        <p:spPr>
          <a:xfrm>
            <a:off x="290512" y="123641"/>
            <a:ext cx="8502650" cy="849313"/>
          </a:xfrm>
        </p:spPr>
        <p:txBody>
          <a:bodyPr/>
          <a:lstStyle/>
          <a:p>
            <a:r>
              <a:rPr lang="en-US" sz="2800" dirty="0" err="1"/>
              <a:t>Solriamfetol</a:t>
            </a:r>
            <a:r>
              <a:rPr lang="en-US" sz="2800" dirty="0"/>
              <a:t>: Efficacy in OSA (cont.)</a:t>
            </a:r>
          </a:p>
        </p:txBody>
      </p:sp>
      <p:pic>
        <p:nvPicPr>
          <p:cNvPr id="7" name="Picture 6" descr="A screenshot of a cell phone&#10;&#10;Description automatically generated">
            <a:extLst>
              <a:ext uri="{FF2B5EF4-FFF2-40B4-BE49-F238E27FC236}">
                <a16:creationId xmlns:a16="http://schemas.microsoft.com/office/drawing/2014/main" id="{E304AA49-3580-614C-BBCE-C9A4D6CDE623}"/>
              </a:ext>
            </a:extLst>
          </p:cNvPr>
          <p:cNvPicPr>
            <a:picLocks noChangeAspect="1"/>
          </p:cNvPicPr>
          <p:nvPr/>
        </p:nvPicPr>
        <p:blipFill rotWithShape="1">
          <a:blip r:embed="rId3"/>
          <a:srcRect l="8695" t="4773" b="9496"/>
          <a:stretch/>
        </p:blipFill>
        <p:spPr>
          <a:xfrm>
            <a:off x="581669" y="1052419"/>
            <a:ext cx="3970817" cy="2473663"/>
          </a:xfrm>
          <a:prstGeom prst="rect">
            <a:avLst/>
          </a:prstGeom>
        </p:spPr>
      </p:pic>
      <p:pic>
        <p:nvPicPr>
          <p:cNvPr id="8" name="Picture 7" descr="A close up of a pencil&#10;&#10;Description automatically generated">
            <a:extLst>
              <a:ext uri="{FF2B5EF4-FFF2-40B4-BE49-F238E27FC236}">
                <a16:creationId xmlns:a16="http://schemas.microsoft.com/office/drawing/2014/main" id="{27E3D0DD-11D9-094A-93E7-F276DBFA20B8}"/>
              </a:ext>
            </a:extLst>
          </p:cNvPr>
          <p:cNvPicPr>
            <a:picLocks noChangeAspect="1"/>
          </p:cNvPicPr>
          <p:nvPr/>
        </p:nvPicPr>
        <p:blipFill rotWithShape="1">
          <a:blip r:embed="rId4"/>
          <a:srcRect l="4733" t="431" r="888" b="23223"/>
          <a:stretch/>
        </p:blipFill>
        <p:spPr>
          <a:xfrm>
            <a:off x="4902450" y="1052420"/>
            <a:ext cx="4050441" cy="2097716"/>
          </a:xfrm>
          <a:prstGeom prst="rect">
            <a:avLst/>
          </a:prstGeom>
        </p:spPr>
      </p:pic>
      <p:sp>
        <p:nvSpPr>
          <p:cNvPr id="9" name="TextBox 8">
            <a:extLst>
              <a:ext uri="{FF2B5EF4-FFF2-40B4-BE49-F238E27FC236}">
                <a16:creationId xmlns:a16="http://schemas.microsoft.com/office/drawing/2014/main" id="{0AD96F03-50BA-BF4C-8BB9-C887B4DF1080}"/>
              </a:ext>
            </a:extLst>
          </p:cNvPr>
          <p:cNvSpPr txBox="1"/>
          <p:nvPr/>
        </p:nvSpPr>
        <p:spPr>
          <a:xfrm>
            <a:off x="1231737" y="582203"/>
            <a:ext cx="3035463" cy="338554"/>
          </a:xfrm>
          <a:prstGeom prst="rect">
            <a:avLst/>
          </a:prstGeom>
          <a:noFill/>
        </p:spPr>
        <p:txBody>
          <a:bodyPr wrap="square" rtlCol="0">
            <a:spAutoFit/>
          </a:bodyPr>
          <a:lstStyle/>
          <a:p>
            <a:r>
              <a:rPr lang="en-US" sz="1600" dirty="0"/>
              <a:t>Work Productivity (WPAI:SHP)</a:t>
            </a:r>
          </a:p>
        </p:txBody>
      </p:sp>
      <p:sp>
        <p:nvSpPr>
          <p:cNvPr id="10" name="TextBox 9">
            <a:extLst>
              <a:ext uri="{FF2B5EF4-FFF2-40B4-BE49-F238E27FC236}">
                <a16:creationId xmlns:a16="http://schemas.microsoft.com/office/drawing/2014/main" id="{9B15047C-5A4F-6748-956B-7FC2DF890B9B}"/>
              </a:ext>
            </a:extLst>
          </p:cNvPr>
          <p:cNvSpPr txBox="1"/>
          <p:nvPr/>
        </p:nvSpPr>
        <p:spPr>
          <a:xfrm>
            <a:off x="5771346" y="582203"/>
            <a:ext cx="2422145" cy="338554"/>
          </a:xfrm>
          <a:prstGeom prst="rect">
            <a:avLst/>
          </a:prstGeom>
          <a:noFill/>
        </p:spPr>
        <p:txBody>
          <a:bodyPr wrap="square" rtlCol="0">
            <a:spAutoFit/>
          </a:bodyPr>
          <a:lstStyle/>
          <a:p>
            <a:r>
              <a:rPr lang="en-US" sz="1600" dirty="0"/>
              <a:t>Quality of Life (SF-36v2)</a:t>
            </a:r>
          </a:p>
        </p:txBody>
      </p:sp>
      <p:sp>
        <p:nvSpPr>
          <p:cNvPr id="11" name="TextBox 10">
            <a:extLst>
              <a:ext uri="{FF2B5EF4-FFF2-40B4-BE49-F238E27FC236}">
                <a16:creationId xmlns:a16="http://schemas.microsoft.com/office/drawing/2014/main" id="{24362094-D723-4345-9AC3-FB0B3ABBE177}"/>
              </a:ext>
            </a:extLst>
          </p:cNvPr>
          <p:cNvSpPr txBox="1"/>
          <p:nvPr/>
        </p:nvSpPr>
        <p:spPr>
          <a:xfrm rot="16200000">
            <a:off x="-1166894" y="2107286"/>
            <a:ext cx="3035463" cy="461665"/>
          </a:xfrm>
          <a:prstGeom prst="rect">
            <a:avLst/>
          </a:prstGeom>
          <a:noFill/>
        </p:spPr>
        <p:txBody>
          <a:bodyPr wrap="square" rtlCol="0">
            <a:spAutoFit/>
          </a:bodyPr>
          <a:lstStyle/>
          <a:p>
            <a:pPr algn="ctr"/>
            <a:r>
              <a:rPr lang="en-US" sz="1200" dirty="0"/>
              <a:t>LS Mean (SE) Percent Change From Baseline to Week 12</a:t>
            </a:r>
          </a:p>
        </p:txBody>
      </p:sp>
      <p:sp>
        <p:nvSpPr>
          <p:cNvPr id="12" name="TextBox 11">
            <a:extLst>
              <a:ext uri="{FF2B5EF4-FFF2-40B4-BE49-F238E27FC236}">
                <a16:creationId xmlns:a16="http://schemas.microsoft.com/office/drawing/2014/main" id="{CC761805-B128-A74C-8C90-BB4372D1E612}"/>
              </a:ext>
            </a:extLst>
          </p:cNvPr>
          <p:cNvSpPr txBox="1"/>
          <p:nvPr/>
        </p:nvSpPr>
        <p:spPr>
          <a:xfrm>
            <a:off x="753574" y="3526082"/>
            <a:ext cx="956325" cy="130805"/>
          </a:xfrm>
          <a:prstGeom prst="rect">
            <a:avLst/>
          </a:prstGeom>
          <a:solidFill>
            <a:schemeClr val="bg1"/>
          </a:solidFill>
        </p:spPr>
        <p:txBody>
          <a:bodyPr wrap="square" lIns="0" tIns="0" rIns="0" bIns="0" rtlCol="0">
            <a:spAutoFit/>
          </a:bodyPr>
          <a:lstStyle/>
          <a:p>
            <a:pPr algn="ctr">
              <a:lnSpc>
                <a:spcPct val="85000"/>
              </a:lnSpc>
            </a:pPr>
            <a:r>
              <a:rPr lang="en-US" sz="1000" dirty="0"/>
              <a:t>Absenteeism</a:t>
            </a:r>
          </a:p>
        </p:txBody>
      </p:sp>
      <p:sp>
        <p:nvSpPr>
          <p:cNvPr id="13" name="TextBox 12">
            <a:extLst>
              <a:ext uri="{FF2B5EF4-FFF2-40B4-BE49-F238E27FC236}">
                <a16:creationId xmlns:a16="http://schemas.microsoft.com/office/drawing/2014/main" id="{2337FD94-6E6C-E24B-BAF3-629B8931BB58}"/>
              </a:ext>
            </a:extLst>
          </p:cNvPr>
          <p:cNvSpPr txBox="1"/>
          <p:nvPr/>
        </p:nvSpPr>
        <p:spPr>
          <a:xfrm>
            <a:off x="1688294" y="3526082"/>
            <a:ext cx="956325" cy="130805"/>
          </a:xfrm>
          <a:prstGeom prst="rect">
            <a:avLst/>
          </a:prstGeom>
          <a:solidFill>
            <a:schemeClr val="bg1"/>
          </a:solidFill>
        </p:spPr>
        <p:txBody>
          <a:bodyPr wrap="square" lIns="0" tIns="0" rIns="0" bIns="0" rtlCol="0">
            <a:spAutoFit/>
          </a:bodyPr>
          <a:lstStyle/>
          <a:p>
            <a:pPr algn="ctr">
              <a:lnSpc>
                <a:spcPct val="85000"/>
              </a:lnSpc>
            </a:pPr>
            <a:r>
              <a:rPr lang="en-US" sz="1000" dirty="0"/>
              <a:t>Presenteeism</a:t>
            </a:r>
          </a:p>
        </p:txBody>
      </p:sp>
      <p:sp>
        <p:nvSpPr>
          <p:cNvPr id="14" name="TextBox 13">
            <a:extLst>
              <a:ext uri="{FF2B5EF4-FFF2-40B4-BE49-F238E27FC236}">
                <a16:creationId xmlns:a16="http://schemas.microsoft.com/office/drawing/2014/main" id="{699C8385-A7EA-D944-B8AA-64DC05651681}"/>
              </a:ext>
            </a:extLst>
          </p:cNvPr>
          <p:cNvSpPr txBox="1"/>
          <p:nvPr/>
        </p:nvSpPr>
        <p:spPr>
          <a:xfrm>
            <a:off x="2643334" y="3526082"/>
            <a:ext cx="956325" cy="261610"/>
          </a:xfrm>
          <a:prstGeom prst="rect">
            <a:avLst/>
          </a:prstGeom>
          <a:solidFill>
            <a:schemeClr val="bg1"/>
          </a:solidFill>
        </p:spPr>
        <p:txBody>
          <a:bodyPr wrap="square" lIns="0" tIns="0" rIns="0" bIns="0" rtlCol="0">
            <a:spAutoFit/>
          </a:bodyPr>
          <a:lstStyle/>
          <a:p>
            <a:pPr algn="ctr">
              <a:lnSpc>
                <a:spcPct val="85000"/>
              </a:lnSpc>
            </a:pPr>
            <a:r>
              <a:rPr lang="en-US" sz="1000" dirty="0"/>
              <a:t>Overall Work Impairment</a:t>
            </a:r>
          </a:p>
        </p:txBody>
      </p:sp>
      <p:sp>
        <p:nvSpPr>
          <p:cNvPr id="15" name="TextBox 14">
            <a:extLst>
              <a:ext uri="{FF2B5EF4-FFF2-40B4-BE49-F238E27FC236}">
                <a16:creationId xmlns:a16="http://schemas.microsoft.com/office/drawing/2014/main" id="{87953556-AD1C-1542-9919-FDCCFC5C6358}"/>
              </a:ext>
            </a:extLst>
          </p:cNvPr>
          <p:cNvSpPr txBox="1"/>
          <p:nvPr/>
        </p:nvSpPr>
        <p:spPr>
          <a:xfrm>
            <a:off x="3567894" y="3526082"/>
            <a:ext cx="956325" cy="261610"/>
          </a:xfrm>
          <a:prstGeom prst="rect">
            <a:avLst/>
          </a:prstGeom>
          <a:solidFill>
            <a:schemeClr val="bg1"/>
          </a:solidFill>
        </p:spPr>
        <p:txBody>
          <a:bodyPr wrap="square" lIns="0" tIns="0" rIns="0" bIns="0" rtlCol="0">
            <a:spAutoFit/>
          </a:bodyPr>
          <a:lstStyle/>
          <a:p>
            <a:pPr algn="ctr">
              <a:lnSpc>
                <a:spcPct val="85000"/>
              </a:lnSpc>
            </a:pPr>
            <a:r>
              <a:rPr lang="en-US" sz="1000" dirty="0"/>
              <a:t>Activity</a:t>
            </a:r>
            <a:br>
              <a:rPr lang="en-US" sz="1000" dirty="0"/>
            </a:br>
            <a:r>
              <a:rPr lang="en-US" sz="1000" dirty="0"/>
              <a:t>Impairment</a:t>
            </a:r>
          </a:p>
        </p:txBody>
      </p:sp>
      <p:sp>
        <p:nvSpPr>
          <p:cNvPr id="16" name="TextBox 15">
            <a:extLst>
              <a:ext uri="{FF2B5EF4-FFF2-40B4-BE49-F238E27FC236}">
                <a16:creationId xmlns:a16="http://schemas.microsoft.com/office/drawing/2014/main" id="{9E6DCC85-F1D7-9347-859B-585A4F0EE8C8}"/>
              </a:ext>
            </a:extLst>
          </p:cNvPr>
          <p:cNvSpPr txBox="1"/>
          <p:nvPr/>
        </p:nvSpPr>
        <p:spPr>
          <a:xfrm>
            <a:off x="4774381" y="3173767"/>
            <a:ext cx="956325" cy="235449"/>
          </a:xfrm>
          <a:prstGeom prst="rect">
            <a:avLst/>
          </a:prstGeom>
          <a:noFill/>
        </p:spPr>
        <p:txBody>
          <a:bodyPr wrap="square" lIns="0" tIns="0" rIns="0" bIns="0" rtlCol="0">
            <a:spAutoFit/>
          </a:bodyPr>
          <a:lstStyle/>
          <a:p>
            <a:pPr algn="ctr">
              <a:lnSpc>
                <a:spcPct val="85000"/>
              </a:lnSpc>
            </a:pPr>
            <a:r>
              <a:rPr lang="en-US" sz="900" dirty="0">
                <a:latin typeface="Arial Narrow" panose="020B0604020202020204" pitchFamily="34" charset="0"/>
                <a:cs typeface="Arial Narrow" panose="020B0604020202020204" pitchFamily="34" charset="0"/>
              </a:rPr>
              <a:t>Physical</a:t>
            </a:r>
            <a:br>
              <a:rPr lang="en-US" sz="900" dirty="0">
                <a:latin typeface="Arial Narrow" panose="020B0604020202020204" pitchFamily="34" charset="0"/>
                <a:cs typeface="Arial Narrow" panose="020B0604020202020204" pitchFamily="34" charset="0"/>
              </a:rPr>
            </a:br>
            <a:r>
              <a:rPr lang="en-US" sz="900" dirty="0">
                <a:latin typeface="Arial Narrow" panose="020B0604020202020204" pitchFamily="34" charset="0"/>
                <a:cs typeface="Arial Narrow" panose="020B0604020202020204" pitchFamily="34" charset="0"/>
              </a:rPr>
              <a:t>functioning</a:t>
            </a:r>
          </a:p>
        </p:txBody>
      </p:sp>
      <p:sp>
        <p:nvSpPr>
          <p:cNvPr id="17" name="TextBox 16">
            <a:extLst>
              <a:ext uri="{FF2B5EF4-FFF2-40B4-BE49-F238E27FC236}">
                <a16:creationId xmlns:a16="http://schemas.microsoft.com/office/drawing/2014/main" id="{57613396-CDF6-7E42-BF17-80CCDE7F2F77}"/>
              </a:ext>
            </a:extLst>
          </p:cNvPr>
          <p:cNvSpPr txBox="1"/>
          <p:nvPr/>
        </p:nvSpPr>
        <p:spPr>
          <a:xfrm>
            <a:off x="5292541" y="3173767"/>
            <a:ext cx="956325" cy="235449"/>
          </a:xfrm>
          <a:prstGeom prst="rect">
            <a:avLst/>
          </a:prstGeom>
          <a:noFill/>
        </p:spPr>
        <p:txBody>
          <a:bodyPr wrap="square" lIns="0" tIns="0" rIns="0" bIns="0" rtlCol="0">
            <a:spAutoFit/>
          </a:bodyPr>
          <a:lstStyle/>
          <a:p>
            <a:pPr algn="ctr">
              <a:lnSpc>
                <a:spcPct val="85000"/>
              </a:lnSpc>
            </a:pPr>
            <a:r>
              <a:rPr lang="en-US" sz="900" dirty="0">
                <a:latin typeface="Arial Narrow" panose="020B0604020202020204" pitchFamily="34" charset="0"/>
                <a:cs typeface="Arial Narrow" panose="020B0604020202020204" pitchFamily="34" charset="0"/>
              </a:rPr>
              <a:t>Role</a:t>
            </a:r>
            <a:br>
              <a:rPr lang="en-US" sz="900" dirty="0">
                <a:latin typeface="Arial Narrow" panose="020B0604020202020204" pitchFamily="34" charset="0"/>
                <a:cs typeface="Arial Narrow" panose="020B0604020202020204" pitchFamily="34" charset="0"/>
              </a:rPr>
            </a:br>
            <a:r>
              <a:rPr lang="en-US" sz="900" dirty="0">
                <a:latin typeface="Arial Narrow" panose="020B0604020202020204" pitchFamily="34" charset="0"/>
                <a:cs typeface="Arial Narrow" panose="020B0604020202020204" pitchFamily="34" charset="0"/>
              </a:rPr>
              <a:t>Physical</a:t>
            </a:r>
          </a:p>
        </p:txBody>
      </p:sp>
      <p:sp>
        <p:nvSpPr>
          <p:cNvPr id="18" name="TextBox 17">
            <a:extLst>
              <a:ext uri="{FF2B5EF4-FFF2-40B4-BE49-F238E27FC236}">
                <a16:creationId xmlns:a16="http://schemas.microsoft.com/office/drawing/2014/main" id="{EA0A4188-797D-4548-9035-57560A4A3F54}"/>
              </a:ext>
            </a:extLst>
          </p:cNvPr>
          <p:cNvSpPr txBox="1"/>
          <p:nvPr/>
        </p:nvSpPr>
        <p:spPr>
          <a:xfrm>
            <a:off x="5739581" y="3173767"/>
            <a:ext cx="956325" cy="235449"/>
          </a:xfrm>
          <a:prstGeom prst="rect">
            <a:avLst/>
          </a:prstGeom>
          <a:noFill/>
        </p:spPr>
        <p:txBody>
          <a:bodyPr wrap="square" lIns="0" tIns="0" rIns="0" bIns="0" rtlCol="0">
            <a:spAutoFit/>
          </a:bodyPr>
          <a:lstStyle/>
          <a:p>
            <a:pPr algn="ctr">
              <a:lnSpc>
                <a:spcPct val="85000"/>
              </a:lnSpc>
            </a:pPr>
            <a:r>
              <a:rPr lang="en-US" sz="900" dirty="0">
                <a:latin typeface="Arial Narrow" panose="020B0604020202020204" pitchFamily="34" charset="0"/>
                <a:cs typeface="Arial Narrow" panose="020B0604020202020204" pitchFamily="34" charset="0"/>
              </a:rPr>
              <a:t>Body</a:t>
            </a:r>
            <a:br>
              <a:rPr lang="en-US" sz="900" dirty="0">
                <a:latin typeface="Arial Narrow" panose="020B0604020202020204" pitchFamily="34" charset="0"/>
                <a:cs typeface="Arial Narrow" panose="020B0604020202020204" pitchFamily="34" charset="0"/>
              </a:rPr>
            </a:br>
            <a:r>
              <a:rPr lang="en-US" sz="900" dirty="0">
                <a:latin typeface="Arial Narrow" panose="020B0604020202020204" pitchFamily="34" charset="0"/>
                <a:cs typeface="Arial Narrow" panose="020B0604020202020204" pitchFamily="34" charset="0"/>
              </a:rPr>
              <a:t>Pain</a:t>
            </a:r>
          </a:p>
        </p:txBody>
      </p:sp>
      <p:sp>
        <p:nvSpPr>
          <p:cNvPr id="19" name="TextBox 18">
            <a:extLst>
              <a:ext uri="{FF2B5EF4-FFF2-40B4-BE49-F238E27FC236}">
                <a16:creationId xmlns:a16="http://schemas.microsoft.com/office/drawing/2014/main" id="{E9C1C4F8-462A-274C-B820-7E4747482A22}"/>
              </a:ext>
            </a:extLst>
          </p:cNvPr>
          <p:cNvSpPr txBox="1"/>
          <p:nvPr/>
        </p:nvSpPr>
        <p:spPr>
          <a:xfrm>
            <a:off x="6227261" y="3173767"/>
            <a:ext cx="956325" cy="235449"/>
          </a:xfrm>
          <a:prstGeom prst="rect">
            <a:avLst/>
          </a:prstGeom>
          <a:noFill/>
        </p:spPr>
        <p:txBody>
          <a:bodyPr wrap="square" lIns="0" tIns="0" rIns="0" bIns="0" rtlCol="0">
            <a:spAutoFit/>
          </a:bodyPr>
          <a:lstStyle/>
          <a:p>
            <a:pPr algn="ctr">
              <a:lnSpc>
                <a:spcPct val="85000"/>
              </a:lnSpc>
            </a:pPr>
            <a:r>
              <a:rPr lang="en-US" sz="900" dirty="0">
                <a:latin typeface="Arial Narrow" panose="020B0604020202020204" pitchFamily="34" charset="0"/>
                <a:cs typeface="Arial Narrow" panose="020B0604020202020204" pitchFamily="34" charset="0"/>
              </a:rPr>
              <a:t>General</a:t>
            </a:r>
            <a:br>
              <a:rPr lang="en-US" sz="900" dirty="0">
                <a:latin typeface="Arial Narrow" panose="020B0604020202020204" pitchFamily="34" charset="0"/>
                <a:cs typeface="Arial Narrow" panose="020B0604020202020204" pitchFamily="34" charset="0"/>
              </a:rPr>
            </a:br>
            <a:r>
              <a:rPr lang="en-US" sz="900" dirty="0">
                <a:latin typeface="Arial Narrow" panose="020B0604020202020204" pitchFamily="34" charset="0"/>
                <a:cs typeface="Arial Narrow" panose="020B0604020202020204" pitchFamily="34" charset="0"/>
              </a:rPr>
              <a:t>Health</a:t>
            </a:r>
          </a:p>
        </p:txBody>
      </p:sp>
      <p:sp>
        <p:nvSpPr>
          <p:cNvPr id="20" name="TextBox 19">
            <a:extLst>
              <a:ext uri="{FF2B5EF4-FFF2-40B4-BE49-F238E27FC236}">
                <a16:creationId xmlns:a16="http://schemas.microsoft.com/office/drawing/2014/main" id="{F4FF7F51-52AA-6846-B4CF-DC0920A748AA}"/>
              </a:ext>
            </a:extLst>
          </p:cNvPr>
          <p:cNvSpPr txBox="1"/>
          <p:nvPr/>
        </p:nvSpPr>
        <p:spPr>
          <a:xfrm>
            <a:off x="6714941" y="3173767"/>
            <a:ext cx="956325" cy="117725"/>
          </a:xfrm>
          <a:prstGeom prst="rect">
            <a:avLst/>
          </a:prstGeom>
          <a:noFill/>
        </p:spPr>
        <p:txBody>
          <a:bodyPr wrap="square" lIns="0" tIns="0" rIns="0" bIns="0" rtlCol="0">
            <a:spAutoFit/>
          </a:bodyPr>
          <a:lstStyle/>
          <a:p>
            <a:pPr algn="ctr">
              <a:lnSpc>
                <a:spcPct val="85000"/>
              </a:lnSpc>
            </a:pPr>
            <a:r>
              <a:rPr lang="en-US" sz="900" dirty="0">
                <a:latin typeface="Arial Narrow" panose="020B0604020202020204" pitchFamily="34" charset="0"/>
                <a:cs typeface="Arial Narrow" panose="020B0604020202020204" pitchFamily="34" charset="0"/>
              </a:rPr>
              <a:t>Vitality</a:t>
            </a:r>
          </a:p>
        </p:txBody>
      </p:sp>
      <p:sp>
        <p:nvSpPr>
          <p:cNvPr id="21" name="TextBox 20">
            <a:extLst>
              <a:ext uri="{FF2B5EF4-FFF2-40B4-BE49-F238E27FC236}">
                <a16:creationId xmlns:a16="http://schemas.microsoft.com/office/drawing/2014/main" id="{9614EC3D-7D01-EC4E-B967-01F638ADDF50}"/>
              </a:ext>
            </a:extLst>
          </p:cNvPr>
          <p:cNvSpPr txBox="1"/>
          <p:nvPr/>
        </p:nvSpPr>
        <p:spPr>
          <a:xfrm>
            <a:off x="7192461" y="3173767"/>
            <a:ext cx="956325" cy="235449"/>
          </a:xfrm>
          <a:prstGeom prst="rect">
            <a:avLst/>
          </a:prstGeom>
          <a:noFill/>
        </p:spPr>
        <p:txBody>
          <a:bodyPr wrap="square" lIns="0" tIns="0" rIns="0" bIns="0" rtlCol="0">
            <a:spAutoFit/>
          </a:bodyPr>
          <a:lstStyle/>
          <a:p>
            <a:pPr algn="ctr">
              <a:lnSpc>
                <a:spcPct val="85000"/>
              </a:lnSpc>
            </a:pPr>
            <a:r>
              <a:rPr lang="en-US" sz="900" dirty="0">
                <a:latin typeface="Arial Narrow" panose="020B0604020202020204" pitchFamily="34" charset="0"/>
                <a:cs typeface="Arial Narrow" panose="020B0604020202020204" pitchFamily="34" charset="0"/>
              </a:rPr>
              <a:t>Social</a:t>
            </a:r>
            <a:br>
              <a:rPr lang="en-US" sz="900" dirty="0">
                <a:latin typeface="Arial Narrow" panose="020B0604020202020204" pitchFamily="34" charset="0"/>
                <a:cs typeface="Arial Narrow" panose="020B0604020202020204" pitchFamily="34" charset="0"/>
              </a:rPr>
            </a:br>
            <a:r>
              <a:rPr lang="en-US" sz="900" dirty="0">
                <a:latin typeface="Arial Narrow" panose="020B0604020202020204" pitchFamily="34" charset="0"/>
                <a:cs typeface="Arial Narrow" panose="020B0604020202020204" pitchFamily="34" charset="0"/>
              </a:rPr>
              <a:t>functioning</a:t>
            </a:r>
          </a:p>
        </p:txBody>
      </p:sp>
      <p:sp>
        <p:nvSpPr>
          <p:cNvPr id="22" name="TextBox 21">
            <a:extLst>
              <a:ext uri="{FF2B5EF4-FFF2-40B4-BE49-F238E27FC236}">
                <a16:creationId xmlns:a16="http://schemas.microsoft.com/office/drawing/2014/main" id="{367A5379-088F-7E4D-BBD8-EA9C2DF36109}"/>
              </a:ext>
            </a:extLst>
          </p:cNvPr>
          <p:cNvSpPr txBox="1"/>
          <p:nvPr/>
        </p:nvSpPr>
        <p:spPr>
          <a:xfrm>
            <a:off x="7710621" y="3173767"/>
            <a:ext cx="956325" cy="235449"/>
          </a:xfrm>
          <a:prstGeom prst="rect">
            <a:avLst/>
          </a:prstGeom>
          <a:noFill/>
        </p:spPr>
        <p:txBody>
          <a:bodyPr wrap="square" lIns="0" tIns="0" rIns="0" bIns="0" rtlCol="0">
            <a:spAutoFit/>
          </a:bodyPr>
          <a:lstStyle/>
          <a:p>
            <a:pPr algn="ctr">
              <a:lnSpc>
                <a:spcPct val="85000"/>
              </a:lnSpc>
            </a:pPr>
            <a:r>
              <a:rPr lang="en-US" sz="900" dirty="0">
                <a:latin typeface="Arial Narrow" panose="020B0604020202020204" pitchFamily="34" charset="0"/>
                <a:cs typeface="Arial Narrow" panose="020B0604020202020204" pitchFamily="34" charset="0"/>
              </a:rPr>
              <a:t>Role</a:t>
            </a:r>
            <a:br>
              <a:rPr lang="en-US" sz="900" dirty="0">
                <a:latin typeface="Arial Narrow" panose="020B0604020202020204" pitchFamily="34" charset="0"/>
                <a:cs typeface="Arial Narrow" panose="020B0604020202020204" pitchFamily="34" charset="0"/>
              </a:rPr>
            </a:br>
            <a:r>
              <a:rPr lang="en-US" sz="900" dirty="0">
                <a:latin typeface="Arial Narrow" panose="020B0604020202020204" pitchFamily="34" charset="0"/>
                <a:cs typeface="Arial Narrow" panose="020B0604020202020204" pitchFamily="34" charset="0"/>
              </a:rPr>
              <a:t>Emotional</a:t>
            </a:r>
          </a:p>
        </p:txBody>
      </p:sp>
      <p:sp>
        <p:nvSpPr>
          <p:cNvPr id="23" name="TextBox 22">
            <a:extLst>
              <a:ext uri="{FF2B5EF4-FFF2-40B4-BE49-F238E27FC236}">
                <a16:creationId xmlns:a16="http://schemas.microsoft.com/office/drawing/2014/main" id="{F5F961EB-85DB-2842-AFBD-F14E75D4389D}"/>
              </a:ext>
            </a:extLst>
          </p:cNvPr>
          <p:cNvSpPr txBox="1"/>
          <p:nvPr/>
        </p:nvSpPr>
        <p:spPr>
          <a:xfrm>
            <a:off x="8198301" y="3173767"/>
            <a:ext cx="956325" cy="235449"/>
          </a:xfrm>
          <a:prstGeom prst="rect">
            <a:avLst/>
          </a:prstGeom>
          <a:noFill/>
        </p:spPr>
        <p:txBody>
          <a:bodyPr wrap="square" lIns="0" tIns="0" rIns="0" bIns="0" rtlCol="0">
            <a:spAutoFit/>
          </a:bodyPr>
          <a:lstStyle/>
          <a:p>
            <a:pPr algn="ctr">
              <a:lnSpc>
                <a:spcPct val="85000"/>
              </a:lnSpc>
            </a:pPr>
            <a:r>
              <a:rPr lang="en-US" sz="900" dirty="0">
                <a:latin typeface="Arial Narrow" panose="020B0604020202020204" pitchFamily="34" charset="0"/>
                <a:cs typeface="Arial Narrow" panose="020B0604020202020204" pitchFamily="34" charset="0"/>
              </a:rPr>
              <a:t>Mental</a:t>
            </a:r>
            <a:br>
              <a:rPr lang="en-US" sz="900" dirty="0">
                <a:latin typeface="Arial Narrow" panose="020B0604020202020204" pitchFamily="34" charset="0"/>
                <a:cs typeface="Arial Narrow" panose="020B0604020202020204" pitchFamily="34" charset="0"/>
              </a:rPr>
            </a:br>
            <a:r>
              <a:rPr lang="en-US" sz="900" dirty="0">
                <a:latin typeface="Arial Narrow" panose="020B0604020202020204" pitchFamily="34" charset="0"/>
                <a:cs typeface="Arial Narrow" panose="020B0604020202020204" pitchFamily="34" charset="0"/>
              </a:rPr>
              <a:t>Health</a:t>
            </a:r>
          </a:p>
        </p:txBody>
      </p:sp>
      <p:sp>
        <p:nvSpPr>
          <p:cNvPr id="24" name="TextBox 23">
            <a:extLst>
              <a:ext uri="{FF2B5EF4-FFF2-40B4-BE49-F238E27FC236}">
                <a16:creationId xmlns:a16="http://schemas.microsoft.com/office/drawing/2014/main" id="{64A62B39-CD50-014B-BB70-68180478246A}"/>
              </a:ext>
            </a:extLst>
          </p:cNvPr>
          <p:cNvSpPr txBox="1"/>
          <p:nvPr/>
        </p:nvSpPr>
        <p:spPr>
          <a:xfrm rot="16200000">
            <a:off x="3229711" y="2134986"/>
            <a:ext cx="3035463" cy="406265"/>
          </a:xfrm>
          <a:prstGeom prst="rect">
            <a:avLst/>
          </a:prstGeom>
          <a:noFill/>
        </p:spPr>
        <p:txBody>
          <a:bodyPr wrap="square" rtlCol="0">
            <a:spAutoFit/>
          </a:bodyPr>
          <a:lstStyle/>
          <a:p>
            <a:pPr algn="ctr">
              <a:lnSpc>
                <a:spcPct val="85000"/>
              </a:lnSpc>
            </a:pPr>
            <a:r>
              <a:rPr lang="en-US" sz="1200" dirty="0"/>
              <a:t>LS Mean (SE) Change </a:t>
            </a:r>
            <a:br>
              <a:rPr lang="en-US" sz="1200" dirty="0"/>
            </a:br>
            <a:r>
              <a:rPr lang="en-US" sz="1200" dirty="0"/>
              <a:t>From Baseline to Week 12</a:t>
            </a:r>
          </a:p>
        </p:txBody>
      </p:sp>
      <p:pic>
        <p:nvPicPr>
          <p:cNvPr id="25" name="Picture 24" descr="A close up of a pencil&#10;&#10;Description automatically generated">
            <a:extLst>
              <a:ext uri="{FF2B5EF4-FFF2-40B4-BE49-F238E27FC236}">
                <a16:creationId xmlns:a16="http://schemas.microsoft.com/office/drawing/2014/main" id="{5E502047-92C8-4541-B767-8680CB0AA230}"/>
              </a:ext>
            </a:extLst>
          </p:cNvPr>
          <p:cNvPicPr>
            <a:picLocks noChangeAspect="1"/>
          </p:cNvPicPr>
          <p:nvPr/>
        </p:nvPicPr>
        <p:blipFill rotWithShape="1">
          <a:blip r:embed="rId4"/>
          <a:srcRect l="4733" t="87343" r="888" b="51"/>
          <a:stretch/>
        </p:blipFill>
        <p:spPr>
          <a:xfrm>
            <a:off x="4774381" y="3521310"/>
            <a:ext cx="4050441" cy="346356"/>
          </a:xfrm>
          <a:prstGeom prst="rect">
            <a:avLst/>
          </a:prstGeom>
        </p:spPr>
      </p:pic>
    </p:spTree>
    <p:extLst>
      <p:ext uri="{BB962C8B-B14F-4D97-AF65-F5344CB8AC3E}">
        <p14:creationId xmlns:p14="http://schemas.microsoft.com/office/powerpoint/2010/main" val="2450248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E2625-694A-524F-9D41-FDA3125A6555}"/>
              </a:ext>
            </a:extLst>
          </p:cNvPr>
          <p:cNvSpPr>
            <a:spLocks noGrp="1"/>
          </p:cNvSpPr>
          <p:nvPr>
            <p:ph type="title"/>
          </p:nvPr>
        </p:nvSpPr>
        <p:spPr/>
        <p:txBody>
          <a:bodyPr/>
          <a:lstStyle/>
          <a:p>
            <a:r>
              <a:rPr lang="en-US" altLang="en-US" dirty="0" err="1"/>
              <a:t>Pitolisant</a:t>
            </a:r>
            <a:r>
              <a:rPr lang="en-US" altLang="en-US" dirty="0"/>
              <a:t>: Efficacy in Narcolepsy</a:t>
            </a:r>
            <a:endParaRPr lang="en-US" dirty="0"/>
          </a:p>
        </p:txBody>
      </p:sp>
      <p:sp>
        <p:nvSpPr>
          <p:cNvPr id="4" name="Text Placeholder 3">
            <a:extLst>
              <a:ext uri="{FF2B5EF4-FFF2-40B4-BE49-F238E27FC236}">
                <a16:creationId xmlns:a16="http://schemas.microsoft.com/office/drawing/2014/main" id="{7D1D2DF3-8E41-8F49-A627-C08DA43269AE}"/>
              </a:ext>
            </a:extLst>
          </p:cNvPr>
          <p:cNvSpPr>
            <a:spLocks noGrp="1"/>
          </p:cNvSpPr>
          <p:nvPr>
            <p:ph type="body" sz="quarter" idx="10"/>
          </p:nvPr>
        </p:nvSpPr>
        <p:spPr>
          <a:xfrm>
            <a:off x="0" y="4874197"/>
            <a:ext cx="9144000" cy="269304"/>
          </a:xfrm>
        </p:spPr>
        <p:txBody>
          <a:bodyPr/>
          <a:lstStyle/>
          <a:p>
            <a:r>
              <a:rPr lang="en-US" dirty="0" err="1"/>
              <a:t>Dauvilliers</a:t>
            </a:r>
            <a:r>
              <a:rPr lang="en-US" dirty="0"/>
              <a:t> Y, et al. </a:t>
            </a:r>
            <a:r>
              <a:rPr lang="en-US" i="1" dirty="0"/>
              <a:t>Sleep. </a:t>
            </a:r>
            <a:r>
              <a:rPr lang="en-US" dirty="0"/>
              <a:t>2019;42(11).pii:zsz174.</a:t>
            </a:r>
          </a:p>
        </p:txBody>
      </p:sp>
      <p:graphicFrame>
        <p:nvGraphicFramePr>
          <p:cNvPr id="5" name="Content Placeholder 4">
            <a:extLst>
              <a:ext uri="{FF2B5EF4-FFF2-40B4-BE49-F238E27FC236}">
                <a16:creationId xmlns:a16="http://schemas.microsoft.com/office/drawing/2014/main" id="{559D3190-6D64-584E-BEF8-5614B5677545}"/>
              </a:ext>
            </a:extLst>
          </p:cNvPr>
          <p:cNvGraphicFramePr>
            <a:graphicFrameLocks noGrp="1"/>
          </p:cNvGraphicFramePr>
          <p:nvPr>
            <p:ph idx="1"/>
            <p:extLst>
              <p:ext uri="{D42A27DB-BD31-4B8C-83A1-F6EECF244321}">
                <p14:modId xmlns:p14="http://schemas.microsoft.com/office/powerpoint/2010/main" val="1111881435"/>
              </p:ext>
            </p:extLst>
          </p:nvPr>
        </p:nvGraphicFramePr>
        <p:xfrm>
          <a:off x="-219470" y="490861"/>
          <a:ext cx="10913399" cy="405116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8E8D4130-5398-4C46-B96B-772C84DF9DCD}"/>
              </a:ext>
            </a:extLst>
          </p:cNvPr>
          <p:cNvSpPr txBox="1"/>
          <p:nvPr/>
        </p:nvSpPr>
        <p:spPr>
          <a:xfrm rot="16200000">
            <a:off x="-1065846" y="2206484"/>
            <a:ext cx="3271952" cy="338554"/>
          </a:xfrm>
          <a:prstGeom prst="rect">
            <a:avLst/>
          </a:prstGeom>
          <a:noFill/>
        </p:spPr>
        <p:txBody>
          <a:bodyPr wrap="square" rtlCol="0">
            <a:spAutoFit/>
          </a:bodyPr>
          <a:lstStyle/>
          <a:p>
            <a:pPr algn="ctr"/>
            <a:r>
              <a:rPr lang="en-US" sz="1600" dirty="0"/>
              <a:t>ESS Score</a:t>
            </a:r>
          </a:p>
        </p:txBody>
      </p:sp>
      <p:grpSp>
        <p:nvGrpSpPr>
          <p:cNvPr id="7" name="Group 6">
            <a:extLst>
              <a:ext uri="{FF2B5EF4-FFF2-40B4-BE49-F238E27FC236}">
                <a16:creationId xmlns:a16="http://schemas.microsoft.com/office/drawing/2014/main" id="{169A9050-9CBF-4E40-84D9-324BB8F1D960}"/>
              </a:ext>
            </a:extLst>
          </p:cNvPr>
          <p:cNvGrpSpPr/>
          <p:nvPr/>
        </p:nvGrpSpPr>
        <p:grpSpPr>
          <a:xfrm>
            <a:off x="1559100" y="1181659"/>
            <a:ext cx="109763" cy="304800"/>
            <a:chOff x="1098062" y="2626951"/>
            <a:chExt cx="125921" cy="346803"/>
          </a:xfrm>
        </p:grpSpPr>
        <p:cxnSp>
          <p:nvCxnSpPr>
            <p:cNvPr id="8" name="Straight Connector 7">
              <a:extLst>
                <a:ext uri="{FF2B5EF4-FFF2-40B4-BE49-F238E27FC236}">
                  <a16:creationId xmlns:a16="http://schemas.microsoft.com/office/drawing/2014/main" id="{EB2BFAF1-B286-1F44-93F1-7060A97D6A34}"/>
                </a:ext>
              </a:extLst>
            </p:cNvPr>
            <p:cNvCxnSpPr/>
            <p:nvPr/>
          </p:nvCxnSpPr>
          <p:spPr>
            <a:xfrm>
              <a:off x="1159874" y="2626951"/>
              <a:ext cx="0" cy="346803"/>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648AA87E-D767-944F-9197-12C8B815BC94}"/>
                </a:ext>
              </a:extLst>
            </p:cNvPr>
            <p:cNvCxnSpPr/>
            <p:nvPr/>
          </p:nvCxnSpPr>
          <p:spPr>
            <a:xfrm flipH="1">
              <a:off x="1098062" y="2626951"/>
              <a:ext cx="125921"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70A167EF-8A45-764F-821B-4C9E94AF1C35}"/>
                </a:ext>
              </a:extLst>
            </p:cNvPr>
            <p:cNvCxnSpPr/>
            <p:nvPr/>
          </p:nvCxnSpPr>
          <p:spPr>
            <a:xfrm flipH="1">
              <a:off x="1098062" y="2970828"/>
              <a:ext cx="125921"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grpSp>
      <p:grpSp>
        <p:nvGrpSpPr>
          <p:cNvPr id="11" name="Group 10">
            <a:extLst>
              <a:ext uri="{FF2B5EF4-FFF2-40B4-BE49-F238E27FC236}">
                <a16:creationId xmlns:a16="http://schemas.microsoft.com/office/drawing/2014/main" id="{43D6F77E-214D-E34F-877C-1B5D070C27F4}"/>
              </a:ext>
            </a:extLst>
          </p:cNvPr>
          <p:cNvGrpSpPr/>
          <p:nvPr/>
        </p:nvGrpSpPr>
        <p:grpSpPr>
          <a:xfrm>
            <a:off x="1559100" y="1620931"/>
            <a:ext cx="109763" cy="487680"/>
            <a:chOff x="1098062" y="2626951"/>
            <a:chExt cx="125921" cy="346803"/>
          </a:xfrm>
        </p:grpSpPr>
        <p:cxnSp>
          <p:nvCxnSpPr>
            <p:cNvPr id="12" name="Straight Connector 11">
              <a:extLst>
                <a:ext uri="{FF2B5EF4-FFF2-40B4-BE49-F238E27FC236}">
                  <a16:creationId xmlns:a16="http://schemas.microsoft.com/office/drawing/2014/main" id="{1D3BC2D3-F8B6-9D42-A299-600416EF92C0}"/>
                </a:ext>
              </a:extLst>
            </p:cNvPr>
            <p:cNvCxnSpPr/>
            <p:nvPr/>
          </p:nvCxnSpPr>
          <p:spPr>
            <a:xfrm>
              <a:off x="1159874" y="2626951"/>
              <a:ext cx="0" cy="346803"/>
            </a:xfrm>
            <a:prstGeom prst="line">
              <a:avLst/>
            </a:prstGeom>
            <a:ln w="1270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5C7E7E4-A439-6B48-ACC5-4942B1437C8B}"/>
                </a:ext>
              </a:extLst>
            </p:cNvPr>
            <p:cNvCxnSpPr/>
            <p:nvPr/>
          </p:nvCxnSpPr>
          <p:spPr>
            <a:xfrm flipH="1">
              <a:off x="1098062" y="2626951"/>
              <a:ext cx="125921" cy="0"/>
            </a:xfrm>
            <a:prstGeom prst="line">
              <a:avLst/>
            </a:prstGeom>
            <a:ln w="1270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A92BE39A-2C89-8D40-BB46-80C07831EA13}"/>
                </a:ext>
              </a:extLst>
            </p:cNvPr>
            <p:cNvCxnSpPr/>
            <p:nvPr/>
          </p:nvCxnSpPr>
          <p:spPr>
            <a:xfrm flipH="1">
              <a:off x="1098062" y="2970828"/>
              <a:ext cx="125921" cy="0"/>
            </a:xfrm>
            <a:prstGeom prst="line">
              <a:avLst/>
            </a:prstGeom>
            <a:ln w="12700">
              <a:solidFill>
                <a:schemeClr val="accent3"/>
              </a:solidFill>
            </a:ln>
          </p:spPr>
          <p:style>
            <a:lnRef idx="2">
              <a:schemeClr val="accent1"/>
            </a:lnRef>
            <a:fillRef idx="0">
              <a:schemeClr val="accent1"/>
            </a:fillRef>
            <a:effectRef idx="1">
              <a:schemeClr val="accent1"/>
            </a:effectRef>
            <a:fontRef idx="minor">
              <a:schemeClr val="tx1"/>
            </a:fontRef>
          </p:style>
        </p:cxnSp>
      </p:grpSp>
      <p:grpSp>
        <p:nvGrpSpPr>
          <p:cNvPr id="15" name="Group 14">
            <a:extLst>
              <a:ext uri="{FF2B5EF4-FFF2-40B4-BE49-F238E27FC236}">
                <a16:creationId xmlns:a16="http://schemas.microsoft.com/office/drawing/2014/main" id="{76482D6D-C654-2449-8A35-0CA892DA5D4D}"/>
              </a:ext>
            </a:extLst>
          </p:cNvPr>
          <p:cNvGrpSpPr/>
          <p:nvPr/>
        </p:nvGrpSpPr>
        <p:grpSpPr>
          <a:xfrm>
            <a:off x="2778300" y="2086329"/>
            <a:ext cx="109763" cy="426720"/>
            <a:chOff x="1098062" y="2626951"/>
            <a:chExt cx="125921" cy="346803"/>
          </a:xfrm>
        </p:grpSpPr>
        <p:cxnSp>
          <p:nvCxnSpPr>
            <p:cNvPr id="16" name="Straight Connector 15">
              <a:extLst>
                <a:ext uri="{FF2B5EF4-FFF2-40B4-BE49-F238E27FC236}">
                  <a16:creationId xmlns:a16="http://schemas.microsoft.com/office/drawing/2014/main" id="{F404D094-7C2D-CF4A-BF2A-7CDDCE1B4129}"/>
                </a:ext>
              </a:extLst>
            </p:cNvPr>
            <p:cNvCxnSpPr/>
            <p:nvPr/>
          </p:nvCxnSpPr>
          <p:spPr>
            <a:xfrm>
              <a:off x="1159874" y="2626951"/>
              <a:ext cx="0" cy="346803"/>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66A06A1B-A902-F845-8B2F-8631F7BCACB2}"/>
                </a:ext>
              </a:extLst>
            </p:cNvPr>
            <p:cNvCxnSpPr/>
            <p:nvPr/>
          </p:nvCxnSpPr>
          <p:spPr>
            <a:xfrm flipH="1">
              <a:off x="1098062" y="2626951"/>
              <a:ext cx="125921"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48AA453A-1DD9-314F-B30D-3934BDC38E31}"/>
                </a:ext>
              </a:extLst>
            </p:cNvPr>
            <p:cNvCxnSpPr/>
            <p:nvPr/>
          </p:nvCxnSpPr>
          <p:spPr>
            <a:xfrm flipH="1">
              <a:off x="1098062" y="2970828"/>
              <a:ext cx="125921"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grpSp>
      <p:grpSp>
        <p:nvGrpSpPr>
          <p:cNvPr id="19" name="Group 18">
            <a:extLst>
              <a:ext uri="{FF2B5EF4-FFF2-40B4-BE49-F238E27FC236}">
                <a16:creationId xmlns:a16="http://schemas.microsoft.com/office/drawing/2014/main" id="{9044BEA8-75B6-964F-89BF-560E381D5B16}"/>
              </a:ext>
            </a:extLst>
          </p:cNvPr>
          <p:cNvGrpSpPr/>
          <p:nvPr/>
        </p:nvGrpSpPr>
        <p:grpSpPr>
          <a:xfrm>
            <a:off x="2778300" y="2679280"/>
            <a:ext cx="109763" cy="731520"/>
            <a:chOff x="1098062" y="2626951"/>
            <a:chExt cx="125921" cy="346803"/>
          </a:xfrm>
        </p:grpSpPr>
        <p:cxnSp>
          <p:nvCxnSpPr>
            <p:cNvPr id="20" name="Straight Connector 19">
              <a:extLst>
                <a:ext uri="{FF2B5EF4-FFF2-40B4-BE49-F238E27FC236}">
                  <a16:creationId xmlns:a16="http://schemas.microsoft.com/office/drawing/2014/main" id="{7BEA693B-AAF0-B640-854D-639861C950C0}"/>
                </a:ext>
              </a:extLst>
            </p:cNvPr>
            <p:cNvCxnSpPr/>
            <p:nvPr/>
          </p:nvCxnSpPr>
          <p:spPr>
            <a:xfrm>
              <a:off x="1159874" y="2626951"/>
              <a:ext cx="0" cy="346803"/>
            </a:xfrm>
            <a:prstGeom prst="line">
              <a:avLst/>
            </a:prstGeom>
            <a:ln w="1270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FC0D1BD3-72D3-C44D-95A4-C179D6E80D21}"/>
                </a:ext>
              </a:extLst>
            </p:cNvPr>
            <p:cNvCxnSpPr/>
            <p:nvPr/>
          </p:nvCxnSpPr>
          <p:spPr>
            <a:xfrm flipH="1">
              <a:off x="1098062" y="2626951"/>
              <a:ext cx="125921" cy="0"/>
            </a:xfrm>
            <a:prstGeom prst="line">
              <a:avLst/>
            </a:prstGeom>
            <a:ln w="1270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15454726-3DAF-4845-9519-177C35804991}"/>
                </a:ext>
              </a:extLst>
            </p:cNvPr>
            <p:cNvCxnSpPr/>
            <p:nvPr/>
          </p:nvCxnSpPr>
          <p:spPr>
            <a:xfrm flipH="1">
              <a:off x="1098062" y="2970828"/>
              <a:ext cx="125921" cy="0"/>
            </a:xfrm>
            <a:prstGeom prst="line">
              <a:avLst/>
            </a:prstGeom>
            <a:ln w="12700">
              <a:solidFill>
                <a:schemeClr val="accent3"/>
              </a:solidFill>
            </a:ln>
          </p:spPr>
          <p:style>
            <a:lnRef idx="2">
              <a:schemeClr val="accent1"/>
            </a:lnRef>
            <a:fillRef idx="0">
              <a:schemeClr val="accent1"/>
            </a:fillRef>
            <a:effectRef idx="1">
              <a:schemeClr val="accent1"/>
            </a:effectRef>
            <a:fontRef idx="minor">
              <a:schemeClr val="tx1"/>
            </a:fontRef>
          </p:style>
        </p:cxnSp>
      </p:grpSp>
      <p:grpSp>
        <p:nvGrpSpPr>
          <p:cNvPr id="23" name="Group 22">
            <a:extLst>
              <a:ext uri="{FF2B5EF4-FFF2-40B4-BE49-F238E27FC236}">
                <a16:creationId xmlns:a16="http://schemas.microsoft.com/office/drawing/2014/main" id="{3144456B-F028-E940-B7B4-8FEA82AA0901}"/>
              </a:ext>
            </a:extLst>
          </p:cNvPr>
          <p:cNvGrpSpPr/>
          <p:nvPr/>
        </p:nvGrpSpPr>
        <p:grpSpPr>
          <a:xfrm>
            <a:off x="4013333" y="2441231"/>
            <a:ext cx="109763" cy="487680"/>
            <a:chOff x="1098062" y="2626951"/>
            <a:chExt cx="125921" cy="346803"/>
          </a:xfrm>
        </p:grpSpPr>
        <p:cxnSp>
          <p:nvCxnSpPr>
            <p:cNvPr id="24" name="Straight Connector 23">
              <a:extLst>
                <a:ext uri="{FF2B5EF4-FFF2-40B4-BE49-F238E27FC236}">
                  <a16:creationId xmlns:a16="http://schemas.microsoft.com/office/drawing/2014/main" id="{7D044496-B9E2-F44E-A27B-A7168FDF415E}"/>
                </a:ext>
              </a:extLst>
            </p:cNvPr>
            <p:cNvCxnSpPr/>
            <p:nvPr/>
          </p:nvCxnSpPr>
          <p:spPr>
            <a:xfrm>
              <a:off x="1159874" y="2626951"/>
              <a:ext cx="0" cy="346803"/>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76E04ED2-8DBC-6341-A801-2A82883F890F}"/>
                </a:ext>
              </a:extLst>
            </p:cNvPr>
            <p:cNvCxnSpPr/>
            <p:nvPr/>
          </p:nvCxnSpPr>
          <p:spPr>
            <a:xfrm flipH="1">
              <a:off x="1098062" y="2626951"/>
              <a:ext cx="125921"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3DA9606F-4655-9A43-8F30-2B659B2CECD2}"/>
                </a:ext>
              </a:extLst>
            </p:cNvPr>
            <p:cNvCxnSpPr/>
            <p:nvPr/>
          </p:nvCxnSpPr>
          <p:spPr>
            <a:xfrm flipH="1">
              <a:off x="1098062" y="2970828"/>
              <a:ext cx="125921"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grpSp>
      <p:grpSp>
        <p:nvGrpSpPr>
          <p:cNvPr id="27" name="Group 26">
            <a:extLst>
              <a:ext uri="{FF2B5EF4-FFF2-40B4-BE49-F238E27FC236}">
                <a16:creationId xmlns:a16="http://schemas.microsoft.com/office/drawing/2014/main" id="{A506ABF0-B4BB-5D49-BB7E-AA443A4E9628}"/>
              </a:ext>
            </a:extLst>
          </p:cNvPr>
          <p:cNvGrpSpPr/>
          <p:nvPr/>
        </p:nvGrpSpPr>
        <p:grpSpPr>
          <a:xfrm>
            <a:off x="4013333" y="3115803"/>
            <a:ext cx="109763" cy="548640"/>
            <a:chOff x="1098062" y="2626951"/>
            <a:chExt cx="125921" cy="346803"/>
          </a:xfrm>
        </p:grpSpPr>
        <p:cxnSp>
          <p:nvCxnSpPr>
            <p:cNvPr id="28" name="Straight Connector 27">
              <a:extLst>
                <a:ext uri="{FF2B5EF4-FFF2-40B4-BE49-F238E27FC236}">
                  <a16:creationId xmlns:a16="http://schemas.microsoft.com/office/drawing/2014/main" id="{7143E4B7-2AA8-444E-B5E6-0103439CC6B8}"/>
                </a:ext>
              </a:extLst>
            </p:cNvPr>
            <p:cNvCxnSpPr/>
            <p:nvPr/>
          </p:nvCxnSpPr>
          <p:spPr>
            <a:xfrm>
              <a:off x="1159874" y="2626951"/>
              <a:ext cx="0" cy="346803"/>
            </a:xfrm>
            <a:prstGeom prst="line">
              <a:avLst/>
            </a:prstGeom>
            <a:ln w="1270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F900A965-EADF-9048-ACB6-7F00DC196609}"/>
                </a:ext>
              </a:extLst>
            </p:cNvPr>
            <p:cNvCxnSpPr/>
            <p:nvPr/>
          </p:nvCxnSpPr>
          <p:spPr>
            <a:xfrm flipH="1">
              <a:off x="1098062" y="2626951"/>
              <a:ext cx="125921" cy="0"/>
            </a:xfrm>
            <a:prstGeom prst="line">
              <a:avLst/>
            </a:prstGeom>
            <a:ln w="1270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C4C39902-B422-F34B-96DA-9B182393E9AB}"/>
                </a:ext>
              </a:extLst>
            </p:cNvPr>
            <p:cNvCxnSpPr/>
            <p:nvPr/>
          </p:nvCxnSpPr>
          <p:spPr>
            <a:xfrm flipH="1">
              <a:off x="1098062" y="2970828"/>
              <a:ext cx="125921" cy="0"/>
            </a:xfrm>
            <a:prstGeom prst="line">
              <a:avLst/>
            </a:prstGeom>
            <a:ln w="12700">
              <a:solidFill>
                <a:schemeClr val="accent3"/>
              </a:solidFill>
            </a:ln>
          </p:spPr>
          <p:style>
            <a:lnRef idx="2">
              <a:schemeClr val="accent1"/>
            </a:lnRef>
            <a:fillRef idx="0">
              <a:schemeClr val="accent1"/>
            </a:fillRef>
            <a:effectRef idx="1">
              <a:schemeClr val="accent1"/>
            </a:effectRef>
            <a:fontRef idx="minor">
              <a:schemeClr val="tx1"/>
            </a:fontRef>
          </p:style>
        </p:cxnSp>
      </p:grpSp>
      <p:grpSp>
        <p:nvGrpSpPr>
          <p:cNvPr id="31" name="Group 30">
            <a:extLst>
              <a:ext uri="{FF2B5EF4-FFF2-40B4-BE49-F238E27FC236}">
                <a16:creationId xmlns:a16="http://schemas.microsoft.com/office/drawing/2014/main" id="{087061E7-4C6F-434D-A45B-03548B5C6A32}"/>
              </a:ext>
            </a:extLst>
          </p:cNvPr>
          <p:cNvGrpSpPr/>
          <p:nvPr/>
        </p:nvGrpSpPr>
        <p:grpSpPr>
          <a:xfrm>
            <a:off x="5238330" y="2566991"/>
            <a:ext cx="109763" cy="548640"/>
            <a:chOff x="1098062" y="2626951"/>
            <a:chExt cx="125921" cy="346803"/>
          </a:xfrm>
        </p:grpSpPr>
        <p:cxnSp>
          <p:nvCxnSpPr>
            <p:cNvPr id="32" name="Straight Connector 31">
              <a:extLst>
                <a:ext uri="{FF2B5EF4-FFF2-40B4-BE49-F238E27FC236}">
                  <a16:creationId xmlns:a16="http://schemas.microsoft.com/office/drawing/2014/main" id="{8C803950-AF23-B843-8462-E122880E3151}"/>
                </a:ext>
              </a:extLst>
            </p:cNvPr>
            <p:cNvCxnSpPr/>
            <p:nvPr/>
          </p:nvCxnSpPr>
          <p:spPr>
            <a:xfrm>
              <a:off x="1159874" y="2626951"/>
              <a:ext cx="0" cy="346803"/>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46F91A64-119C-8145-B5CE-A4E5DA4BFA5A}"/>
                </a:ext>
              </a:extLst>
            </p:cNvPr>
            <p:cNvCxnSpPr/>
            <p:nvPr/>
          </p:nvCxnSpPr>
          <p:spPr>
            <a:xfrm flipH="1">
              <a:off x="1098062" y="2626951"/>
              <a:ext cx="125921"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27C040F5-D116-9D4E-99B7-900065B799C4}"/>
                </a:ext>
              </a:extLst>
            </p:cNvPr>
            <p:cNvCxnSpPr/>
            <p:nvPr/>
          </p:nvCxnSpPr>
          <p:spPr>
            <a:xfrm flipH="1">
              <a:off x="1098062" y="2970828"/>
              <a:ext cx="125921"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grpSp>
      <p:grpSp>
        <p:nvGrpSpPr>
          <p:cNvPr id="35" name="Group 34">
            <a:extLst>
              <a:ext uri="{FF2B5EF4-FFF2-40B4-BE49-F238E27FC236}">
                <a16:creationId xmlns:a16="http://schemas.microsoft.com/office/drawing/2014/main" id="{EF81E4BC-4301-4B42-B32F-A7CC5D60B1F8}"/>
              </a:ext>
            </a:extLst>
          </p:cNvPr>
          <p:cNvGrpSpPr/>
          <p:nvPr/>
        </p:nvGrpSpPr>
        <p:grpSpPr>
          <a:xfrm>
            <a:off x="5238330" y="3286902"/>
            <a:ext cx="109763" cy="609600"/>
            <a:chOff x="1098062" y="2626951"/>
            <a:chExt cx="125921" cy="346803"/>
          </a:xfrm>
        </p:grpSpPr>
        <p:cxnSp>
          <p:nvCxnSpPr>
            <p:cNvPr id="36" name="Straight Connector 35">
              <a:extLst>
                <a:ext uri="{FF2B5EF4-FFF2-40B4-BE49-F238E27FC236}">
                  <a16:creationId xmlns:a16="http://schemas.microsoft.com/office/drawing/2014/main" id="{0AA7B5E0-4CE9-2448-9ADF-98D1104F6027}"/>
                </a:ext>
              </a:extLst>
            </p:cNvPr>
            <p:cNvCxnSpPr/>
            <p:nvPr/>
          </p:nvCxnSpPr>
          <p:spPr>
            <a:xfrm>
              <a:off x="1159874" y="2626951"/>
              <a:ext cx="0" cy="346803"/>
            </a:xfrm>
            <a:prstGeom prst="line">
              <a:avLst/>
            </a:prstGeom>
            <a:ln w="1270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4B4A83F2-D1F9-F54F-8E42-F820461DDE3C}"/>
                </a:ext>
              </a:extLst>
            </p:cNvPr>
            <p:cNvCxnSpPr/>
            <p:nvPr/>
          </p:nvCxnSpPr>
          <p:spPr>
            <a:xfrm flipH="1">
              <a:off x="1098062" y="2626951"/>
              <a:ext cx="125921" cy="0"/>
            </a:xfrm>
            <a:prstGeom prst="line">
              <a:avLst/>
            </a:prstGeom>
            <a:ln w="1270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B3CF0610-83F3-7E4F-A007-3CA98476C94B}"/>
                </a:ext>
              </a:extLst>
            </p:cNvPr>
            <p:cNvCxnSpPr/>
            <p:nvPr/>
          </p:nvCxnSpPr>
          <p:spPr>
            <a:xfrm flipH="1">
              <a:off x="1098062" y="2970828"/>
              <a:ext cx="125921" cy="0"/>
            </a:xfrm>
            <a:prstGeom prst="line">
              <a:avLst/>
            </a:prstGeom>
            <a:ln w="12700">
              <a:solidFill>
                <a:schemeClr val="accent3"/>
              </a:solidFill>
            </a:ln>
          </p:spPr>
          <p:style>
            <a:lnRef idx="2">
              <a:schemeClr val="accent1"/>
            </a:lnRef>
            <a:fillRef idx="0">
              <a:schemeClr val="accent1"/>
            </a:fillRef>
            <a:effectRef idx="1">
              <a:schemeClr val="accent1"/>
            </a:effectRef>
            <a:fontRef idx="minor">
              <a:schemeClr val="tx1"/>
            </a:fontRef>
          </p:style>
        </p:cxnSp>
      </p:grpSp>
      <p:grpSp>
        <p:nvGrpSpPr>
          <p:cNvPr id="39" name="Group 38">
            <a:extLst>
              <a:ext uri="{FF2B5EF4-FFF2-40B4-BE49-F238E27FC236}">
                <a16:creationId xmlns:a16="http://schemas.microsoft.com/office/drawing/2014/main" id="{5C12E43B-B316-A048-8843-6970D4ED276C}"/>
              </a:ext>
            </a:extLst>
          </p:cNvPr>
          <p:cNvGrpSpPr/>
          <p:nvPr/>
        </p:nvGrpSpPr>
        <p:grpSpPr>
          <a:xfrm>
            <a:off x="6466698" y="2645008"/>
            <a:ext cx="109763" cy="609600"/>
            <a:chOff x="1098062" y="2626951"/>
            <a:chExt cx="125921" cy="346803"/>
          </a:xfrm>
        </p:grpSpPr>
        <p:cxnSp>
          <p:nvCxnSpPr>
            <p:cNvPr id="40" name="Straight Connector 39">
              <a:extLst>
                <a:ext uri="{FF2B5EF4-FFF2-40B4-BE49-F238E27FC236}">
                  <a16:creationId xmlns:a16="http://schemas.microsoft.com/office/drawing/2014/main" id="{8E441F41-55F1-3741-BA01-EEA1B30E3618}"/>
                </a:ext>
              </a:extLst>
            </p:cNvPr>
            <p:cNvCxnSpPr/>
            <p:nvPr/>
          </p:nvCxnSpPr>
          <p:spPr>
            <a:xfrm>
              <a:off x="1159874" y="2626951"/>
              <a:ext cx="0" cy="346803"/>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836B6FBE-71EE-4342-911D-CFCCD9A55746}"/>
                </a:ext>
              </a:extLst>
            </p:cNvPr>
            <p:cNvCxnSpPr/>
            <p:nvPr/>
          </p:nvCxnSpPr>
          <p:spPr>
            <a:xfrm flipH="1">
              <a:off x="1098062" y="2626951"/>
              <a:ext cx="125921"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688F002C-2279-0A43-A6F0-1F1D63FFDA31}"/>
                </a:ext>
              </a:extLst>
            </p:cNvPr>
            <p:cNvCxnSpPr/>
            <p:nvPr/>
          </p:nvCxnSpPr>
          <p:spPr>
            <a:xfrm flipH="1">
              <a:off x="1098062" y="2970828"/>
              <a:ext cx="125921"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grpSp>
      <p:grpSp>
        <p:nvGrpSpPr>
          <p:cNvPr id="43" name="Group 42">
            <a:extLst>
              <a:ext uri="{FF2B5EF4-FFF2-40B4-BE49-F238E27FC236}">
                <a16:creationId xmlns:a16="http://schemas.microsoft.com/office/drawing/2014/main" id="{3CA73DE0-DCFB-6E43-B35B-1ED1E91325A0}"/>
              </a:ext>
            </a:extLst>
          </p:cNvPr>
          <p:cNvGrpSpPr/>
          <p:nvPr/>
        </p:nvGrpSpPr>
        <p:grpSpPr>
          <a:xfrm>
            <a:off x="6466698" y="2809809"/>
            <a:ext cx="109763" cy="792480"/>
            <a:chOff x="1098062" y="2626951"/>
            <a:chExt cx="125921" cy="346803"/>
          </a:xfrm>
        </p:grpSpPr>
        <p:cxnSp>
          <p:nvCxnSpPr>
            <p:cNvPr id="44" name="Straight Connector 43">
              <a:extLst>
                <a:ext uri="{FF2B5EF4-FFF2-40B4-BE49-F238E27FC236}">
                  <a16:creationId xmlns:a16="http://schemas.microsoft.com/office/drawing/2014/main" id="{C6DA89B0-E742-E94D-A668-671EDBE2B2E7}"/>
                </a:ext>
              </a:extLst>
            </p:cNvPr>
            <p:cNvCxnSpPr/>
            <p:nvPr/>
          </p:nvCxnSpPr>
          <p:spPr>
            <a:xfrm>
              <a:off x="1159874" y="2626951"/>
              <a:ext cx="0" cy="346803"/>
            </a:xfrm>
            <a:prstGeom prst="line">
              <a:avLst/>
            </a:prstGeom>
            <a:ln w="1270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E0E5EDB3-5813-2541-9E50-9B7EEFBEB775}"/>
                </a:ext>
              </a:extLst>
            </p:cNvPr>
            <p:cNvCxnSpPr/>
            <p:nvPr/>
          </p:nvCxnSpPr>
          <p:spPr>
            <a:xfrm flipH="1">
              <a:off x="1098062" y="2626951"/>
              <a:ext cx="125921" cy="0"/>
            </a:xfrm>
            <a:prstGeom prst="line">
              <a:avLst/>
            </a:prstGeom>
            <a:ln w="1270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10B0D18C-3AD9-284C-8BF6-74E58EDFE45E}"/>
                </a:ext>
              </a:extLst>
            </p:cNvPr>
            <p:cNvCxnSpPr/>
            <p:nvPr/>
          </p:nvCxnSpPr>
          <p:spPr>
            <a:xfrm flipH="1">
              <a:off x="1098062" y="2970828"/>
              <a:ext cx="125921" cy="0"/>
            </a:xfrm>
            <a:prstGeom prst="line">
              <a:avLst/>
            </a:prstGeom>
            <a:ln w="12700">
              <a:solidFill>
                <a:schemeClr val="accent3"/>
              </a:solidFill>
            </a:ln>
          </p:spPr>
          <p:style>
            <a:lnRef idx="2">
              <a:schemeClr val="accent1"/>
            </a:lnRef>
            <a:fillRef idx="0">
              <a:schemeClr val="accent1"/>
            </a:fillRef>
            <a:effectRef idx="1">
              <a:schemeClr val="accent1"/>
            </a:effectRef>
            <a:fontRef idx="minor">
              <a:schemeClr val="tx1"/>
            </a:fontRef>
          </p:style>
        </p:cxnSp>
      </p:grpSp>
      <p:grpSp>
        <p:nvGrpSpPr>
          <p:cNvPr id="47" name="Group 46">
            <a:extLst>
              <a:ext uri="{FF2B5EF4-FFF2-40B4-BE49-F238E27FC236}">
                <a16:creationId xmlns:a16="http://schemas.microsoft.com/office/drawing/2014/main" id="{D35AF885-79F2-4448-9073-D542232A1CC6}"/>
              </a:ext>
            </a:extLst>
          </p:cNvPr>
          <p:cNvGrpSpPr/>
          <p:nvPr/>
        </p:nvGrpSpPr>
        <p:grpSpPr>
          <a:xfrm>
            <a:off x="7695065" y="3002721"/>
            <a:ext cx="109763" cy="792480"/>
            <a:chOff x="1098062" y="2626951"/>
            <a:chExt cx="125921" cy="346803"/>
          </a:xfrm>
        </p:grpSpPr>
        <p:cxnSp>
          <p:nvCxnSpPr>
            <p:cNvPr id="48" name="Straight Connector 47">
              <a:extLst>
                <a:ext uri="{FF2B5EF4-FFF2-40B4-BE49-F238E27FC236}">
                  <a16:creationId xmlns:a16="http://schemas.microsoft.com/office/drawing/2014/main" id="{F2F73196-D085-DF43-B6FB-DBC96FF9A401}"/>
                </a:ext>
              </a:extLst>
            </p:cNvPr>
            <p:cNvCxnSpPr/>
            <p:nvPr/>
          </p:nvCxnSpPr>
          <p:spPr>
            <a:xfrm>
              <a:off x="1159874" y="2626951"/>
              <a:ext cx="0" cy="346803"/>
            </a:xfrm>
            <a:prstGeom prst="line">
              <a:avLst/>
            </a:prstGeom>
            <a:ln w="1270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6D0FF0D7-EB02-D94C-9872-D99E14EC1C1C}"/>
                </a:ext>
              </a:extLst>
            </p:cNvPr>
            <p:cNvCxnSpPr/>
            <p:nvPr/>
          </p:nvCxnSpPr>
          <p:spPr>
            <a:xfrm flipH="1">
              <a:off x="1098062" y="2626951"/>
              <a:ext cx="125921" cy="0"/>
            </a:xfrm>
            <a:prstGeom prst="line">
              <a:avLst/>
            </a:prstGeom>
            <a:ln w="1270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F7B76D88-18DB-994C-8FC1-8F55AFE71CDB}"/>
                </a:ext>
              </a:extLst>
            </p:cNvPr>
            <p:cNvCxnSpPr/>
            <p:nvPr/>
          </p:nvCxnSpPr>
          <p:spPr>
            <a:xfrm flipH="1">
              <a:off x="1098062" y="2970828"/>
              <a:ext cx="125921" cy="0"/>
            </a:xfrm>
            <a:prstGeom prst="line">
              <a:avLst/>
            </a:prstGeom>
            <a:ln w="12700">
              <a:solidFill>
                <a:schemeClr val="accent3"/>
              </a:solidFill>
            </a:ln>
          </p:spPr>
          <p:style>
            <a:lnRef idx="2">
              <a:schemeClr val="accent1"/>
            </a:lnRef>
            <a:fillRef idx="0">
              <a:schemeClr val="accent1"/>
            </a:fillRef>
            <a:effectRef idx="1">
              <a:schemeClr val="accent1"/>
            </a:effectRef>
            <a:fontRef idx="minor">
              <a:schemeClr val="tx1"/>
            </a:fontRef>
          </p:style>
        </p:cxnSp>
      </p:grpSp>
      <p:grpSp>
        <p:nvGrpSpPr>
          <p:cNvPr id="51" name="Group 50">
            <a:extLst>
              <a:ext uri="{FF2B5EF4-FFF2-40B4-BE49-F238E27FC236}">
                <a16:creationId xmlns:a16="http://schemas.microsoft.com/office/drawing/2014/main" id="{6D8B7046-2FBC-0F42-9F0C-4221EE4E1EE2}"/>
              </a:ext>
            </a:extLst>
          </p:cNvPr>
          <p:cNvGrpSpPr/>
          <p:nvPr/>
        </p:nvGrpSpPr>
        <p:grpSpPr>
          <a:xfrm>
            <a:off x="7695065" y="2379314"/>
            <a:ext cx="109763" cy="609600"/>
            <a:chOff x="1098062" y="2626951"/>
            <a:chExt cx="125921" cy="346803"/>
          </a:xfrm>
        </p:grpSpPr>
        <p:cxnSp>
          <p:nvCxnSpPr>
            <p:cNvPr id="52" name="Straight Connector 51">
              <a:extLst>
                <a:ext uri="{FF2B5EF4-FFF2-40B4-BE49-F238E27FC236}">
                  <a16:creationId xmlns:a16="http://schemas.microsoft.com/office/drawing/2014/main" id="{EAF83112-DDC0-6541-B7E6-A2FE8932C6DD}"/>
                </a:ext>
              </a:extLst>
            </p:cNvPr>
            <p:cNvCxnSpPr/>
            <p:nvPr/>
          </p:nvCxnSpPr>
          <p:spPr>
            <a:xfrm>
              <a:off x="1159874" y="2626951"/>
              <a:ext cx="0" cy="346803"/>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1023A738-4F05-8F47-BB73-AC05744A5CB5}"/>
                </a:ext>
              </a:extLst>
            </p:cNvPr>
            <p:cNvCxnSpPr/>
            <p:nvPr/>
          </p:nvCxnSpPr>
          <p:spPr>
            <a:xfrm flipH="1">
              <a:off x="1098062" y="2626951"/>
              <a:ext cx="125921"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116ABC4F-043D-B440-8A28-BA3FD0D75AFF}"/>
                </a:ext>
              </a:extLst>
            </p:cNvPr>
            <p:cNvCxnSpPr/>
            <p:nvPr/>
          </p:nvCxnSpPr>
          <p:spPr>
            <a:xfrm flipH="1">
              <a:off x="1098062" y="2970828"/>
              <a:ext cx="125921"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grpSp>
      <p:sp>
        <p:nvSpPr>
          <p:cNvPr id="55" name="TextBox 54">
            <a:extLst>
              <a:ext uri="{FF2B5EF4-FFF2-40B4-BE49-F238E27FC236}">
                <a16:creationId xmlns:a16="http://schemas.microsoft.com/office/drawing/2014/main" id="{42F51281-9EF8-F147-B094-A958818A0146}"/>
              </a:ext>
            </a:extLst>
          </p:cNvPr>
          <p:cNvSpPr txBox="1"/>
          <p:nvPr/>
        </p:nvSpPr>
        <p:spPr>
          <a:xfrm>
            <a:off x="794150" y="4272059"/>
            <a:ext cx="8271592" cy="769634"/>
          </a:xfrm>
          <a:prstGeom prst="rect">
            <a:avLst/>
          </a:prstGeom>
          <a:noFill/>
        </p:spPr>
        <p:txBody>
          <a:bodyPr wrap="square" rtlCol="0">
            <a:spAutoFit/>
          </a:bodyPr>
          <a:lstStyle/>
          <a:p>
            <a:pPr>
              <a:tabLst>
                <a:tab pos="753514" algn="ctr"/>
                <a:tab pos="1976917" algn="ctr"/>
                <a:tab pos="3189738" algn="ctr"/>
                <a:tab pos="4413140" algn="ctr"/>
                <a:tab pos="5636543" algn="ctr"/>
                <a:tab pos="6849362" algn="ctr"/>
              </a:tabLst>
            </a:pPr>
            <a:r>
              <a:rPr lang="en-US" sz="1467" dirty="0">
                <a:solidFill>
                  <a:schemeClr val="accent4"/>
                </a:solidFill>
              </a:rPr>
              <a:t>(n)</a:t>
            </a:r>
            <a:r>
              <a:rPr lang="en-US" sz="1467" dirty="0">
                <a:solidFill>
                  <a:schemeClr val="accent6">
                    <a:lumMod val="75000"/>
                  </a:schemeClr>
                </a:solidFill>
              </a:rPr>
              <a:t>	</a:t>
            </a:r>
            <a:r>
              <a:rPr lang="en-US" sz="1467" dirty="0">
                <a:solidFill>
                  <a:schemeClr val="accent4"/>
                </a:solidFill>
              </a:rPr>
              <a:t>(69)</a:t>
            </a:r>
            <a:r>
              <a:rPr lang="en-US" sz="1467" dirty="0">
                <a:solidFill>
                  <a:schemeClr val="accent6">
                    <a:lumMod val="75000"/>
                  </a:schemeClr>
                </a:solidFill>
              </a:rPr>
              <a:t>	</a:t>
            </a:r>
            <a:r>
              <a:rPr lang="en-US" sz="1467" dirty="0">
                <a:solidFill>
                  <a:schemeClr val="accent4"/>
                </a:solidFill>
              </a:rPr>
              <a:t>(69)</a:t>
            </a:r>
            <a:r>
              <a:rPr lang="en-US" sz="1467" dirty="0">
                <a:solidFill>
                  <a:schemeClr val="accent6">
                    <a:lumMod val="75000"/>
                  </a:schemeClr>
                </a:solidFill>
              </a:rPr>
              <a:t>	</a:t>
            </a:r>
            <a:r>
              <a:rPr lang="en-US" sz="1467" dirty="0">
                <a:solidFill>
                  <a:schemeClr val="accent4"/>
                </a:solidFill>
              </a:rPr>
              <a:t>(55)</a:t>
            </a:r>
            <a:r>
              <a:rPr lang="en-US" sz="1467" dirty="0">
                <a:solidFill>
                  <a:schemeClr val="accent6">
                    <a:lumMod val="75000"/>
                  </a:schemeClr>
                </a:solidFill>
              </a:rPr>
              <a:t>	</a:t>
            </a:r>
            <a:r>
              <a:rPr lang="en-US" sz="1467" dirty="0">
                <a:solidFill>
                  <a:schemeClr val="accent4"/>
                </a:solidFill>
              </a:rPr>
              <a:t>(46)</a:t>
            </a:r>
            <a:r>
              <a:rPr lang="en-US" sz="1467" dirty="0">
                <a:solidFill>
                  <a:schemeClr val="accent6">
                    <a:lumMod val="75000"/>
                  </a:schemeClr>
                </a:solidFill>
              </a:rPr>
              <a:t>	</a:t>
            </a:r>
            <a:r>
              <a:rPr lang="en-US" sz="1467" dirty="0">
                <a:solidFill>
                  <a:schemeClr val="accent4"/>
                </a:solidFill>
              </a:rPr>
              <a:t>(46)</a:t>
            </a:r>
            <a:r>
              <a:rPr lang="en-US" sz="1467" dirty="0">
                <a:solidFill>
                  <a:schemeClr val="accent6">
                    <a:lumMod val="75000"/>
                  </a:schemeClr>
                </a:solidFill>
              </a:rPr>
              <a:t>	</a:t>
            </a:r>
            <a:r>
              <a:rPr lang="en-US" sz="1467" dirty="0">
                <a:solidFill>
                  <a:schemeClr val="accent4"/>
                </a:solidFill>
              </a:rPr>
              <a:t>(44)</a:t>
            </a:r>
          </a:p>
          <a:p>
            <a:pPr>
              <a:tabLst>
                <a:tab pos="753514" algn="ctr"/>
                <a:tab pos="1976917" algn="ctr"/>
                <a:tab pos="3189738" algn="ctr"/>
                <a:tab pos="4413140" algn="ctr"/>
                <a:tab pos="5636543" algn="ctr"/>
                <a:tab pos="6849362" algn="ctr"/>
              </a:tabLst>
            </a:pPr>
            <a:r>
              <a:rPr lang="en-US" sz="1467" dirty="0">
                <a:solidFill>
                  <a:schemeClr val="accent3"/>
                </a:solidFill>
              </a:rPr>
              <a:t>(n)	(24)	(24)	(28)	(24)	(24)	(24)</a:t>
            </a:r>
          </a:p>
          <a:p>
            <a:pPr>
              <a:tabLst>
                <a:tab pos="753514" algn="ctr"/>
                <a:tab pos="1976917" algn="ctr"/>
                <a:tab pos="3189738" algn="ctr"/>
                <a:tab pos="4413140" algn="ctr"/>
                <a:tab pos="5636543" algn="ctr"/>
                <a:tab pos="6849362" algn="ctr"/>
              </a:tabLst>
            </a:pPr>
            <a:endParaRPr lang="en-US" sz="1467" dirty="0"/>
          </a:p>
        </p:txBody>
      </p:sp>
      <p:sp>
        <p:nvSpPr>
          <p:cNvPr id="56" name="TextBox 55">
            <a:extLst>
              <a:ext uri="{FF2B5EF4-FFF2-40B4-BE49-F238E27FC236}">
                <a16:creationId xmlns:a16="http://schemas.microsoft.com/office/drawing/2014/main" id="{D0FF9E3A-8A68-8644-A584-606D4615F96E}"/>
              </a:ext>
            </a:extLst>
          </p:cNvPr>
          <p:cNvSpPr txBox="1"/>
          <p:nvPr/>
        </p:nvSpPr>
        <p:spPr>
          <a:xfrm>
            <a:off x="1046959" y="880610"/>
            <a:ext cx="1132041" cy="276999"/>
          </a:xfrm>
          <a:prstGeom prst="rect">
            <a:avLst/>
          </a:prstGeom>
          <a:noFill/>
        </p:spPr>
        <p:txBody>
          <a:bodyPr wrap="none" rtlCol="0">
            <a:spAutoFit/>
          </a:bodyPr>
          <a:lstStyle/>
          <a:p>
            <a:pPr algn="ctr"/>
            <a:r>
              <a:rPr lang="en-US" sz="1200" dirty="0"/>
              <a:t>(16.82; 18.28)</a:t>
            </a:r>
          </a:p>
        </p:txBody>
      </p:sp>
      <p:sp>
        <p:nvSpPr>
          <p:cNvPr id="57" name="TextBox 56">
            <a:extLst>
              <a:ext uri="{FF2B5EF4-FFF2-40B4-BE49-F238E27FC236}">
                <a16:creationId xmlns:a16="http://schemas.microsoft.com/office/drawing/2014/main" id="{6C9EB32D-0CAA-B747-8253-34A37049FFB6}"/>
              </a:ext>
            </a:extLst>
          </p:cNvPr>
          <p:cNvSpPr txBox="1"/>
          <p:nvPr/>
        </p:nvSpPr>
        <p:spPr>
          <a:xfrm>
            <a:off x="2405493" y="1696876"/>
            <a:ext cx="1132041" cy="276999"/>
          </a:xfrm>
          <a:prstGeom prst="rect">
            <a:avLst/>
          </a:prstGeom>
          <a:noFill/>
        </p:spPr>
        <p:txBody>
          <a:bodyPr wrap="none" rtlCol="0">
            <a:spAutoFit/>
          </a:bodyPr>
          <a:lstStyle/>
          <a:p>
            <a:pPr algn="ctr"/>
            <a:r>
              <a:rPr lang="en-US" sz="1200" dirty="0"/>
              <a:t>(13.19; 15.39)</a:t>
            </a:r>
          </a:p>
        </p:txBody>
      </p:sp>
      <p:sp>
        <p:nvSpPr>
          <p:cNvPr id="58" name="TextBox 57">
            <a:extLst>
              <a:ext uri="{FF2B5EF4-FFF2-40B4-BE49-F238E27FC236}">
                <a16:creationId xmlns:a16="http://schemas.microsoft.com/office/drawing/2014/main" id="{104F7CC9-6C8A-704E-A14C-7D1B475A82A1}"/>
              </a:ext>
            </a:extLst>
          </p:cNvPr>
          <p:cNvSpPr txBox="1"/>
          <p:nvPr/>
        </p:nvSpPr>
        <p:spPr>
          <a:xfrm>
            <a:off x="3525512" y="2093392"/>
            <a:ext cx="1128643" cy="276999"/>
          </a:xfrm>
          <a:prstGeom prst="rect">
            <a:avLst/>
          </a:prstGeom>
          <a:noFill/>
        </p:spPr>
        <p:txBody>
          <a:bodyPr wrap="none" rtlCol="0">
            <a:spAutoFit/>
          </a:bodyPr>
          <a:lstStyle/>
          <a:p>
            <a:pPr algn="ctr"/>
            <a:r>
              <a:rPr lang="en-US" sz="1200" dirty="0"/>
              <a:t>(11.87; 14.60)</a:t>
            </a:r>
          </a:p>
        </p:txBody>
      </p:sp>
      <p:sp>
        <p:nvSpPr>
          <p:cNvPr id="59" name="TextBox 58">
            <a:extLst>
              <a:ext uri="{FF2B5EF4-FFF2-40B4-BE49-F238E27FC236}">
                <a16:creationId xmlns:a16="http://schemas.microsoft.com/office/drawing/2014/main" id="{F218E946-FE18-0D4C-8F71-7BBD58E84A94}"/>
              </a:ext>
            </a:extLst>
          </p:cNvPr>
          <p:cNvSpPr txBox="1"/>
          <p:nvPr/>
        </p:nvSpPr>
        <p:spPr>
          <a:xfrm>
            <a:off x="4816427" y="2239443"/>
            <a:ext cx="1128643" cy="276999"/>
          </a:xfrm>
          <a:prstGeom prst="rect">
            <a:avLst/>
          </a:prstGeom>
          <a:noFill/>
        </p:spPr>
        <p:txBody>
          <a:bodyPr wrap="none" rtlCol="0">
            <a:spAutoFit/>
          </a:bodyPr>
          <a:lstStyle/>
          <a:p>
            <a:pPr algn="ctr"/>
            <a:r>
              <a:rPr lang="en-US" sz="1200" dirty="0"/>
              <a:t>(11.06; 14.16)</a:t>
            </a:r>
          </a:p>
        </p:txBody>
      </p:sp>
      <p:sp>
        <p:nvSpPr>
          <p:cNvPr id="60" name="TextBox 59">
            <a:extLst>
              <a:ext uri="{FF2B5EF4-FFF2-40B4-BE49-F238E27FC236}">
                <a16:creationId xmlns:a16="http://schemas.microsoft.com/office/drawing/2014/main" id="{FB3AD156-E559-394D-B598-16D6213DB36A}"/>
              </a:ext>
            </a:extLst>
          </p:cNvPr>
          <p:cNvSpPr txBox="1"/>
          <p:nvPr/>
        </p:nvSpPr>
        <p:spPr>
          <a:xfrm>
            <a:off x="5990923" y="2293125"/>
            <a:ext cx="1132041" cy="276999"/>
          </a:xfrm>
          <a:prstGeom prst="rect">
            <a:avLst/>
          </a:prstGeom>
          <a:noFill/>
        </p:spPr>
        <p:txBody>
          <a:bodyPr wrap="none" rtlCol="0">
            <a:spAutoFit/>
          </a:bodyPr>
          <a:lstStyle/>
          <a:p>
            <a:pPr algn="ctr"/>
            <a:r>
              <a:rPr lang="en-US" sz="1200" dirty="0"/>
              <a:t>(10.56; 13.87)</a:t>
            </a:r>
          </a:p>
        </p:txBody>
      </p:sp>
      <p:sp>
        <p:nvSpPr>
          <p:cNvPr id="61" name="TextBox 60">
            <a:extLst>
              <a:ext uri="{FF2B5EF4-FFF2-40B4-BE49-F238E27FC236}">
                <a16:creationId xmlns:a16="http://schemas.microsoft.com/office/drawing/2014/main" id="{DCC02B3A-3448-6D49-AA20-61A868436256}"/>
              </a:ext>
            </a:extLst>
          </p:cNvPr>
          <p:cNvSpPr txBox="1"/>
          <p:nvPr/>
        </p:nvSpPr>
        <p:spPr>
          <a:xfrm>
            <a:off x="7248522" y="2022333"/>
            <a:ext cx="1112612" cy="276999"/>
          </a:xfrm>
          <a:prstGeom prst="rect">
            <a:avLst/>
          </a:prstGeom>
          <a:noFill/>
        </p:spPr>
        <p:txBody>
          <a:bodyPr wrap="none" rtlCol="0">
            <a:spAutoFit/>
          </a:bodyPr>
          <a:lstStyle/>
          <a:p>
            <a:pPr algn="ctr"/>
            <a:r>
              <a:rPr lang="en-US" sz="1200" dirty="0"/>
              <a:t>[11.31; 14.37]</a:t>
            </a:r>
          </a:p>
        </p:txBody>
      </p:sp>
      <p:sp>
        <p:nvSpPr>
          <p:cNvPr id="62" name="TextBox 61">
            <a:extLst>
              <a:ext uri="{FF2B5EF4-FFF2-40B4-BE49-F238E27FC236}">
                <a16:creationId xmlns:a16="http://schemas.microsoft.com/office/drawing/2014/main" id="{C70CECFF-7B83-AC44-AB7E-EC4B37E3664A}"/>
              </a:ext>
            </a:extLst>
          </p:cNvPr>
          <p:cNvSpPr txBox="1"/>
          <p:nvPr/>
        </p:nvSpPr>
        <p:spPr>
          <a:xfrm>
            <a:off x="724263" y="2154626"/>
            <a:ext cx="1132041" cy="276999"/>
          </a:xfrm>
          <a:prstGeom prst="rect">
            <a:avLst/>
          </a:prstGeom>
          <a:noFill/>
        </p:spPr>
        <p:txBody>
          <a:bodyPr wrap="none" rtlCol="0">
            <a:spAutoFit/>
          </a:bodyPr>
          <a:lstStyle/>
          <a:p>
            <a:pPr algn="ctr"/>
            <a:r>
              <a:rPr lang="en-US" sz="1200" dirty="0"/>
              <a:t>(14.58; 17.01)</a:t>
            </a:r>
          </a:p>
        </p:txBody>
      </p:sp>
      <p:sp>
        <p:nvSpPr>
          <p:cNvPr id="63" name="TextBox 62">
            <a:extLst>
              <a:ext uri="{FF2B5EF4-FFF2-40B4-BE49-F238E27FC236}">
                <a16:creationId xmlns:a16="http://schemas.microsoft.com/office/drawing/2014/main" id="{52159279-818F-2745-8685-E27FCD58D04D}"/>
              </a:ext>
            </a:extLst>
          </p:cNvPr>
          <p:cNvSpPr txBox="1"/>
          <p:nvPr/>
        </p:nvSpPr>
        <p:spPr>
          <a:xfrm>
            <a:off x="2290165" y="3434478"/>
            <a:ext cx="1055097" cy="276999"/>
          </a:xfrm>
          <a:prstGeom prst="rect">
            <a:avLst/>
          </a:prstGeom>
          <a:noFill/>
        </p:spPr>
        <p:txBody>
          <a:bodyPr wrap="none" rtlCol="0">
            <a:spAutoFit/>
          </a:bodyPr>
          <a:lstStyle/>
          <a:p>
            <a:pPr algn="ctr"/>
            <a:r>
              <a:rPr lang="en-US" sz="1200" dirty="0"/>
              <a:t>(9.90; 14.29)</a:t>
            </a:r>
          </a:p>
        </p:txBody>
      </p:sp>
      <p:sp>
        <p:nvSpPr>
          <p:cNvPr id="64" name="TextBox 63">
            <a:extLst>
              <a:ext uri="{FF2B5EF4-FFF2-40B4-BE49-F238E27FC236}">
                <a16:creationId xmlns:a16="http://schemas.microsoft.com/office/drawing/2014/main" id="{3269FE81-254D-8240-AE55-BFE8BF6DD1B6}"/>
              </a:ext>
            </a:extLst>
          </p:cNvPr>
          <p:cNvSpPr txBox="1"/>
          <p:nvPr/>
        </p:nvSpPr>
        <p:spPr>
          <a:xfrm>
            <a:off x="3505504" y="3665292"/>
            <a:ext cx="1055097" cy="276999"/>
          </a:xfrm>
          <a:prstGeom prst="rect">
            <a:avLst/>
          </a:prstGeom>
          <a:noFill/>
        </p:spPr>
        <p:txBody>
          <a:bodyPr wrap="none" rtlCol="0">
            <a:spAutoFit/>
          </a:bodyPr>
          <a:lstStyle/>
          <a:p>
            <a:pPr algn="ctr"/>
            <a:r>
              <a:rPr lang="en-US" sz="1200" dirty="0"/>
              <a:t>(9.15; 12.78)</a:t>
            </a:r>
          </a:p>
        </p:txBody>
      </p:sp>
      <p:sp>
        <p:nvSpPr>
          <p:cNvPr id="65" name="TextBox 64">
            <a:extLst>
              <a:ext uri="{FF2B5EF4-FFF2-40B4-BE49-F238E27FC236}">
                <a16:creationId xmlns:a16="http://schemas.microsoft.com/office/drawing/2014/main" id="{6895A78C-E7CD-774A-97C3-33B4239500C1}"/>
              </a:ext>
            </a:extLst>
          </p:cNvPr>
          <p:cNvSpPr txBox="1"/>
          <p:nvPr/>
        </p:nvSpPr>
        <p:spPr>
          <a:xfrm>
            <a:off x="4788141" y="3619503"/>
            <a:ext cx="1055097" cy="276999"/>
          </a:xfrm>
          <a:prstGeom prst="rect">
            <a:avLst/>
          </a:prstGeom>
          <a:noFill/>
        </p:spPr>
        <p:txBody>
          <a:bodyPr wrap="none" rtlCol="0">
            <a:spAutoFit/>
          </a:bodyPr>
          <a:lstStyle/>
          <a:p>
            <a:pPr algn="ctr"/>
            <a:r>
              <a:rPr lang="en-US" sz="1200" dirty="0"/>
              <a:t>(8.33; 12.50)</a:t>
            </a:r>
          </a:p>
        </p:txBody>
      </p:sp>
      <p:sp>
        <p:nvSpPr>
          <p:cNvPr id="66" name="TextBox 65">
            <a:extLst>
              <a:ext uri="{FF2B5EF4-FFF2-40B4-BE49-F238E27FC236}">
                <a16:creationId xmlns:a16="http://schemas.microsoft.com/office/drawing/2014/main" id="{484F066D-B84F-3444-B85C-D2DCEA2A50E9}"/>
              </a:ext>
            </a:extLst>
          </p:cNvPr>
          <p:cNvSpPr txBox="1"/>
          <p:nvPr/>
        </p:nvSpPr>
        <p:spPr>
          <a:xfrm>
            <a:off x="5986915" y="3619503"/>
            <a:ext cx="1055097" cy="276999"/>
          </a:xfrm>
          <a:prstGeom prst="rect">
            <a:avLst/>
          </a:prstGeom>
          <a:noFill/>
        </p:spPr>
        <p:txBody>
          <a:bodyPr wrap="none" rtlCol="0">
            <a:spAutoFit/>
          </a:bodyPr>
          <a:lstStyle/>
          <a:p>
            <a:pPr algn="ctr"/>
            <a:r>
              <a:rPr lang="en-US" sz="1200" dirty="0"/>
              <a:t>(9.42; 13.58)</a:t>
            </a:r>
          </a:p>
        </p:txBody>
      </p:sp>
      <p:sp>
        <p:nvSpPr>
          <p:cNvPr id="67" name="TextBox 66">
            <a:extLst>
              <a:ext uri="{FF2B5EF4-FFF2-40B4-BE49-F238E27FC236}">
                <a16:creationId xmlns:a16="http://schemas.microsoft.com/office/drawing/2014/main" id="{5587A33A-1841-364D-99CD-C0D84B4198DA}"/>
              </a:ext>
            </a:extLst>
          </p:cNvPr>
          <p:cNvSpPr txBox="1"/>
          <p:nvPr/>
        </p:nvSpPr>
        <p:spPr>
          <a:xfrm>
            <a:off x="7221396" y="3752859"/>
            <a:ext cx="1055097" cy="276999"/>
          </a:xfrm>
          <a:prstGeom prst="rect">
            <a:avLst/>
          </a:prstGeom>
          <a:noFill/>
        </p:spPr>
        <p:txBody>
          <a:bodyPr wrap="none" rtlCol="0">
            <a:spAutoFit/>
          </a:bodyPr>
          <a:lstStyle/>
          <a:p>
            <a:pPr algn="ctr"/>
            <a:r>
              <a:rPr lang="en-US" sz="1200" dirty="0"/>
              <a:t>(8.48; 13.19)</a:t>
            </a:r>
          </a:p>
        </p:txBody>
      </p:sp>
    </p:spTree>
    <p:extLst>
      <p:ext uri="{BB962C8B-B14F-4D97-AF65-F5344CB8AC3E}">
        <p14:creationId xmlns:p14="http://schemas.microsoft.com/office/powerpoint/2010/main" val="3259310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4AB60-5835-EE4E-BF82-E65639256980}"/>
              </a:ext>
            </a:extLst>
          </p:cNvPr>
          <p:cNvSpPr>
            <a:spLocks noGrp="1"/>
          </p:cNvSpPr>
          <p:nvPr>
            <p:ph type="title"/>
          </p:nvPr>
        </p:nvSpPr>
        <p:spPr/>
        <p:txBody>
          <a:bodyPr/>
          <a:lstStyle/>
          <a:p>
            <a:r>
              <a:rPr lang="en-US" dirty="0" err="1"/>
              <a:t>Pitolisant</a:t>
            </a:r>
            <a:r>
              <a:rPr lang="en-US" dirty="0"/>
              <a:t>: Efficacy in OSA</a:t>
            </a:r>
          </a:p>
        </p:txBody>
      </p:sp>
      <p:sp>
        <p:nvSpPr>
          <p:cNvPr id="4" name="Text Placeholder 3">
            <a:extLst>
              <a:ext uri="{FF2B5EF4-FFF2-40B4-BE49-F238E27FC236}">
                <a16:creationId xmlns:a16="http://schemas.microsoft.com/office/drawing/2014/main" id="{15BDD275-7A01-2248-B8CF-8C665DE7665E}"/>
              </a:ext>
            </a:extLst>
          </p:cNvPr>
          <p:cNvSpPr>
            <a:spLocks noGrp="1"/>
          </p:cNvSpPr>
          <p:nvPr>
            <p:ph type="body" sz="quarter" idx="10"/>
          </p:nvPr>
        </p:nvSpPr>
        <p:spPr>
          <a:xfrm>
            <a:off x="0" y="4692095"/>
            <a:ext cx="9144000" cy="451406"/>
          </a:xfrm>
        </p:spPr>
        <p:txBody>
          <a:bodyPr/>
          <a:lstStyle/>
          <a:p>
            <a:pPr>
              <a:spcBef>
                <a:spcPts val="400"/>
              </a:spcBef>
            </a:pPr>
            <a:r>
              <a:rPr lang="en-US" dirty="0" err="1"/>
              <a:t>Pitolisant</a:t>
            </a:r>
            <a:r>
              <a:rPr lang="en-US" dirty="0"/>
              <a:t> is not FDA-approved for EDS in OSA.</a:t>
            </a:r>
          </a:p>
          <a:p>
            <a:pPr>
              <a:spcBef>
                <a:spcPts val="400"/>
              </a:spcBef>
            </a:pPr>
            <a:r>
              <a:rPr lang="en-US" dirty="0" err="1"/>
              <a:t>Dauvilliers</a:t>
            </a:r>
            <a:r>
              <a:rPr lang="en-US" dirty="0"/>
              <a:t> Y, et al. </a:t>
            </a:r>
            <a:r>
              <a:rPr lang="en-US" i="1" dirty="0"/>
              <a:t>Am J Respir Crit Care Med</a:t>
            </a:r>
            <a:r>
              <a:rPr lang="en-US" dirty="0"/>
              <a:t>. 2020;201(9):1135-1145.</a:t>
            </a:r>
          </a:p>
        </p:txBody>
      </p:sp>
      <p:sp>
        <p:nvSpPr>
          <p:cNvPr id="5" name="TextBox 4">
            <a:extLst>
              <a:ext uri="{FF2B5EF4-FFF2-40B4-BE49-F238E27FC236}">
                <a16:creationId xmlns:a16="http://schemas.microsoft.com/office/drawing/2014/main" id="{62462F09-8F07-6A42-9F10-89B221FDBE85}"/>
              </a:ext>
            </a:extLst>
          </p:cNvPr>
          <p:cNvSpPr txBox="1"/>
          <p:nvPr/>
        </p:nvSpPr>
        <p:spPr>
          <a:xfrm rot="16200000">
            <a:off x="-1011062" y="2520676"/>
            <a:ext cx="3271952" cy="276999"/>
          </a:xfrm>
          <a:prstGeom prst="rect">
            <a:avLst/>
          </a:prstGeom>
          <a:noFill/>
        </p:spPr>
        <p:txBody>
          <a:bodyPr wrap="square" rtlCol="0">
            <a:spAutoFit/>
          </a:bodyPr>
          <a:lstStyle/>
          <a:p>
            <a:pPr algn="ctr"/>
            <a:r>
              <a:rPr lang="en-US" sz="1200" dirty="0"/>
              <a:t>ESS mean change from baseline (SE)</a:t>
            </a:r>
          </a:p>
        </p:txBody>
      </p:sp>
      <p:sp>
        <p:nvSpPr>
          <p:cNvPr id="6" name="TextBox 5">
            <a:extLst>
              <a:ext uri="{FF2B5EF4-FFF2-40B4-BE49-F238E27FC236}">
                <a16:creationId xmlns:a16="http://schemas.microsoft.com/office/drawing/2014/main" id="{A9E13A89-565E-7A43-AEB7-28D4580C4B05}"/>
              </a:ext>
            </a:extLst>
          </p:cNvPr>
          <p:cNvSpPr txBox="1"/>
          <p:nvPr/>
        </p:nvSpPr>
        <p:spPr>
          <a:xfrm>
            <a:off x="3133696" y="817819"/>
            <a:ext cx="3271952" cy="276999"/>
          </a:xfrm>
          <a:prstGeom prst="rect">
            <a:avLst/>
          </a:prstGeom>
          <a:noFill/>
        </p:spPr>
        <p:txBody>
          <a:bodyPr wrap="square" rtlCol="0">
            <a:spAutoFit/>
          </a:bodyPr>
          <a:lstStyle/>
          <a:p>
            <a:pPr algn="ctr"/>
            <a:r>
              <a:rPr lang="en-US" sz="1200" dirty="0"/>
              <a:t>Week</a:t>
            </a:r>
          </a:p>
        </p:txBody>
      </p:sp>
      <p:graphicFrame>
        <p:nvGraphicFramePr>
          <p:cNvPr id="3" name="Chart 2">
            <a:extLst>
              <a:ext uri="{FF2B5EF4-FFF2-40B4-BE49-F238E27FC236}">
                <a16:creationId xmlns:a16="http://schemas.microsoft.com/office/drawing/2014/main" id="{B8234CCE-FEB5-BE45-A6B7-26661A3BC0B9}"/>
              </a:ext>
            </a:extLst>
          </p:cNvPr>
          <p:cNvGraphicFramePr/>
          <p:nvPr>
            <p:extLst>
              <p:ext uri="{D42A27DB-BD31-4B8C-83A1-F6EECF244321}">
                <p14:modId xmlns:p14="http://schemas.microsoft.com/office/powerpoint/2010/main" val="4010566628"/>
              </p:ext>
            </p:extLst>
          </p:nvPr>
        </p:nvGraphicFramePr>
        <p:xfrm>
          <a:off x="763414" y="1094818"/>
          <a:ext cx="7405226" cy="3508932"/>
        </p:xfrm>
        <a:graphic>
          <a:graphicData uri="http://schemas.openxmlformats.org/drawingml/2006/chart">
            <c:chart xmlns:c="http://schemas.openxmlformats.org/drawingml/2006/chart" xmlns:r="http://schemas.openxmlformats.org/officeDocument/2006/relationships" r:id="rId3"/>
          </a:graphicData>
        </a:graphic>
      </p:graphicFrame>
      <p:sp>
        <p:nvSpPr>
          <p:cNvPr id="8" name="Freeform 7">
            <a:extLst>
              <a:ext uri="{FF2B5EF4-FFF2-40B4-BE49-F238E27FC236}">
                <a16:creationId xmlns:a16="http://schemas.microsoft.com/office/drawing/2014/main" id="{9986D640-EB23-CC47-B0D0-17D57B67696E}"/>
              </a:ext>
            </a:extLst>
          </p:cNvPr>
          <p:cNvSpPr/>
          <p:nvPr/>
        </p:nvSpPr>
        <p:spPr>
          <a:xfrm>
            <a:off x="2824480" y="2733040"/>
            <a:ext cx="5120640" cy="304800"/>
          </a:xfrm>
          <a:custGeom>
            <a:avLst/>
            <a:gdLst>
              <a:gd name="connsiteX0" fmla="*/ 0 w 5120640"/>
              <a:gd name="connsiteY0" fmla="*/ 304800 h 304800"/>
              <a:gd name="connsiteX1" fmla="*/ 2265680 w 5120640"/>
              <a:gd name="connsiteY1" fmla="*/ 162560 h 304800"/>
              <a:gd name="connsiteX2" fmla="*/ 5120640 w 5120640"/>
              <a:gd name="connsiteY2" fmla="*/ 0 h 304800"/>
            </a:gdLst>
            <a:ahLst/>
            <a:cxnLst>
              <a:cxn ang="0">
                <a:pos x="connsiteX0" y="connsiteY0"/>
              </a:cxn>
              <a:cxn ang="0">
                <a:pos x="connsiteX1" y="connsiteY1"/>
              </a:cxn>
              <a:cxn ang="0">
                <a:pos x="connsiteX2" y="connsiteY2"/>
              </a:cxn>
            </a:cxnLst>
            <a:rect l="l" t="t" r="r" b="b"/>
            <a:pathLst>
              <a:path w="5120640" h="304800">
                <a:moveTo>
                  <a:pt x="0" y="304800"/>
                </a:moveTo>
                <a:lnTo>
                  <a:pt x="2265680" y="162560"/>
                </a:lnTo>
                <a:lnTo>
                  <a:pt x="5120640" y="0"/>
                </a:lnTo>
              </a:path>
            </a:pathLst>
          </a:custGeom>
          <a:noFill/>
          <a:ln w="28575">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reeform 8">
            <a:extLst>
              <a:ext uri="{FF2B5EF4-FFF2-40B4-BE49-F238E27FC236}">
                <a16:creationId xmlns:a16="http://schemas.microsoft.com/office/drawing/2014/main" id="{D5303231-7CB6-2343-A4CA-58C5F7F4616F}"/>
              </a:ext>
            </a:extLst>
          </p:cNvPr>
          <p:cNvSpPr/>
          <p:nvPr/>
        </p:nvSpPr>
        <p:spPr>
          <a:xfrm>
            <a:off x="1117600" y="1452880"/>
            <a:ext cx="1117600" cy="1402080"/>
          </a:xfrm>
          <a:custGeom>
            <a:avLst/>
            <a:gdLst>
              <a:gd name="connsiteX0" fmla="*/ 0 w 1117600"/>
              <a:gd name="connsiteY0" fmla="*/ 0 h 1402080"/>
              <a:gd name="connsiteX1" fmla="*/ 1117600 w 1117600"/>
              <a:gd name="connsiteY1" fmla="*/ 1402080 h 1402080"/>
            </a:gdLst>
            <a:ahLst/>
            <a:cxnLst>
              <a:cxn ang="0">
                <a:pos x="connsiteX0" y="connsiteY0"/>
              </a:cxn>
              <a:cxn ang="0">
                <a:pos x="connsiteX1" y="connsiteY1"/>
              </a:cxn>
            </a:cxnLst>
            <a:rect l="l" t="t" r="r" b="b"/>
            <a:pathLst>
              <a:path w="1117600" h="1402080">
                <a:moveTo>
                  <a:pt x="0" y="0"/>
                </a:moveTo>
                <a:lnTo>
                  <a:pt x="1117600" y="1402080"/>
                </a:lnTo>
              </a:path>
            </a:pathLst>
          </a:custGeom>
          <a:noFill/>
          <a:ln w="28575">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5471F062-FA95-6D44-994B-E153CAF92B6A}"/>
              </a:ext>
            </a:extLst>
          </p:cNvPr>
          <p:cNvSpPr/>
          <p:nvPr/>
        </p:nvSpPr>
        <p:spPr>
          <a:xfrm>
            <a:off x="2814320" y="3454400"/>
            <a:ext cx="5120640" cy="528320"/>
          </a:xfrm>
          <a:custGeom>
            <a:avLst/>
            <a:gdLst>
              <a:gd name="connsiteX0" fmla="*/ 0 w 5120640"/>
              <a:gd name="connsiteY0" fmla="*/ 0 h 528320"/>
              <a:gd name="connsiteX1" fmla="*/ 2265680 w 5120640"/>
              <a:gd name="connsiteY1" fmla="*/ 396240 h 528320"/>
              <a:gd name="connsiteX2" fmla="*/ 5120640 w 5120640"/>
              <a:gd name="connsiteY2" fmla="*/ 528320 h 528320"/>
            </a:gdLst>
            <a:ahLst/>
            <a:cxnLst>
              <a:cxn ang="0">
                <a:pos x="connsiteX0" y="connsiteY0"/>
              </a:cxn>
              <a:cxn ang="0">
                <a:pos x="connsiteX1" y="connsiteY1"/>
              </a:cxn>
              <a:cxn ang="0">
                <a:pos x="connsiteX2" y="connsiteY2"/>
              </a:cxn>
            </a:cxnLst>
            <a:rect l="l" t="t" r="r" b="b"/>
            <a:pathLst>
              <a:path w="5120640" h="528320">
                <a:moveTo>
                  <a:pt x="0" y="0"/>
                </a:moveTo>
                <a:lnTo>
                  <a:pt x="2265680" y="396240"/>
                </a:lnTo>
                <a:lnTo>
                  <a:pt x="5120640" y="528320"/>
                </a:lnTo>
              </a:path>
            </a:pathLst>
          </a:custGeom>
          <a:noFill/>
          <a:ln w="28575">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C81A11C-CAF6-284D-8CEC-434DAFBB8852}"/>
              </a:ext>
            </a:extLst>
          </p:cNvPr>
          <p:cNvGrpSpPr/>
          <p:nvPr/>
        </p:nvGrpSpPr>
        <p:grpSpPr>
          <a:xfrm>
            <a:off x="2217919" y="2432817"/>
            <a:ext cx="54882" cy="371436"/>
            <a:chOff x="1098062" y="2626951"/>
            <a:chExt cx="125921" cy="346803"/>
          </a:xfrm>
        </p:grpSpPr>
        <p:cxnSp>
          <p:nvCxnSpPr>
            <p:cNvPr id="12" name="Straight Connector 11">
              <a:extLst>
                <a:ext uri="{FF2B5EF4-FFF2-40B4-BE49-F238E27FC236}">
                  <a16:creationId xmlns:a16="http://schemas.microsoft.com/office/drawing/2014/main" id="{DC351C49-CEDA-C44E-8CA5-0B60A233F0E6}"/>
                </a:ext>
              </a:extLst>
            </p:cNvPr>
            <p:cNvCxnSpPr/>
            <p:nvPr/>
          </p:nvCxnSpPr>
          <p:spPr>
            <a:xfrm>
              <a:off x="1159874" y="2626951"/>
              <a:ext cx="0" cy="346803"/>
            </a:xfrm>
            <a:prstGeom prst="line">
              <a:avLst/>
            </a:prstGeom>
            <a:ln w="1270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FD907D6-02CF-8A48-9238-EF3DD3A54C99}"/>
                </a:ext>
              </a:extLst>
            </p:cNvPr>
            <p:cNvCxnSpPr/>
            <p:nvPr/>
          </p:nvCxnSpPr>
          <p:spPr>
            <a:xfrm flipH="1">
              <a:off x="1098062" y="2626951"/>
              <a:ext cx="125921" cy="0"/>
            </a:xfrm>
            <a:prstGeom prst="line">
              <a:avLst/>
            </a:prstGeom>
            <a:ln w="1270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087E9D91-FBA0-5D42-BE04-D1AE6B650C34}"/>
                </a:ext>
              </a:extLst>
            </p:cNvPr>
            <p:cNvCxnSpPr/>
            <p:nvPr/>
          </p:nvCxnSpPr>
          <p:spPr>
            <a:xfrm flipH="1">
              <a:off x="1098062" y="2970828"/>
              <a:ext cx="125921" cy="0"/>
            </a:xfrm>
            <a:prstGeom prst="line">
              <a:avLst/>
            </a:prstGeom>
            <a:ln w="12700">
              <a:solidFill>
                <a:schemeClr val="accent3"/>
              </a:solidFill>
            </a:ln>
          </p:spPr>
          <p:style>
            <a:lnRef idx="2">
              <a:schemeClr val="accent1"/>
            </a:lnRef>
            <a:fillRef idx="0">
              <a:schemeClr val="accent1"/>
            </a:fillRef>
            <a:effectRef idx="1">
              <a:schemeClr val="accent1"/>
            </a:effectRef>
            <a:fontRef idx="minor">
              <a:schemeClr val="tx1"/>
            </a:fontRef>
          </p:style>
        </p:cxnSp>
      </p:grpSp>
      <p:grpSp>
        <p:nvGrpSpPr>
          <p:cNvPr id="15" name="Group 14">
            <a:extLst>
              <a:ext uri="{FF2B5EF4-FFF2-40B4-BE49-F238E27FC236}">
                <a16:creationId xmlns:a16="http://schemas.microsoft.com/office/drawing/2014/main" id="{31D0684E-8B1B-9644-8989-0142AA5AC45B}"/>
              </a:ext>
            </a:extLst>
          </p:cNvPr>
          <p:cNvGrpSpPr/>
          <p:nvPr/>
        </p:nvGrpSpPr>
        <p:grpSpPr>
          <a:xfrm>
            <a:off x="2217919" y="2747777"/>
            <a:ext cx="54882" cy="371436"/>
            <a:chOff x="1098062" y="2626951"/>
            <a:chExt cx="125921" cy="346803"/>
          </a:xfrm>
        </p:grpSpPr>
        <p:cxnSp>
          <p:nvCxnSpPr>
            <p:cNvPr id="16" name="Straight Connector 15">
              <a:extLst>
                <a:ext uri="{FF2B5EF4-FFF2-40B4-BE49-F238E27FC236}">
                  <a16:creationId xmlns:a16="http://schemas.microsoft.com/office/drawing/2014/main" id="{A269BC22-5D28-A443-89AE-A2220DE577FA}"/>
                </a:ext>
              </a:extLst>
            </p:cNvPr>
            <p:cNvCxnSpPr/>
            <p:nvPr/>
          </p:nvCxnSpPr>
          <p:spPr>
            <a:xfrm>
              <a:off x="1159874" y="2626951"/>
              <a:ext cx="0" cy="346803"/>
            </a:xfrm>
            <a:prstGeom prst="line">
              <a:avLst/>
            </a:prstGeom>
            <a:ln w="1270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2460A7D5-FA19-5D43-BEF8-462344890EB4}"/>
                </a:ext>
              </a:extLst>
            </p:cNvPr>
            <p:cNvCxnSpPr/>
            <p:nvPr/>
          </p:nvCxnSpPr>
          <p:spPr>
            <a:xfrm flipH="1">
              <a:off x="1098062" y="2626951"/>
              <a:ext cx="125921" cy="0"/>
            </a:xfrm>
            <a:prstGeom prst="line">
              <a:avLst/>
            </a:prstGeom>
            <a:ln w="1270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0BA03632-C06E-3D41-BE5D-22F3E824426E}"/>
                </a:ext>
              </a:extLst>
            </p:cNvPr>
            <p:cNvCxnSpPr/>
            <p:nvPr/>
          </p:nvCxnSpPr>
          <p:spPr>
            <a:xfrm flipH="1">
              <a:off x="1098062" y="2970828"/>
              <a:ext cx="125921" cy="0"/>
            </a:xfrm>
            <a:prstGeom prst="line">
              <a:avLst/>
            </a:prstGeom>
            <a:ln w="12700">
              <a:solidFill>
                <a:schemeClr val="accent3"/>
              </a:solidFill>
            </a:ln>
          </p:spPr>
          <p:style>
            <a:lnRef idx="2">
              <a:schemeClr val="accent1"/>
            </a:lnRef>
            <a:fillRef idx="0">
              <a:schemeClr val="accent1"/>
            </a:fillRef>
            <a:effectRef idx="1">
              <a:schemeClr val="accent1"/>
            </a:effectRef>
            <a:fontRef idx="minor">
              <a:schemeClr val="tx1"/>
            </a:fontRef>
          </p:style>
        </p:cxnSp>
      </p:grpSp>
      <p:grpSp>
        <p:nvGrpSpPr>
          <p:cNvPr id="19" name="Group 18">
            <a:extLst>
              <a:ext uri="{FF2B5EF4-FFF2-40B4-BE49-F238E27FC236}">
                <a16:creationId xmlns:a16="http://schemas.microsoft.com/office/drawing/2014/main" id="{DD4BACF9-0464-FB40-BCB0-2533ADF9B1AC}"/>
              </a:ext>
            </a:extLst>
          </p:cNvPr>
          <p:cNvGrpSpPr/>
          <p:nvPr/>
        </p:nvGrpSpPr>
        <p:grpSpPr>
          <a:xfrm>
            <a:off x="2786879" y="2778256"/>
            <a:ext cx="65542" cy="528297"/>
            <a:chOff x="1098062" y="2626951"/>
            <a:chExt cx="125921" cy="346803"/>
          </a:xfrm>
        </p:grpSpPr>
        <p:cxnSp>
          <p:nvCxnSpPr>
            <p:cNvPr id="20" name="Straight Connector 19">
              <a:extLst>
                <a:ext uri="{FF2B5EF4-FFF2-40B4-BE49-F238E27FC236}">
                  <a16:creationId xmlns:a16="http://schemas.microsoft.com/office/drawing/2014/main" id="{771C71E4-35E1-674B-A077-B6CB1F5F8E79}"/>
                </a:ext>
              </a:extLst>
            </p:cNvPr>
            <p:cNvCxnSpPr/>
            <p:nvPr/>
          </p:nvCxnSpPr>
          <p:spPr>
            <a:xfrm>
              <a:off x="1159874" y="2626951"/>
              <a:ext cx="0" cy="346803"/>
            </a:xfrm>
            <a:prstGeom prst="line">
              <a:avLst/>
            </a:prstGeom>
            <a:ln w="1270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2DE5A244-5D15-AD42-9818-BDD6D32B1486}"/>
                </a:ext>
              </a:extLst>
            </p:cNvPr>
            <p:cNvCxnSpPr/>
            <p:nvPr/>
          </p:nvCxnSpPr>
          <p:spPr>
            <a:xfrm flipH="1">
              <a:off x="1098062" y="2626951"/>
              <a:ext cx="125921" cy="0"/>
            </a:xfrm>
            <a:prstGeom prst="line">
              <a:avLst/>
            </a:prstGeom>
            <a:ln w="1270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DA39A568-433C-1941-865D-26C70A0FA8C8}"/>
                </a:ext>
              </a:extLst>
            </p:cNvPr>
            <p:cNvCxnSpPr/>
            <p:nvPr/>
          </p:nvCxnSpPr>
          <p:spPr>
            <a:xfrm flipH="1">
              <a:off x="1098062" y="2970828"/>
              <a:ext cx="125921" cy="0"/>
            </a:xfrm>
            <a:prstGeom prst="line">
              <a:avLst/>
            </a:prstGeom>
            <a:ln w="12700">
              <a:solidFill>
                <a:schemeClr val="accent3"/>
              </a:solidFill>
            </a:ln>
          </p:spPr>
          <p:style>
            <a:lnRef idx="2">
              <a:schemeClr val="accent1"/>
            </a:lnRef>
            <a:fillRef idx="0">
              <a:schemeClr val="accent1"/>
            </a:fillRef>
            <a:effectRef idx="1">
              <a:schemeClr val="accent1"/>
            </a:effectRef>
            <a:fontRef idx="minor">
              <a:schemeClr val="tx1"/>
            </a:fontRef>
          </p:style>
        </p:cxnSp>
      </p:grpSp>
      <p:grpSp>
        <p:nvGrpSpPr>
          <p:cNvPr id="28" name="Group 27">
            <a:extLst>
              <a:ext uri="{FF2B5EF4-FFF2-40B4-BE49-F238E27FC236}">
                <a16:creationId xmlns:a16="http://schemas.microsoft.com/office/drawing/2014/main" id="{AF013DE9-68AD-294C-BB9D-E49AA6CC1252}"/>
              </a:ext>
            </a:extLst>
          </p:cNvPr>
          <p:cNvGrpSpPr/>
          <p:nvPr/>
        </p:nvGrpSpPr>
        <p:grpSpPr>
          <a:xfrm>
            <a:off x="2786879" y="3337056"/>
            <a:ext cx="65542" cy="274320"/>
            <a:chOff x="1098062" y="2626951"/>
            <a:chExt cx="125921" cy="346803"/>
          </a:xfrm>
        </p:grpSpPr>
        <p:cxnSp>
          <p:nvCxnSpPr>
            <p:cNvPr id="29" name="Straight Connector 28">
              <a:extLst>
                <a:ext uri="{FF2B5EF4-FFF2-40B4-BE49-F238E27FC236}">
                  <a16:creationId xmlns:a16="http://schemas.microsoft.com/office/drawing/2014/main" id="{E990DE52-F2E5-0045-B54A-17ADF4D2212F}"/>
                </a:ext>
              </a:extLst>
            </p:cNvPr>
            <p:cNvCxnSpPr/>
            <p:nvPr/>
          </p:nvCxnSpPr>
          <p:spPr>
            <a:xfrm>
              <a:off x="1159874" y="2626951"/>
              <a:ext cx="0" cy="346803"/>
            </a:xfrm>
            <a:prstGeom prst="line">
              <a:avLst/>
            </a:prstGeom>
            <a:ln w="1270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D98D7F3F-2DDC-A44B-A665-F52104D9F89B}"/>
                </a:ext>
              </a:extLst>
            </p:cNvPr>
            <p:cNvCxnSpPr/>
            <p:nvPr/>
          </p:nvCxnSpPr>
          <p:spPr>
            <a:xfrm flipH="1">
              <a:off x="1098062" y="2626951"/>
              <a:ext cx="125921" cy="0"/>
            </a:xfrm>
            <a:prstGeom prst="line">
              <a:avLst/>
            </a:prstGeom>
            <a:ln w="1270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736DAE6E-1A13-344F-B63E-DC72808BC456}"/>
                </a:ext>
              </a:extLst>
            </p:cNvPr>
            <p:cNvCxnSpPr/>
            <p:nvPr/>
          </p:nvCxnSpPr>
          <p:spPr>
            <a:xfrm flipH="1">
              <a:off x="1098062" y="2970828"/>
              <a:ext cx="125921" cy="0"/>
            </a:xfrm>
            <a:prstGeom prst="line">
              <a:avLst/>
            </a:prstGeom>
            <a:ln w="12700">
              <a:solidFill>
                <a:schemeClr val="accent3"/>
              </a:solidFill>
            </a:ln>
          </p:spPr>
          <p:style>
            <a:lnRef idx="2">
              <a:schemeClr val="accent1"/>
            </a:lnRef>
            <a:fillRef idx="0">
              <a:schemeClr val="accent1"/>
            </a:fillRef>
            <a:effectRef idx="1">
              <a:schemeClr val="accent1"/>
            </a:effectRef>
            <a:fontRef idx="minor">
              <a:schemeClr val="tx1"/>
            </a:fontRef>
          </p:style>
        </p:cxnSp>
      </p:grpSp>
      <p:grpSp>
        <p:nvGrpSpPr>
          <p:cNvPr id="32" name="Group 31">
            <a:extLst>
              <a:ext uri="{FF2B5EF4-FFF2-40B4-BE49-F238E27FC236}">
                <a16:creationId xmlns:a16="http://schemas.microsoft.com/office/drawing/2014/main" id="{BF8B0C12-EC11-F04E-BE16-36554D91A91B}"/>
              </a:ext>
            </a:extLst>
          </p:cNvPr>
          <p:cNvGrpSpPr/>
          <p:nvPr/>
        </p:nvGrpSpPr>
        <p:grpSpPr>
          <a:xfrm>
            <a:off x="5062719" y="2595377"/>
            <a:ext cx="54882" cy="548640"/>
            <a:chOff x="1098062" y="2626951"/>
            <a:chExt cx="125921" cy="346803"/>
          </a:xfrm>
        </p:grpSpPr>
        <p:cxnSp>
          <p:nvCxnSpPr>
            <p:cNvPr id="33" name="Straight Connector 32">
              <a:extLst>
                <a:ext uri="{FF2B5EF4-FFF2-40B4-BE49-F238E27FC236}">
                  <a16:creationId xmlns:a16="http://schemas.microsoft.com/office/drawing/2014/main" id="{3A959F8B-16A6-4941-895A-68C753C53574}"/>
                </a:ext>
              </a:extLst>
            </p:cNvPr>
            <p:cNvCxnSpPr/>
            <p:nvPr/>
          </p:nvCxnSpPr>
          <p:spPr>
            <a:xfrm>
              <a:off x="1159874" y="2626951"/>
              <a:ext cx="0" cy="346803"/>
            </a:xfrm>
            <a:prstGeom prst="line">
              <a:avLst/>
            </a:prstGeom>
            <a:ln w="1270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7B7F5ADF-C081-6148-A1E7-7EF2AFB3494D}"/>
                </a:ext>
              </a:extLst>
            </p:cNvPr>
            <p:cNvCxnSpPr/>
            <p:nvPr/>
          </p:nvCxnSpPr>
          <p:spPr>
            <a:xfrm flipH="1">
              <a:off x="1098062" y="2626951"/>
              <a:ext cx="125921" cy="0"/>
            </a:xfrm>
            <a:prstGeom prst="line">
              <a:avLst/>
            </a:prstGeom>
            <a:ln w="1270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30778F0E-3A33-AB40-8D4D-6B4BFDA5B259}"/>
                </a:ext>
              </a:extLst>
            </p:cNvPr>
            <p:cNvCxnSpPr/>
            <p:nvPr/>
          </p:nvCxnSpPr>
          <p:spPr>
            <a:xfrm flipH="1">
              <a:off x="1098062" y="2970828"/>
              <a:ext cx="125921" cy="0"/>
            </a:xfrm>
            <a:prstGeom prst="line">
              <a:avLst/>
            </a:prstGeom>
            <a:ln w="12700">
              <a:solidFill>
                <a:schemeClr val="accent3"/>
              </a:solidFill>
            </a:ln>
          </p:spPr>
          <p:style>
            <a:lnRef idx="2">
              <a:schemeClr val="accent1"/>
            </a:lnRef>
            <a:fillRef idx="0">
              <a:schemeClr val="accent1"/>
            </a:fillRef>
            <a:effectRef idx="1">
              <a:schemeClr val="accent1"/>
            </a:effectRef>
            <a:fontRef idx="minor">
              <a:schemeClr val="tx1"/>
            </a:fontRef>
          </p:style>
        </p:cxnSp>
      </p:grpSp>
      <p:grpSp>
        <p:nvGrpSpPr>
          <p:cNvPr id="36" name="Group 35">
            <a:extLst>
              <a:ext uri="{FF2B5EF4-FFF2-40B4-BE49-F238E27FC236}">
                <a16:creationId xmlns:a16="http://schemas.microsoft.com/office/drawing/2014/main" id="{DE4CED7B-FA0B-0646-B5A6-19CC76085A35}"/>
              </a:ext>
            </a:extLst>
          </p:cNvPr>
          <p:cNvGrpSpPr/>
          <p:nvPr/>
        </p:nvGrpSpPr>
        <p:grpSpPr>
          <a:xfrm>
            <a:off x="5048477" y="3672337"/>
            <a:ext cx="54882" cy="274320"/>
            <a:chOff x="1098062" y="2626951"/>
            <a:chExt cx="125921" cy="346803"/>
          </a:xfrm>
        </p:grpSpPr>
        <p:cxnSp>
          <p:nvCxnSpPr>
            <p:cNvPr id="37" name="Straight Connector 36">
              <a:extLst>
                <a:ext uri="{FF2B5EF4-FFF2-40B4-BE49-F238E27FC236}">
                  <a16:creationId xmlns:a16="http://schemas.microsoft.com/office/drawing/2014/main" id="{6A001BBE-C8E2-9545-BA12-C6ADE37ADD0C}"/>
                </a:ext>
              </a:extLst>
            </p:cNvPr>
            <p:cNvCxnSpPr/>
            <p:nvPr/>
          </p:nvCxnSpPr>
          <p:spPr>
            <a:xfrm>
              <a:off x="1159874" y="2626951"/>
              <a:ext cx="0" cy="346803"/>
            </a:xfrm>
            <a:prstGeom prst="line">
              <a:avLst/>
            </a:prstGeom>
            <a:ln w="1270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2AE1C136-20CB-0546-8896-BC098D635477}"/>
                </a:ext>
              </a:extLst>
            </p:cNvPr>
            <p:cNvCxnSpPr/>
            <p:nvPr/>
          </p:nvCxnSpPr>
          <p:spPr>
            <a:xfrm flipH="1">
              <a:off x="1098062" y="2626951"/>
              <a:ext cx="125921" cy="0"/>
            </a:xfrm>
            <a:prstGeom prst="line">
              <a:avLst/>
            </a:prstGeom>
            <a:ln w="1270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191B197D-2DB3-404D-B496-6F87EAB8B1A1}"/>
                </a:ext>
              </a:extLst>
            </p:cNvPr>
            <p:cNvCxnSpPr/>
            <p:nvPr/>
          </p:nvCxnSpPr>
          <p:spPr>
            <a:xfrm flipH="1">
              <a:off x="1098062" y="2970828"/>
              <a:ext cx="125921" cy="0"/>
            </a:xfrm>
            <a:prstGeom prst="line">
              <a:avLst/>
            </a:prstGeom>
            <a:ln w="12700">
              <a:solidFill>
                <a:schemeClr val="accent3"/>
              </a:solidFill>
            </a:ln>
          </p:spPr>
          <p:style>
            <a:lnRef idx="2">
              <a:schemeClr val="accent1"/>
            </a:lnRef>
            <a:fillRef idx="0">
              <a:schemeClr val="accent1"/>
            </a:fillRef>
            <a:effectRef idx="1">
              <a:schemeClr val="accent1"/>
            </a:effectRef>
            <a:fontRef idx="minor">
              <a:schemeClr val="tx1"/>
            </a:fontRef>
          </p:style>
        </p:cxnSp>
      </p:grpSp>
      <p:grpSp>
        <p:nvGrpSpPr>
          <p:cNvPr id="40" name="Group 39">
            <a:extLst>
              <a:ext uri="{FF2B5EF4-FFF2-40B4-BE49-F238E27FC236}">
                <a16:creationId xmlns:a16="http://schemas.microsoft.com/office/drawing/2014/main" id="{206417B5-3669-644D-A0C8-16B8972BEFF3}"/>
              </a:ext>
            </a:extLst>
          </p:cNvPr>
          <p:cNvGrpSpPr/>
          <p:nvPr/>
        </p:nvGrpSpPr>
        <p:grpSpPr>
          <a:xfrm>
            <a:off x="7903437" y="3855217"/>
            <a:ext cx="54882" cy="320040"/>
            <a:chOff x="1098062" y="2626951"/>
            <a:chExt cx="125921" cy="346803"/>
          </a:xfrm>
        </p:grpSpPr>
        <p:cxnSp>
          <p:nvCxnSpPr>
            <p:cNvPr id="41" name="Straight Connector 40">
              <a:extLst>
                <a:ext uri="{FF2B5EF4-FFF2-40B4-BE49-F238E27FC236}">
                  <a16:creationId xmlns:a16="http://schemas.microsoft.com/office/drawing/2014/main" id="{E670522E-58D0-B041-AB89-1182E32A710C}"/>
                </a:ext>
              </a:extLst>
            </p:cNvPr>
            <p:cNvCxnSpPr/>
            <p:nvPr/>
          </p:nvCxnSpPr>
          <p:spPr>
            <a:xfrm>
              <a:off x="1159874" y="2626951"/>
              <a:ext cx="0" cy="346803"/>
            </a:xfrm>
            <a:prstGeom prst="line">
              <a:avLst/>
            </a:prstGeom>
            <a:ln w="1270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16AEFB2D-8DE6-AC4B-BFF2-ABB56E0B27D2}"/>
                </a:ext>
              </a:extLst>
            </p:cNvPr>
            <p:cNvCxnSpPr/>
            <p:nvPr/>
          </p:nvCxnSpPr>
          <p:spPr>
            <a:xfrm flipH="1">
              <a:off x="1098062" y="2626951"/>
              <a:ext cx="125921" cy="0"/>
            </a:xfrm>
            <a:prstGeom prst="line">
              <a:avLst/>
            </a:prstGeom>
            <a:ln w="1270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DF288674-FD5A-2449-968E-17B96C342933}"/>
                </a:ext>
              </a:extLst>
            </p:cNvPr>
            <p:cNvCxnSpPr/>
            <p:nvPr/>
          </p:nvCxnSpPr>
          <p:spPr>
            <a:xfrm flipH="1">
              <a:off x="1098062" y="2970828"/>
              <a:ext cx="125921" cy="0"/>
            </a:xfrm>
            <a:prstGeom prst="line">
              <a:avLst/>
            </a:prstGeom>
            <a:ln w="12700">
              <a:solidFill>
                <a:schemeClr val="accent3"/>
              </a:solidFill>
            </a:ln>
          </p:spPr>
          <p:style>
            <a:lnRef idx="2">
              <a:schemeClr val="accent1"/>
            </a:lnRef>
            <a:fillRef idx="0">
              <a:schemeClr val="accent1"/>
            </a:fillRef>
            <a:effectRef idx="1">
              <a:schemeClr val="accent1"/>
            </a:effectRef>
            <a:fontRef idx="minor">
              <a:schemeClr val="tx1"/>
            </a:fontRef>
          </p:style>
        </p:cxnSp>
      </p:grpSp>
      <p:grpSp>
        <p:nvGrpSpPr>
          <p:cNvPr id="44" name="Group 43">
            <a:extLst>
              <a:ext uri="{FF2B5EF4-FFF2-40B4-BE49-F238E27FC236}">
                <a16:creationId xmlns:a16="http://schemas.microsoft.com/office/drawing/2014/main" id="{B824DBBB-2437-384B-90FF-1350BD3E5505}"/>
              </a:ext>
            </a:extLst>
          </p:cNvPr>
          <p:cNvGrpSpPr/>
          <p:nvPr/>
        </p:nvGrpSpPr>
        <p:grpSpPr>
          <a:xfrm>
            <a:off x="7917178" y="2436880"/>
            <a:ext cx="54882" cy="548640"/>
            <a:chOff x="1098062" y="2626951"/>
            <a:chExt cx="125921" cy="346803"/>
          </a:xfrm>
        </p:grpSpPr>
        <p:cxnSp>
          <p:nvCxnSpPr>
            <p:cNvPr id="45" name="Straight Connector 44">
              <a:extLst>
                <a:ext uri="{FF2B5EF4-FFF2-40B4-BE49-F238E27FC236}">
                  <a16:creationId xmlns:a16="http://schemas.microsoft.com/office/drawing/2014/main" id="{5DB8D9E0-54CE-D14A-B6D8-DFDE0D6DFAED}"/>
                </a:ext>
              </a:extLst>
            </p:cNvPr>
            <p:cNvCxnSpPr/>
            <p:nvPr/>
          </p:nvCxnSpPr>
          <p:spPr>
            <a:xfrm>
              <a:off x="1159874" y="2626951"/>
              <a:ext cx="0" cy="346803"/>
            </a:xfrm>
            <a:prstGeom prst="line">
              <a:avLst/>
            </a:prstGeom>
            <a:ln w="1270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8A8F005B-3F94-A247-BCD5-E564AAA844D1}"/>
                </a:ext>
              </a:extLst>
            </p:cNvPr>
            <p:cNvCxnSpPr/>
            <p:nvPr/>
          </p:nvCxnSpPr>
          <p:spPr>
            <a:xfrm flipH="1">
              <a:off x="1098062" y="2626951"/>
              <a:ext cx="125921" cy="0"/>
            </a:xfrm>
            <a:prstGeom prst="line">
              <a:avLst/>
            </a:prstGeom>
            <a:ln w="1270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AC775981-7380-1E4B-8509-E7812F787789}"/>
                </a:ext>
              </a:extLst>
            </p:cNvPr>
            <p:cNvCxnSpPr/>
            <p:nvPr/>
          </p:nvCxnSpPr>
          <p:spPr>
            <a:xfrm flipH="1">
              <a:off x="1098062" y="2970828"/>
              <a:ext cx="125921" cy="0"/>
            </a:xfrm>
            <a:prstGeom prst="line">
              <a:avLst/>
            </a:prstGeom>
            <a:ln w="12700">
              <a:solidFill>
                <a:schemeClr val="accent3"/>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344266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5" name="Straight Connector 94">
            <a:extLst>
              <a:ext uri="{FF2B5EF4-FFF2-40B4-BE49-F238E27FC236}">
                <a16:creationId xmlns:a16="http://schemas.microsoft.com/office/drawing/2014/main" id="{3B2FF9C6-872C-074D-A7D4-02F2FEC7BD95}"/>
              </a:ext>
            </a:extLst>
          </p:cNvPr>
          <p:cNvCxnSpPr>
            <a:cxnSpLocks/>
          </p:cNvCxnSpPr>
          <p:nvPr/>
        </p:nvCxnSpPr>
        <p:spPr>
          <a:xfrm>
            <a:off x="2530474" y="4555174"/>
            <a:ext cx="4064256" cy="24634"/>
          </a:xfrm>
          <a:prstGeom prst="line">
            <a:avLst/>
          </a:prstGeom>
          <a:ln w="19050">
            <a:solidFill>
              <a:schemeClr val="tx2"/>
            </a:solidFill>
          </a:ln>
        </p:spPr>
        <p:style>
          <a:lnRef idx="2">
            <a:schemeClr val="accent1"/>
          </a:lnRef>
          <a:fillRef idx="0">
            <a:schemeClr val="accent1"/>
          </a:fillRef>
          <a:effectRef idx="1">
            <a:schemeClr val="accent1"/>
          </a:effectRef>
          <a:fontRef idx="minor">
            <a:schemeClr val="tx1"/>
          </a:fontRef>
        </p:style>
      </p:cxnSp>
      <p:grpSp>
        <p:nvGrpSpPr>
          <p:cNvPr id="29" name="Group 28">
            <a:extLst>
              <a:ext uri="{FF2B5EF4-FFF2-40B4-BE49-F238E27FC236}">
                <a16:creationId xmlns:a16="http://schemas.microsoft.com/office/drawing/2014/main" id="{9BD58E6E-7438-9043-BF71-F4C834923423}"/>
              </a:ext>
            </a:extLst>
          </p:cNvPr>
          <p:cNvGrpSpPr/>
          <p:nvPr/>
        </p:nvGrpSpPr>
        <p:grpSpPr>
          <a:xfrm>
            <a:off x="4641475" y="2001648"/>
            <a:ext cx="113867" cy="1693527"/>
            <a:chOff x="3232298" y="3409420"/>
            <a:chExt cx="85060" cy="1012811"/>
          </a:xfrm>
        </p:grpSpPr>
        <p:cxnSp>
          <p:nvCxnSpPr>
            <p:cNvPr id="30" name="Straight Connector 29">
              <a:extLst>
                <a:ext uri="{FF2B5EF4-FFF2-40B4-BE49-F238E27FC236}">
                  <a16:creationId xmlns:a16="http://schemas.microsoft.com/office/drawing/2014/main" id="{A732F9D5-560E-FB4D-9595-D6D5F8BE69AA}"/>
                </a:ext>
              </a:extLst>
            </p:cNvPr>
            <p:cNvCxnSpPr/>
            <p:nvPr/>
          </p:nvCxnSpPr>
          <p:spPr>
            <a:xfrm>
              <a:off x="3270519" y="3409420"/>
              <a:ext cx="0" cy="1011211"/>
            </a:xfrm>
            <a:prstGeom prst="line">
              <a:avLst/>
            </a:prstGeom>
            <a:ln w="1270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22E3EC66-35D3-D344-91F7-E1A0E1D407A7}"/>
                </a:ext>
              </a:extLst>
            </p:cNvPr>
            <p:cNvCxnSpPr/>
            <p:nvPr/>
          </p:nvCxnSpPr>
          <p:spPr>
            <a:xfrm>
              <a:off x="3232298" y="3409420"/>
              <a:ext cx="85060" cy="0"/>
            </a:xfrm>
            <a:prstGeom prst="line">
              <a:avLst/>
            </a:prstGeom>
            <a:ln w="1270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402AC25C-3349-444D-9CEB-F194BBDC96BB}"/>
                </a:ext>
              </a:extLst>
            </p:cNvPr>
            <p:cNvCxnSpPr/>
            <p:nvPr/>
          </p:nvCxnSpPr>
          <p:spPr>
            <a:xfrm>
              <a:off x="3232298" y="4422231"/>
              <a:ext cx="85060" cy="0"/>
            </a:xfrm>
            <a:prstGeom prst="line">
              <a:avLst/>
            </a:prstGeom>
            <a:ln w="1270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grpSp>
      <p:sp>
        <p:nvSpPr>
          <p:cNvPr id="2" name="TextBox 1">
            <a:extLst>
              <a:ext uri="{FF2B5EF4-FFF2-40B4-BE49-F238E27FC236}">
                <a16:creationId xmlns:a16="http://schemas.microsoft.com/office/drawing/2014/main" id="{5BB03FCC-2D57-A748-B0B9-A82E076DEEC3}"/>
              </a:ext>
            </a:extLst>
          </p:cNvPr>
          <p:cNvSpPr txBox="1"/>
          <p:nvPr/>
        </p:nvSpPr>
        <p:spPr>
          <a:xfrm>
            <a:off x="1659048" y="744133"/>
            <a:ext cx="5194874" cy="523220"/>
          </a:xfrm>
          <a:prstGeom prst="rect">
            <a:avLst/>
          </a:prstGeom>
          <a:noFill/>
        </p:spPr>
        <p:txBody>
          <a:bodyPr wrap="square">
            <a:spAutoFit/>
          </a:bodyPr>
          <a:lstStyle/>
          <a:p>
            <a:pPr lvl="1" algn="ctr">
              <a:spcBef>
                <a:spcPts val="675"/>
              </a:spcBef>
              <a:defRPr/>
            </a:pPr>
            <a:r>
              <a:rPr lang="en-US" sz="1400" dirty="0"/>
              <a:t>Open-label (OL) titration, stable-dose, double-blind treatment (randomized withdrawal), and OL safety periods</a:t>
            </a:r>
          </a:p>
        </p:txBody>
      </p:sp>
      <p:sp>
        <p:nvSpPr>
          <p:cNvPr id="4" name="Title 3">
            <a:extLst>
              <a:ext uri="{FF2B5EF4-FFF2-40B4-BE49-F238E27FC236}">
                <a16:creationId xmlns:a16="http://schemas.microsoft.com/office/drawing/2014/main" id="{27A92512-C97A-164E-8A2C-6F6D68C747C2}"/>
              </a:ext>
            </a:extLst>
          </p:cNvPr>
          <p:cNvSpPr>
            <a:spLocks noGrp="1"/>
          </p:cNvSpPr>
          <p:nvPr>
            <p:ph type="title"/>
          </p:nvPr>
        </p:nvSpPr>
        <p:spPr>
          <a:xfrm>
            <a:off x="312821" y="124495"/>
            <a:ext cx="8518358" cy="458587"/>
          </a:xfrm>
        </p:spPr>
        <p:txBody>
          <a:bodyPr/>
          <a:lstStyle/>
          <a:p>
            <a:r>
              <a:rPr lang="en-US" sz="2800" dirty="0"/>
              <a:t>Sodium </a:t>
            </a:r>
            <a:r>
              <a:rPr lang="en-US" sz="2800" dirty="0" err="1"/>
              <a:t>Oxybate</a:t>
            </a:r>
            <a:r>
              <a:rPr lang="en-US" sz="2800" dirty="0"/>
              <a:t>: Efficacy in Pediatric Narcolepsy</a:t>
            </a:r>
          </a:p>
        </p:txBody>
      </p:sp>
      <p:sp>
        <p:nvSpPr>
          <p:cNvPr id="6" name="Text Placeholder 5">
            <a:extLst>
              <a:ext uri="{FF2B5EF4-FFF2-40B4-BE49-F238E27FC236}">
                <a16:creationId xmlns:a16="http://schemas.microsoft.com/office/drawing/2014/main" id="{53FCF619-A748-754F-BD6E-710EB41241D2}"/>
              </a:ext>
            </a:extLst>
          </p:cNvPr>
          <p:cNvSpPr>
            <a:spLocks noGrp="1"/>
          </p:cNvSpPr>
          <p:nvPr>
            <p:ph type="body" sz="quarter" idx="10"/>
          </p:nvPr>
        </p:nvSpPr>
        <p:spPr>
          <a:xfrm>
            <a:off x="0" y="4874196"/>
            <a:ext cx="9144000" cy="269304"/>
          </a:xfrm>
        </p:spPr>
        <p:txBody>
          <a:bodyPr/>
          <a:lstStyle/>
          <a:p>
            <a:r>
              <a:rPr lang="en-US" altLang="en-US" dirty="0" err="1"/>
              <a:t>Plazzi</a:t>
            </a:r>
            <a:r>
              <a:rPr lang="en-US" altLang="en-US" dirty="0"/>
              <a:t> G, et al. </a:t>
            </a:r>
            <a:r>
              <a:rPr lang="en-US" altLang="en-US" i="1" dirty="0"/>
              <a:t>Lancet Child </a:t>
            </a:r>
            <a:r>
              <a:rPr lang="en-US" altLang="en-US" i="1" dirty="0" err="1"/>
              <a:t>Adolesc</a:t>
            </a:r>
            <a:r>
              <a:rPr lang="en-US" altLang="en-US" i="1" dirty="0"/>
              <a:t> Health</a:t>
            </a:r>
            <a:r>
              <a:rPr lang="en-US" altLang="en-US" dirty="0"/>
              <a:t>. 2018;2(7):483-494.</a:t>
            </a:r>
            <a:endParaRPr lang="en-US" dirty="0"/>
          </a:p>
        </p:txBody>
      </p:sp>
      <p:sp>
        <p:nvSpPr>
          <p:cNvPr id="14" name="TextBox 13">
            <a:extLst>
              <a:ext uri="{FF2B5EF4-FFF2-40B4-BE49-F238E27FC236}">
                <a16:creationId xmlns:a16="http://schemas.microsoft.com/office/drawing/2014/main" id="{8E13FE87-77CF-6F45-A1B8-C35151A7B822}"/>
              </a:ext>
            </a:extLst>
          </p:cNvPr>
          <p:cNvSpPr txBox="1"/>
          <p:nvPr/>
        </p:nvSpPr>
        <p:spPr>
          <a:xfrm rot="16200000">
            <a:off x="772252" y="2619832"/>
            <a:ext cx="2593531" cy="276999"/>
          </a:xfrm>
          <a:prstGeom prst="rect">
            <a:avLst/>
          </a:prstGeom>
          <a:solidFill>
            <a:schemeClr val="bg1"/>
          </a:solidFill>
        </p:spPr>
        <p:txBody>
          <a:bodyPr wrap="none" rtlCol="0">
            <a:spAutoFit/>
          </a:bodyPr>
          <a:lstStyle/>
          <a:p>
            <a:r>
              <a:rPr lang="en-US" sz="1200" dirty="0"/>
              <a:t>Median Cataplexy Attacks (Q1, Q3)</a:t>
            </a:r>
          </a:p>
        </p:txBody>
      </p:sp>
      <p:grpSp>
        <p:nvGrpSpPr>
          <p:cNvPr id="10" name="Group 9">
            <a:extLst>
              <a:ext uri="{FF2B5EF4-FFF2-40B4-BE49-F238E27FC236}">
                <a16:creationId xmlns:a16="http://schemas.microsoft.com/office/drawing/2014/main" id="{56FA5571-DCBD-E848-A752-742602F32E7C}"/>
              </a:ext>
            </a:extLst>
          </p:cNvPr>
          <p:cNvGrpSpPr/>
          <p:nvPr/>
        </p:nvGrpSpPr>
        <p:grpSpPr>
          <a:xfrm>
            <a:off x="2207512" y="1331688"/>
            <a:ext cx="4350314" cy="3501859"/>
            <a:chOff x="2287311" y="1348930"/>
            <a:chExt cx="4350314" cy="3501859"/>
          </a:xfrm>
        </p:grpSpPr>
        <p:sp>
          <p:nvSpPr>
            <p:cNvPr id="9" name="TextBox 8">
              <a:extLst>
                <a:ext uri="{FF2B5EF4-FFF2-40B4-BE49-F238E27FC236}">
                  <a16:creationId xmlns:a16="http://schemas.microsoft.com/office/drawing/2014/main" id="{E56CAE30-77BD-FE4A-9598-11F6F4511C85}"/>
                </a:ext>
              </a:extLst>
            </p:cNvPr>
            <p:cNvSpPr txBox="1"/>
            <p:nvPr/>
          </p:nvSpPr>
          <p:spPr>
            <a:xfrm>
              <a:off x="3051958" y="1348930"/>
              <a:ext cx="1284326" cy="461665"/>
            </a:xfrm>
            <a:prstGeom prst="rect">
              <a:avLst/>
            </a:prstGeom>
            <a:solidFill>
              <a:schemeClr val="bg1"/>
            </a:solidFill>
          </p:spPr>
          <p:txBody>
            <a:bodyPr wrap="none" rtlCol="0">
              <a:spAutoFit/>
            </a:bodyPr>
            <a:lstStyle/>
            <a:p>
              <a:r>
                <a:rPr lang="en-US" sz="1200" dirty="0"/>
                <a:t>Placebo</a:t>
              </a:r>
              <a:br>
                <a:rPr lang="en-US" sz="1200" dirty="0"/>
              </a:br>
              <a:r>
                <a:rPr lang="en-US" sz="1200" dirty="0"/>
                <a:t>Sodium </a:t>
              </a:r>
              <a:r>
                <a:rPr lang="en-US" sz="1200" dirty="0" err="1"/>
                <a:t>oxybate</a:t>
              </a:r>
              <a:endParaRPr lang="en-US" sz="1200" dirty="0"/>
            </a:p>
          </p:txBody>
        </p:sp>
        <p:sp>
          <p:nvSpPr>
            <p:cNvPr id="11" name="TextBox 10">
              <a:extLst>
                <a:ext uri="{FF2B5EF4-FFF2-40B4-BE49-F238E27FC236}">
                  <a16:creationId xmlns:a16="http://schemas.microsoft.com/office/drawing/2014/main" id="{4565D996-7914-4547-9D82-0E0E8FF1BF05}"/>
                </a:ext>
              </a:extLst>
            </p:cNvPr>
            <p:cNvSpPr txBox="1"/>
            <p:nvPr/>
          </p:nvSpPr>
          <p:spPr>
            <a:xfrm>
              <a:off x="2845120" y="4573790"/>
              <a:ext cx="1002197" cy="276999"/>
            </a:xfrm>
            <a:prstGeom prst="rect">
              <a:avLst/>
            </a:prstGeom>
            <a:noFill/>
          </p:spPr>
          <p:txBody>
            <a:bodyPr wrap="none" rtlCol="0">
              <a:spAutoFit/>
            </a:bodyPr>
            <a:lstStyle/>
            <a:p>
              <a:r>
                <a:rPr lang="en-US" sz="1200" dirty="0"/>
                <a:t>Stable-dose</a:t>
              </a:r>
            </a:p>
          </p:txBody>
        </p:sp>
        <p:sp>
          <p:nvSpPr>
            <p:cNvPr id="12" name="TextBox 11">
              <a:extLst>
                <a:ext uri="{FF2B5EF4-FFF2-40B4-BE49-F238E27FC236}">
                  <a16:creationId xmlns:a16="http://schemas.microsoft.com/office/drawing/2014/main" id="{8E7EBE7B-85A4-2047-BC49-C5800D8BB342}"/>
                </a:ext>
              </a:extLst>
            </p:cNvPr>
            <p:cNvSpPr txBox="1"/>
            <p:nvPr/>
          </p:nvSpPr>
          <p:spPr>
            <a:xfrm>
              <a:off x="4464318" y="4573789"/>
              <a:ext cx="702885" cy="276999"/>
            </a:xfrm>
            <a:prstGeom prst="rect">
              <a:avLst/>
            </a:prstGeom>
            <a:noFill/>
          </p:spPr>
          <p:txBody>
            <a:bodyPr wrap="none" rtlCol="0">
              <a:spAutoFit/>
            </a:bodyPr>
            <a:lstStyle/>
            <a:p>
              <a:r>
                <a:rPr lang="en-US" sz="1200" dirty="0"/>
                <a:t>Week 1</a:t>
              </a:r>
            </a:p>
          </p:txBody>
        </p:sp>
        <p:sp>
          <p:nvSpPr>
            <p:cNvPr id="13" name="TextBox 12">
              <a:extLst>
                <a:ext uri="{FF2B5EF4-FFF2-40B4-BE49-F238E27FC236}">
                  <a16:creationId xmlns:a16="http://schemas.microsoft.com/office/drawing/2014/main" id="{466805E1-2FB5-E84B-A9F4-65740C1F96E6}"/>
                </a:ext>
              </a:extLst>
            </p:cNvPr>
            <p:cNvSpPr txBox="1"/>
            <p:nvPr/>
          </p:nvSpPr>
          <p:spPr>
            <a:xfrm>
              <a:off x="5926542" y="4573788"/>
              <a:ext cx="702885" cy="276999"/>
            </a:xfrm>
            <a:prstGeom prst="rect">
              <a:avLst/>
            </a:prstGeom>
            <a:noFill/>
          </p:spPr>
          <p:txBody>
            <a:bodyPr wrap="none" rtlCol="0">
              <a:spAutoFit/>
            </a:bodyPr>
            <a:lstStyle/>
            <a:p>
              <a:r>
                <a:rPr lang="en-US" sz="1200" dirty="0"/>
                <a:t>Week 2</a:t>
              </a:r>
            </a:p>
          </p:txBody>
        </p:sp>
        <p:sp>
          <p:nvSpPr>
            <p:cNvPr id="15" name="TextBox 14">
              <a:extLst>
                <a:ext uri="{FF2B5EF4-FFF2-40B4-BE49-F238E27FC236}">
                  <a16:creationId xmlns:a16="http://schemas.microsoft.com/office/drawing/2014/main" id="{DB78A0A3-A8A6-114C-BE71-4323864A85AD}"/>
                </a:ext>
              </a:extLst>
            </p:cNvPr>
            <p:cNvSpPr txBox="1"/>
            <p:nvPr/>
          </p:nvSpPr>
          <p:spPr>
            <a:xfrm>
              <a:off x="2287311" y="1391231"/>
              <a:ext cx="341760" cy="261610"/>
            </a:xfrm>
            <a:prstGeom prst="rect">
              <a:avLst/>
            </a:prstGeom>
            <a:solidFill>
              <a:schemeClr val="bg1"/>
            </a:solidFill>
          </p:spPr>
          <p:txBody>
            <a:bodyPr wrap="none" rtlCol="0">
              <a:spAutoFit/>
            </a:bodyPr>
            <a:lstStyle/>
            <a:p>
              <a:r>
                <a:rPr lang="en-US" sz="1100" dirty="0"/>
                <a:t>30</a:t>
              </a:r>
            </a:p>
          </p:txBody>
        </p:sp>
        <p:sp>
          <p:nvSpPr>
            <p:cNvPr id="16" name="TextBox 15">
              <a:extLst>
                <a:ext uri="{FF2B5EF4-FFF2-40B4-BE49-F238E27FC236}">
                  <a16:creationId xmlns:a16="http://schemas.microsoft.com/office/drawing/2014/main" id="{37168258-3975-924D-A4BD-85B866085D1E}"/>
                </a:ext>
              </a:extLst>
            </p:cNvPr>
            <p:cNvSpPr txBox="1"/>
            <p:nvPr/>
          </p:nvSpPr>
          <p:spPr>
            <a:xfrm>
              <a:off x="2287311" y="1888085"/>
              <a:ext cx="341760" cy="261610"/>
            </a:xfrm>
            <a:prstGeom prst="rect">
              <a:avLst/>
            </a:prstGeom>
            <a:solidFill>
              <a:schemeClr val="bg1"/>
            </a:solidFill>
          </p:spPr>
          <p:txBody>
            <a:bodyPr wrap="none" rtlCol="0">
              <a:spAutoFit/>
            </a:bodyPr>
            <a:lstStyle/>
            <a:p>
              <a:r>
                <a:rPr lang="en-US" sz="1100" dirty="0"/>
                <a:t>25</a:t>
              </a:r>
            </a:p>
          </p:txBody>
        </p:sp>
        <p:sp>
          <p:nvSpPr>
            <p:cNvPr id="17" name="TextBox 16">
              <a:extLst>
                <a:ext uri="{FF2B5EF4-FFF2-40B4-BE49-F238E27FC236}">
                  <a16:creationId xmlns:a16="http://schemas.microsoft.com/office/drawing/2014/main" id="{397F2399-A5C2-984D-9224-1F3B8C1814AD}"/>
                </a:ext>
              </a:extLst>
            </p:cNvPr>
            <p:cNvSpPr txBox="1"/>
            <p:nvPr/>
          </p:nvSpPr>
          <p:spPr>
            <a:xfrm>
              <a:off x="2287311" y="2393856"/>
              <a:ext cx="341760" cy="261610"/>
            </a:xfrm>
            <a:prstGeom prst="rect">
              <a:avLst/>
            </a:prstGeom>
            <a:solidFill>
              <a:schemeClr val="bg1"/>
            </a:solidFill>
          </p:spPr>
          <p:txBody>
            <a:bodyPr wrap="none" rtlCol="0">
              <a:spAutoFit/>
            </a:bodyPr>
            <a:lstStyle/>
            <a:p>
              <a:r>
                <a:rPr lang="en-US" sz="1100" dirty="0"/>
                <a:t>20</a:t>
              </a:r>
            </a:p>
          </p:txBody>
        </p:sp>
        <p:sp>
          <p:nvSpPr>
            <p:cNvPr id="18" name="TextBox 17">
              <a:extLst>
                <a:ext uri="{FF2B5EF4-FFF2-40B4-BE49-F238E27FC236}">
                  <a16:creationId xmlns:a16="http://schemas.microsoft.com/office/drawing/2014/main" id="{68279A75-AE86-D74A-A5A4-37663AD12A4F}"/>
                </a:ext>
              </a:extLst>
            </p:cNvPr>
            <p:cNvSpPr txBox="1"/>
            <p:nvPr/>
          </p:nvSpPr>
          <p:spPr>
            <a:xfrm>
              <a:off x="2287311" y="2899627"/>
              <a:ext cx="341760" cy="261610"/>
            </a:xfrm>
            <a:prstGeom prst="rect">
              <a:avLst/>
            </a:prstGeom>
            <a:solidFill>
              <a:schemeClr val="bg1"/>
            </a:solidFill>
          </p:spPr>
          <p:txBody>
            <a:bodyPr wrap="none" rtlCol="0">
              <a:spAutoFit/>
            </a:bodyPr>
            <a:lstStyle/>
            <a:p>
              <a:r>
                <a:rPr lang="en-US" sz="1100" dirty="0"/>
                <a:t>15</a:t>
              </a:r>
            </a:p>
          </p:txBody>
        </p:sp>
        <p:sp>
          <p:nvSpPr>
            <p:cNvPr id="19" name="TextBox 18">
              <a:extLst>
                <a:ext uri="{FF2B5EF4-FFF2-40B4-BE49-F238E27FC236}">
                  <a16:creationId xmlns:a16="http://schemas.microsoft.com/office/drawing/2014/main" id="{D0F28532-530A-E74F-9843-D48B3DF6CA33}"/>
                </a:ext>
              </a:extLst>
            </p:cNvPr>
            <p:cNvSpPr txBox="1"/>
            <p:nvPr/>
          </p:nvSpPr>
          <p:spPr>
            <a:xfrm>
              <a:off x="2287311" y="3405398"/>
              <a:ext cx="341760" cy="261610"/>
            </a:xfrm>
            <a:prstGeom prst="rect">
              <a:avLst/>
            </a:prstGeom>
            <a:solidFill>
              <a:schemeClr val="bg1"/>
            </a:solidFill>
          </p:spPr>
          <p:txBody>
            <a:bodyPr wrap="none" rtlCol="0">
              <a:spAutoFit/>
            </a:bodyPr>
            <a:lstStyle/>
            <a:p>
              <a:r>
                <a:rPr lang="en-US" sz="1100" dirty="0"/>
                <a:t>10</a:t>
              </a:r>
            </a:p>
          </p:txBody>
        </p:sp>
        <p:sp>
          <p:nvSpPr>
            <p:cNvPr id="20" name="TextBox 19">
              <a:extLst>
                <a:ext uri="{FF2B5EF4-FFF2-40B4-BE49-F238E27FC236}">
                  <a16:creationId xmlns:a16="http://schemas.microsoft.com/office/drawing/2014/main" id="{5ACF26FC-8D06-9649-88BC-015533746714}"/>
                </a:ext>
              </a:extLst>
            </p:cNvPr>
            <p:cNvSpPr txBox="1"/>
            <p:nvPr/>
          </p:nvSpPr>
          <p:spPr>
            <a:xfrm>
              <a:off x="2326584" y="3911169"/>
              <a:ext cx="263214" cy="261610"/>
            </a:xfrm>
            <a:prstGeom prst="rect">
              <a:avLst/>
            </a:prstGeom>
            <a:solidFill>
              <a:schemeClr val="bg1"/>
            </a:solidFill>
          </p:spPr>
          <p:txBody>
            <a:bodyPr wrap="none" rtlCol="0">
              <a:spAutoFit/>
            </a:bodyPr>
            <a:lstStyle/>
            <a:p>
              <a:r>
                <a:rPr lang="en-US" sz="1100" dirty="0"/>
                <a:t>5</a:t>
              </a:r>
            </a:p>
          </p:txBody>
        </p:sp>
        <p:sp>
          <p:nvSpPr>
            <p:cNvPr id="21" name="TextBox 20">
              <a:extLst>
                <a:ext uri="{FF2B5EF4-FFF2-40B4-BE49-F238E27FC236}">
                  <a16:creationId xmlns:a16="http://schemas.microsoft.com/office/drawing/2014/main" id="{4AE25835-82A1-3745-8B62-CC1EB5B48234}"/>
                </a:ext>
              </a:extLst>
            </p:cNvPr>
            <p:cNvSpPr txBox="1"/>
            <p:nvPr/>
          </p:nvSpPr>
          <p:spPr>
            <a:xfrm>
              <a:off x="2334989" y="4417776"/>
              <a:ext cx="263214" cy="261610"/>
            </a:xfrm>
            <a:prstGeom prst="rect">
              <a:avLst/>
            </a:prstGeom>
            <a:solidFill>
              <a:schemeClr val="bg1"/>
            </a:solidFill>
          </p:spPr>
          <p:txBody>
            <a:bodyPr wrap="none" rtlCol="0">
              <a:spAutoFit/>
            </a:bodyPr>
            <a:lstStyle/>
            <a:p>
              <a:r>
                <a:rPr lang="en-US" sz="1100" dirty="0"/>
                <a:t>0</a:t>
              </a:r>
            </a:p>
          </p:txBody>
        </p:sp>
        <p:sp>
          <p:nvSpPr>
            <p:cNvPr id="87" name="TextBox 86">
              <a:extLst>
                <a:ext uri="{FF2B5EF4-FFF2-40B4-BE49-F238E27FC236}">
                  <a16:creationId xmlns:a16="http://schemas.microsoft.com/office/drawing/2014/main" id="{9475AACF-F265-6941-9151-D3AC4654B53C}"/>
                </a:ext>
              </a:extLst>
            </p:cNvPr>
            <p:cNvSpPr txBox="1"/>
            <p:nvPr/>
          </p:nvSpPr>
          <p:spPr>
            <a:xfrm>
              <a:off x="3381478" y="3947117"/>
              <a:ext cx="360996" cy="246221"/>
            </a:xfrm>
            <a:prstGeom prst="rect">
              <a:avLst/>
            </a:prstGeom>
            <a:noFill/>
          </p:spPr>
          <p:txBody>
            <a:bodyPr wrap="none" rtlCol="0">
              <a:spAutoFit/>
            </a:bodyPr>
            <a:lstStyle/>
            <a:p>
              <a:r>
                <a:rPr lang="en-US" sz="1000" dirty="0"/>
                <a:t>4.7</a:t>
              </a:r>
            </a:p>
          </p:txBody>
        </p:sp>
        <p:sp>
          <p:nvSpPr>
            <p:cNvPr id="88" name="TextBox 87">
              <a:extLst>
                <a:ext uri="{FF2B5EF4-FFF2-40B4-BE49-F238E27FC236}">
                  <a16:creationId xmlns:a16="http://schemas.microsoft.com/office/drawing/2014/main" id="{ED456AF9-B184-FC4F-9A98-2DD45DCB3B98}"/>
                </a:ext>
              </a:extLst>
            </p:cNvPr>
            <p:cNvSpPr txBox="1"/>
            <p:nvPr/>
          </p:nvSpPr>
          <p:spPr>
            <a:xfrm>
              <a:off x="3381478" y="4166322"/>
              <a:ext cx="360996" cy="246221"/>
            </a:xfrm>
            <a:prstGeom prst="rect">
              <a:avLst/>
            </a:prstGeom>
            <a:noFill/>
          </p:spPr>
          <p:txBody>
            <a:bodyPr wrap="none" rtlCol="0">
              <a:spAutoFit/>
            </a:bodyPr>
            <a:lstStyle/>
            <a:p>
              <a:r>
                <a:rPr lang="en-US" sz="1000" dirty="0"/>
                <a:t>3.5</a:t>
              </a:r>
            </a:p>
          </p:txBody>
        </p:sp>
        <p:sp>
          <p:nvSpPr>
            <p:cNvPr id="89" name="TextBox 88">
              <a:extLst>
                <a:ext uri="{FF2B5EF4-FFF2-40B4-BE49-F238E27FC236}">
                  <a16:creationId xmlns:a16="http://schemas.microsoft.com/office/drawing/2014/main" id="{8147CB8B-8A41-BC47-8AA7-5FA28780AE84}"/>
                </a:ext>
              </a:extLst>
            </p:cNvPr>
            <p:cNvSpPr txBox="1"/>
            <p:nvPr/>
          </p:nvSpPr>
          <p:spPr>
            <a:xfrm>
              <a:off x="4771867" y="4109955"/>
              <a:ext cx="360996" cy="246221"/>
            </a:xfrm>
            <a:prstGeom prst="rect">
              <a:avLst/>
            </a:prstGeom>
            <a:noFill/>
          </p:spPr>
          <p:txBody>
            <a:bodyPr wrap="none" rtlCol="0">
              <a:spAutoFit/>
            </a:bodyPr>
            <a:lstStyle/>
            <a:p>
              <a:r>
                <a:rPr lang="en-US" sz="1000" dirty="0"/>
                <a:t>4.0</a:t>
              </a:r>
            </a:p>
          </p:txBody>
        </p:sp>
        <p:sp>
          <p:nvSpPr>
            <p:cNvPr id="90" name="TextBox 89">
              <a:extLst>
                <a:ext uri="{FF2B5EF4-FFF2-40B4-BE49-F238E27FC236}">
                  <a16:creationId xmlns:a16="http://schemas.microsoft.com/office/drawing/2014/main" id="{59673EB2-0B63-C343-8C6E-303443DF3613}"/>
                </a:ext>
              </a:extLst>
            </p:cNvPr>
            <p:cNvSpPr txBox="1"/>
            <p:nvPr/>
          </p:nvSpPr>
          <p:spPr>
            <a:xfrm>
              <a:off x="4771867" y="2669462"/>
              <a:ext cx="431528" cy="246221"/>
            </a:xfrm>
            <a:prstGeom prst="rect">
              <a:avLst/>
            </a:prstGeom>
            <a:noFill/>
          </p:spPr>
          <p:txBody>
            <a:bodyPr wrap="none" rtlCol="0">
              <a:spAutoFit/>
            </a:bodyPr>
            <a:lstStyle/>
            <a:p>
              <a:r>
                <a:rPr lang="en-US" sz="1000" dirty="0"/>
                <a:t>18.3</a:t>
              </a:r>
            </a:p>
          </p:txBody>
        </p:sp>
        <p:sp>
          <p:nvSpPr>
            <p:cNvPr id="91" name="TextBox 90">
              <a:extLst>
                <a:ext uri="{FF2B5EF4-FFF2-40B4-BE49-F238E27FC236}">
                  <a16:creationId xmlns:a16="http://schemas.microsoft.com/office/drawing/2014/main" id="{3F889918-3097-D94B-8BF7-30500BE954BE}"/>
                </a:ext>
              </a:extLst>
            </p:cNvPr>
            <p:cNvSpPr txBox="1"/>
            <p:nvPr/>
          </p:nvSpPr>
          <p:spPr>
            <a:xfrm>
              <a:off x="6206097" y="2319289"/>
              <a:ext cx="431528" cy="246221"/>
            </a:xfrm>
            <a:prstGeom prst="rect">
              <a:avLst/>
            </a:prstGeom>
            <a:noFill/>
          </p:spPr>
          <p:txBody>
            <a:bodyPr wrap="none" rtlCol="0">
              <a:spAutoFit/>
            </a:bodyPr>
            <a:lstStyle/>
            <a:p>
              <a:r>
                <a:rPr lang="en-US" sz="1000" dirty="0"/>
                <a:t>21.0</a:t>
              </a:r>
            </a:p>
          </p:txBody>
        </p:sp>
        <p:sp>
          <p:nvSpPr>
            <p:cNvPr id="92" name="TextBox 91">
              <a:extLst>
                <a:ext uri="{FF2B5EF4-FFF2-40B4-BE49-F238E27FC236}">
                  <a16:creationId xmlns:a16="http://schemas.microsoft.com/office/drawing/2014/main" id="{A36BCE58-396A-3447-A362-A1E5DEEAD20D}"/>
                </a:ext>
              </a:extLst>
            </p:cNvPr>
            <p:cNvSpPr txBox="1"/>
            <p:nvPr/>
          </p:nvSpPr>
          <p:spPr>
            <a:xfrm>
              <a:off x="6206097" y="3816149"/>
              <a:ext cx="360996" cy="246221"/>
            </a:xfrm>
            <a:prstGeom prst="rect">
              <a:avLst/>
            </a:prstGeom>
            <a:noFill/>
          </p:spPr>
          <p:txBody>
            <a:bodyPr wrap="none" rtlCol="0">
              <a:spAutoFit/>
            </a:bodyPr>
            <a:lstStyle/>
            <a:p>
              <a:r>
                <a:rPr lang="en-US" sz="1000" dirty="0"/>
                <a:t>6.0</a:t>
              </a:r>
            </a:p>
          </p:txBody>
        </p:sp>
      </p:grpSp>
      <p:sp>
        <p:nvSpPr>
          <p:cNvPr id="3" name="Freeform 2">
            <a:extLst>
              <a:ext uri="{FF2B5EF4-FFF2-40B4-BE49-F238E27FC236}">
                <a16:creationId xmlns:a16="http://schemas.microsoft.com/office/drawing/2014/main" id="{7996469E-376F-8040-9F84-5AE00B05BF7B}"/>
              </a:ext>
            </a:extLst>
          </p:cNvPr>
          <p:cNvSpPr/>
          <p:nvPr/>
        </p:nvSpPr>
        <p:spPr>
          <a:xfrm>
            <a:off x="3274828" y="2410047"/>
            <a:ext cx="2821172" cy="1630325"/>
          </a:xfrm>
          <a:custGeom>
            <a:avLst/>
            <a:gdLst>
              <a:gd name="connsiteX0" fmla="*/ 0 w 2821172"/>
              <a:gd name="connsiteY0" fmla="*/ 1630325 h 1630325"/>
              <a:gd name="connsiteX1" fmla="*/ 1417674 w 2821172"/>
              <a:gd name="connsiteY1" fmla="*/ 262269 h 1630325"/>
              <a:gd name="connsiteX2" fmla="*/ 2821172 w 2821172"/>
              <a:gd name="connsiteY2" fmla="*/ 0 h 1630325"/>
            </a:gdLst>
            <a:ahLst/>
            <a:cxnLst>
              <a:cxn ang="0">
                <a:pos x="connsiteX0" y="connsiteY0"/>
              </a:cxn>
              <a:cxn ang="0">
                <a:pos x="connsiteX1" y="connsiteY1"/>
              </a:cxn>
              <a:cxn ang="0">
                <a:pos x="connsiteX2" y="connsiteY2"/>
              </a:cxn>
            </a:cxnLst>
            <a:rect l="l" t="t" r="r" b="b"/>
            <a:pathLst>
              <a:path w="2821172" h="1630325">
                <a:moveTo>
                  <a:pt x="0" y="1630325"/>
                </a:moveTo>
                <a:lnTo>
                  <a:pt x="1417674" y="262269"/>
                </a:lnTo>
                <a:lnTo>
                  <a:pt x="2821172" y="0"/>
                </a:lnTo>
              </a:path>
            </a:pathLst>
          </a:custGeom>
          <a:noFill/>
          <a:ln w="254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DE350B0-2BA3-2241-A20E-CAE873F5B59A}"/>
              </a:ext>
            </a:extLst>
          </p:cNvPr>
          <p:cNvSpPr/>
          <p:nvPr/>
        </p:nvSpPr>
        <p:spPr>
          <a:xfrm>
            <a:off x="3232298" y="4004930"/>
            <a:ext cx="85060" cy="85060"/>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C960C3B-5CA1-B340-ABEB-B6DC632A93AE}"/>
              </a:ext>
            </a:extLst>
          </p:cNvPr>
          <p:cNvSpPr/>
          <p:nvPr/>
        </p:nvSpPr>
        <p:spPr>
          <a:xfrm>
            <a:off x="4627752" y="2638224"/>
            <a:ext cx="85060" cy="85060"/>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8684AB5-5A84-DE4D-8A6B-1F3BBE8E82FA}"/>
              </a:ext>
            </a:extLst>
          </p:cNvPr>
          <p:cNvSpPr/>
          <p:nvPr/>
        </p:nvSpPr>
        <p:spPr>
          <a:xfrm>
            <a:off x="6052514" y="2368869"/>
            <a:ext cx="85060" cy="85060"/>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6365F2BD-40CB-C446-9FCA-B5B41825AE4A}"/>
              </a:ext>
            </a:extLst>
          </p:cNvPr>
          <p:cNvGrpSpPr/>
          <p:nvPr/>
        </p:nvGrpSpPr>
        <p:grpSpPr>
          <a:xfrm>
            <a:off x="3232298" y="3429920"/>
            <a:ext cx="85060" cy="1012811"/>
            <a:chOff x="3232298" y="3409420"/>
            <a:chExt cx="85060" cy="1012811"/>
          </a:xfrm>
        </p:grpSpPr>
        <p:cxnSp>
          <p:nvCxnSpPr>
            <p:cNvPr id="24" name="Straight Connector 23">
              <a:extLst>
                <a:ext uri="{FF2B5EF4-FFF2-40B4-BE49-F238E27FC236}">
                  <a16:creationId xmlns:a16="http://schemas.microsoft.com/office/drawing/2014/main" id="{AA4FF0D2-7C17-7441-A0BC-34C2033B50AA}"/>
                </a:ext>
              </a:extLst>
            </p:cNvPr>
            <p:cNvCxnSpPr/>
            <p:nvPr/>
          </p:nvCxnSpPr>
          <p:spPr>
            <a:xfrm>
              <a:off x="3270519" y="3409420"/>
              <a:ext cx="0" cy="1011211"/>
            </a:xfrm>
            <a:prstGeom prst="line">
              <a:avLst/>
            </a:prstGeom>
            <a:ln w="1270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7D73AB75-626C-0F4F-8340-7D50EE12B3B6}"/>
                </a:ext>
              </a:extLst>
            </p:cNvPr>
            <p:cNvCxnSpPr/>
            <p:nvPr/>
          </p:nvCxnSpPr>
          <p:spPr>
            <a:xfrm>
              <a:off x="3232298" y="3409420"/>
              <a:ext cx="85060" cy="0"/>
            </a:xfrm>
            <a:prstGeom prst="line">
              <a:avLst/>
            </a:prstGeom>
            <a:ln w="1270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2D5CE64B-E882-B04E-B2A7-2A76312D46B6}"/>
                </a:ext>
              </a:extLst>
            </p:cNvPr>
            <p:cNvCxnSpPr/>
            <p:nvPr/>
          </p:nvCxnSpPr>
          <p:spPr>
            <a:xfrm>
              <a:off x="3232298" y="4422231"/>
              <a:ext cx="85060" cy="0"/>
            </a:xfrm>
            <a:prstGeom prst="line">
              <a:avLst/>
            </a:prstGeom>
            <a:ln w="1270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grpSp>
      <p:grpSp>
        <p:nvGrpSpPr>
          <p:cNvPr id="33" name="Group 32">
            <a:extLst>
              <a:ext uri="{FF2B5EF4-FFF2-40B4-BE49-F238E27FC236}">
                <a16:creationId xmlns:a16="http://schemas.microsoft.com/office/drawing/2014/main" id="{56ED8CD5-247D-264A-8699-A882C81F9748}"/>
              </a:ext>
            </a:extLst>
          </p:cNvPr>
          <p:cNvGrpSpPr/>
          <p:nvPr/>
        </p:nvGrpSpPr>
        <p:grpSpPr>
          <a:xfrm>
            <a:off x="6056918" y="1548784"/>
            <a:ext cx="96510" cy="2286000"/>
            <a:chOff x="3232298" y="3409420"/>
            <a:chExt cx="85060" cy="1012811"/>
          </a:xfrm>
        </p:grpSpPr>
        <p:cxnSp>
          <p:nvCxnSpPr>
            <p:cNvPr id="34" name="Straight Connector 33">
              <a:extLst>
                <a:ext uri="{FF2B5EF4-FFF2-40B4-BE49-F238E27FC236}">
                  <a16:creationId xmlns:a16="http://schemas.microsoft.com/office/drawing/2014/main" id="{4B6A0BD8-2142-2C41-80B0-1BC5EF8D1DA9}"/>
                </a:ext>
              </a:extLst>
            </p:cNvPr>
            <p:cNvCxnSpPr/>
            <p:nvPr/>
          </p:nvCxnSpPr>
          <p:spPr>
            <a:xfrm>
              <a:off x="3270519" y="3409420"/>
              <a:ext cx="0" cy="1011211"/>
            </a:xfrm>
            <a:prstGeom prst="line">
              <a:avLst/>
            </a:prstGeom>
            <a:ln w="1270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3B8271E9-B7E2-C64D-B84E-01A322B74C9E}"/>
                </a:ext>
              </a:extLst>
            </p:cNvPr>
            <p:cNvCxnSpPr/>
            <p:nvPr/>
          </p:nvCxnSpPr>
          <p:spPr>
            <a:xfrm>
              <a:off x="3232298" y="3409420"/>
              <a:ext cx="85060" cy="0"/>
            </a:xfrm>
            <a:prstGeom prst="line">
              <a:avLst/>
            </a:prstGeom>
            <a:ln w="1270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A86558C1-0119-B14C-8F8C-AA50BDBFAB7A}"/>
                </a:ext>
              </a:extLst>
            </p:cNvPr>
            <p:cNvCxnSpPr/>
            <p:nvPr/>
          </p:nvCxnSpPr>
          <p:spPr>
            <a:xfrm>
              <a:off x="3232298" y="4422231"/>
              <a:ext cx="85060" cy="0"/>
            </a:xfrm>
            <a:prstGeom prst="line">
              <a:avLst/>
            </a:prstGeom>
            <a:ln w="1270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grpSp>
      <p:grpSp>
        <p:nvGrpSpPr>
          <p:cNvPr id="37" name="Group 36">
            <a:extLst>
              <a:ext uri="{FF2B5EF4-FFF2-40B4-BE49-F238E27FC236}">
                <a16:creationId xmlns:a16="http://schemas.microsoft.com/office/drawing/2014/main" id="{4044586D-6ED2-0B4E-BA41-794DB691F42D}"/>
              </a:ext>
            </a:extLst>
          </p:cNvPr>
          <p:cNvGrpSpPr/>
          <p:nvPr/>
        </p:nvGrpSpPr>
        <p:grpSpPr>
          <a:xfrm>
            <a:off x="6094357" y="2426674"/>
            <a:ext cx="96510" cy="1920240"/>
            <a:chOff x="3232298" y="3409420"/>
            <a:chExt cx="85060" cy="1012811"/>
          </a:xfrm>
        </p:grpSpPr>
        <p:cxnSp>
          <p:nvCxnSpPr>
            <p:cNvPr id="38" name="Straight Connector 37">
              <a:extLst>
                <a:ext uri="{FF2B5EF4-FFF2-40B4-BE49-F238E27FC236}">
                  <a16:creationId xmlns:a16="http://schemas.microsoft.com/office/drawing/2014/main" id="{4E04B5A1-D9EB-954B-AF0E-4B361990A187}"/>
                </a:ext>
              </a:extLst>
            </p:cNvPr>
            <p:cNvCxnSpPr/>
            <p:nvPr/>
          </p:nvCxnSpPr>
          <p:spPr>
            <a:xfrm>
              <a:off x="3270519" y="3409420"/>
              <a:ext cx="0" cy="1011211"/>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F3F479A8-6879-B34F-91A5-FDBC39EB7A3A}"/>
                </a:ext>
              </a:extLst>
            </p:cNvPr>
            <p:cNvCxnSpPr/>
            <p:nvPr/>
          </p:nvCxnSpPr>
          <p:spPr>
            <a:xfrm>
              <a:off x="3232298" y="3409420"/>
              <a:ext cx="85060"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2481E706-382D-BE47-B8D5-FD49D968CBDA}"/>
                </a:ext>
              </a:extLst>
            </p:cNvPr>
            <p:cNvCxnSpPr/>
            <p:nvPr/>
          </p:nvCxnSpPr>
          <p:spPr>
            <a:xfrm>
              <a:off x="3232298" y="4422231"/>
              <a:ext cx="85060"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grpSp>
      <p:grpSp>
        <p:nvGrpSpPr>
          <p:cNvPr id="75" name="Group 74">
            <a:extLst>
              <a:ext uri="{FF2B5EF4-FFF2-40B4-BE49-F238E27FC236}">
                <a16:creationId xmlns:a16="http://schemas.microsoft.com/office/drawing/2014/main" id="{13A9B50C-2C92-8F47-A14D-578D170FED11}"/>
              </a:ext>
            </a:extLst>
          </p:cNvPr>
          <p:cNvGrpSpPr/>
          <p:nvPr/>
        </p:nvGrpSpPr>
        <p:grpSpPr>
          <a:xfrm>
            <a:off x="4685179" y="2721035"/>
            <a:ext cx="96510" cy="1828800"/>
            <a:chOff x="3232298" y="3409420"/>
            <a:chExt cx="85060" cy="1012811"/>
          </a:xfrm>
        </p:grpSpPr>
        <p:cxnSp>
          <p:nvCxnSpPr>
            <p:cNvPr id="76" name="Straight Connector 75">
              <a:extLst>
                <a:ext uri="{FF2B5EF4-FFF2-40B4-BE49-F238E27FC236}">
                  <a16:creationId xmlns:a16="http://schemas.microsoft.com/office/drawing/2014/main" id="{3C504BD1-8D15-3547-B692-93231FAF9CB3}"/>
                </a:ext>
              </a:extLst>
            </p:cNvPr>
            <p:cNvCxnSpPr/>
            <p:nvPr/>
          </p:nvCxnSpPr>
          <p:spPr>
            <a:xfrm>
              <a:off x="3270519" y="3409420"/>
              <a:ext cx="0" cy="1011211"/>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7ACDECD7-10BA-414A-94E2-8998DB451707}"/>
                </a:ext>
              </a:extLst>
            </p:cNvPr>
            <p:cNvCxnSpPr/>
            <p:nvPr/>
          </p:nvCxnSpPr>
          <p:spPr>
            <a:xfrm>
              <a:off x="3232298" y="3409420"/>
              <a:ext cx="85060"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1E24C6D9-8238-5C4F-918A-346B5D78F252}"/>
                </a:ext>
              </a:extLst>
            </p:cNvPr>
            <p:cNvCxnSpPr/>
            <p:nvPr/>
          </p:nvCxnSpPr>
          <p:spPr>
            <a:xfrm>
              <a:off x="3232298" y="4422231"/>
              <a:ext cx="85060"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grpSp>
      <p:grpSp>
        <p:nvGrpSpPr>
          <p:cNvPr id="79" name="Group 78">
            <a:extLst>
              <a:ext uri="{FF2B5EF4-FFF2-40B4-BE49-F238E27FC236}">
                <a16:creationId xmlns:a16="http://schemas.microsoft.com/office/drawing/2014/main" id="{211EC3E7-8E34-8B40-AACB-3E067A89DA0A}"/>
              </a:ext>
            </a:extLst>
          </p:cNvPr>
          <p:cNvGrpSpPr/>
          <p:nvPr/>
        </p:nvGrpSpPr>
        <p:grpSpPr>
          <a:xfrm>
            <a:off x="3257212" y="3453806"/>
            <a:ext cx="96510" cy="1033271"/>
            <a:chOff x="3232298" y="3409420"/>
            <a:chExt cx="85060" cy="1012811"/>
          </a:xfrm>
        </p:grpSpPr>
        <p:cxnSp>
          <p:nvCxnSpPr>
            <p:cNvPr id="80" name="Straight Connector 79">
              <a:extLst>
                <a:ext uri="{FF2B5EF4-FFF2-40B4-BE49-F238E27FC236}">
                  <a16:creationId xmlns:a16="http://schemas.microsoft.com/office/drawing/2014/main" id="{F0A317C2-8CAC-6542-B38D-C745F4407A08}"/>
                </a:ext>
              </a:extLst>
            </p:cNvPr>
            <p:cNvCxnSpPr/>
            <p:nvPr/>
          </p:nvCxnSpPr>
          <p:spPr>
            <a:xfrm>
              <a:off x="3270519" y="3409420"/>
              <a:ext cx="0" cy="1011211"/>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7B614565-EBF0-DA40-BA37-1084B6AC8EA7}"/>
                </a:ext>
              </a:extLst>
            </p:cNvPr>
            <p:cNvCxnSpPr/>
            <p:nvPr/>
          </p:nvCxnSpPr>
          <p:spPr>
            <a:xfrm>
              <a:off x="3232298" y="3409420"/>
              <a:ext cx="85060"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9F019AD0-ADE6-F44C-9414-C44F3E1180C7}"/>
                </a:ext>
              </a:extLst>
            </p:cNvPr>
            <p:cNvCxnSpPr/>
            <p:nvPr/>
          </p:nvCxnSpPr>
          <p:spPr>
            <a:xfrm>
              <a:off x="3232298" y="4422231"/>
              <a:ext cx="85060"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grpSp>
      <p:sp>
        <p:nvSpPr>
          <p:cNvPr id="83" name="Freeform 82">
            <a:extLst>
              <a:ext uri="{FF2B5EF4-FFF2-40B4-BE49-F238E27FC236}">
                <a16:creationId xmlns:a16="http://schemas.microsoft.com/office/drawing/2014/main" id="{31CCD40A-5160-1B4C-998D-71516C5A6C52}"/>
              </a:ext>
            </a:extLst>
          </p:cNvPr>
          <p:cNvSpPr/>
          <p:nvPr/>
        </p:nvSpPr>
        <p:spPr>
          <a:xfrm>
            <a:off x="3300608" y="3939436"/>
            <a:ext cx="2843408" cy="237994"/>
          </a:xfrm>
          <a:custGeom>
            <a:avLst/>
            <a:gdLst>
              <a:gd name="connsiteX0" fmla="*/ 0 w 2843408"/>
              <a:gd name="connsiteY0" fmla="*/ 237994 h 237994"/>
              <a:gd name="connsiteX1" fmla="*/ 1421704 w 2843408"/>
              <a:gd name="connsiteY1" fmla="*/ 194153 h 237994"/>
              <a:gd name="connsiteX2" fmla="*/ 2843408 w 2843408"/>
              <a:gd name="connsiteY2" fmla="*/ 0 h 237994"/>
            </a:gdLst>
            <a:ahLst/>
            <a:cxnLst>
              <a:cxn ang="0">
                <a:pos x="connsiteX0" y="connsiteY0"/>
              </a:cxn>
              <a:cxn ang="0">
                <a:pos x="connsiteX1" y="connsiteY1"/>
              </a:cxn>
              <a:cxn ang="0">
                <a:pos x="connsiteX2" y="connsiteY2"/>
              </a:cxn>
            </a:cxnLst>
            <a:rect l="l" t="t" r="r" b="b"/>
            <a:pathLst>
              <a:path w="2843408" h="237994">
                <a:moveTo>
                  <a:pt x="0" y="237994"/>
                </a:moveTo>
                <a:lnTo>
                  <a:pt x="1421704" y="194153"/>
                </a:lnTo>
                <a:lnTo>
                  <a:pt x="2843408" y="0"/>
                </a:lnTo>
              </a:path>
            </a:pathLst>
          </a:custGeom>
          <a:noFill/>
          <a:ln w="254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C5AA24AE-13AF-A949-AA99-9050324B4BD9}"/>
              </a:ext>
            </a:extLst>
          </p:cNvPr>
          <p:cNvSpPr/>
          <p:nvPr/>
        </p:nvSpPr>
        <p:spPr>
          <a:xfrm>
            <a:off x="4677856" y="4084980"/>
            <a:ext cx="85060" cy="850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8EC7E23C-6627-6F46-92A1-5A197759E5EB}"/>
              </a:ext>
            </a:extLst>
          </p:cNvPr>
          <p:cNvSpPr/>
          <p:nvPr/>
        </p:nvSpPr>
        <p:spPr>
          <a:xfrm>
            <a:off x="6105823" y="3890827"/>
            <a:ext cx="85060" cy="850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39BD66B3-B152-DF4E-88AE-E05045BCF61B}"/>
              </a:ext>
            </a:extLst>
          </p:cNvPr>
          <p:cNvSpPr/>
          <p:nvPr/>
        </p:nvSpPr>
        <p:spPr>
          <a:xfrm>
            <a:off x="3274941" y="4128821"/>
            <a:ext cx="85060" cy="850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4" name="Straight Connector 93">
            <a:extLst>
              <a:ext uri="{FF2B5EF4-FFF2-40B4-BE49-F238E27FC236}">
                <a16:creationId xmlns:a16="http://schemas.microsoft.com/office/drawing/2014/main" id="{F298C12C-31BC-BE4E-BE97-5B95D39F4F6C}"/>
              </a:ext>
            </a:extLst>
          </p:cNvPr>
          <p:cNvCxnSpPr>
            <a:stCxn id="15" idx="3"/>
          </p:cNvCxnSpPr>
          <p:nvPr/>
        </p:nvCxnSpPr>
        <p:spPr>
          <a:xfrm flipH="1">
            <a:off x="2530474" y="1504794"/>
            <a:ext cx="18798" cy="3101408"/>
          </a:xfrm>
          <a:prstGeom prst="line">
            <a:avLst/>
          </a:prstGeom>
          <a:ln w="19050">
            <a:solidFill>
              <a:schemeClr val="tx2"/>
            </a:solidFill>
          </a:ln>
        </p:spPr>
        <p:style>
          <a:lnRef idx="2">
            <a:schemeClr val="accent1"/>
          </a:lnRef>
          <a:fillRef idx="0">
            <a:schemeClr val="accent1"/>
          </a:fillRef>
          <a:effectRef idx="1">
            <a:schemeClr val="accent1"/>
          </a:effectRef>
          <a:fontRef idx="minor">
            <a:schemeClr val="tx1"/>
          </a:fontRef>
        </p:style>
      </p:cxnSp>
      <p:grpSp>
        <p:nvGrpSpPr>
          <p:cNvPr id="103" name="Group 102">
            <a:extLst>
              <a:ext uri="{FF2B5EF4-FFF2-40B4-BE49-F238E27FC236}">
                <a16:creationId xmlns:a16="http://schemas.microsoft.com/office/drawing/2014/main" id="{1981C763-2E2B-C742-AB99-5C4CA31DE30A}"/>
              </a:ext>
            </a:extLst>
          </p:cNvPr>
          <p:cNvGrpSpPr/>
          <p:nvPr/>
        </p:nvGrpSpPr>
        <p:grpSpPr>
          <a:xfrm>
            <a:off x="2720305" y="1443226"/>
            <a:ext cx="303846" cy="85060"/>
            <a:chOff x="3430715" y="2276274"/>
            <a:chExt cx="303846" cy="85060"/>
          </a:xfrm>
        </p:grpSpPr>
        <p:sp>
          <p:nvSpPr>
            <p:cNvPr id="97" name="Rectangle 96">
              <a:extLst>
                <a:ext uri="{FF2B5EF4-FFF2-40B4-BE49-F238E27FC236}">
                  <a16:creationId xmlns:a16="http://schemas.microsoft.com/office/drawing/2014/main" id="{BD49C3E3-E134-D143-98A1-16C2ABD70E22}"/>
                </a:ext>
              </a:extLst>
            </p:cNvPr>
            <p:cNvSpPr/>
            <p:nvPr/>
          </p:nvSpPr>
          <p:spPr>
            <a:xfrm>
              <a:off x="3548252" y="2276274"/>
              <a:ext cx="85060" cy="85060"/>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9" name="Straight Connector 98">
              <a:extLst>
                <a:ext uri="{FF2B5EF4-FFF2-40B4-BE49-F238E27FC236}">
                  <a16:creationId xmlns:a16="http://schemas.microsoft.com/office/drawing/2014/main" id="{2A712365-FA5F-8C4A-855C-F91F6535229F}"/>
                </a:ext>
              </a:extLst>
            </p:cNvPr>
            <p:cNvCxnSpPr/>
            <p:nvPr/>
          </p:nvCxnSpPr>
          <p:spPr>
            <a:xfrm>
              <a:off x="3430715" y="2308348"/>
              <a:ext cx="303846" cy="0"/>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grpSp>
      <p:grpSp>
        <p:nvGrpSpPr>
          <p:cNvPr id="102" name="Group 101">
            <a:extLst>
              <a:ext uri="{FF2B5EF4-FFF2-40B4-BE49-F238E27FC236}">
                <a16:creationId xmlns:a16="http://schemas.microsoft.com/office/drawing/2014/main" id="{A950AC4B-C1AC-D247-BCCB-2D26671ED181}"/>
              </a:ext>
            </a:extLst>
          </p:cNvPr>
          <p:cNvGrpSpPr/>
          <p:nvPr/>
        </p:nvGrpSpPr>
        <p:grpSpPr>
          <a:xfrm>
            <a:off x="2720305" y="1627866"/>
            <a:ext cx="303846" cy="85060"/>
            <a:chOff x="3430715" y="2504874"/>
            <a:chExt cx="303846" cy="85060"/>
          </a:xfrm>
        </p:grpSpPr>
        <p:sp>
          <p:nvSpPr>
            <p:cNvPr id="100" name="Rectangle 99">
              <a:extLst>
                <a:ext uri="{FF2B5EF4-FFF2-40B4-BE49-F238E27FC236}">
                  <a16:creationId xmlns:a16="http://schemas.microsoft.com/office/drawing/2014/main" id="{2B71034E-E093-524B-BAE0-0EC065815A77}"/>
                </a:ext>
              </a:extLst>
            </p:cNvPr>
            <p:cNvSpPr/>
            <p:nvPr/>
          </p:nvSpPr>
          <p:spPr>
            <a:xfrm>
              <a:off x="3548252" y="2504874"/>
              <a:ext cx="85060" cy="850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1" name="Straight Connector 100">
              <a:extLst>
                <a:ext uri="{FF2B5EF4-FFF2-40B4-BE49-F238E27FC236}">
                  <a16:creationId xmlns:a16="http://schemas.microsoft.com/office/drawing/2014/main" id="{31B20D91-D1A9-764C-A7D5-5856A9539857}"/>
                </a:ext>
              </a:extLst>
            </p:cNvPr>
            <p:cNvCxnSpPr/>
            <p:nvPr/>
          </p:nvCxnSpPr>
          <p:spPr>
            <a:xfrm>
              <a:off x="3430715" y="2536948"/>
              <a:ext cx="303846" cy="0"/>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279717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E8B0B3F-5B09-4141-997A-E9C502235C7F}"/>
              </a:ext>
            </a:extLst>
          </p:cNvPr>
          <p:cNvSpPr>
            <a:spLocks noGrp="1"/>
          </p:cNvSpPr>
          <p:nvPr>
            <p:ph type="body" sz="quarter" idx="10"/>
          </p:nvPr>
        </p:nvSpPr>
        <p:spPr>
          <a:xfrm>
            <a:off x="0" y="4704919"/>
            <a:ext cx="9144000" cy="438582"/>
          </a:xfrm>
        </p:spPr>
        <p:txBody>
          <a:bodyPr/>
          <a:lstStyle/>
          <a:p>
            <a:pPr>
              <a:spcBef>
                <a:spcPts val="300"/>
              </a:spcBef>
            </a:pPr>
            <a:r>
              <a:rPr lang="en-US" altLang="en-US" dirty="0"/>
              <a:t>ESS-CHAD = Epworth Sleepiness Scale for Children and Adolescents </a:t>
            </a:r>
          </a:p>
          <a:p>
            <a:pPr>
              <a:spcBef>
                <a:spcPts val="300"/>
              </a:spcBef>
            </a:pPr>
            <a:r>
              <a:rPr lang="en-US" altLang="en-US" dirty="0" err="1"/>
              <a:t>Plazzi</a:t>
            </a:r>
            <a:r>
              <a:rPr lang="en-US" altLang="en-US" dirty="0"/>
              <a:t> G, et al. </a:t>
            </a:r>
            <a:r>
              <a:rPr lang="en-US" altLang="en-US" i="1" dirty="0"/>
              <a:t>Lancet Child </a:t>
            </a:r>
            <a:r>
              <a:rPr lang="en-US" altLang="en-US" i="1" dirty="0" err="1"/>
              <a:t>Adolesc</a:t>
            </a:r>
            <a:r>
              <a:rPr lang="en-US" altLang="en-US" i="1" dirty="0"/>
              <a:t> Health</a:t>
            </a:r>
            <a:r>
              <a:rPr lang="en-US" altLang="en-US" dirty="0"/>
              <a:t>. 2018;2(7):483-494.</a:t>
            </a:r>
            <a:endParaRPr lang="en-US" dirty="0"/>
          </a:p>
        </p:txBody>
      </p:sp>
      <p:sp>
        <p:nvSpPr>
          <p:cNvPr id="9" name="Title 3">
            <a:extLst>
              <a:ext uri="{FF2B5EF4-FFF2-40B4-BE49-F238E27FC236}">
                <a16:creationId xmlns:a16="http://schemas.microsoft.com/office/drawing/2014/main" id="{7B547124-F400-3141-99D9-0CF5FCDF8063}"/>
              </a:ext>
            </a:extLst>
          </p:cNvPr>
          <p:cNvSpPr>
            <a:spLocks noGrp="1"/>
          </p:cNvSpPr>
          <p:nvPr>
            <p:ph type="title"/>
          </p:nvPr>
        </p:nvSpPr>
        <p:spPr>
          <a:xfrm>
            <a:off x="304800" y="141049"/>
            <a:ext cx="8518358" cy="458587"/>
          </a:xfrm>
        </p:spPr>
        <p:txBody>
          <a:bodyPr/>
          <a:lstStyle/>
          <a:p>
            <a:r>
              <a:rPr lang="en-US" sz="2800" dirty="0"/>
              <a:t>Sodium </a:t>
            </a:r>
            <a:r>
              <a:rPr lang="en-US" sz="2800" dirty="0" err="1"/>
              <a:t>Oxybate</a:t>
            </a:r>
            <a:r>
              <a:rPr lang="en-US" sz="2800" dirty="0"/>
              <a:t>: Efficacy in Pediatric Narcolepsy</a:t>
            </a:r>
          </a:p>
        </p:txBody>
      </p:sp>
      <p:sp>
        <p:nvSpPr>
          <p:cNvPr id="4" name="Rectangle 3">
            <a:extLst>
              <a:ext uri="{FF2B5EF4-FFF2-40B4-BE49-F238E27FC236}">
                <a16:creationId xmlns:a16="http://schemas.microsoft.com/office/drawing/2014/main" id="{3AA5A571-D916-D849-8DA2-258308200B5A}"/>
              </a:ext>
            </a:extLst>
          </p:cNvPr>
          <p:cNvSpPr/>
          <p:nvPr/>
        </p:nvSpPr>
        <p:spPr>
          <a:xfrm>
            <a:off x="3172262" y="2533620"/>
            <a:ext cx="887506" cy="645459"/>
          </a:xfrm>
          <a:prstGeom prst="rect">
            <a:avLst/>
          </a:prstGeom>
          <a:solidFill>
            <a:schemeClr val="bg2">
              <a:lumMod val="5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id="{4DD9F25D-F596-594C-BB16-7518DD2FB24D}"/>
              </a:ext>
            </a:extLst>
          </p:cNvPr>
          <p:cNvSpPr/>
          <p:nvPr/>
        </p:nvSpPr>
        <p:spPr>
          <a:xfrm rot="19038206" flipH="1">
            <a:off x="3587408" y="2870544"/>
            <a:ext cx="64310" cy="57436"/>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B110BE33-E347-CA40-B817-443A7C7BE782}"/>
              </a:ext>
            </a:extLst>
          </p:cNvPr>
          <p:cNvCxnSpPr>
            <a:stCxn id="4" idx="1"/>
          </p:cNvCxnSpPr>
          <p:nvPr/>
        </p:nvCxnSpPr>
        <p:spPr>
          <a:xfrm flipV="1">
            <a:off x="3172262" y="2856349"/>
            <a:ext cx="887506" cy="1"/>
          </a:xfrm>
          <a:prstGeom prst="line">
            <a:avLst/>
          </a:prstGeom>
          <a:ln w="19050"/>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C07910DC-BD52-2544-9D94-766D689293F2}"/>
              </a:ext>
            </a:extLst>
          </p:cNvPr>
          <p:cNvSpPr txBox="1"/>
          <p:nvPr/>
        </p:nvSpPr>
        <p:spPr>
          <a:xfrm rot="16200000">
            <a:off x="846404" y="2378010"/>
            <a:ext cx="2467342" cy="307777"/>
          </a:xfrm>
          <a:prstGeom prst="rect">
            <a:avLst/>
          </a:prstGeom>
          <a:solidFill>
            <a:schemeClr val="bg1"/>
          </a:solidFill>
        </p:spPr>
        <p:txBody>
          <a:bodyPr wrap="none" rtlCol="0">
            <a:spAutoFit/>
          </a:bodyPr>
          <a:lstStyle/>
          <a:p>
            <a:r>
              <a:rPr lang="en-US" sz="1400" dirty="0"/>
              <a:t>Change in ESS-CHAD score</a:t>
            </a:r>
          </a:p>
        </p:txBody>
      </p:sp>
      <p:sp>
        <p:nvSpPr>
          <p:cNvPr id="16" name="TextBox 15">
            <a:extLst>
              <a:ext uri="{FF2B5EF4-FFF2-40B4-BE49-F238E27FC236}">
                <a16:creationId xmlns:a16="http://schemas.microsoft.com/office/drawing/2014/main" id="{45F42A03-2EFC-C343-B17C-DF939B4271D0}"/>
              </a:ext>
            </a:extLst>
          </p:cNvPr>
          <p:cNvSpPr txBox="1"/>
          <p:nvPr/>
        </p:nvSpPr>
        <p:spPr>
          <a:xfrm>
            <a:off x="2864544" y="4272270"/>
            <a:ext cx="1502334" cy="307777"/>
          </a:xfrm>
          <a:prstGeom prst="rect">
            <a:avLst/>
          </a:prstGeom>
          <a:solidFill>
            <a:schemeClr val="bg1"/>
          </a:solidFill>
        </p:spPr>
        <p:txBody>
          <a:bodyPr wrap="none" rtlCol="0">
            <a:spAutoFit/>
          </a:bodyPr>
          <a:lstStyle/>
          <a:p>
            <a:r>
              <a:rPr lang="en-US" sz="1400" dirty="0"/>
              <a:t>Placebo (n = 32)</a:t>
            </a:r>
          </a:p>
        </p:txBody>
      </p:sp>
      <p:sp>
        <p:nvSpPr>
          <p:cNvPr id="17" name="TextBox 16">
            <a:extLst>
              <a:ext uri="{FF2B5EF4-FFF2-40B4-BE49-F238E27FC236}">
                <a16:creationId xmlns:a16="http://schemas.microsoft.com/office/drawing/2014/main" id="{E130EB95-4962-534E-848F-8545CB59F627}"/>
              </a:ext>
            </a:extLst>
          </p:cNvPr>
          <p:cNvSpPr txBox="1"/>
          <p:nvPr/>
        </p:nvSpPr>
        <p:spPr>
          <a:xfrm>
            <a:off x="4721776" y="4306334"/>
            <a:ext cx="2138727" cy="307777"/>
          </a:xfrm>
          <a:prstGeom prst="rect">
            <a:avLst/>
          </a:prstGeom>
          <a:solidFill>
            <a:schemeClr val="bg1"/>
          </a:solidFill>
        </p:spPr>
        <p:txBody>
          <a:bodyPr wrap="none" rtlCol="0">
            <a:spAutoFit/>
          </a:bodyPr>
          <a:lstStyle/>
          <a:p>
            <a:r>
              <a:rPr lang="en-US" sz="1400" dirty="0"/>
              <a:t>Sodium </a:t>
            </a:r>
            <a:r>
              <a:rPr lang="en-US" sz="1400" dirty="0" err="1"/>
              <a:t>oxybate</a:t>
            </a:r>
            <a:r>
              <a:rPr lang="en-US" sz="1400" dirty="0"/>
              <a:t> (n = 31)</a:t>
            </a:r>
          </a:p>
        </p:txBody>
      </p:sp>
      <p:sp>
        <p:nvSpPr>
          <p:cNvPr id="12" name="Rectangle 11">
            <a:extLst>
              <a:ext uri="{FF2B5EF4-FFF2-40B4-BE49-F238E27FC236}">
                <a16:creationId xmlns:a16="http://schemas.microsoft.com/office/drawing/2014/main" id="{E2966EF4-BF42-C348-A9BF-6CDBA5012375}"/>
              </a:ext>
            </a:extLst>
          </p:cNvPr>
          <p:cNvSpPr/>
          <p:nvPr/>
        </p:nvSpPr>
        <p:spPr>
          <a:xfrm>
            <a:off x="5368942" y="3018081"/>
            <a:ext cx="887506" cy="494583"/>
          </a:xfrm>
          <a:prstGeom prst="rect">
            <a:avLst/>
          </a:prstGeom>
          <a:solidFill>
            <a:schemeClr val="accent4"/>
          </a:solidFill>
          <a:ln w="19050">
            <a:solidFill>
              <a:schemeClr val="accent4"/>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0868B3F3-AA83-484D-B0D4-13126B74B510}"/>
              </a:ext>
            </a:extLst>
          </p:cNvPr>
          <p:cNvCxnSpPr/>
          <p:nvPr/>
        </p:nvCxnSpPr>
        <p:spPr>
          <a:xfrm flipV="1">
            <a:off x="5368942" y="3341429"/>
            <a:ext cx="887506" cy="1"/>
          </a:xfrm>
          <a:prstGeom prst="line">
            <a:avLst/>
          </a:prstGeom>
          <a:ln w="19050"/>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AE45FE10-F3CA-0244-84F2-418A142DAC7D}"/>
              </a:ext>
            </a:extLst>
          </p:cNvPr>
          <p:cNvSpPr/>
          <p:nvPr/>
        </p:nvSpPr>
        <p:spPr>
          <a:xfrm rot="19038206" flipH="1">
            <a:off x="5783429" y="3174334"/>
            <a:ext cx="64310" cy="57436"/>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AF05E8B-B8ED-7B42-BEBF-9EEBE3B77014}"/>
              </a:ext>
            </a:extLst>
          </p:cNvPr>
          <p:cNvSpPr/>
          <p:nvPr/>
        </p:nvSpPr>
        <p:spPr>
          <a:xfrm>
            <a:off x="5764947" y="1352565"/>
            <a:ext cx="71045" cy="45719"/>
          </a:xfrm>
          <a:prstGeom prst="ellipse">
            <a:avLst/>
          </a:prstGeom>
          <a:solidFill>
            <a:schemeClr val="accent4"/>
          </a:solidFill>
          <a:ln>
            <a:solidFill>
              <a:schemeClr val="accent4"/>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067B7A0-D903-9E41-8A8C-5EF1BB0D98BB}"/>
              </a:ext>
            </a:extLst>
          </p:cNvPr>
          <p:cNvSpPr txBox="1"/>
          <p:nvPr/>
        </p:nvSpPr>
        <p:spPr>
          <a:xfrm>
            <a:off x="2274526" y="794945"/>
            <a:ext cx="426720" cy="261610"/>
          </a:xfrm>
          <a:prstGeom prst="rect">
            <a:avLst/>
          </a:prstGeom>
          <a:solidFill>
            <a:schemeClr val="bg1"/>
          </a:solidFill>
        </p:spPr>
        <p:txBody>
          <a:bodyPr wrap="none" rtlCol="0">
            <a:spAutoFit/>
          </a:bodyPr>
          <a:lstStyle/>
          <a:p>
            <a:r>
              <a:rPr lang="en-US" sz="1100" dirty="0"/>
              <a:t>15 -</a:t>
            </a:r>
          </a:p>
        </p:txBody>
      </p:sp>
      <p:sp>
        <p:nvSpPr>
          <p:cNvPr id="20" name="TextBox 19">
            <a:extLst>
              <a:ext uri="{FF2B5EF4-FFF2-40B4-BE49-F238E27FC236}">
                <a16:creationId xmlns:a16="http://schemas.microsoft.com/office/drawing/2014/main" id="{FD3B2D9E-1BE9-A34F-B3EA-668478C73946}"/>
              </a:ext>
            </a:extLst>
          </p:cNvPr>
          <p:cNvSpPr txBox="1"/>
          <p:nvPr/>
        </p:nvSpPr>
        <p:spPr>
          <a:xfrm>
            <a:off x="2280909" y="1582618"/>
            <a:ext cx="426720" cy="261610"/>
          </a:xfrm>
          <a:prstGeom prst="rect">
            <a:avLst/>
          </a:prstGeom>
          <a:solidFill>
            <a:schemeClr val="bg1"/>
          </a:solidFill>
        </p:spPr>
        <p:txBody>
          <a:bodyPr wrap="none" rtlCol="0">
            <a:spAutoFit/>
          </a:bodyPr>
          <a:lstStyle/>
          <a:p>
            <a:r>
              <a:rPr lang="en-US" sz="1100" dirty="0"/>
              <a:t>10 -</a:t>
            </a:r>
          </a:p>
        </p:txBody>
      </p:sp>
      <p:sp>
        <p:nvSpPr>
          <p:cNvPr id="21" name="TextBox 20">
            <a:extLst>
              <a:ext uri="{FF2B5EF4-FFF2-40B4-BE49-F238E27FC236}">
                <a16:creationId xmlns:a16="http://schemas.microsoft.com/office/drawing/2014/main" id="{1AEF463E-B656-E54C-A966-DEEBF60CCBF2}"/>
              </a:ext>
            </a:extLst>
          </p:cNvPr>
          <p:cNvSpPr txBox="1"/>
          <p:nvPr/>
        </p:nvSpPr>
        <p:spPr>
          <a:xfrm>
            <a:off x="2359455" y="2385140"/>
            <a:ext cx="348172" cy="261610"/>
          </a:xfrm>
          <a:prstGeom prst="rect">
            <a:avLst/>
          </a:prstGeom>
          <a:solidFill>
            <a:schemeClr val="bg1"/>
          </a:solidFill>
        </p:spPr>
        <p:txBody>
          <a:bodyPr wrap="none" rtlCol="0">
            <a:spAutoFit/>
          </a:bodyPr>
          <a:lstStyle/>
          <a:p>
            <a:r>
              <a:rPr lang="en-US" sz="1100" dirty="0"/>
              <a:t>5 -</a:t>
            </a:r>
          </a:p>
        </p:txBody>
      </p:sp>
      <p:sp>
        <p:nvSpPr>
          <p:cNvPr id="22" name="TextBox 21">
            <a:extLst>
              <a:ext uri="{FF2B5EF4-FFF2-40B4-BE49-F238E27FC236}">
                <a16:creationId xmlns:a16="http://schemas.microsoft.com/office/drawing/2014/main" id="{79F505ED-7882-D64A-960B-C4CA9FE88EEB}"/>
              </a:ext>
            </a:extLst>
          </p:cNvPr>
          <p:cNvSpPr txBox="1"/>
          <p:nvPr/>
        </p:nvSpPr>
        <p:spPr>
          <a:xfrm>
            <a:off x="2359455" y="3203052"/>
            <a:ext cx="348172" cy="261610"/>
          </a:xfrm>
          <a:prstGeom prst="rect">
            <a:avLst/>
          </a:prstGeom>
          <a:solidFill>
            <a:schemeClr val="bg1"/>
          </a:solidFill>
        </p:spPr>
        <p:txBody>
          <a:bodyPr wrap="none" rtlCol="0">
            <a:spAutoFit/>
          </a:bodyPr>
          <a:lstStyle/>
          <a:p>
            <a:r>
              <a:rPr lang="en-US" sz="1100" dirty="0"/>
              <a:t>0 -</a:t>
            </a:r>
          </a:p>
        </p:txBody>
      </p:sp>
      <p:sp>
        <p:nvSpPr>
          <p:cNvPr id="23" name="TextBox 22">
            <a:extLst>
              <a:ext uri="{FF2B5EF4-FFF2-40B4-BE49-F238E27FC236}">
                <a16:creationId xmlns:a16="http://schemas.microsoft.com/office/drawing/2014/main" id="{4821CCEB-B8ED-DD40-8082-1FD8110A1C83}"/>
              </a:ext>
            </a:extLst>
          </p:cNvPr>
          <p:cNvSpPr txBox="1"/>
          <p:nvPr/>
        </p:nvSpPr>
        <p:spPr>
          <a:xfrm>
            <a:off x="2312969" y="4011788"/>
            <a:ext cx="394660" cy="261610"/>
          </a:xfrm>
          <a:prstGeom prst="rect">
            <a:avLst/>
          </a:prstGeom>
          <a:solidFill>
            <a:schemeClr val="bg1"/>
          </a:solidFill>
        </p:spPr>
        <p:txBody>
          <a:bodyPr wrap="none" rtlCol="0">
            <a:spAutoFit/>
          </a:bodyPr>
          <a:lstStyle/>
          <a:p>
            <a:r>
              <a:rPr lang="en-US" sz="1100" dirty="0"/>
              <a:t>-5 -</a:t>
            </a:r>
          </a:p>
        </p:txBody>
      </p:sp>
      <p:cxnSp>
        <p:nvCxnSpPr>
          <p:cNvPr id="8" name="Straight Connector 7">
            <a:extLst>
              <a:ext uri="{FF2B5EF4-FFF2-40B4-BE49-F238E27FC236}">
                <a16:creationId xmlns:a16="http://schemas.microsoft.com/office/drawing/2014/main" id="{0CDC68B1-AB60-AB4F-A78A-0F3DF0C9EC9D}"/>
              </a:ext>
            </a:extLst>
          </p:cNvPr>
          <p:cNvCxnSpPr/>
          <p:nvPr/>
        </p:nvCxnSpPr>
        <p:spPr>
          <a:xfrm>
            <a:off x="2634475" y="841958"/>
            <a:ext cx="0" cy="3430312"/>
          </a:xfrm>
          <a:prstGeom prst="line">
            <a:avLst/>
          </a:prstGeom>
          <a:ln w="222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949F0F00-3FDF-0048-AD4E-4D7FBC333E9E}"/>
              </a:ext>
            </a:extLst>
          </p:cNvPr>
          <p:cNvCxnSpPr>
            <a:cxnSpLocks/>
          </p:cNvCxnSpPr>
          <p:nvPr/>
        </p:nvCxnSpPr>
        <p:spPr>
          <a:xfrm flipH="1">
            <a:off x="2628094" y="4253982"/>
            <a:ext cx="4188984" cy="0"/>
          </a:xfrm>
          <a:prstGeom prst="line">
            <a:avLst/>
          </a:prstGeom>
          <a:ln w="190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FDB69CC9-E689-674B-9F33-873327BA302A}"/>
              </a:ext>
            </a:extLst>
          </p:cNvPr>
          <p:cNvCxnSpPr/>
          <p:nvPr/>
        </p:nvCxnSpPr>
        <p:spPr>
          <a:xfrm>
            <a:off x="2628094" y="3710706"/>
            <a:ext cx="4188984" cy="0"/>
          </a:xfrm>
          <a:prstGeom prst="line">
            <a:avLst/>
          </a:prstGeom>
          <a:ln w="19050">
            <a:solidFill>
              <a:schemeClr val="tx2"/>
            </a:solidFill>
            <a:prstDash val="lgDash"/>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99D03FD-C4F4-B249-AA83-9AFFB58D7418}"/>
              </a:ext>
            </a:extLst>
          </p:cNvPr>
          <p:cNvCxnSpPr/>
          <p:nvPr/>
        </p:nvCxnSpPr>
        <p:spPr>
          <a:xfrm>
            <a:off x="3613032" y="1564330"/>
            <a:ext cx="0" cy="2568758"/>
          </a:xfrm>
          <a:prstGeom prst="line">
            <a:avLst/>
          </a:prstGeom>
          <a:ln w="1587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859D9122-E5FA-EF41-AEC5-69382266E58B}"/>
              </a:ext>
            </a:extLst>
          </p:cNvPr>
          <p:cNvCxnSpPr>
            <a:cxnSpLocks/>
          </p:cNvCxnSpPr>
          <p:nvPr/>
        </p:nvCxnSpPr>
        <p:spPr>
          <a:xfrm flipH="1">
            <a:off x="3460622" y="1555186"/>
            <a:ext cx="304819" cy="0"/>
          </a:xfrm>
          <a:prstGeom prst="line">
            <a:avLst/>
          </a:prstGeom>
          <a:ln w="1587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FAD70556-39CB-6C48-9BD9-BE1E9B4BED17}"/>
              </a:ext>
            </a:extLst>
          </p:cNvPr>
          <p:cNvCxnSpPr>
            <a:cxnSpLocks/>
          </p:cNvCxnSpPr>
          <p:nvPr/>
        </p:nvCxnSpPr>
        <p:spPr>
          <a:xfrm flipH="1">
            <a:off x="3460622" y="4161226"/>
            <a:ext cx="304819" cy="0"/>
          </a:xfrm>
          <a:prstGeom prst="line">
            <a:avLst/>
          </a:prstGeom>
          <a:ln w="1587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BF13E0AE-FC68-634C-9953-9C1C118B299D}"/>
              </a:ext>
            </a:extLst>
          </p:cNvPr>
          <p:cNvCxnSpPr>
            <a:cxnSpLocks/>
          </p:cNvCxnSpPr>
          <p:nvPr/>
        </p:nvCxnSpPr>
        <p:spPr>
          <a:xfrm>
            <a:off x="5798448" y="2385140"/>
            <a:ext cx="0" cy="1747948"/>
          </a:xfrm>
          <a:prstGeom prst="line">
            <a:avLst/>
          </a:prstGeom>
          <a:ln w="1587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9AB5A8EB-A0C7-6B49-8DD7-3130C8906682}"/>
              </a:ext>
            </a:extLst>
          </p:cNvPr>
          <p:cNvCxnSpPr>
            <a:cxnSpLocks/>
          </p:cNvCxnSpPr>
          <p:nvPr/>
        </p:nvCxnSpPr>
        <p:spPr>
          <a:xfrm flipH="1">
            <a:off x="5646038" y="2385140"/>
            <a:ext cx="304819" cy="0"/>
          </a:xfrm>
          <a:prstGeom prst="line">
            <a:avLst/>
          </a:prstGeom>
          <a:ln w="1587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70A163E0-EC28-8B43-AC84-FAE12BDFE94B}"/>
              </a:ext>
            </a:extLst>
          </p:cNvPr>
          <p:cNvCxnSpPr>
            <a:cxnSpLocks/>
          </p:cNvCxnSpPr>
          <p:nvPr/>
        </p:nvCxnSpPr>
        <p:spPr>
          <a:xfrm flipH="1">
            <a:off x="5646038" y="4161226"/>
            <a:ext cx="304819" cy="0"/>
          </a:xfrm>
          <a:prstGeom prst="line">
            <a:avLst/>
          </a:prstGeom>
          <a:ln w="1587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3109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046E9-E557-5B40-8331-515C9CA1EA0A}"/>
              </a:ext>
            </a:extLst>
          </p:cNvPr>
          <p:cNvSpPr>
            <a:spLocks noGrp="1"/>
          </p:cNvSpPr>
          <p:nvPr>
            <p:ph type="title"/>
          </p:nvPr>
        </p:nvSpPr>
        <p:spPr/>
        <p:txBody>
          <a:bodyPr/>
          <a:lstStyle/>
          <a:p>
            <a:r>
              <a:rPr lang="en-US" dirty="0"/>
              <a:t>JZP-258: Efficacy in Narcolepsy</a:t>
            </a:r>
          </a:p>
        </p:txBody>
      </p:sp>
      <p:sp>
        <p:nvSpPr>
          <p:cNvPr id="4" name="Text Placeholder 3">
            <a:extLst>
              <a:ext uri="{FF2B5EF4-FFF2-40B4-BE49-F238E27FC236}">
                <a16:creationId xmlns:a16="http://schemas.microsoft.com/office/drawing/2014/main" id="{35D0DE2C-3ED4-144A-A7E0-58AE71C42379}"/>
              </a:ext>
            </a:extLst>
          </p:cNvPr>
          <p:cNvSpPr>
            <a:spLocks noGrp="1"/>
          </p:cNvSpPr>
          <p:nvPr>
            <p:ph type="body" sz="quarter" idx="10"/>
          </p:nvPr>
        </p:nvSpPr>
        <p:spPr>
          <a:xfrm>
            <a:off x="0" y="4874197"/>
            <a:ext cx="9144000" cy="269304"/>
          </a:xfrm>
        </p:spPr>
        <p:txBody>
          <a:bodyPr/>
          <a:lstStyle/>
          <a:p>
            <a:r>
              <a:rPr lang="en-US" dirty="0"/>
              <a:t>Bogan RK, et al. </a:t>
            </a:r>
            <a:r>
              <a:rPr lang="en-US" i="1" dirty="0"/>
              <a:t>Sleep</a:t>
            </a:r>
            <a:r>
              <a:rPr lang="en-US" dirty="0"/>
              <a:t>. 2020;zsaa206.</a:t>
            </a:r>
          </a:p>
        </p:txBody>
      </p:sp>
      <p:grpSp>
        <p:nvGrpSpPr>
          <p:cNvPr id="38" name="Group 37">
            <a:extLst>
              <a:ext uri="{FF2B5EF4-FFF2-40B4-BE49-F238E27FC236}">
                <a16:creationId xmlns:a16="http://schemas.microsoft.com/office/drawing/2014/main" id="{8AF99DC6-BF13-3E4F-99F2-53E214E60252}"/>
              </a:ext>
            </a:extLst>
          </p:cNvPr>
          <p:cNvGrpSpPr/>
          <p:nvPr/>
        </p:nvGrpSpPr>
        <p:grpSpPr>
          <a:xfrm>
            <a:off x="1069576" y="736710"/>
            <a:ext cx="6395254" cy="2620850"/>
            <a:chOff x="438862" y="991151"/>
            <a:chExt cx="5265902" cy="3883046"/>
          </a:xfrm>
        </p:grpSpPr>
        <p:graphicFrame>
          <p:nvGraphicFramePr>
            <p:cNvPr id="23" name="Chart 22">
              <a:extLst>
                <a:ext uri="{FF2B5EF4-FFF2-40B4-BE49-F238E27FC236}">
                  <a16:creationId xmlns:a16="http://schemas.microsoft.com/office/drawing/2014/main" id="{E542AD37-FA4A-714B-9CD0-42E15EF3F432}"/>
                </a:ext>
              </a:extLst>
            </p:cNvPr>
            <p:cNvGraphicFramePr/>
            <p:nvPr>
              <p:extLst>
                <p:ext uri="{D42A27DB-BD31-4B8C-83A1-F6EECF244321}">
                  <p14:modId xmlns:p14="http://schemas.microsoft.com/office/powerpoint/2010/main" val="1346587872"/>
                </p:ext>
              </p:extLst>
            </p:nvPr>
          </p:nvGraphicFramePr>
          <p:xfrm>
            <a:off x="438862" y="991151"/>
            <a:ext cx="5265902" cy="3883046"/>
          </p:xfrm>
          <a:graphic>
            <a:graphicData uri="http://schemas.openxmlformats.org/drawingml/2006/chart">
              <c:chart xmlns:c="http://schemas.openxmlformats.org/drawingml/2006/chart" xmlns:r="http://schemas.openxmlformats.org/officeDocument/2006/relationships" r:id="rId3"/>
            </a:graphicData>
          </a:graphic>
        </p:graphicFrame>
        <p:cxnSp>
          <p:nvCxnSpPr>
            <p:cNvPr id="24" name="Straight Connector 23">
              <a:extLst>
                <a:ext uri="{FF2B5EF4-FFF2-40B4-BE49-F238E27FC236}">
                  <a16:creationId xmlns:a16="http://schemas.microsoft.com/office/drawing/2014/main" id="{8B1AB819-6690-EB4F-B638-3034FCB54FB2}"/>
                </a:ext>
              </a:extLst>
            </p:cNvPr>
            <p:cNvCxnSpPr>
              <a:cxnSpLocks/>
            </p:cNvCxnSpPr>
            <p:nvPr/>
          </p:nvCxnSpPr>
          <p:spPr>
            <a:xfrm flipV="1">
              <a:off x="4385496" y="2055778"/>
              <a:ext cx="0" cy="55766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B41FD4C-02DE-B148-B4F8-B3A591072D67}"/>
                </a:ext>
              </a:extLst>
            </p:cNvPr>
            <p:cNvCxnSpPr>
              <a:cxnSpLocks/>
            </p:cNvCxnSpPr>
            <p:nvPr/>
          </p:nvCxnSpPr>
          <p:spPr>
            <a:xfrm>
              <a:off x="4097958" y="2055778"/>
              <a:ext cx="57507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B13B4E4-0C09-4D4A-949B-C5439EC02799}"/>
                </a:ext>
              </a:extLst>
            </p:cNvPr>
            <p:cNvCxnSpPr/>
            <p:nvPr/>
          </p:nvCxnSpPr>
          <p:spPr>
            <a:xfrm flipV="1">
              <a:off x="4385496" y="3342512"/>
              <a:ext cx="0" cy="69565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9C3EBF0-78A0-9E4D-B35A-2886E2D13071}"/>
                </a:ext>
              </a:extLst>
            </p:cNvPr>
            <p:cNvCxnSpPr>
              <a:cxnSpLocks/>
            </p:cNvCxnSpPr>
            <p:nvPr/>
          </p:nvCxnSpPr>
          <p:spPr>
            <a:xfrm>
              <a:off x="4097958" y="4038170"/>
              <a:ext cx="57507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C08D15B-F728-7743-8FBF-D90C2DEBC14F}"/>
                </a:ext>
              </a:extLst>
            </p:cNvPr>
            <p:cNvCxnSpPr/>
            <p:nvPr/>
          </p:nvCxnSpPr>
          <p:spPr>
            <a:xfrm flipV="1">
              <a:off x="2070772" y="2894169"/>
              <a:ext cx="0" cy="358369"/>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4B08FBD-C685-A140-8604-106DCEB73AE4}"/>
                </a:ext>
              </a:extLst>
            </p:cNvPr>
            <p:cNvCxnSpPr>
              <a:cxnSpLocks/>
            </p:cNvCxnSpPr>
            <p:nvPr/>
          </p:nvCxnSpPr>
          <p:spPr>
            <a:xfrm>
              <a:off x="896696" y="3342512"/>
              <a:ext cx="4808068" cy="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3E00775-8399-E849-9384-A337D3EB1BA5}"/>
                </a:ext>
              </a:extLst>
            </p:cNvPr>
            <p:cNvCxnSpPr>
              <a:cxnSpLocks/>
            </p:cNvCxnSpPr>
            <p:nvPr/>
          </p:nvCxnSpPr>
          <p:spPr>
            <a:xfrm>
              <a:off x="1770034" y="3775127"/>
              <a:ext cx="575078" cy="0"/>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F033811-DBF8-384E-88E8-090C25891044}"/>
                </a:ext>
              </a:extLst>
            </p:cNvPr>
            <p:cNvCxnSpPr/>
            <p:nvPr/>
          </p:nvCxnSpPr>
          <p:spPr>
            <a:xfrm flipV="1">
              <a:off x="2064845" y="3449149"/>
              <a:ext cx="0" cy="337289"/>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9AFB379-F521-2547-AA3D-C29684C53967}"/>
                </a:ext>
              </a:extLst>
            </p:cNvPr>
            <p:cNvCxnSpPr>
              <a:cxnSpLocks/>
            </p:cNvCxnSpPr>
            <p:nvPr/>
          </p:nvCxnSpPr>
          <p:spPr>
            <a:xfrm>
              <a:off x="1777306" y="2894169"/>
              <a:ext cx="575078" cy="0"/>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597A15E-4BCA-DB44-98CB-B7D868630F7C}"/>
                </a:ext>
              </a:extLst>
            </p:cNvPr>
            <p:cNvCxnSpPr>
              <a:cxnSpLocks/>
            </p:cNvCxnSpPr>
            <p:nvPr/>
          </p:nvCxnSpPr>
          <p:spPr>
            <a:xfrm>
              <a:off x="1594240" y="3351259"/>
              <a:ext cx="941211" cy="0"/>
            </a:xfrm>
            <a:prstGeom prst="line">
              <a:avLst/>
            </a:prstGeom>
            <a:ln w="19050">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grpSp>
      <p:graphicFrame>
        <p:nvGraphicFramePr>
          <p:cNvPr id="41" name="Content Placeholder 3">
            <a:extLst>
              <a:ext uri="{FF2B5EF4-FFF2-40B4-BE49-F238E27FC236}">
                <a16:creationId xmlns:a16="http://schemas.microsoft.com/office/drawing/2014/main" id="{22AAE0F2-7A09-B748-86F0-23590B4055B5}"/>
              </a:ext>
            </a:extLst>
          </p:cNvPr>
          <p:cNvGraphicFramePr>
            <a:graphicFrameLocks/>
          </p:cNvGraphicFramePr>
          <p:nvPr>
            <p:extLst>
              <p:ext uri="{D42A27DB-BD31-4B8C-83A1-F6EECF244321}">
                <p14:modId xmlns:p14="http://schemas.microsoft.com/office/powerpoint/2010/main" val="118098681"/>
              </p:ext>
            </p:extLst>
          </p:nvPr>
        </p:nvGraphicFramePr>
        <p:xfrm>
          <a:off x="304800" y="3469383"/>
          <a:ext cx="7938052" cy="1209874"/>
        </p:xfrm>
        <a:graphic>
          <a:graphicData uri="http://schemas.openxmlformats.org/drawingml/2006/table">
            <a:tbl>
              <a:tblPr firstRow="1" bandRow="1">
                <a:tableStyleId>{21E4AEA4-8DFA-4A89-87EB-49C32662AFE0}</a:tableStyleId>
              </a:tblPr>
              <a:tblGrid>
                <a:gridCol w="1699148">
                  <a:extLst>
                    <a:ext uri="{9D8B030D-6E8A-4147-A177-3AD203B41FA5}">
                      <a16:colId xmlns:a16="http://schemas.microsoft.com/office/drawing/2014/main" val="20001"/>
                    </a:ext>
                  </a:extLst>
                </a:gridCol>
                <a:gridCol w="1116748">
                  <a:extLst>
                    <a:ext uri="{9D8B030D-6E8A-4147-A177-3AD203B41FA5}">
                      <a16:colId xmlns:a16="http://schemas.microsoft.com/office/drawing/2014/main" val="20002"/>
                    </a:ext>
                  </a:extLst>
                </a:gridCol>
                <a:gridCol w="1732901">
                  <a:extLst>
                    <a:ext uri="{9D8B030D-6E8A-4147-A177-3AD203B41FA5}">
                      <a16:colId xmlns:a16="http://schemas.microsoft.com/office/drawing/2014/main" val="810253217"/>
                    </a:ext>
                  </a:extLst>
                </a:gridCol>
                <a:gridCol w="1843257">
                  <a:extLst>
                    <a:ext uri="{9D8B030D-6E8A-4147-A177-3AD203B41FA5}">
                      <a16:colId xmlns:a16="http://schemas.microsoft.com/office/drawing/2014/main" val="2369422440"/>
                    </a:ext>
                  </a:extLst>
                </a:gridCol>
                <a:gridCol w="1545998">
                  <a:extLst>
                    <a:ext uri="{9D8B030D-6E8A-4147-A177-3AD203B41FA5}">
                      <a16:colId xmlns:a16="http://schemas.microsoft.com/office/drawing/2014/main" val="1314109521"/>
                    </a:ext>
                  </a:extLst>
                </a:gridCol>
              </a:tblGrid>
              <a:tr h="340555">
                <a:tc>
                  <a:txBody>
                    <a:bodyPr/>
                    <a:lstStyle/>
                    <a:p>
                      <a:pPr algn="l">
                        <a:lnSpc>
                          <a:spcPct val="85000"/>
                        </a:lnSpc>
                        <a:spcBef>
                          <a:spcPts val="300"/>
                        </a:spcBef>
                      </a:pPr>
                      <a:r>
                        <a:rPr lang="en-US" sz="1250" b="1" dirty="0">
                          <a:solidFill>
                            <a:schemeClr val="bg2"/>
                          </a:solidFill>
                          <a:latin typeface="Arial"/>
                          <a:cs typeface="Arial"/>
                        </a:rPr>
                        <a:t>Cataplexy-free Days           </a:t>
                      </a:r>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solidFill>
                  </a:tcPr>
                </a:tc>
                <a:tc>
                  <a:txBody>
                    <a:bodyPr/>
                    <a:lstStyle/>
                    <a:p>
                      <a:pPr algn="ctr">
                        <a:lnSpc>
                          <a:spcPct val="85000"/>
                        </a:lnSpc>
                        <a:spcBef>
                          <a:spcPts val="300"/>
                        </a:spcBef>
                      </a:pPr>
                      <a:r>
                        <a:rPr lang="en-US" sz="1250" b="1" dirty="0">
                          <a:solidFill>
                            <a:schemeClr val="bg2"/>
                          </a:solidFill>
                          <a:latin typeface="Arial"/>
                          <a:cs typeface="Arial"/>
                        </a:rPr>
                        <a:t>SXB Only</a:t>
                      </a:r>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solidFill>
                  </a:tcPr>
                </a:tc>
                <a:tc>
                  <a:txBody>
                    <a:bodyPr/>
                    <a:lstStyle/>
                    <a:p>
                      <a:pPr algn="ctr">
                        <a:lnSpc>
                          <a:spcPct val="85000"/>
                        </a:lnSpc>
                        <a:spcBef>
                          <a:spcPts val="300"/>
                        </a:spcBef>
                      </a:pPr>
                      <a:r>
                        <a:rPr lang="en-US" sz="1250" b="1" dirty="0">
                          <a:solidFill>
                            <a:schemeClr val="bg2"/>
                          </a:solidFill>
                          <a:latin typeface="Arial"/>
                          <a:cs typeface="Arial"/>
                        </a:rPr>
                        <a:t>SXB + Other Anti-</a:t>
                      </a:r>
                      <a:r>
                        <a:rPr lang="en-US" sz="1250" b="1" dirty="0" err="1">
                          <a:solidFill>
                            <a:schemeClr val="bg2"/>
                          </a:solidFill>
                          <a:latin typeface="Arial"/>
                          <a:cs typeface="Arial"/>
                        </a:rPr>
                        <a:t>cataplectics</a:t>
                      </a:r>
                      <a:endParaRPr lang="en-US" sz="1250" b="1" dirty="0">
                        <a:solidFill>
                          <a:schemeClr val="bg2"/>
                        </a:solidFill>
                        <a:latin typeface="Arial"/>
                        <a:cs typeface="Arial"/>
                      </a:endParaRPr>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solidFill>
                  </a:tcPr>
                </a:tc>
                <a:tc>
                  <a:txBody>
                    <a:bodyPr/>
                    <a:lstStyle/>
                    <a:p>
                      <a:pPr algn="ctr">
                        <a:lnSpc>
                          <a:spcPct val="85000"/>
                        </a:lnSpc>
                        <a:spcBef>
                          <a:spcPts val="300"/>
                        </a:spcBef>
                      </a:pPr>
                      <a:r>
                        <a:rPr lang="en-US" sz="1250" b="1" dirty="0">
                          <a:solidFill>
                            <a:schemeClr val="bg2"/>
                          </a:solidFill>
                          <a:latin typeface="Arial"/>
                          <a:cs typeface="Arial"/>
                        </a:rPr>
                        <a:t>Other Anti-</a:t>
                      </a:r>
                      <a:r>
                        <a:rPr lang="en-US" sz="1250" b="1" dirty="0" err="1">
                          <a:solidFill>
                            <a:schemeClr val="bg2"/>
                          </a:solidFill>
                          <a:latin typeface="Arial"/>
                          <a:cs typeface="Arial"/>
                        </a:rPr>
                        <a:t>cataplectics</a:t>
                      </a:r>
                      <a:endParaRPr lang="en-US" sz="1250" b="1" dirty="0">
                        <a:solidFill>
                          <a:schemeClr val="bg2"/>
                        </a:solidFill>
                        <a:latin typeface="Arial"/>
                        <a:cs typeface="Arial"/>
                      </a:endParaRPr>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solidFill>
                  </a:tcPr>
                </a:tc>
                <a:tc>
                  <a:txBody>
                    <a:bodyPr/>
                    <a:lstStyle/>
                    <a:p>
                      <a:pPr algn="ctr">
                        <a:lnSpc>
                          <a:spcPct val="85000"/>
                        </a:lnSpc>
                        <a:spcBef>
                          <a:spcPts val="300"/>
                        </a:spcBef>
                      </a:pPr>
                      <a:r>
                        <a:rPr lang="en-US" sz="1250" b="1" dirty="0">
                          <a:solidFill>
                            <a:schemeClr val="bg2"/>
                          </a:solidFill>
                          <a:latin typeface="Arial"/>
                          <a:cs typeface="Arial"/>
                        </a:rPr>
                        <a:t>Anti-cataplectic </a:t>
                      </a:r>
                      <a:br>
                        <a:rPr lang="en-US" sz="1250" b="1" dirty="0">
                          <a:solidFill>
                            <a:schemeClr val="bg2"/>
                          </a:solidFill>
                          <a:latin typeface="Arial"/>
                          <a:cs typeface="Arial"/>
                        </a:rPr>
                      </a:br>
                      <a:r>
                        <a:rPr lang="en-US" sz="1250" b="1" dirty="0">
                          <a:solidFill>
                            <a:schemeClr val="bg2"/>
                          </a:solidFill>
                          <a:latin typeface="Arial"/>
                          <a:cs typeface="Arial"/>
                        </a:rPr>
                        <a:t>Naïve </a:t>
                      </a:r>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425014">
                <a:tc>
                  <a:txBody>
                    <a:bodyPr/>
                    <a:lstStyle/>
                    <a:p>
                      <a:pPr algn="l">
                        <a:lnSpc>
                          <a:spcPct val="85000"/>
                        </a:lnSpc>
                        <a:spcBef>
                          <a:spcPts val="300"/>
                        </a:spcBef>
                      </a:pPr>
                      <a:r>
                        <a:rPr lang="en-US" sz="1250" dirty="0">
                          <a:solidFill>
                            <a:srgbClr val="000000"/>
                          </a:solidFill>
                          <a:latin typeface="Arial"/>
                          <a:cs typeface="Arial"/>
                        </a:rPr>
                        <a:t>Optimized treatments and titration period</a:t>
                      </a:r>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lang="en-US" sz="1250" dirty="0"/>
                        <a:t>5.8 </a:t>
                      </a:r>
                      <a:br>
                        <a:rPr lang="en-US" sz="1250" dirty="0"/>
                      </a:br>
                      <a:r>
                        <a:rPr lang="en-US" sz="1250" dirty="0"/>
                        <a:t>(2.0, 7.0)</a:t>
                      </a:r>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lang="en-US" sz="1250" dirty="0"/>
                        <a:t>6.4 (5.0, 7.0)</a:t>
                      </a:r>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lang="en-US" sz="1250" dirty="0"/>
                        <a:t>4.0 (1.8, 6.0)</a:t>
                      </a:r>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lang="en-US" sz="1250" dirty="0"/>
                        <a:t>3.5 (0, 5.8)</a:t>
                      </a:r>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1"/>
                  </a:ext>
                </a:extLst>
              </a:tr>
              <a:tr h="369533">
                <a:tc>
                  <a:txBody>
                    <a:bodyPr/>
                    <a:lstStyle/>
                    <a:p>
                      <a:pPr algn="l">
                        <a:lnSpc>
                          <a:spcPct val="85000"/>
                        </a:lnSpc>
                        <a:spcBef>
                          <a:spcPts val="300"/>
                        </a:spcBef>
                      </a:pPr>
                      <a:r>
                        <a:rPr lang="en-US" sz="1250" dirty="0">
                          <a:solidFill>
                            <a:srgbClr val="000000"/>
                          </a:solidFill>
                          <a:latin typeface="Arial"/>
                          <a:cs typeface="Arial"/>
                        </a:rPr>
                        <a:t>On stable dose</a:t>
                      </a:r>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lumMod val="10000"/>
                        <a:lumOff val="90000"/>
                      </a:schemeClr>
                    </a:solidFill>
                  </a:tcPr>
                </a:tc>
                <a:tc>
                  <a:txBody>
                    <a:bodyPr/>
                    <a:lstStyle/>
                    <a:p>
                      <a:pPr marL="0" marR="0" lvl="0" indent="0" algn="ctr" defTabSz="914400" rtl="0" eaLnBrk="1" fontAlgn="auto" latinLnBrk="0" hangingPunct="1">
                        <a:lnSpc>
                          <a:spcPct val="85000"/>
                        </a:lnSpc>
                        <a:spcBef>
                          <a:spcPts val="300"/>
                        </a:spcBef>
                        <a:spcAft>
                          <a:spcPts val="0"/>
                        </a:spcAft>
                        <a:buClrTx/>
                        <a:buSzTx/>
                        <a:buFontTx/>
                        <a:buNone/>
                        <a:tabLst/>
                        <a:defRPr/>
                      </a:pPr>
                      <a:r>
                        <a:rPr lang="en-US" sz="1250" dirty="0"/>
                        <a:t>6.0 </a:t>
                      </a:r>
                      <a:br>
                        <a:rPr lang="en-US" sz="1250" dirty="0"/>
                      </a:br>
                      <a:r>
                        <a:rPr lang="en-US" sz="1250" dirty="0"/>
                        <a:t>(3.5, 7.0)</a:t>
                      </a:r>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lumMod val="10000"/>
                        <a:lumOff val="90000"/>
                      </a:schemeClr>
                    </a:solidFill>
                  </a:tcPr>
                </a:tc>
                <a:tc>
                  <a:txBody>
                    <a:bodyPr/>
                    <a:lstStyle/>
                    <a:p>
                      <a:pPr marL="0" marR="0" lvl="0" indent="0" algn="ctr" defTabSz="914400" rtl="0" eaLnBrk="1" fontAlgn="auto" latinLnBrk="0" hangingPunct="1">
                        <a:lnSpc>
                          <a:spcPct val="85000"/>
                        </a:lnSpc>
                        <a:spcBef>
                          <a:spcPts val="300"/>
                        </a:spcBef>
                        <a:spcAft>
                          <a:spcPts val="0"/>
                        </a:spcAft>
                        <a:buClrTx/>
                        <a:buSzTx/>
                        <a:buFontTx/>
                        <a:buNone/>
                        <a:tabLst/>
                        <a:defRPr/>
                      </a:pPr>
                      <a:r>
                        <a:rPr lang="en-US" sz="1250" dirty="0"/>
                        <a:t>6.1 (1.4, 7.0)</a:t>
                      </a:r>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lumMod val="10000"/>
                        <a:lumOff val="90000"/>
                      </a:schemeClr>
                    </a:solidFill>
                  </a:tcPr>
                </a:tc>
                <a:tc>
                  <a:txBody>
                    <a:bodyPr/>
                    <a:lstStyle/>
                    <a:p>
                      <a:pPr marL="0" marR="0" lvl="0" indent="0" algn="ctr" defTabSz="914400" rtl="0" eaLnBrk="1" fontAlgn="auto" latinLnBrk="0" hangingPunct="1">
                        <a:lnSpc>
                          <a:spcPct val="85000"/>
                        </a:lnSpc>
                        <a:spcBef>
                          <a:spcPts val="300"/>
                        </a:spcBef>
                        <a:spcAft>
                          <a:spcPts val="0"/>
                        </a:spcAft>
                        <a:buClrTx/>
                        <a:buSzTx/>
                        <a:buFontTx/>
                        <a:buNone/>
                        <a:tabLst/>
                        <a:defRPr/>
                      </a:pPr>
                      <a:r>
                        <a:rPr lang="en-US" sz="1250" dirty="0"/>
                        <a:t>6.0 (2.6, 7.0)</a:t>
                      </a:r>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lumMod val="10000"/>
                        <a:lumOff val="90000"/>
                      </a:schemeClr>
                    </a:solidFill>
                  </a:tcPr>
                </a:tc>
                <a:tc>
                  <a:txBody>
                    <a:bodyPr/>
                    <a:lstStyle/>
                    <a:p>
                      <a:pPr marL="0" marR="0" lvl="0" indent="0" algn="ctr" defTabSz="914400" rtl="0" eaLnBrk="1" fontAlgn="auto" latinLnBrk="0" hangingPunct="1">
                        <a:lnSpc>
                          <a:spcPct val="85000"/>
                        </a:lnSpc>
                        <a:spcBef>
                          <a:spcPts val="300"/>
                        </a:spcBef>
                        <a:spcAft>
                          <a:spcPts val="0"/>
                        </a:spcAft>
                        <a:buClrTx/>
                        <a:buSzTx/>
                        <a:buFontTx/>
                        <a:buNone/>
                        <a:tabLst/>
                        <a:defRPr/>
                      </a:pPr>
                      <a:r>
                        <a:rPr lang="en-US" sz="1250" dirty="0"/>
                        <a:t>6.2 (4.0,7.0)</a:t>
                      </a:r>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lumMod val="10000"/>
                        <a:lumOff val="90000"/>
                      </a:schemeClr>
                    </a:solidFill>
                  </a:tcPr>
                </a:tc>
                <a:extLst>
                  <a:ext uri="{0D108BD9-81ED-4DB2-BD59-A6C34878D82A}">
                    <a16:rowId xmlns:a16="http://schemas.microsoft.com/office/drawing/2014/main" val="2917483746"/>
                  </a:ext>
                </a:extLst>
              </a:tr>
            </a:tbl>
          </a:graphicData>
        </a:graphic>
      </p:graphicFrame>
      <p:sp>
        <p:nvSpPr>
          <p:cNvPr id="42" name="TextBox 41">
            <a:extLst>
              <a:ext uri="{FF2B5EF4-FFF2-40B4-BE49-F238E27FC236}">
                <a16:creationId xmlns:a16="http://schemas.microsoft.com/office/drawing/2014/main" id="{682239C9-8F30-184A-A3C5-6A89FA78DE2E}"/>
              </a:ext>
            </a:extLst>
          </p:cNvPr>
          <p:cNvSpPr txBox="1"/>
          <p:nvPr/>
        </p:nvSpPr>
        <p:spPr>
          <a:xfrm rot="16200000">
            <a:off x="-56938" y="1820831"/>
            <a:ext cx="2177198" cy="338554"/>
          </a:xfrm>
          <a:prstGeom prst="rect">
            <a:avLst/>
          </a:prstGeom>
          <a:noFill/>
        </p:spPr>
        <p:txBody>
          <a:bodyPr wrap="none" rtlCol="0">
            <a:spAutoFit/>
          </a:bodyPr>
          <a:lstStyle/>
          <a:p>
            <a:pPr algn="ctr"/>
            <a:r>
              <a:rPr lang="en-US" sz="1600" dirty="0">
                <a:latin typeface="Arial" panose="020B0604020202020204" pitchFamily="34" charset="0"/>
              </a:rPr>
              <a:t>Change in ESS Score</a:t>
            </a:r>
          </a:p>
        </p:txBody>
      </p:sp>
      <p:sp>
        <p:nvSpPr>
          <p:cNvPr id="5" name="TextBox 4">
            <a:extLst>
              <a:ext uri="{FF2B5EF4-FFF2-40B4-BE49-F238E27FC236}">
                <a16:creationId xmlns:a16="http://schemas.microsoft.com/office/drawing/2014/main" id="{1EFC6199-C21A-BC4F-A382-258B2026CC9B}"/>
              </a:ext>
            </a:extLst>
          </p:cNvPr>
          <p:cNvSpPr txBox="1"/>
          <p:nvPr/>
        </p:nvSpPr>
        <p:spPr>
          <a:xfrm>
            <a:off x="2873811" y="1803159"/>
            <a:ext cx="217336" cy="276999"/>
          </a:xfrm>
          <a:prstGeom prst="rect">
            <a:avLst/>
          </a:prstGeom>
          <a:noFill/>
          <a:ln>
            <a:noFill/>
          </a:ln>
        </p:spPr>
        <p:txBody>
          <a:bodyPr wrap="square" rtlCol="0">
            <a:spAutoFit/>
          </a:bodyPr>
          <a:lstStyle/>
          <a:p>
            <a:r>
              <a:rPr lang="en-US" sz="1200" dirty="0">
                <a:solidFill>
                  <a:schemeClr val="accent4">
                    <a:lumMod val="50000"/>
                  </a:schemeClr>
                </a:solidFill>
              </a:rPr>
              <a:t>○</a:t>
            </a:r>
          </a:p>
        </p:txBody>
      </p:sp>
      <p:sp>
        <p:nvSpPr>
          <p:cNvPr id="40" name="TextBox 39">
            <a:extLst>
              <a:ext uri="{FF2B5EF4-FFF2-40B4-BE49-F238E27FC236}">
                <a16:creationId xmlns:a16="http://schemas.microsoft.com/office/drawing/2014/main" id="{DFB19B99-6F5A-D948-A2F4-247607CF9144}"/>
              </a:ext>
            </a:extLst>
          </p:cNvPr>
          <p:cNvSpPr txBox="1"/>
          <p:nvPr/>
        </p:nvSpPr>
        <p:spPr>
          <a:xfrm>
            <a:off x="3006608" y="1804943"/>
            <a:ext cx="85464" cy="276999"/>
          </a:xfrm>
          <a:prstGeom prst="rect">
            <a:avLst/>
          </a:prstGeom>
          <a:noFill/>
          <a:ln>
            <a:noFill/>
          </a:ln>
        </p:spPr>
        <p:txBody>
          <a:bodyPr wrap="square" rtlCol="0">
            <a:spAutoFit/>
          </a:bodyPr>
          <a:lstStyle/>
          <a:p>
            <a:r>
              <a:rPr lang="en-US" sz="1200" dirty="0">
                <a:solidFill>
                  <a:schemeClr val="accent4">
                    <a:lumMod val="50000"/>
                  </a:schemeClr>
                </a:solidFill>
              </a:rPr>
              <a:t>○</a:t>
            </a:r>
          </a:p>
        </p:txBody>
      </p:sp>
      <p:sp>
        <p:nvSpPr>
          <p:cNvPr id="43" name="TextBox 42">
            <a:extLst>
              <a:ext uri="{FF2B5EF4-FFF2-40B4-BE49-F238E27FC236}">
                <a16:creationId xmlns:a16="http://schemas.microsoft.com/office/drawing/2014/main" id="{C609694D-A667-974C-AD93-DE76995BF3A1}"/>
              </a:ext>
            </a:extLst>
          </p:cNvPr>
          <p:cNvSpPr txBox="1"/>
          <p:nvPr/>
        </p:nvSpPr>
        <p:spPr>
          <a:xfrm>
            <a:off x="2921265" y="1626246"/>
            <a:ext cx="217336" cy="276999"/>
          </a:xfrm>
          <a:prstGeom prst="rect">
            <a:avLst/>
          </a:prstGeom>
          <a:noFill/>
          <a:ln>
            <a:noFill/>
          </a:ln>
        </p:spPr>
        <p:txBody>
          <a:bodyPr wrap="square" rtlCol="0">
            <a:spAutoFit/>
          </a:bodyPr>
          <a:lstStyle/>
          <a:p>
            <a:r>
              <a:rPr lang="en-US" sz="1200" dirty="0">
                <a:solidFill>
                  <a:schemeClr val="accent4">
                    <a:lumMod val="50000"/>
                  </a:schemeClr>
                </a:solidFill>
              </a:rPr>
              <a:t>○</a:t>
            </a:r>
          </a:p>
        </p:txBody>
      </p:sp>
      <p:sp>
        <p:nvSpPr>
          <p:cNvPr id="44" name="TextBox 43">
            <a:extLst>
              <a:ext uri="{FF2B5EF4-FFF2-40B4-BE49-F238E27FC236}">
                <a16:creationId xmlns:a16="http://schemas.microsoft.com/office/drawing/2014/main" id="{EC6F3095-6248-BB42-9993-EDC36F95AD9B}"/>
              </a:ext>
            </a:extLst>
          </p:cNvPr>
          <p:cNvSpPr txBox="1"/>
          <p:nvPr/>
        </p:nvSpPr>
        <p:spPr>
          <a:xfrm>
            <a:off x="2972547" y="1725817"/>
            <a:ext cx="85466" cy="276999"/>
          </a:xfrm>
          <a:prstGeom prst="rect">
            <a:avLst/>
          </a:prstGeom>
          <a:noFill/>
          <a:ln>
            <a:noFill/>
          </a:ln>
        </p:spPr>
        <p:txBody>
          <a:bodyPr wrap="square" rtlCol="0">
            <a:spAutoFit/>
          </a:bodyPr>
          <a:lstStyle/>
          <a:p>
            <a:r>
              <a:rPr lang="en-US" sz="1200" dirty="0">
                <a:solidFill>
                  <a:schemeClr val="accent4">
                    <a:lumMod val="50000"/>
                  </a:schemeClr>
                </a:solidFill>
              </a:rPr>
              <a:t>○</a:t>
            </a:r>
          </a:p>
        </p:txBody>
      </p:sp>
      <p:sp>
        <p:nvSpPr>
          <p:cNvPr id="45" name="TextBox 44">
            <a:extLst>
              <a:ext uri="{FF2B5EF4-FFF2-40B4-BE49-F238E27FC236}">
                <a16:creationId xmlns:a16="http://schemas.microsoft.com/office/drawing/2014/main" id="{00581E41-E208-6C46-A548-70272EDEC2FA}"/>
              </a:ext>
            </a:extLst>
          </p:cNvPr>
          <p:cNvSpPr txBox="1"/>
          <p:nvPr/>
        </p:nvSpPr>
        <p:spPr>
          <a:xfrm>
            <a:off x="2900822" y="2613294"/>
            <a:ext cx="217336" cy="276999"/>
          </a:xfrm>
          <a:prstGeom prst="rect">
            <a:avLst/>
          </a:prstGeom>
          <a:noFill/>
          <a:ln>
            <a:noFill/>
          </a:ln>
        </p:spPr>
        <p:txBody>
          <a:bodyPr wrap="square" rtlCol="0">
            <a:spAutoFit/>
          </a:bodyPr>
          <a:lstStyle/>
          <a:p>
            <a:r>
              <a:rPr lang="en-US" sz="1200" dirty="0">
                <a:solidFill>
                  <a:schemeClr val="accent4">
                    <a:lumMod val="50000"/>
                  </a:schemeClr>
                </a:solidFill>
              </a:rPr>
              <a:t>○</a:t>
            </a:r>
          </a:p>
        </p:txBody>
      </p:sp>
      <p:sp>
        <p:nvSpPr>
          <p:cNvPr id="46" name="TextBox 45">
            <a:extLst>
              <a:ext uri="{FF2B5EF4-FFF2-40B4-BE49-F238E27FC236}">
                <a16:creationId xmlns:a16="http://schemas.microsoft.com/office/drawing/2014/main" id="{545FFE57-1348-5A46-8A42-B77E777CBCD6}"/>
              </a:ext>
            </a:extLst>
          </p:cNvPr>
          <p:cNvSpPr txBox="1"/>
          <p:nvPr/>
        </p:nvSpPr>
        <p:spPr>
          <a:xfrm>
            <a:off x="2900822" y="2531998"/>
            <a:ext cx="226332" cy="276998"/>
          </a:xfrm>
          <a:prstGeom prst="rect">
            <a:avLst/>
          </a:prstGeom>
          <a:noFill/>
          <a:ln>
            <a:noFill/>
          </a:ln>
        </p:spPr>
        <p:txBody>
          <a:bodyPr wrap="square" rtlCol="0">
            <a:spAutoFit/>
          </a:bodyPr>
          <a:lstStyle/>
          <a:p>
            <a:r>
              <a:rPr lang="en-US" sz="1200" dirty="0">
                <a:solidFill>
                  <a:schemeClr val="accent4">
                    <a:lumMod val="50000"/>
                  </a:schemeClr>
                </a:solidFill>
              </a:rPr>
              <a:t>○</a:t>
            </a:r>
          </a:p>
        </p:txBody>
      </p:sp>
      <p:sp>
        <p:nvSpPr>
          <p:cNvPr id="47" name="TextBox 46">
            <a:extLst>
              <a:ext uri="{FF2B5EF4-FFF2-40B4-BE49-F238E27FC236}">
                <a16:creationId xmlns:a16="http://schemas.microsoft.com/office/drawing/2014/main" id="{7BB52706-E020-F947-80DD-AD581F9CA235}"/>
              </a:ext>
            </a:extLst>
          </p:cNvPr>
          <p:cNvSpPr txBox="1"/>
          <p:nvPr/>
        </p:nvSpPr>
        <p:spPr>
          <a:xfrm>
            <a:off x="2900822" y="2837692"/>
            <a:ext cx="217336" cy="276999"/>
          </a:xfrm>
          <a:prstGeom prst="rect">
            <a:avLst/>
          </a:prstGeom>
          <a:noFill/>
          <a:ln>
            <a:noFill/>
          </a:ln>
        </p:spPr>
        <p:txBody>
          <a:bodyPr wrap="square" rtlCol="0">
            <a:spAutoFit/>
          </a:bodyPr>
          <a:lstStyle/>
          <a:p>
            <a:r>
              <a:rPr lang="en-US" sz="1200" dirty="0">
                <a:solidFill>
                  <a:schemeClr val="accent4">
                    <a:lumMod val="50000"/>
                  </a:schemeClr>
                </a:solidFill>
              </a:rPr>
              <a:t>○</a:t>
            </a:r>
          </a:p>
        </p:txBody>
      </p:sp>
      <p:sp>
        <p:nvSpPr>
          <p:cNvPr id="48" name="TextBox 47">
            <a:extLst>
              <a:ext uri="{FF2B5EF4-FFF2-40B4-BE49-F238E27FC236}">
                <a16:creationId xmlns:a16="http://schemas.microsoft.com/office/drawing/2014/main" id="{2CA540AD-D55B-CA40-A75A-8B81623258B2}"/>
              </a:ext>
            </a:extLst>
          </p:cNvPr>
          <p:cNvSpPr txBox="1"/>
          <p:nvPr/>
        </p:nvSpPr>
        <p:spPr>
          <a:xfrm>
            <a:off x="2900822" y="2751262"/>
            <a:ext cx="217336" cy="276999"/>
          </a:xfrm>
          <a:prstGeom prst="rect">
            <a:avLst/>
          </a:prstGeom>
          <a:noFill/>
          <a:ln>
            <a:noFill/>
          </a:ln>
        </p:spPr>
        <p:txBody>
          <a:bodyPr wrap="square" rtlCol="0">
            <a:spAutoFit/>
          </a:bodyPr>
          <a:lstStyle/>
          <a:p>
            <a:r>
              <a:rPr lang="en-US" sz="1200" dirty="0">
                <a:solidFill>
                  <a:schemeClr val="accent4">
                    <a:lumMod val="50000"/>
                  </a:schemeClr>
                </a:solidFill>
              </a:rPr>
              <a:t>○</a:t>
            </a:r>
          </a:p>
        </p:txBody>
      </p:sp>
      <p:sp>
        <p:nvSpPr>
          <p:cNvPr id="49" name="TextBox 48">
            <a:extLst>
              <a:ext uri="{FF2B5EF4-FFF2-40B4-BE49-F238E27FC236}">
                <a16:creationId xmlns:a16="http://schemas.microsoft.com/office/drawing/2014/main" id="{6E6D191C-38C2-BD4D-B9ED-8DF1916ADE05}"/>
              </a:ext>
            </a:extLst>
          </p:cNvPr>
          <p:cNvSpPr txBox="1"/>
          <p:nvPr/>
        </p:nvSpPr>
        <p:spPr>
          <a:xfrm>
            <a:off x="5705310" y="883982"/>
            <a:ext cx="226332" cy="276998"/>
          </a:xfrm>
          <a:prstGeom prst="rect">
            <a:avLst/>
          </a:prstGeom>
          <a:noFill/>
          <a:ln>
            <a:noFill/>
          </a:ln>
        </p:spPr>
        <p:txBody>
          <a:bodyPr wrap="square" rtlCol="0">
            <a:spAutoFit/>
          </a:bodyPr>
          <a:lstStyle/>
          <a:p>
            <a:r>
              <a:rPr lang="en-US" sz="1200" dirty="0"/>
              <a:t>○</a:t>
            </a:r>
          </a:p>
        </p:txBody>
      </p:sp>
      <p:sp>
        <p:nvSpPr>
          <p:cNvPr id="50" name="TextBox 49">
            <a:extLst>
              <a:ext uri="{FF2B5EF4-FFF2-40B4-BE49-F238E27FC236}">
                <a16:creationId xmlns:a16="http://schemas.microsoft.com/office/drawing/2014/main" id="{D676A54C-7D32-3740-8467-755A5C4A04D0}"/>
              </a:ext>
            </a:extLst>
          </p:cNvPr>
          <p:cNvSpPr txBox="1"/>
          <p:nvPr/>
        </p:nvSpPr>
        <p:spPr>
          <a:xfrm>
            <a:off x="5718758" y="1205375"/>
            <a:ext cx="217336" cy="276999"/>
          </a:xfrm>
          <a:prstGeom prst="rect">
            <a:avLst/>
          </a:prstGeom>
          <a:noFill/>
          <a:ln>
            <a:noFill/>
          </a:ln>
        </p:spPr>
        <p:txBody>
          <a:bodyPr wrap="square" rtlCol="0">
            <a:spAutoFit/>
          </a:bodyPr>
          <a:lstStyle/>
          <a:p>
            <a:r>
              <a:rPr lang="en-US" sz="1200" dirty="0"/>
              <a:t>○</a:t>
            </a:r>
          </a:p>
        </p:txBody>
      </p:sp>
      <p:sp>
        <p:nvSpPr>
          <p:cNvPr id="51" name="TextBox 50">
            <a:extLst>
              <a:ext uri="{FF2B5EF4-FFF2-40B4-BE49-F238E27FC236}">
                <a16:creationId xmlns:a16="http://schemas.microsoft.com/office/drawing/2014/main" id="{9BCECC7E-F093-BC48-B5DE-0E9F7CBE8686}"/>
              </a:ext>
            </a:extLst>
          </p:cNvPr>
          <p:cNvSpPr txBox="1"/>
          <p:nvPr/>
        </p:nvSpPr>
        <p:spPr>
          <a:xfrm>
            <a:off x="5705310" y="708941"/>
            <a:ext cx="226332" cy="276998"/>
          </a:xfrm>
          <a:prstGeom prst="rect">
            <a:avLst/>
          </a:prstGeom>
          <a:noFill/>
          <a:ln>
            <a:noFill/>
          </a:ln>
        </p:spPr>
        <p:txBody>
          <a:bodyPr wrap="square" rtlCol="0">
            <a:spAutoFit/>
          </a:bodyPr>
          <a:lstStyle/>
          <a:p>
            <a:r>
              <a:rPr lang="en-US" sz="1200" dirty="0"/>
              <a:t>○</a:t>
            </a:r>
          </a:p>
        </p:txBody>
      </p:sp>
      <p:sp>
        <p:nvSpPr>
          <p:cNvPr id="52" name="TextBox 51">
            <a:extLst>
              <a:ext uri="{FF2B5EF4-FFF2-40B4-BE49-F238E27FC236}">
                <a16:creationId xmlns:a16="http://schemas.microsoft.com/office/drawing/2014/main" id="{5EBC702C-1E74-B046-AF7B-66B2B249C837}"/>
              </a:ext>
            </a:extLst>
          </p:cNvPr>
          <p:cNvSpPr txBox="1"/>
          <p:nvPr/>
        </p:nvSpPr>
        <p:spPr>
          <a:xfrm>
            <a:off x="2902644" y="2196162"/>
            <a:ext cx="383438" cy="261610"/>
          </a:xfrm>
          <a:prstGeom prst="rect">
            <a:avLst/>
          </a:prstGeom>
          <a:noFill/>
        </p:spPr>
        <p:txBody>
          <a:bodyPr wrap="square" rtlCol="0">
            <a:spAutoFit/>
          </a:bodyPr>
          <a:lstStyle/>
          <a:p>
            <a:r>
              <a:rPr lang="en-US" sz="1100" dirty="0">
                <a:solidFill>
                  <a:schemeClr val="accent4">
                    <a:lumMod val="50000"/>
                  </a:schemeClr>
                </a:solidFill>
              </a:rPr>
              <a:t>◇</a:t>
            </a:r>
          </a:p>
        </p:txBody>
      </p:sp>
      <p:sp>
        <p:nvSpPr>
          <p:cNvPr id="53" name="TextBox 52">
            <a:extLst>
              <a:ext uri="{FF2B5EF4-FFF2-40B4-BE49-F238E27FC236}">
                <a16:creationId xmlns:a16="http://schemas.microsoft.com/office/drawing/2014/main" id="{DF559359-E20A-D349-9E31-2E988E1194DC}"/>
              </a:ext>
            </a:extLst>
          </p:cNvPr>
          <p:cNvSpPr txBox="1"/>
          <p:nvPr/>
        </p:nvSpPr>
        <p:spPr>
          <a:xfrm>
            <a:off x="5716181" y="1941967"/>
            <a:ext cx="383438" cy="261610"/>
          </a:xfrm>
          <a:prstGeom prst="rect">
            <a:avLst/>
          </a:prstGeom>
          <a:noFill/>
        </p:spPr>
        <p:txBody>
          <a:bodyPr wrap="square" rtlCol="0">
            <a:spAutoFit/>
          </a:bodyPr>
          <a:lstStyle/>
          <a:p>
            <a:r>
              <a:rPr lang="en-US" sz="1100" dirty="0">
                <a:solidFill>
                  <a:srgbClr val="C4D1DA"/>
                </a:solidFill>
              </a:rPr>
              <a:t>◇</a:t>
            </a:r>
          </a:p>
        </p:txBody>
      </p:sp>
      <p:sp>
        <p:nvSpPr>
          <p:cNvPr id="33" name="TextBox 32">
            <a:extLst>
              <a:ext uri="{FF2B5EF4-FFF2-40B4-BE49-F238E27FC236}">
                <a16:creationId xmlns:a16="http://schemas.microsoft.com/office/drawing/2014/main" id="{A6294137-01E0-DA4A-B38E-9AB9B4989A20}"/>
              </a:ext>
            </a:extLst>
          </p:cNvPr>
          <p:cNvSpPr txBox="1"/>
          <p:nvPr/>
        </p:nvSpPr>
        <p:spPr>
          <a:xfrm>
            <a:off x="1983316" y="966014"/>
            <a:ext cx="774571" cy="261610"/>
          </a:xfrm>
          <a:prstGeom prst="rect">
            <a:avLst/>
          </a:prstGeom>
          <a:solidFill>
            <a:schemeClr val="bg1"/>
          </a:solidFill>
          <a:ln>
            <a:solidFill>
              <a:schemeClr val="bg1"/>
            </a:solidFill>
          </a:ln>
        </p:spPr>
        <p:txBody>
          <a:bodyPr wrap="none" rtlCol="0">
            <a:spAutoFit/>
          </a:bodyPr>
          <a:lstStyle/>
          <a:p>
            <a:r>
              <a:rPr lang="en-US" sz="1100" i="1" dirty="0"/>
              <a:t>p </a:t>
            </a:r>
            <a:r>
              <a:rPr lang="en-US" sz="1100" dirty="0"/>
              <a:t>= .0001</a:t>
            </a:r>
          </a:p>
        </p:txBody>
      </p:sp>
    </p:spTree>
    <p:extLst>
      <p:ext uri="{BB962C8B-B14F-4D97-AF65-F5344CB8AC3E}">
        <p14:creationId xmlns:p14="http://schemas.microsoft.com/office/powerpoint/2010/main" val="2781106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FEC43-72C8-6045-A6B2-CB301DC1A6D1}"/>
              </a:ext>
            </a:extLst>
          </p:cNvPr>
          <p:cNvSpPr>
            <a:spLocks noGrp="1"/>
          </p:cNvSpPr>
          <p:nvPr>
            <p:ph type="title"/>
          </p:nvPr>
        </p:nvSpPr>
        <p:spPr>
          <a:xfrm>
            <a:off x="304800" y="141049"/>
            <a:ext cx="8518358" cy="458587"/>
          </a:xfrm>
        </p:spPr>
        <p:txBody>
          <a:bodyPr/>
          <a:lstStyle/>
          <a:p>
            <a:r>
              <a:rPr lang="en-US" sz="2800" dirty="0"/>
              <a:t>Safety: Most Common Adverse Effects (AEs)</a:t>
            </a:r>
          </a:p>
        </p:txBody>
      </p:sp>
      <p:sp>
        <p:nvSpPr>
          <p:cNvPr id="4" name="Text Placeholder 3">
            <a:extLst>
              <a:ext uri="{FF2B5EF4-FFF2-40B4-BE49-F238E27FC236}">
                <a16:creationId xmlns:a16="http://schemas.microsoft.com/office/drawing/2014/main" id="{59F8B36E-7811-BD42-98D3-77513B8EB7CC}"/>
              </a:ext>
            </a:extLst>
          </p:cNvPr>
          <p:cNvSpPr>
            <a:spLocks noGrp="1"/>
          </p:cNvSpPr>
          <p:nvPr>
            <p:ph type="body" sz="quarter" idx="10"/>
          </p:nvPr>
        </p:nvSpPr>
        <p:spPr/>
        <p:txBody>
          <a:bodyPr/>
          <a:lstStyle/>
          <a:p>
            <a:r>
              <a:rPr lang="en-US" dirty="0" err="1"/>
              <a:t>Drugs@FDA</a:t>
            </a:r>
            <a:r>
              <a:rPr lang="en-US" dirty="0"/>
              <a:t> Website.</a:t>
            </a:r>
          </a:p>
        </p:txBody>
      </p:sp>
      <p:graphicFrame>
        <p:nvGraphicFramePr>
          <p:cNvPr id="5" name="Content Placeholder 3">
            <a:extLst>
              <a:ext uri="{FF2B5EF4-FFF2-40B4-BE49-F238E27FC236}">
                <a16:creationId xmlns:a16="http://schemas.microsoft.com/office/drawing/2014/main" id="{4B48EEF6-CCE0-504C-B516-64A0112FEE0E}"/>
              </a:ext>
            </a:extLst>
          </p:cNvPr>
          <p:cNvGraphicFramePr>
            <a:graphicFrameLocks/>
          </p:cNvGraphicFramePr>
          <p:nvPr>
            <p:extLst>
              <p:ext uri="{D42A27DB-BD31-4B8C-83A1-F6EECF244321}">
                <p14:modId xmlns:p14="http://schemas.microsoft.com/office/powerpoint/2010/main" val="3764332692"/>
              </p:ext>
            </p:extLst>
          </p:nvPr>
        </p:nvGraphicFramePr>
        <p:xfrm>
          <a:off x="288758" y="860612"/>
          <a:ext cx="8534400" cy="3700956"/>
        </p:xfrm>
        <a:graphic>
          <a:graphicData uri="http://schemas.openxmlformats.org/drawingml/2006/table">
            <a:tbl>
              <a:tblPr firstRow="1" bandRow="1">
                <a:tableStyleId>{21E4AEA4-8DFA-4A89-87EB-49C32662AFE0}</a:tableStyleId>
              </a:tblPr>
              <a:tblGrid>
                <a:gridCol w="1150084">
                  <a:extLst>
                    <a:ext uri="{9D8B030D-6E8A-4147-A177-3AD203B41FA5}">
                      <a16:colId xmlns:a16="http://schemas.microsoft.com/office/drawing/2014/main" val="20001"/>
                    </a:ext>
                  </a:extLst>
                </a:gridCol>
                <a:gridCol w="923753">
                  <a:extLst>
                    <a:ext uri="{9D8B030D-6E8A-4147-A177-3AD203B41FA5}">
                      <a16:colId xmlns:a16="http://schemas.microsoft.com/office/drawing/2014/main" val="20002"/>
                    </a:ext>
                  </a:extLst>
                </a:gridCol>
                <a:gridCol w="1041772">
                  <a:extLst>
                    <a:ext uri="{9D8B030D-6E8A-4147-A177-3AD203B41FA5}">
                      <a16:colId xmlns:a16="http://schemas.microsoft.com/office/drawing/2014/main" val="1755645249"/>
                    </a:ext>
                  </a:extLst>
                </a:gridCol>
                <a:gridCol w="902532">
                  <a:extLst>
                    <a:ext uri="{9D8B030D-6E8A-4147-A177-3AD203B41FA5}">
                      <a16:colId xmlns:a16="http://schemas.microsoft.com/office/drawing/2014/main" val="161294135"/>
                    </a:ext>
                  </a:extLst>
                </a:gridCol>
                <a:gridCol w="798897">
                  <a:extLst>
                    <a:ext uri="{9D8B030D-6E8A-4147-A177-3AD203B41FA5}">
                      <a16:colId xmlns:a16="http://schemas.microsoft.com/office/drawing/2014/main" val="951299695"/>
                    </a:ext>
                  </a:extLst>
                </a:gridCol>
                <a:gridCol w="1001430">
                  <a:extLst>
                    <a:ext uri="{9D8B030D-6E8A-4147-A177-3AD203B41FA5}">
                      <a16:colId xmlns:a16="http://schemas.microsoft.com/office/drawing/2014/main" val="821739009"/>
                    </a:ext>
                  </a:extLst>
                </a:gridCol>
                <a:gridCol w="1075764">
                  <a:extLst>
                    <a:ext uri="{9D8B030D-6E8A-4147-A177-3AD203B41FA5}">
                      <a16:colId xmlns:a16="http://schemas.microsoft.com/office/drawing/2014/main" val="1165219678"/>
                    </a:ext>
                  </a:extLst>
                </a:gridCol>
                <a:gridCol w="820084">
                  <a:extLst>
                    <a:ext uri="{9D8B030D-6E8A-4147-A177-3AD203B41FA5}">
                      <a16:colId xmlns:a16="http://schemas.microsoft.com/office/drawing/2014/main" val="4096296069"/>
                    </a:ext>
                  </a:extLst>
                </a:gridCol>
                <a:gridCol w="820084">
                  <a:extLst>
                    <a:ext uri="{9D8B030D-6E8A-4147-A177-3AD203B41FA5}">
                      <a16:colId xmlns:a16="http://schemas.microsoft.com/office/drawing/2014/main" val="355082947"/>
                    </a:ext>
                  </a:extLst>
                </a:gridCol>
              </a:tblGrid>
              <a:tr h="316431">
                <a:tc>
                  <a:txBody>
                    <a:bodyPr/>
                    <a:lstStyle/>
                    <a:p>
                      <a:pPr algn="l">
                        <a:lnSpc>
                          <a:spcPct val="85000"/>
                        </a:lnSpc>
                        <a:spcBef>
                          <a:spcPts val="300"/>
                        </a:spcBef>
                      </a:pPr>
                      <a:r>
                        <a:rPr lang="en-US" sz="1400" b="1" dirty="0">
                          <a:solidFill>
                            <a:schemeClr val="bg2"/>
                          </a:solidFill>
                          <a:latin typeface="Arial"/>
                          <a:cs typeface="Arial"/>
                        </a:rPr>
                        <a:t>AEs (≥ 5%)</a:t>
                      </a:r>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C1013"/>
                    </a:solidFill>
                  </a:tcPr>
                </a:tc>
                <a:tc gridSpan="8">
                  <a:txBody>
                    <a:bodyPr/>
                    <a:lstStyle/>
                    <a:p>
                      <a:pPr algn="ctr">
                        <a:lnSpc>
                          <a:spcPct val="85000"/>
                        </a:lnSpc>
                        <a:spcBef>
                          <a:spcPts val="300"/>
                        </a:spcBef>
                      </a:pPr>
                      <a:r>
                        <a:rPr lang="en-US" sz="1400" b="1" dirty="0">
                          <a:solidFill>
                            <a:schemeClr val="bg1"/>
                          </a:solidFill>
                          <a:latin typeface="Arial"/>
                          <a:cs typeface="Arial"/>
                        </a:rPr>
                        <a:t>Agent</a:t>
                      </a:r>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C1013"/>
                    </a:solidFill>
                  </a:tcPr>
                </a:tc>
                <a:tc hMerge="1">
                  <a:txBody>
                    <a:bodyPr/>
                    <a:lstStyle/>
                    <a:p>
                      <a:pPr algn="ctr">
                        <a:lnSpc>
                          <a:spcPct val="85000"/>
                        </a:lnSpc>
                        <a:spcBef>
                          <a:spcPts val="300"/>
                        </a:spcBef>
                      </a:pPr>
                      <a:endParaRPr lang="en-US" sz="1200" b="1" dirty="0">
                        <a:solidFill>
                          <a:schemeClr val="tx1"/>
                        </a:solidFill>
                        <a:latin typeface="Arial"/>
                        <a:cs typeface="Arial"/>
                      </a:endParaRPr>
                    </a:p>
                  </a:txBody>
                  <a:tcPr marL="92452" marR="92452" marT="34290" marB="34290" anchor="ctr">
                    <a:lnL w="28575" cap="flat" cmpd="sng" algn="ctr">
                      <a:solidFill>
                        <a:schemeClr val="tx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rgbClr val="CCCCCC"/>
                    </a:solidFill>
                  </a:tcPr>
                </a:tc>
                <a:tc hMerge="1">
                  <a:txBody>
                    <a:bodyPr/>
                    <a:lstStyle/>
                    <a:p>
                      <a:endParaRPr lang="en-US"/>
                    </a:p>
                  </a:txBody>
                  <a:tcPr/>
                </a:tc>
                <a:tc hMerge="1">
                  <a:txBody>
                    <a:bodyPr/>
                    <a:lstStyle/>
                    <a:p>
                      <a:endParaRPr lang="en-US"/>
                    </a:p>
                  </a:txBody>
                  <a:tcPr/>
                </a:tc>
                <a:tc hMerge="1">
                  <a:txBody>
                    <a:bodyPr/>
                    <a:lstStyle/>
                    <a:p>
                      <a:pPr algn="ctr">
                        <a:lnSpc>
                          <a:spcPct val="85000"/>
                        </a:lnSpc>
                        <a:spcBef>
                          <a:spcPts val="300"/>
                        </a:spcBef>
                      </a:pPr>
                      <a:endParaRPr lang="en-US" sz="1200" b="1" dirty="0">
                        <a:solidFill>
                          <a:schemeClr val="tx1"/>
                        </a:solidFill>
                        <a:latin typeface="Arial"/>
                        <a:cs typeface="Arial"/>
                      </a:endParaRPr>
                    </a:p>
                  </a:txBody>
                  <a:tcPr marL="92452" marR="92452" marT="34290" marB="34290" anchor="ctr">
                    <a:lnL w="28575" cap="flat" cmpd="sng" algn="ctr">
                      <a:solidFill>
                        <a:schemeClr val="accent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rgbClr val="CCCCCC"/>
                    </a:solidFill>
                  </a:tcPr>
                </a:tc>
                <a:tc hMerge="1">
                  <a:txBody>
                    <a:bodyPr/>
                    <a:lstStyle/>
                    <a:p>
                      <a:pPr algn="ctr"/>
                      <a:endParaRPr lang="en-US" sz="1200" dirty="0">
                        <a:solidFill>
                          <a:schemeClr val="tx1"/>
                        </a:solidFill>
                      </a:endParaRPr>
                    </a:p>
                  </a:txBody>
                  <a:tcPr marL="92452" marR="92452" marT="34290" marB="34290" anchor="ctr">
                    <a:lnL w="28575" cap="flat" cmpd="sng" algn="ctr">
                      <a:solidFill>
                        <a:schemeClr val="tx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rgbClr val="CCCCCC"/>
                    </a:solidFill>
                  </a:tcPr>
                </a:tc>
                <a:tc hMerge="1">
                  <a:txBody>
                    <a:bodyPr/>
                    <a:lstStyle/>
                    <a:p>
                      <a:pPr algn="ctr">
                        <a:lnSpc>
                          <a:spcPct val="85000"/>
                        </a:lnSpc>
                        <a:spcBef>
                          <a:spcPts val="300"/>
                        </a:spcBef>
                      </a:pPr>
                      <a:endParaRPr lang="en-US" sz="1200" b="1" dirty="0">
                        <a:solidFill>
                          <a:schemeClr val="tx1"/>
                        </a:solidFill>
                        <a:latin typeface="Arial"/>
                        <a:cs typeface="Arial"/>
                      </a:endParaRPr>
                    </a:p>
                  </a:txBody>
                  <a:tcPr marL="92452" marR="92452" marT="34290" marB="3429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rgbClr val="CCCCCC"/>
                    </a:solidFill>
                  </a:tcPr>
                </a:tc>
                <a:tc hMerge="1">
                  <a:txBody>
                    <a:bodyPr/>
                    <a:lstStyle/>
                    <a:p>
                      <a:endParaRPr lang="en-US"/>
                    </a:p>
                  </a:txBody>
                  <a:tcPr/>
                </a:tc>
                <a:extLst>
                  <a:ext uri="{0D108BD9-81ED-4DB2-BD59-A6C34878D82A}">
                    <a16:rowId xmlns:a16="http://schemas.microsoft.com/office/drawing/2014/main" val="3051754154"/>
                  </a:ext>
                </a:extLst>
              </a:tr>
              <a:tr h="331123">
                <a:tc>
                  <a:txBody>
                    <a:bodyPr/>
                    <a:lstStyle/>
                    <a:p>
                      <a:pPr algn="l">
                        <a:lnSpc>
                          <a:spcPct val="85000"/>
                        </a:lnSpc>
                        <a:spcBef>
                          <a:spcPts val="300"/>
                        </a:spcBef>
                      </a:pPr>
                      <a:endParaRPr lang="en-US" sz="1600" b="1" dirty="0">
                        <a:solidFill>
                          <a:schemeClr val="bg2"/>
                        </a:solidFill>
                        <a:latin typeface="Arial"/>
                        <a:cs typeface="Arial"/>
                      </a:endParaRPr>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CCCCCC"/>
                    </a:solidFill>
                  </a:tcPr>
                </a:tc>
                <a:tc>
                  <a:txBody>
                    <a:bodyPr/>
                    <a:lstStyle/>
                    <a:p>
                      <a:pPr algn="ctr">
                        <a:lnSpc>
                          <a:spcPct val="85000"/>
                        </a:lnSpc>
                        <a:spcBef>
                          <a:spcPts val="300"/>
                        </a:spcBef>
                      </a:pPr>
                      <a:r>
                        <a:rPr lang="en-US" sz="1100" b="1" dirty="0">
                          <a:solidFill>
                            <a:schemeClr val="tx1"/>
                          </a:solidFill>
                          <a:latin typeface="Arial"/>
                          <a:cs typeface="Arial"/>
                        </a:rPr>
                        <a:t>Modafinil</a:t>
                      </a:r>
                      <a:endParaRPr lang="en-US" sz="1100" b="1" baseline="30000" dirty="0">
                        <a:solidFill>
                          <a:schemeClr val="tx1"/>
                        </a:solidFill>
                        <a:latin typeface="Arial"/>
                        <a:cs typeface="Arial"/>
                      </a:endParaRPr>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CCCCCC"/>
                    </a:solidFill>
                  </a:tcPr>
                </a:tc>
                <a:tc>
                  <a:txBody>
                    <a:bodyPr/>
                    <a:lstStyle/>
                    <a:p>
                      <a:pPr algn="ctr">
                        <a:lnSpc>
                          <a:spcPct val="85000"/>
                        </a:lnSpc>
                        <a:spcBef>
                          <a:spcPts val="300"/>
                        </a:spcBef>
                      </a:pPr>
                      <a:r>
                        <a:rPr lang="en-US" sz="1100" b="1" dirty="0">
                          <a:solidFill>
                            <a:schemeClr val="tx1"/>
                          </a:solidFill>
                          <a:latin typeface="Arial"/>
                          <a:cs typeface="Arial"/>
                        </a:rPr>
                        <a:t>Armodafinil</a:t>
                      </a:r>
                      <a:endParaRPr lang="en-US" sz="1100" b="1" baseline="30000" dirty="0">
                        <a:solidFill>
                          <a:schemeClr val="tx1"/>
                        </a:solidFill>
                        <a:latin typeface="Arial"/>
                        <a:cs typeface="Arial"/>
                      </a:endParaRPr>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CCCCCC"/>
                    </a:solidFill>
                  </a:tcPr>
                </a:tc>
                <a:tc gridSpan="2">
                  <a:txBody>
                    <a:bodyPr/>
                    <a:lstStyle/>
                    <a:p>
                      <a:pPr algn="ctr">
                        <a:lnSpc>
                          <a:spcPct val="85000"/>
                        </a:lnSpc>
                        <a:spcBef>
                          <a:spcPts val="300"/>
                        </a:spcBef>
                      </a:pPr>
                      <a:r>
                        <a:rPr lang="en-US" sz="1100" b="1" baseline="0" dirty="0">
                          <a:solidFill>
                            <a:schemeClr val="tx1"/>
                          </a:solidFill>
                          <a:latin typeface="Arial"/>
                          <a:cs typeface="Arial"/>
                        </a:rPr>
                        <a:t>Sodium </a:t>
                      </a:r>
                      <a:r>
                        <a:rPr lang="en-US" sz="1100" b="1" baseline="0" dirty="0" err="1">
                          <a:solidFill>
                            <a:schemeClr val="tx1"/>
                          </a:solidFill>
                          <a:latin typeface="Arial"/>
                          <a:cs typeface="Arial"/>
                        </a:rPr>
                        <a:t>Oxybate</a:t>
                      </a:r>
                      <a:br>
                        <a:rPr lang="en-US" sz="1100" b="1" baseline="0" dirty="0">
                          <a:solidFill>
                            <a:schemeClr val="tx1"/>
                          </a:solidFill>
                          <a:latin typeface="Arial"/>
                          <a:cs typeface="Arial"/>
                        </a:rPr>
                      </a:br>
                      <a:r>
                        <a:rPr lang="en-US" sz="1100" b="1" baseline="0" dirty="0">
                          <a:solidFill>
                            <a:schemeClr val="tx1"/>
                          </a:solidFill>
                          <a:latin typeface="Arial"/>
                          <a:cs typeface="Arial"/>
                        </a:rPr>
                        <a:t>Pediatrics / Adults </a:t>
                      </a:r>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CCCCCC"/>
                    </a:solidFill>
                  </a:tcPr>
                </a:tc>
                <a:tc hMerge="1">
                  <a:txBody>
                    <a:bodyPr/>
                    <a:lstStyle/>
                    <a:p>
                      <a:endParaRPr lang="en-US"/>
                    </a:p>
                  </a:txBody>
                  <a:tcPr/>
                </a:tc>
                <a:tc>
                  <a:txBody>
                    <a:bodyPr/>
                    <a:lstStyle/>
                    <a:p>
                      <a:pPr algn="ctr">
                        <a:lnSpc>
                          <a:spcPct val="85000"/>
                        </a:lnSpc>
                        <a:spcBef>
                          <a:spcPts val="300"/>
                        </a:spcBef>
                      </a:pPr>
                      <a:r>
                        <a:rPr lang="en-US" sz="1100" b="1" dirty="0" err="1">
                          <a:solidFill>
                            <a:schemeClr val="tx1"/>
                          </a:solidFill>
                          <a:latin typeface="Arial"/>
                          <a:cs typeface="Arial"/>
                        </a:rPr>
                        <a:t>Solriamfetol</a:t>
                      </a:r>
                      <a:endParaRPr lang="en-US" sz="1100" b="1" baseline="30000" dirty="0">
                        <a:solidFill>
                          <a:schemeClr val="tx1"/>
                        </a:solidFill>
                        <a:latin typeface="Arial"/>
                        <a:cs typeface="Arial"/>
                      </a:endParaRPr>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CCCCCC"/>
                    </a:solidFill>
                  </a:tcPr>
                </a:tc>
                <a:tc>
                  <a:txBody>
                    <a:bodyPr/>
                    <a:lstStyle/>
                    <a:p>
                      <a:pPr algn="ctr">
                        <a:lnSpc>
                          <a:spcPct val="85000"/>
                        </a:lnSpc>
                      </a:pPr>
                      <a:r>
                        <a:rPr lang="en-US" sz="1100" b="1" dirty="0" err="1">
                          <a:solidFill>
                            <a:schemeClr val="tx1"/>
                          </a:solidFill>
                        </a:rPr>
                        <a:t>Pitolisant</a:t>
                      </a:r>
                      <a:endParaRPr lang="en-US" sz="1100" b="1" baseline="30000" dirty="0">
                        <a:solidFill>
                          <a:schemeClr val="tx1"/>
                        </a:solidFill>
                      </a:endParaRPr>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CCCCCC"/>
                    </a:solidFill>
                  </a:tcPr>
                </a:tc>
                <a:tc gridSpan="2">
                  <a:txBody>
                    <a:bodyPr/>
                    <a:lstStyle/>
                    <a:p>
                      <a:pPr algn="ctr">
                        <a:lnSpc>
                          <a:spcPct val="85000"/>
                        </a:lnSpc>
                        <a:spcBef>
                          <a:spcPts val="300"/>
                        </a:spcBef>
                      </a:pPr>
                      <a:r>
                        <a:rPr lang="en-US" sz="1100" b="1" dirty="0">
                          <a:solidFill>
                            <a:schemeClr val="tx1"/>
                          </a:solidFill>
                          <a:latin typeface="Arial"/>
                          <a:cs typeface="Arial"/>
                        </a:rPr>
                        <a:t>JZP-258</a:t>
                      </a:r>
                      <a:br>
                        <a:rPr lang="en-US" sz="1100" b="1" dirty="0">
                          <a:solidFill>
                            <a:schemeClr val="tx1"/>
                          </a:solidFill>
                          <a:latin typeface="Arial"/>
                          <a:cs typeface="Arial"/>
                        </a:rPr>
                      </a:br>
                      <a:r>
                        <a:rPr lang="en-US" sz="1100" b="1" dirty="0">
                          <a:solidFill>
                            <a:schemeClr val="tx1"/>
                          </a:solidFill>
                          <a:latin typeface="Arial"/>
                          <a:cs typeface="Arial"/>
                        </a:rPr>
                        <a:t>Pediatrics / Adults</a:t>
                      </a:r>
                      <a:endParaRPr lang="en-US" sz="1100" b="1" baseline="30000" dirty="0">
                        <a:solidFill>
                          <a:schemeClr val="tx1"/>
                        </a:solidFill>
                        <a:latin typeface="Arial"/>
                        <a:cs typeface="Arial"/>
                      </a:endParaRPr>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CCCCCC"/>
                    </a:solidFill>
                  </a:tcPr>
                </a:tc>
                <a:tc hMerge="1">
                  <a:txBody>
                    <a:bodyPr/>
                    <a:lstStyle/>
                    <a:p>
                      <a:endParaRPr lang="en-US"/>
                    </a:p>
                  </a:txBody>
                  <a:tcPr/>
                </a:tc>
                <a:extLst>
                  <a:ext uri="{0D108BD9-81ED-4DB2-BD59-A6C34878D82A}">
                    <a16:rowId xmlns:a16="http://schemas.microsoft.com/office/drawing/2014/main" val="691117161"/>
                  </a:ext>
                </a:extLst>
              </a:tr>
              <a:tr h="342864">
                <a:tc>
                  <a:txBody>
                    <a:bodyPr/>
                    <a:lstStyle/>
                    <a:p>
                      <a:pPr algn="l">
                        <a:lnSpc>
                          <a:spcPct val="85000"/>
                        </a:lnSpc>
                        <a:spcBef>
                          <a:spcPts val="300"/>
                        </a:spcBef>
                      </a:pPr>
                      <a:r>
                        <a:rPr lang="en-US" sz="1050" b="1" dirty="0">
                          <a:solidFill>
                            <a:srgbClr val="000000"/>
                          </a:solidFill>
                          <a:latin typeface="Arial"/>
                          <a:cs typeface="Arial"/>
                        </a:rPr>
                        <a:t>Anxiety</a:t>
                      </a:r>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lang="en-US" sz="1400" dirty="0"/>
                        <a:t>X</a:t>
                      </a:r>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endParaRPr lang="en-US" sz="1400" dirty="0"/>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endParaRPr lang="en-US" sz="1400" dirty="0"/>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ysDash"/>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endParaRPr lang="en-US" sz="1400" dirty="0"/>
                    </a:p>
                  </a:txBody>
                  <a:tcPr marL="92452" marR="92452" marT="34290" marB="34290" anchor="ctr">
                    <a:lnL w="19050" cap="flat" cmpd="sng" algn="ctr">
                      <a:solidFill>
                        <a:schemeClr val="accent1"/>
                      </a:solidFill>
                      <a:prstDash val="sysDash"/>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lang="en-US" sz="1400" dirty="0"/>
                        <a:t>X</a:t>
                      </a:r>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algn="ctr">
                        <a:lnSpc>
                          <a:spcPct val="85000"/>
                        </a:lnSpc>
                      </a:pPr>
                      <a:r>
                        <a:rPr lang="en-US" sz="1400" dirty="0"/>
                        <a:t>X</a:t>
                      </a:r>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endParaRPr lang="en-US" sz="1400" dirty="0"/>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ysDash"/>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lang="en-US" sz="1400" dirty="0"/>
                        <a:t>X</a:t>
                      </a:r>
                    </a:p>
                  </a:txBody>
                  <a:tcPr marL="92452" marR="92452" marT="34290" marB="34290" anchor="ctr">
                    <a:lnL w="19050" cap="flat" cmpd="sng" algn="ctr">
                      <a:solidFill>
                        <a:schemeClr val="accent1"/>
                      </a:solidFill>
                      <a:prstDash val="sysDash"/>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1"/>
                  </a:ext>
                </a:extLst>
              </a:tr>
              <a:tr h="316720">
                <a:tc>
                  <a:txBody>
                    <a:bodyPr/>
                    <a:lstStyle/>
                    <a:p>
                      <a:pPr algn="l">
                        <a:lnSpc>
                          <a:spcPct val="85000"/>
                        </a:lnSpc>
                        <a:spcBef>
                          <a:spcPts val="300"/>
                        </a:spcBef>
                      </a:pPr>
                      <a:r>
                        <a:rPr lang="en-US" sz="1050" b="1" dirty="0">
                          <a:solidFill>
                            <a:srgbClr val="000000"/>
                          </a:solidFill>
                          <a:latin typeface="Arial"/>
                          <a:cs typeface="Arial"/>
                        </a:rPr>
                        <a:t>Back pain</a:t>
                      </a:r>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lumMod val="10000"/>
                        <a:lumOff val="90000"/>
                      </a:schemeClr>
                    </a:solidFill>
                  </a:tcPr>
                </a:tc>
                <a:tc>
                  <a:txBody>
                    <a:bodyPr/>
                    <a:lstStyle/>
                    <a:p>
                      <a:pPr marL="0" marR="0" lvl="0" indent="0" algn="ctr" defTabSz="914400" rtl="0" eaLnBrk="1" fontAlgn="auto" latinLnBrk="0" hangingPunct="1">
                        <a:lnSpc>
                          <a:spcPct val="85000"/>
                        </a:lnSpc>
                        <a:spcBef>
                          <a:spcPts val="300"/>
                        </a:spcBef>
                        <a:spcAft>
                          <a:spcPts val="0"/>
                        </a:spcAft>
                        <a:buClrTx/>
                        <a:buSzTx/>
                        <a:buFontTx/>
                        <a:buNone/>
                        <a:tabLst/>
                        <a:defRPr/>
                      </a:pPr>
                      <a:r>
                        <a:rPr lang="en-US" sz="1400" dirty="0"/>
                        <a:t>X</a:t>
                      </a:r>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lumMod val="10000"/>
                        <a:lumOff val="90000"/>
                      </a:schemeClr>
                    </a:solidFill>
                  </a:tcPr>
                </a:tc>
                <a:tc>
                  <a:txBody>
                    <a:bodyPr/>
                    <a:lstStyle/>
                    <a:p>
                      <a:pPr marL="0" marR="0" lvl="0" indent="0" algn="ctr" defTabSz="914400" rtl="0" eaLnBrk="1" fontAlgn="auto" latinLnBrk="0" hangingPunct="1">
                        <a:lnSpc>
                          <a:spcPct val="85000"/>
                        </a:lnSpc>
                        <a:spcBef>
                          <a:spcPts val="300"/>
                        </a:spcBef>
                        <a:spcAft>
                          <a:spcPts val="0"/>
                        </a:spcAft>
                        <a:buClrTx/>
                        <a:buSzTx/>
                        <a:buFontTx/>
                        <a:buNone/>
                        <a:tabLst/>
                        <a:defRPr/>
                      </a:pPr>
                      <a:endParaRPr lang="en-US" sz="1400" dirty="0"/>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lumMod val="10000"/>
                        <a:lumOff val="90000"/>
                      </a:schemeClr>
                    </a:solidFill>
                  </a:tcPr>
                </a:tc>
                <a:tc>
                  <a:txBody>
                    <a:bodyPr/>
                    <a:lstStyle/>
                    <a:p>
                      <a:pPr marL="0" marR="0" lvl="0" indent="0" algn="ctr" defTabSz="914400" rtl="0" eaLnBrk="1" fontAlgn="auto" latinLnBrk="0" hangingPunct="1">
                        <a:lnSpc>
                          <a:spcPct val="85000"/>
                        </a:lnSpc>
                        <a:spcBef>
                          <a:spcPts val="300"/>
                        </a:spcBef>
                        <a:spcAft>
                          <a:spcPts val="0"/>
                        </a:spcAft>
                        <a:buClrTx/>
                        <a:buSzTx/>
                        <a:buFontTx/>
                        <a:buNone/>
                        <a:tabLst/>
                        <a:defRPr/>
                      </a:pPr>
                      <a:endParaRPr lang="en-US" sz="1400" dirty="0"/>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ysDash"/>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lumMod val="10000"/>
                        <a:lumOff val="90000"/>
                      </a:schemeClr>
                    </a:solidFill>
                  </a:tcPr>
                </a:tc>
                <a:tc>
                  <a:txBody>
                    <a:bodyPr/>
                    <a:lstStyle/>
                    <a:p>
                      <a:pPr marL="0" marR="0" lvl="0" indent="0" algn="ctr" defTabSz="914400" rtl="0" eaLnBrk="1" fontAlgn="auto" latinLnBrk="0" hangingPunct="1">
                        <a:lnSpc>
                          <a:spcPct val="85000"/>
                        </a:lnSpc>
                        <a:spcBef>
                          <a:spcPts val="300"/>
                        </a:spcBef>
                        <a:spcAft>
                          <a:spcPts val="0"/>
                        </a:spcAft>
                        <a:buClrTx/>
                        <a:buSzTx/>
                        <a:buFontTx/>
                        <a:buNone/>
                        <a:tabLst/>
                        <a:defRPr/>
                      </a:pPr>
                      <a:endParaRPr lang="en-US" sz="1400" dirty="0"/>
                    </a:p>
                  </a:txBody>
                  <a:tcPr marL="92452" marR="92452" marT="34290" marB="34290" anchor="ctr">
                    <a:lnL w="19050" cap="flat" cmpd="sng" algn="ctr">
                      <a:solidFill>
                        <a:schemeClr val="accent1"/>
                      </a:solidFill>
                      <a:prstDash val="sysDash"/>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lumMod val="10000"/>
                        <a:lumOff val="90000"/>
                      </a:schemeClr>
                    </a:solidFill>
                  </a:tcPr>
                </a:tc>
                <a:tc>
                  <a:txBody>
                    <a:bodyPr/>
                    <a:lstStyle/>
                    <a:p>
                      <a:pPr marL="0" marR="0" lvl="0" indent="0" algn="ctr" defTabSz="914400" rtl="0" eaLnBrk="1" fontAlgn="auto" latinLnBrk="0" hangingPunct="1">
                        <a:lnSpc>
                          <a:spcPct val="85000"/>
                        </a:lnSpc>
                        <a:spcBef>
                          <a:spcPts val="300"/>
                        </a:spcBef>
                        <a:spcAft>
                          <a:spcPts val="0"/>
                        </a:spcAft>
                        <a:buClrTx/>
                        <a:buSzTx/>
                        <a:buFontTx/>
                        <a:buNone/>
                        <a:tabLst/>
                        <a:defRPr/>
                      </a:pPr>
                      <a:endParaRPr lang="en-US" sz="1400" dirty="0"/>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lumMod val="10000"/>
                        <a:lumOff val="90000"/>
                      </a:schemeClr>
                    </a:solidFill>
                  </a:tcPr>
                </a:tc>
                <a:tc>
                  <a:txBody>
                    <a:bodyPr/>
                    <a:lstStyle/>
                    <a:p>
                      <a:pPr algn="ctr">
                        <a:lnSpc>
                          <a:spcPct val="85000"/>
                        </a:lnSpc>
                      </a:pPr>
                      <a:endParaRPr lang="en-US" sz="1400" dirty="0"/>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lumMod val="10000"/>
                        <a:lumOff val="90000"/>
                      </a:schemeClr>
                    </a:solidFill>
                  </a:tcPr>
                </a:tc>
                <a:tc>
                  <a:txBody>
                    <a:bodyPr/>
                    <a:lstStyle/>
                    <a:p>
                      <a:pPr marL="0" marR="0" lvl="0" indent="0" algn="ctr" defTabSz="914400" rtl="0" eaLnBrk="1" fontAlgn="auto" latinLnBrk="0" hangingPunct="1">
                        <a:lnSpc>
                          <a:spcPct val="85000"/>
                        </a:lnSpc>
                        <a:spcBef>
                          <a:spcPts val="300"/>
                        </a:spcBef>
                        <a:spcAft>
                          <a:spcPts val="0"/>
                        </a:spcAft>
                        <a:buClrTx/>
                        <a:buSzTx/>
                        <a:buFontTx/>
                        <a:buNone/>
                        <a:tabLst/>
                        <a:defRPr/>
                      </a:pPr>
                      <a:endParaRPr lang="en-US" sz="1400" dirty="0"/>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ysDash"/>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lumMod val="10000"/>
                        <a:lumOff val="90000"/>
                      </a:schemeClr>
                    </a:solidFill>
                  </a:tcPr>
                </a:tc>
                <a:tc>
                  <a:txBody>
                    <a:bodyPr/>
                    <a:lstStyle/>
                    <a:p>
                      <a:pPr marL="0" marR="0" lvl="0" indent="0" algn="ctr" defTabSz="914400" rtl="0" eaLnBrk="1" fontAlgn="auto" latinLnBrk="0" hangingPunct="1">
                        <a:lnSpc>
                          <a:spcPct val="85000"/>
                        </a:lnSpc>
                        <a:spcBef>
                          <a:spcPts val="300"/>
                        </a:spcBef>
                        <a:spcAft>
                          <a:spcPts val="0"/>
                        </a:spcAft>
                        <a:buClrTx/>
                        <a:buSzTx/>
                        <a:buFontTx/>
                        <a:buNone/>
                        <a:tabLst/>
                        <a:defRPr/>
                      </a:pPr>
                      <a:endParaRPr lang="en-US" sz="1400" dirty="0"/>
                    </a:p>
                  </a:txBody>
                  <a:tcPr marL="92452" marR="92452" marT="34290" marB="34290" anchor="ctr">
                    <a:lnL w="19050" cap="flat" cmpd="sng" algn="ctr">
                      <a:solidFill>
                        <a:schemeClr val="accent1"/>
                      </a:solidFill>
                      <a:prstDash val="sysDash"/>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lumMod val="10000"/>
                        <a:lumOff val="90000"/>
                      </a:schemeClr>
                    </a:solidFill>
                  </a:tcPr>
                </a:tc>
                <a:extLst>
                  <a:ext uri="{0D108BD9-81ED-4DB2-BD59-A6C34878D82A}">
                    <a16:rowId xmlns:a16="http://schemas.microsoft.com/office/drawing/2014/main" val="2917483746"/>
                  </a:ext>
                </a:extLst>
              </a:tr>
              <a:tr h="382034">
                <a:tc>
                  <a:txBody>
                    <a:bodyPr/>
                    <a:lstStyle/>
                    <a:p>
                      <a:pPr algn="l">
                        <a:lnSpc>
                          <a:spcPct val="85000"/>
                        </a:lnSpc>
                        <a:spcBef>
                          <a:spcPts val="300"/>
                        </a:spcBef>
                      </a:pPr>
                      <a:r>
                        <a:rPr lang="en-US" sz="1050" b="1" dirty="0">
                          <a:solidFill>
                            <a:srgbClr val="000000"/>
                          </a:solidFill>
                          <a:latin typeface="Arial"/>
                          <a:cs typeface="Arial"/>
                        </a:rPr>
                        <a:t>Decreased appetite</a:t>
                      </a:r>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endParaRPr lang="en-US" sz="1400" b="0" dirty="0">
                        <a:solidFill>
                          <a:srgbClr val="000000"/>
                        </a:solidFill>
                      </a:endParaRPr>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endParaRPr lang="en-US" sz="1400" b="0" dirty="0">
                        <a:solidFill>
                          <a:srgbClr val="000000"/>
                        </a:solidFill>
                      </a:endParaRPr>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lang="en-US" sz="1400" b="0" dirty="0">
                          <a:solidFill>
                            <a:srgbClr val="000000"/>
                          </a:solidFill>
                        </a:rPr>
                        <a:t>X</a:t>
                      </a:r>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ysDash"/>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lang="en-US" sz="1400" b="0" dirty="0">
                          <a:solidFill>
                            <a:srgbClr val="000000"/>
                          </a:solidFill>
                        </a:rPr>
                        <a:t>X</a:t>
                      </a:r>
                    </a:p>
                  </a:txBody>
                  <a:tcPr marL="92452" marR="92452" marT="34290" marB="34290" anchor="ctr">
                    <a:lnL w="19050" cap="flat" cmpd="sng" algn="ctr">
                      <a:solidFill>
                        <a:schemeClr val="accent1"/>
                      </a:solidFill>
                      <a:prstDash val="sysDash"/>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lang="en-US" sz="1400" b="0" dirty="0">
                          <a:solidFill>
                            <a:srgbClr val="000000"/>
                          </a:solidFill>
                        </a:rPr>
                        <a:t>X</a:t>
                      </a:r>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a:lnSpc>
                          <a:spcPct val="85000"/>
                        </a:lnSpc>
                      </a:pPr>
                      <a:endParaRPr lang="en-US" sz="1600" dirty="0"/>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lang="en-US" sz="1400" b="0" dirty="0">
                          <a:solidFill>
                            <a:srgbClr val="000000"/>
                          </a:solidFill>
                        </a:rPr>
                        <a:t>X</a:t>
                      </a:r>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ysDash"/>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lang="en-US" sz="1400" b="0" dirty="0">
                          <a:solidFill>
                            <a:srgbClr val="000000"/>
                          </a:solidFill>
                        </a:rPr>
                        <a:t>X</a:t>
                      </a:r>
                    </a:p>
                  </a:txBody>
                  <a:tcPr marL="92452" marR="92452" marT="34290" marB="34290" anchor="ctr">
                    <a:lnL w="19050" cap="flat" cmpd="sng" algn="ctr">
                      <a:solidFill>
                        <a:schemeClr val="accent1"/>
                      </a:solidFill>
                      <a:prstDash val="sysDash"/>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2"/>
                  </a:ext>
                </a:extLst>
              </a:tr>
              <a:tr h="339188">
                <a:tc>
                  <a:txBody>
                    <a:bodyPr/>
                    <a:lstStyle/>
                    <a:p>
                      <a:pPr marL="0" marR="0" lvl="0" indent="0" algn="l" defTabSz="1219170" rtl="0" eaLnBrk="1" fontAlgn="auto" latinLnBrk="0" hangingPunct="1">
                        <a:lnSpc>
                          <a:spcPct val="85000"/>
                        </a:lnSpc>
                        <a:spcBef>
                          <a:spcPts val="300"/>
                        </a:spcBef>
                        <a:spcAft>
                          <a:spcPts val="0"/>
                        </a:spcAft>
                        <a:buClrTx/>
                        <a:buSzTx/>
                        <a:buFontTx/>
                        <a:buNone/>
                        <a:tabLst/>
                        <a:defRPr/>
                      </a:pPr>
                      <a:r>
                        <a:rPr lang="en-US" sz="1050" b="1" dirty="0">
                          <a:solidFill>
                            <a:srgbClr val="000000"/>
                          </a:solidFill>
                          <a:latin typeface="+mn-lt"/>
                          <a:cs typeface="Arial"/>
                        </a:rPr>
                        <a:t>Diarrhea</a:t>
                      </a:r>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lumMod val="10000"/>
                        <a:lumOff val="90000"/>
                      </a:schemeClr>
                    </a:solid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lang="en-US" sz="1400" dirty="0"/>
                        <a:t>X</a:t>
                      </a:r>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lumMod val="10000"/>
                        <a:lumOff val="90000"/>
                      </a:schemeClr>
                    </a:solid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endParaRPr lang="en-US" sz="1400" dirty="0"/>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lumMod val="10000"/>
                        <a:lumOff val="90000"/>
                      </a:schemeClr>
                    </a:solid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endParaRPr lang="en-US" sz="1400" dirty="0"/>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ysDash"/>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lumMod val="10000"/>
                        <a:lumOff val="90000"/>
                      </a:schemeClr>
                    </a:solid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endParaRPr lang="en-US" sz="1400" dirty="0"/>
                    </a:p>
                  </a:txBody>
                  <a:tcPr marL="92452" marR="92452" marT="34290" marB="34290" anchor="ctr">
                    <a:lnL w="19050" cap="flat" cmpd="sng" algn="ctr">
                      <a:solidFill>
                        <a:schemeClr val="accent1"/>
                      </a:solidFill>
                      <a:prstDash val="sysDash"/>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lumMod val="10000"/>
                        <a:lumOff val="90000"/>
                      </a:schemeClr>
                    </a:solid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endParaRPr lang="en-US" sz="1400" dirty="0"/>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lumMod val="10000"/>
                        <a:lumOff val="90000"/>
                      </a:schemeClr>
                    </a:solidFill>
                  </a:tcPr>
                </a:tc>
                <a:tc>
                  <a:txBody>
                    <a:bodyPr/>
                    <a:lstStyle/>
                    <a:p>
                      <a:pPr>
                        <a:lnSpc>
                          <a:spcPct val="85000"/>
                        </a:lnSpc>
                      </a:pPr>
                      <a:endParaRPr lang="en-US" sz="1600" dirty="0"/>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lumMod val="10000"/>
                        <a:lumOff val="90000"/>
                      </a:schemeClr>
                    </a:solid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endParaRPr lang="en-US" sz="1400" dirty="0"/>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ysDash"/>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lumMod val="10000"/>
                        <a:lumOff val="90000"/>
                      </a:schemeClr>
                    </a:solid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lang="en-US" sz="1400" dirty="0"/>
                        <a:t>X</a:t>
                      </a:r>
                    </a:p>
                  </a:txBody>
                  <a:tcPr marL="92452" marR="92452" marT="34290" marB="34290" anchor="ctr">
                    <a:lnL w="19050" cap="flat" cmpd="sng" algn="ctr">
                      <a:solidFill>
                        <a:schemeClr val="accent1"/>
                      </a:solidFill>
                      <a:prstDash val="sysDash"/>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lumMod val="10000"/>
                        <a:lumOff val="90000"/>
                      </a:schemeClr>
                    </a:solidFill>
                  </a:tcPr>
                </a:tc>
                <a:extLst>
                  <a:ext uri="{0D108BD9-81ED-4DB2-BD59-A6C34878D82A}">
                    <a16:rowId xmlns:a16="http://schemas.microsoft.com/office/drawing/2014/main" val="2314045372"/>
                  </a:ext>
                </a:extLst>
              </a:tr>
              <a:tr h="339188">
                <a:tc>
                  <a:txBody>
                    <a:bodyPr/>
                    <a:lstStyle/>
                    <a:p>
                      <a:pPr algn="l">
                        <a:lnSpc>
                          <a:spcPct val="85000"/>
                        </a:lnSpc>
                        <a:spcBef>
                          <a:spcPts val="300"/>
                        </a:spcBef>
                      </a:pPr>
                      <a:r>
                        <a:rPr lang="en-US" sz="1050" b="1" dirty="0">
                          <a:solidFill>
                            <a:srgbClr val="000000"/>
                          </a:solidFill>
                          <a:latin typeface="Arial"/>
                          <a:cs typeface="Arial"/>
                        </a:rPr>
                        <a:t>Dizziness</a:t>
                      </a:r>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lang="en-US" sz="1400" dirty="0"/>
                        <a:t>X</a:t>
                      </a:r>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lang="en-US" sz="1400" dirty="0"/>
                        <a:t>X</a:t>
                      </a:r>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lang="en-US" sz="1400" dirty="0"/>
                        <a:t>X</a:t>
                      </a:r>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ysDash"/>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lang="en-US" sz="1400" dirty="0"/>
                        <a:t>X</a:t>
                      </a:r>
                    </a:p>
                  </a:txBody>
                  <a:tcPr marL="92452" marR="92452" marT="34290" marB="34290" anchor="ctr">
                    <a:lnL w="19050" cap="flat" cmpd="sng" algn="ctr">
                      <a:solidFill>
                        <a:schemeClr val="accent1"/>
                      </a:solidFill>
                      <a:prstDash val="sysDash"/>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endParaRPr lang="en-US" sz="1400" dirty="0"/>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a:lnSpc>
                          <a:spcPct val="85000"/>
                        </a:lnSpc>
                      </a:pPr>
                      <a:endParaRPr lang="en-US" sz="1600" dirty="0"/>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lang="en-US" sz="1400" dirty="0"/>
                        <a:t>X</a:t>
                      </a:r>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ysDash"/>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lang="en-US" sz="1400" dirty="0"/>
                        <a:t>X</a:t>
                      </a:r>
                    </a:p>
                  </a:txBody>
                  <a:tcPr marL="92452" marR="92452" marT="34290" marB="34290" anchor="ctr">
                    <a:lnL w="19050" cap="flat" cmpd="sng" algn="ctr">
                      <a:solidFill>
                        <a:schemeClr val="accent1"/>
                      </a:solidFill>
                      <a:prstDash val="sysDash"/>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537823776"/>
                  </a:ext>
                </a:extLst>
              </a:tr>
              <a:tr h="351411">
                <a:tc>
                  <a:txBody>
                    <a:bodyPr/>
                    <a:lstStyle/>
                    <a:p>
                      <a:pPr algn="l">
                        <a:lnSpc>
                          <a:spcPct val="85000"/>
                        </a:lnSpc>
                        <a:spcBef>
                          <a:spcPts val="300"/>
                        </a:spcBef>
                      </a:pPr>
                      <a:r>
                        <a:rPr lang="en-US" sz="1050" b="1" dirty="0">
                          <a:solidFill>
                            <a:srgbClr val="000000"/>
                          </a:solidFill>
                          <a:latin typeface="Arial"/>
                          <a:cs typeface="Arial"/>
                        </a:rPr>
                        <a:t>Dyspepsia</a:t>
                      </a:r>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lumMod val="10000"/>
                        <a:lumOff val="90000"/>
                      </a:schemeClr>
                    </a:solid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lang="en-US" sz="1400" dirty="0"/>
                        <a:t>X</a:t>
                      </a:r>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lumMod val="10000"/>
                        <a:lumOff val="90000"/>
                      </a:schemeClr>
                    </a:solid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endParaRPr lang="en-US" sz="1400" dirty="0"/>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lumMod val="10000"/>
                        <a:lumOff val="90000"/>
                      </a:schemeClr>
                    </a:solid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endParaRPr lang="en-US" sz="1400" dirty="0"/>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ysDash"/>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lumMod val="10000"/>
                        <a:lumOff val="90000"/>
                      </a:schemeClr>
                    </a:solid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endParaRPr lang="en-US" sz="1400" dirty="0"/>
                    </a:p>
                  </a:txBody>
                  <a:tcPr marL="92452" marR="92452" marT="34290" marB="34290" anchor="ctr">
                    <a:lnL w="19050" cap="flat" cmpd="sng" algn="ctr">
                      <a:solidFill>
                        <a:schemeClr val="accent1"/>
                      </a:solidFill>
                      <a:prstDash val="sysDash"/>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lumMod val="10000"/>
                        <a:lumOff val="90000"/>
                      </a:schemeClr>
                    </a:solid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endParaRPr lang="en-US" sz="1400" dirty="0"/>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lumMod val="10000"/>
                        <a:lumOff val="90000"/>
                      </a:schemeClr>
                    </a:solidFill>
                  </a:tcPr>
                </a:tc>
                <a:tc>
                  <a:txBody>
                    <a:bodyPr/>
                    <a:lstStyle/>
                    <a:p>
                      <a:pPr>
                        <a:lnSpc>
                          <a:spcPct val="85000"/>
                        </a:lnSpc>
                      </a:pPr>
                      <a:endParaRPr lang="en-US" sz="1600" dirty="0"/>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lumMod val="10000"/>
                        <a:lumOff val="90000"/>
                      </a:schemeClr>
                    </a:solid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endParaRPr lang="en-US" sz="1400" dirty="0"/>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ysDash"/>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lumMod val="10000"/>
                        <a:lumOff val="90000"/>
                      </a:schemeClr>
                    </a:solid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endParaRPr lang="en-US" sz="1400" dirty="0"/>
                    </a:p>
                  </a:txBody>
                  <a:tcPr marL="92452" marR="92452" marT="34290" marB="34290" anchor="ctr">
                    <a:lnL w="19050" cap="flat" cmpd="sng" algn="ctr">
                      <a:solidFill>
                        <a:schemeClr val="accent1"/>
                      </a:solidFill>
                      <a:prstDash val="sysDash"/>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lumMod val="10000"/>
                        <a:lumOff val="90000"/>
                      </a:schemeClr>
                    </a:solidFill>
                  </a:tcPr>
                </a:tc>
                <a:extLst>
                  <a:ext uri="{0D108BD9-81ED-4DB2-BD59-A6C34878D82A}">
                    <a16:rowId xmlns:a16="http://schemas.microsoft.com/office/drawing/2014/main" val="167416751"/>
                  </a:ext>
                </a:extLst>
              </a:tr>
              <a:tr h="283459">
                <a:tc>
                  <a:txBody>
                    <a:bodyPr/>
                    <a:lstStyle/>
                    <a:p>
                      <a:pPr algn="l">
                        <a:lnSpc>
                          <a:spcPct val="85000"/>
                        </a:lnSpc>
                        <a:spcBef>
                          <a:spcPts val="300"/>
                        </a:spcBef>
                      </a:pPr>
                      <a:r>
                        <a:rPr lang="en-US" sz="1050" b="1" dirty="0">
                          <a:solidFill>
                            <a:srgbClr val="000000"/>
                          </a:solidFill>
                          <a:latin typeface="Arial"/>
                          <a:cs typeface="Arial"/>
                        </a:rPr>
                        <a:t>Enuresis</a:t>
                      </a:r>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endParaRPr lang="en-US" sz="1400" dirty="0"/>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endParaRPr lang="en-US" sz="1400" dirty="0"/>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lang="en-US" sz="1400" dirty="0"/>
                        <a:t>X</a:t>
                      </a:r>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ysDash"/>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lang="en-US" sz="1400" dirty="0"/>
                        <a:t>X</a:t>
                      </a:r>
                    </a:p>
                  </a:txBody>
                  <a:tcPr marL="92452" marR="92452" marT="34290" marB="34290" anchor="ctr">
                    <a:lnL w="19050" cap="flat" cmpd="sng" algn="ctr">
                      <a:solidFill>
                        <a:schemeClr val="accent1"/>
                      </a:solidFill>
                      <a:prstDash val="sysDash"/>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endParaRPr lang="en-US" sz="1400" dirty="0"/>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nSpc>
                          <a:spcPct val="85000"/>
                        </a:lnSpc>
                      </a:pPr>
                      <a:endParaRPr lang="en-US" sz="1600" dirty="0"/>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lang="en-US" sz="1400" dirty="0"/>
                        <a:t>X</a:t>
                      </a:r>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ysDash"/>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endParaRPr lang="en-US" sz="1400" dirty="0"/>
                    </a:p>
                  </a:txBody>
                  <a:tcPr marL="92452" marR="92452" marT="34290" marB="34290" anchor="ctr">
                    <a:lnL w="19050" cap="flat" cmpd="sng" algn="ctr">
                      <a:solidFill>
                        <a:schemeClr val="accent1"/>
                      </a:solidFill>
                      <a:prstDash val="sysDash"/>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620381902"/>
                  </a:ext>
                </a:extLst>
              </a:tr>
              <a:tr h="317798">
                <a:tc>
                  <a:txBody>
                    <a:bodyPr/>
                    <a:lstStyle/>
                    <a:p>
                      <a:pPr algn="l">
                        <a:lnSpc>
                          <a:spcPct val="85000"/>
                        </a:lnSpc>
                        <a:spcBef>
                          <a:spcPts val="300"/>
                        </a:spcBef>
                      </a:pPr>
                      <a:r>
                        <a:rPr lang="en-US" sz="1050" b="1" dirty="0">
                          <a:solidFill>
                            <a:srgbClr val="000000"/>
                          </a:solidFill>
                          <a:latin typeface="Arial"/>
                          <a:cs typeface="Arial"/>
                        </a:rPr>
                        <a:t>Headache</a:t>
                      </a:r>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lumMod val="10000"/>
                        <a:lumOff val="90000"/>
                      </a:schemeClr>
                    </a:solid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lang="en-US" sz="1400" dirty="0"/>
                        <a:t>X</a:t>
                      </a:r>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lumMod val="10000"/>
                        <a:lumOff val="90000"/>
                      </a:schemeClr>
                    </a:solid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lang="en-US" sz="1400" dirty="0"/>
                        <a:t>X</a:t>
                      </a:r>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lumMod val="10000"/>
                        <a:lumOff val="90000"/>
                      </a:schemeClr>
                    </a:solid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lang="en-US" sz="1400" dirty="0"/>
                        <a:t>X</a:t>
                      </a:r>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ysDash"/>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lumMod val="10000"/>
                        <a:lumOff val="90000"/>
                      </a:schemeClr>
                    </a:solid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endParaRPr lang="en-US" sz="1400" dirty="0"/>
                    </a:p>
                  </a:txBody>
                  <a:tcPr marL="92452" marR="92452" marT="34290" marB="34290" anchor="ctr">
                    <a:lnL w="19050" cap="flat" cmpd="sng" algn="ctr">
                      <a:solidFill>
                        <a:schemeClr val="accent1"/>
                      </a:solidFill>
                      <a:prstDash val="sysDash"/>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lumMod val="10000"/>
                        <a:lumOff val="90000"/>
                      </a:schemeClr>
                    </a:solid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lang="en-US" sz="1400" dirty="0"/>
                        <a:t>X</a:t>
                      </a:r>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lumMod val="10000"/>
                        <a:lumOff val="90000"/>
                      </a:schemeClr>
                    </a:solidFill>
                  </a:tcPr>
                </a:tc>
                <a:tc>
                  <a:txBody>
                    <a:bodyPr/>
                    <a:lstStyle/>
                    <a:p>
                      <a:pPr algn="ctr">
                        <a:lnSpc>
                          <a:spcPct val="85000"/>
                        </a:lnSpc>
                      </a:pPr>
                      <a:endParaRPr lang="en-US" sz="1400" dirty="0"/>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lumMod val="10000"/>
                        <a:lumOff val="90000"/>
                      </a:schemeClr>
                    </a:solid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lang="en-US" sz="1400" dirty="0"/>
                        <a:t>X</a:t>
                      </a:r>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ysDash"/>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lumMod val="10000"/>
                        <a:lumOff val="90000"/>
                      </a:schemeClr>
                    </a:solid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lang="en-US" sz="1400" dirty="0"/>
                        <a:t>X</a:t>
                      </a:r>
                    </a:p>
                  </a:txBody>
                  <a:tcPr marL="92452" marR="92452" marT="34290" marB="34290" anchor="ctr">
                    <a:lnL w="19050" cap="flat" cmpd="sng" algn="ctr">
                      <a:solidFill>
                        <a:schemeClr val="accent1"/>
                      </a:solidFill>
                      <a:prstDash val="sysDash"/>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lumMod val="10000"/>
                        <a:lumOff val="90000"/>
                      </a:schemeClr>
                    </a:solidFill>
                  </a:tcPr>
                </a:tc>
                <a:extLst>
                  <a:ext uri="{0D108BD9-81ED-4DB2-BD59-A6C34878D82A}">
                    <a16:rowId xmlns:a16="http://schemas.microsoft.com/office/drawing/2014/main" val="1811639959"/>
                  </a:ext>
                </a:extLst>
              </a:tr>
              <a:tr h="358295">
                <a:tc>
                  <a:txBody>
                    <a:bodyPr/>
                    <a:lstStyle/>
                    <a:p>
                      <a:pPr algn="l">
                        <a:lnSpc>
                          <a:spcPct val="85000"/>
                        </a:lnSpc>
                        <a:spcBef>
                          <a:spcPts val="300"/>
                        </a:spcBef>
                      </a:pPr>
                      <a:r>
                        <a:rPr lang="en-US" sz="1050" b="1" dirty="0">
                          <a:solidFill>
                            <a:srgbClr val="000000"/>
                          </a:solidFill>
                          <a:latin typeface="Arial"/>
                          <a:cs typeface="Arial"/>
                        </a:rPr>
                        <a:t>Hyperhidrosis</a:t>
                      </a:r>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endParaRPr lang="en-US" sz="1400" dirty="0"/>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endParaRPr lang="en-US" sz="1400" dirty="0"/>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endParaRPr lang="en-US" sz="1400" dirty="0"/>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ysDash"/>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endParaRPr lang="en-US" sz="1400" dirty="0"/>
                    </a:p>
                  </a:txBody>
                  <a:tcPr marL="92452" marR="92452" marT="34290" marB="34290" anchor="ctr">
                    <a:lnL w="19050" cap="flat" cmpd="sng" algn="ctr">
                      <a:solidFill>
                        <a:schemeClr val="accent1"/>
                      </a:solidFill>
                      <a:prstDash val="sysDash"/>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endParaRPr lang="en-US" sz="1400" dirty="0"/>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a:lnSpc>
                          <a:spcPct val="85000"/>
                        </a:lnSpc>
                      </a:pPr>
                      <a:endParaRPr lang="en-US" sz="1400" dirty="0"/>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endParaRPr lang="en-US" sz="1400" dirty="0"/>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ysDash"/>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lang="en-US" sz="1400" dirty="0"/>
                        <a:t>X</a:t>
                      </a:r>
                    </a:p>
                  </a:txBody>
                  <a:tcPr marL="92452" marR="92452" marT="34290" marB="34290" anchor="ctr">
                    <a:lnL w="19050" cap="flat" cmpd="sng" algn="ctr">
                      <a:solidFill>
                        <a:schemeClr val="accent1"/>
                      </a:solidFill>
                      <a:prstDash val="sysDash"/>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129604137"/>
                  </a:ext>
                </a:extLst>
              </a:tr>
            </a:tbl>
          </a:graphicData>
        </a:graphic>
      </p:graphicFrame>
    </p:spTree>
    <p:extLst>
      <p:ext uri="{BB962C8B-B14F-4D97-AF65-F5344CB8AC3E}">
        <p14:creationId xmlns:p14="http://schemas.microsoft.com/office/powerpoint/2010/main" val="1228038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8637B82-4201-3F4E-BE5E-4E35FF79292D}"/>
              </a:ext>
            </a:extLst>
          </p:cNvPr>
          <p:cNvSpPr>
            <a:spLocks noGrp="1"/>
          </p:cNvSpPr>
          <p:nvPr>
            <p:ph type="body" sz="quarter" idx="10"/>
          </p:nvPr>
        </p:nvSpPr>
        <p:spPr>
          <a:xfrm>
            <a:off x="0" y="4874197"/>
            <a:ext cx="9144000" cy="269304"/>
          </a:xfrm>
        </p:spPr>
        <p:txBody>
          <a:bodyPr/>
          <a:lstStyle/>
          <a:p>
            <a:r>
              <a:rPr lang="en-US" dirty="0" err="1"/>
              <a:t>Drugs@FDA</a:t>
            </a:r>
            <a:r>
              <a:rPr lang="en-US" dirty="0"/>
              <a:t> Website.</a:t>
            </a:r>
          </a:p>
        </p:txBody>
      </p:sp>
      <p:graphicFrame>
        <p:nvGraphicFramePr>
          <p:cNvPr id="5" name="Content Placeholder 3">
            <a:extLst>
              <a:ext uri="{FF2B5EF4-FFF2-40B4-BE49-F238E27FC236}">
                <a16:creationId xmlns:a16="http://schemas.microsoft.com/office/drawing/2014/main" id="{5C0B64D0-02F6-3645-998E-E5D0DB3B6E98}"/>
              </a:ext>
            </a:extLst>
          </p:cNvPr>
          <p:cNvGraphicFramePr>
            <a:graphicFrameLocks/>
          </p:cNvGraphicFramePr>
          <p:nvPr>
            <p:extLst>
              <p:ext uri="{D42A27DB-BD31-4B8C-83A1-F6EECF244321}">
                <p14:modId xmlns:p14="http://schemas.microsoft.com/office/powerpoint/2010/main" val="619344672"/>
              </p:ext>
            </p:extLst>
          </p:nvPr>
        </p:nvGraphicFramePr>
        <p:xfrm>
          <a:off x="273050" y="846993"/>
          <a:ext cx="8534400" cy="3820705"/>
        </p:xfrm>
        <a:graphic>
          <a:graphicData uri="http://schemas.openxmlformats.org/drawingml/2006/table">
            <a:tbl>
              <a:tblPr firstRow="1" bandRow="1">
                <a:tableStyleId>{21E4AEA4-8DFA-4A89-87EB-49C32662AFE0}</a:tableStyleId>
              </a:tblPr>
              <a:tblGrid>
                <a:gridCol w="1150084">
                  <a:extLst>
                    <a:ext uri="{9D8B030D-6E8A-4147-A177-3AD203B41FA5}">
                      <a16:colId xmlns:a16="http://schemas.microsoft.com/office/drawing/2014/main" val="20001"/>
                    </a:ext>
                  </a:extLst>
                </a:gridCol>
                <a:gridCol w="923753">
                  <a:extLst>
                    <a:ext uri="{9D8B030D-6E8A-4147-A177-3AD203B41FA5}">
                      <a16:colId xmlns:a16="http://schemas.microsoft.com/office/drawing/2014/main" val="20002"/>
                    </a:ext>
                  </a:extLst>
                </a:gridCol>
                <a:gridCol w="1041772">
                  <a:extLst>
                    <a:ext uri="{9D8B030D-6E8A-4147-A177-3AD203B41FA5}">
                      <a16:colId xmlns:a16="http://schemas.microsoft.com/office/drawing/2014/main" val="1755645249"/>
                    </a:ext>
                  </a:extLst>
                </a:gridCol>
                <a:gridCol w="902532">
                  <a:extLst>
                    <a:ext uri="{9D8B030D-6E8A-4147-A177-3AD203B41FA5}">
                      <a16:colId xmlns:a16="http://schemas.microsoft.com/office/drawing/2014/main" val="161294135"/>
                    </a:ext>
                  </a:extLst>
                </a:gridCol>
                <a:gridCol w="798897">
                  <a:extLst>
                    <a:ext uri="{9D8B030D-6E8A-4147-A177-3AD203B41FA5}">
                      <a16:colId xmlns:a16="http://schemas.microsoft.com/office/drawing/2014/main" val="951299695"/>
                    </a:ext>
                  </a:extLst>
                </a:gridCol>
                <a:gridCol w="1001430">
                  <a:extLst>
                    <a:ext uri="{9D8B030D-6E8A-4147-A177-3AD203B41FA5}">
                      <a16:colId xmlns:a16="http://schemas.microsoft.com/office/drawing/2014/main" val="821739009"/>
                    </a:ext>
                  </a:extLst>
                </a:gridCol>
                <a:gridCol w="1075764">
                  <a:extLst>
                    <a:ext uri="{9D8B030D-6E8A-4147-A177-3AD203B41FA5}">
                      <a16:colId xmlns:a16="http://schemas.microsoft.com/office/drawing/2014/main" val="1165219678"/>
                    </a:ext>
                  </a:extLst>
                </a:gridCol>
                <a:gridCol w="820084">
                  <a:extLst>
                    <a:ext uri="{9D8B030D-6E8A-4147-A177-3AD203B41FA5}">
                      <a16:colId xmlns:a16="http://schemas.microsoft.com/office/drawing/2014/main" val="4096296069"/>
                    </a:ext>
                  </a:extLst>
                </a:gridCol>
                <a:gridCol w="820084">
                  <a:extLst>
                    <a:ext uri="{9D8B030D-6E8A-4147-A177-3AD203B41FA5}">
                      <a16:colId xmlns:a16="http://schemas.microsoft.com/office/drawing/2014/main" val="1222643431"/>
                    </a:ext>
                  </a:extLst>
                </a:gridCol>
              </a:tblGrid>
              <a:tr h="340001">
                <a:tc>
                  <a:txBody>
                    <a:bodyPr/>
                    <a:lstStyle/>
                    <a:p>
                      <a:pPr algn="l">
                        <a:lnSpc>
                          <a:spcPct val="85000"/>
                        </a:lnSpc>
                        <a:spcBef>
                          <a:spcPts val="300"/>
                        </a:spcBef>
                      </a:pPr>
                      <a:r>
                        <a:rPr lang="en-US" sz="1400" b="1" dirty="0">
                          <a:solidFill>
                            <a:schemeClr val="bg2"/>
                          </a:solidFill>
                          <a:latin typeface="Arial"/>
                          <a:cs typeface="Arial"/>
                        </a:rPr>
                        <a:t>AEs (≥ 5%)</a:t>
                      </a:r>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C1013"/>
                    </a:solidFill>
                  </a:tcPr>
                </a:tc>
                <a:tc gridSpan="8">
                  <a:txBody>
                    <a:bodyPr/>
                    <a:lstStyle/>
                    <a:p>
                      <a:pPr algn="ctr">
                        <a:lnSpc>
                          <a:spcPct val="85000"/>
                        </a:lnSpc>
                        <a:spcBef>
                          <a:spcPts val="300"/>
                        </a:spcBef>
                      </a:pPr>
                      <a:r>
                        <a:rPr lang="en-US" sz="1400" b="1" dirty="0">
                          <a:solidFill>
                            <a:schemeClr val="bg1"/>
                          </a:solidFill>
                          <a:latin typeface="Arial"/>
                          <a:cs typeface="Arial"/>
                        </a:rPr>
                        <a:t>Agent</a:t>
                      </a:r>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C1013"/>
                    </a:solidFill>
                  </a:tcPr>
                </a:tc>
                <a:tc hMerge="1">
                  <a:txBody>
                    <a:bodyPr/>
                    <a:lstStyle/>
                    <a:p>
                      <a:pPr algn="ctr">
                        <a:lnSpc>
                          <a:spcPct val="85000"/>
                        </a:lnSpc>
                        <a:spcBef>
                          <a:spcPts val="300"/>
                        </a:spcBef>
                      </a:pPr>
                      <a:endParaRPr lang="en-US" sz="1200" b="1" dirty="0">
                        <a:solidFill>
                          <a:schemeClr val="tx1"/>
                        </a:solidFill>
                        <a:latin typeface="Arial"/>
                        <a:cs typeface="Arial"/>
                      </a:endParaRPr>
                    </a:p>
                  </a:txBody>
                  <a:tcPr marL="92452" marR="92452" marT="34290" marB="34290" anchor="ctr">
                    <a:lnL w="28575" cap="flat" cmpd="sng" algn="ctr">
                      <a:solidFill>
                        <a:schemeClr val="tx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rgbClr val="CCCCCC"/>
                    </a:solidFill>
                  </a:tcPr>
                </a:tc>
                <a:tc hMerge="1">
                  <a:txBody>
                    <a:bodyPr/>
                    <a:lstStyle/>
                    <a:p>
                      <a:endParaRPr lang="en-US"/>
                    </a:p>
                  </a:txBody>
                  <a:tcPr/>
                </a:tc>
                <a:tc hMerge="1">
                  <a:txBody>
                    <a:bodyPr/>
                    <a:lstStyle/>
                    <a:p>
                      <a:endParaRPr lang="en-US"/>
                    </a:p>
                  </a:txBody>
                  <a:tcPr/>
                </a:tc>
                <a:tc hMerge="1">
                  <a:txBody>
                    <a:bodyPr/>
                    <a:lstStyle/>
                    <a:p>
                      <a:pPr algn="ctr">
                        <a:lnSpc>
                          <a:spcPct val="85000"/>
                        </a:lnSpc>
                        <a:spcBef>
                          <a:spcPts val="300"/>
                        </a:spcBef>
                      </a:pPr>
                      <a:endParaRPr lang="en-US" sz="1200" b="1" dirty="0">
                        <a:solidFill>
                          <a:schemeClr val="tx1"/>
                        </a:solidFill>
                        <a:latin typeface="Arial"/>
                        <a:cs typeface="Arial"/>
                      </a:endParaRPr>
                    </a:p>
                  </a:txBody>
                  <a:tcPr marL="92452" marR="92452" marT="34290" marB="34290" anchor="ctr">
                    <a:lnL w="28575" cap="flat" cmpd="sng" algn="ctr">
                      <a:solidFill>
                        <a:schemeClr val="accent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rgbClr val="CCCCCC"/>
                    </a:solidFill>
                  </a:tcPr>
                </a:tc>
                <a:tc hMerge="1">
                  <a:txBody>
                    <a:bodyPr/>
                    <a:lstStyle/>
                    <a:p>
                      <a:pPr algn="ctr"/>
                      <a:endParaRPr lang="en-US" sz="1200" dirty="0">
                        <a:solidFill>
                          <a:schemeClr val="tx1"/>
                        </a:solidFill>
                      </a:endParaRPr>
                    </a:p>
                  </a:txBody>
                  <a:tcPr marL="92452" marR="92452" marT="34290" marB="34290" anchor="ctr">
                    <a:lnL w="28575" cap="flat" cmpd="sng" algn="ctr">
                      <a:solidFill>
                        <a:schemeClr val="tx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rgbClr val="CCCCCC"/>
                    </a:solidFill>
                  </a:tcPr>
                </a:tc>
                <a:tc hMerge="1">
                  <a:txBody>
                    <a:bodyPr/>
                    <a:lstStyle/>
                    <a:p>
                      <a:pPr algn="ctr">
                        <a:lnSpc>
                          <a:spcPct val="85000"/>
                        </a:lnSpc>
                        <a:spcBef>
                          <a:spcPts val="300"/>
                        </a:spcBef>
                      </a:pPr>
                      <a:endParaRPr lang="en-US" sz="1200" b="1" dirty="0">
                        <a:solidFill>
                          <a:schemeClr val="tx1"/>
                        </a:solidFill>
                        <a:latin typeface="Arial"/>
                        <a:cs typeface="Arial"/>
                      </a:endParaRPr>
                    </a:p>
                  </a:txBody>
                  <a:tcPr marL="92452" marR="92452" marT="34290" marB="3429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rgbClr val="CCCCCC"/>
                    </a:solidFill>
                  </a:tcPr>
                </a:tc>
                <a:tc hMerge="1">
                  <a:txBody>
                    <a:bodyPr/>
                    <a:lstStyle/>
                    <a:p>
                      <a:endParaRPr lang="en-US"/>
                    </a:p>
                  </a:txBody>
                  <a:tcPr/>
                </a:tc>
                <a:extLst>
                  <a:ext uri="{0D108BD9-81ED-4DB2-BD59-A6C34878D82A}">
                    <a16:rowId xmlns:a16="http://schemas.microsoft.com/office/drawing/2014/main" val="3051754154"/>
                  </a:ext>
                </a:extLst>
              </a:tr>
              <a:tr h="350429">
                <a:tc>
                  <a:txBody>
                    <a:bodyPr/>
                    <a:lstStyle/>
                    <a:p>
                      <a:pPr algn="l">
                        <a:lnSpc>
                          <a:spcPct val="85000"/>
                        </a:lnSpc>
                        <a:spcBef>
                          <a:spcPts val="300"/>
                        </a:spcBef>
                      </a:pPr>
                      <a:endParaRPr lang="en-US" sz="1600" b="1" dirty="0">
                        <a:solidFill>
                          <a:schemeClr val="bg2"/>
                        </a:solidFill>
                        <a:latin typeface="Arial"/>
                        <a:cs typeface="Arial"/>
                      </a:endParaRPr>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CCCCCC"/>
                    </a:solidFill>
                  </a:tcPr>
                </a:tc>
                <a:tc>
                  <a:txBody>
                    <a:bodyPr/>
                    <a:lstStyle/>
                    <a:p>
                      <a:pPr algn="ctr">
                        <a:lnSpc>
                          <a:spcPct val="85000"/>
                        </a:lnSpc>
                        <a:spcBef>
                          <a:spcPts val="300"/>
                        </a:spcBef>
                      </a:pPr>
                      <a:r>
                        <a:rPr lang="en-US" sz="1100" b="1" dirty="0">
                          <a:solidFill>
                            <a:schemeClr val="tx1"/>
                          </a:solidFill>
                          <a:latin typeface="Arial"/>
                          <a:cs typeface="Arial"/>
                        </a:rPr>
                        <a:t>Modafinil</a:t>
                      </a:r>
                      <a:endParaRPr lang="en-US" sz="1100" b="1" baseline="30000" dirty="0">
                        <a:solidFill>
                          <a:schemeClr val="tx1"/>
                        </a:solidFill>
                        <a:latin typeface="Arial"/>
                        <a:cs typeface="Arial"/>
                      </a:endParaRPr>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CCCCCC"/>
                    </a:solidFill>
                  </a:tcPr>
                </a:tc>
                <a:tc>
                  <a:txBody>
                    <a:bodyPr/>
                    <a:lstStyle/>
                    <a:p>
                      <a:pPr algn="ctr">
                        <a:lnSpc>
                          <a:spcPct val="85000"/>
                        </a:lnSpc>
                        <a:spcBef>
                          <a:spcPts val="300"/>
                        </a:spcBef>
                      </a:pPr>
                      <a:r>
                        <a:rPr lang="en-US" sz="1100" b="1" dirty="0">
                          <a:solidFill>
                            <a:schemeClr val="tx1"/>
                          </a:solidFill>
                          <a:latin typeface="Arial"/>
                          <a:cs typeface="Arial"/>
                        </a:rPr>
                        <a:t>Armodafinil</a:t>
                      </a:r>
                      <a:endParaRPr lang="en-US" sz="1100" b="1" baseline="30000" dirty="0">
                        <a:solidFill>
                          <a:schemeClr val="tx1"/>
                        </a:solidFill>
                        <a:latin typeface="Arial"/>
                        <a:cs typeface="Arial"/>
                      </a:endParaRPr>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CCCCCC"/>
                    </a:solidFill>
                  </a:tcPr>
                </a:tc>
                <a:tc gridSpan="2">
                  <a:txBody>
                    <a:bodyPr/>
                    <a:lstStyle/>
                    <a:p>
                      <a:pPr algn="ctr">
                        <a:lnSpc>
                          <a:spcPct val="85000"/>
                        </a:lnSpc>
                        <a:spcBef>
                          <a:spcPts val="300"/>
                        </a:spcBef>
                      </a:pPr>
                      <a:r>
                        <a:rPr lang="en-US" sz="1100" b="1" baseline="0" dirty="0">
                          <a:solidFill>
                            <a:schemeClr val="tx1"/>
                          </a:solidFill>
                          <a:latin typeface="Arial"/>
                          <a:cs typeface="Arial"/>
                        </a:rPr>
                        <a:t>Sodium </a:t>
                      </a:r>
                      <a:r>
                        <a:rPr lang="en-US" sz="1100" b="1" baseline="0" dirty="0" err="1">
                          <a:solidFill>
                            <a:schemeClr val="tx1"/>
                          </a:solidFill>
                          <a:latin typeface="Arial"/>
                          <a:cs typeface="Arial"/>
                        </a:rPr>
                        <a:t>Oxybate</a:t>
                      </a:r>
                      <a:br>
                        <a:rPr lang="en-US" sz="1100" b="1" baseline="0" dirty="0">
                          <a:solidFill>
                            <a:schemeClr val="tx1"/>
                          </a:solidFill>
                          <a:latin typeface="Arial"/>
                          <a:cs typeface="Arial"/>
                        </a:rPr>
                      </a:br>
                      <a:r>
                        <a:rPr lang="en-US" sz="1100" b="1" baseline="0" dirty="0">
                          <a:solidFill>
                            <a:schemeClr val="tx1"/>
                          </a:solidFill>
                          <a:latin typeface="Arial"/>
                          <a:cs typeface="Arial"/>
                        </a:rPr>
                        <a:t>Pediatrics / Adults </a:t>
                      </a:r>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CCCCCC"/>
                    </a:solidFill>
                  </a:tcPr>
                </a:tc>
                <a:tc hMerge="1">
                  <a:txBody>
                    <a:bodyPr/>
                    <a:lstStyle/>
                    <a:p>
                      <a:endParaRPr lang="en-US"/>
                    </a:p>
                  </a:txBody>
                  <a:tcPr/>
                </a:tc>
                <a:tc>
                  <a:txBody>
                    <a:bodyPr/>
                    <a:lstStyle/>
                    <a:p>
                      <a:pPr algn="ctr">
                        <a:lnSpc>
                          <a:spcPct val="85000"/>
                        </a:lnSpc>
                        <a:spcBef>
                          <a:spcPts val="300"/>
                        </a:spcBef>
                      </a:pPr>
                      <a:r>
                        <a:rPr lang="en-US" sz="1100" b="1" dirty="0" err="1">
                          <a:solidFill>
                            <a:schemeClr val="tx1"/>
                          </a:solidFill>
                          <a:latin typeface="Arial"/>
                          <a:cs typeface="Arial"/>
                        </a:rPr>
                        <a:t>Solriamfetol</a:t>
                      </a:r>
                      <a:endParaRPr lang="en-US" sz="1100" b="1" baseline="30000" dirty="0">
                        <a:solidFill>
                          <a:schemeClr val="tx1"/>
                        </a:solidFill>
                        <a:latin typeface="Arial"/>
                        <a:cs typeface="Arial"/>
                      </a:endParaRPr>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CCCCCC"/>
                    </a:solidFill>
                  </a:tcPr>
                </a:tc>
                <a:tc>
                  <a:txBody>
                    <a:bodyPr/>
                    <a:lstStyle/>
                    <a:p>
                      <a:pPr algn="ctr">
                        <a:lnSpc>
                          <a:spcPct val="85000"/>
                        </a:lnSpc>
                      </a:pPr>
                      <a:r>
                        <a:rPr lang="en-US" sz="1100" b="1" dirty="0" err="1">
                          <a:solidFill>
                            <a:schemeClr val="tx1"/>
                          </a:solidFill>
                        </a:rPr>
                        <a:t>Pitolisant</a:t>
                      </a:r>
                      <a:endParaRPr lang="en-US" sz="1100" b="1" baseline="30000" dirty="0">
                        <a:solidFill>
                          <a:schemeClr val="tx1"/>
                        </a:solidFill>
                      </a:endParaRPr>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CCCCCC"/>
                    </a:solidFill>
                  </a:tcPr>
                </a:tc>
                <a:tc gridSpan="2">
                  <a:txBody>
                    <a:bodyPr/>
                    <a:lstStyle/>
                    <a:p>
                      <a:pPr algn="ctr">
                        <a:lnSpc>
                          <a:spcPct val="85000"/>
                        </a:lnSpc>
                        <a:spcBef>
                          <a:spcPts val="300"/>
                        </a:spcBef>
                      </a:pPr>
                      <a:r>
                        <a:rPr lang="en-US" sz="1100" b="1" dirty="0">
                          <a:solidFill>
                            <a:schemeClr val="tx1"/>
                          </a:solidFill>
                          <a:latin typeface="Arial"/>
                          <a:cs typeface="Arial"/>
                        </a:rPr>
                        <a:t>JZP-258</a:t>
                      </a:r>
                      <a:br>
                        <a:rPr lang="en-US" sz="1100" b="1" dirty="0">
                          <a:solidFill>
                            <a:schemeClr val="tx1"/>
                          </a:solidFill>
                          <a:latin typeface="Arial"/>
                          <a:cs typeface="Arial"/>
                        </a:rPr>
                      </a:br>
                      <a:r>
                        <a:rPr lang="en-US" sz="1100" b="1" dirty="0">
                          <a:solidFill>
                            <a:schemeClr val="tx1"/>
                          </a:solidFill>
                          <a:latin typeface="Arial"/>
                          <a:cs typeface="Arial"/>
                        </a:rPr>
                        <a:t>Pediatrics / Adults</a:t>
                      </a:r>
                      <a:endParaRPr lang="en-US" sz="1100" b="1" baseline="30000" dirty="0">
                        <a:solidFill>
                          <a:schemeClr val="tx1"/>
                        </a:solidFill>
                        <a:latin typeface="Arial"/>
                        <a:cs typeface="Arial"/>
                      </a:endParaRPr>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CCCCCC"/>
                    </a:solidFill>
                  </a:tcPr>
                </a:tc>
                <a:tc hMerge="1">
                  <a:txBody>
                    <a:bodyPr/>
                    <a:lstStyle/>
                    <a:p>
                      <a:endParaRPr lang="en-US"/>
                    </a:p>
                  </a:txBody>
                  <a:tcPr/>
                </a:tc>
                <a:extLst>
                  <a:ext uri="{0D108BD9-81ED-4DB2-BD59-A6C34878D82A}">
                    <a16:rowId xmlns:a16="http://schemas.microsoft.com/office/drawing/2014/main" val="691117161"/>
                  </a:ext>
                </a:extLst>
              </a:tr>
              <a:tr h="318051">
                <a:tc>
                  <a:txBody>
                    <a:bodyPr/>
                    <a:lstStyle/>
                    <a:p>
                      <a:pPr algn="l">
                        <a:lnSpc>
                          <a:spcPct val="85000"/>
                        </a:lnSpc>
                        <a:spcBef>
                          <a:spcPts val="300"/>
                        </a:spcBef>
                      </a:pPr>
                      <a:r>
                        <a:rPr lang="en-US" sz="1050" b="1" dirty="0">
                          <a:solidFill>
                            <a:srgbClr val="000000"/>
                          </a:solidFill>
                          <a:latin typeface="Arial"/>
                          <a:cs typeface="Arial"/>
                        </a:rPr>
                        <a:t>Insomnia</a:t>
                      </a:r>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lang="en-US" sz="1400" dirty="0"/>
                        <a:t>X</a:t>
                      </a:r>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lang="en-US" sz="1400" dirty="0"/>
                        <a:t>X</a:t>
                      </a:r>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endParaRPr lang="en-US" sz="1400" dirty="0"/>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ysDash"/>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endParaRPr lang="en-US" sz="1400" dirty="0"/>
                    </a:p>
                  </a:txBody>
                  <a:tcPr marL="92452" marR="92452" marT="34290" marB="34290" anchor="ctr">
                    <a:lnL w="19050" cap="flat" cmpd="sng" algn="ctr">
                      <a:solidFill>
                        <a:schemeClr val="accent1"/>
                      </a:solidFill>
                      <a:prstDash val="sysDash"/>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lang="en-US" sz="1400" dirty="0"/>
                        <a:t>X</a:t>
                      </a:r>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algn="ctr">
                        <a:lnSpc>
                          <a:spcPct val="85000"/>
                        </a:lnSpc>
                      </a:pPr>
                      <a:r>
                        <a:rPr lang="en-US" sz="1400" dirty="0"/>
                        <a:t>X</a:t>
                      </a:r>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endParaRPr lang="en-US" sz="1400" dirty="0"/>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ysDash"/>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endParaRPr lang="en-US" sz="1400" dirty="0"/>
                    </a:p>
                  </a:txBody>
                  <a:tcPr marL="92452" marR="92452" marT="34290" marB="34290" anchor="ctr">
                    <a:lnL w="19050" cap="flat" cmpd="sng" algn="ctr">
                      <a:solidFill>
                        <a:schemeClr val="accent1"/>
                      </a:solidFill>
                      <a:prstDash val="sysDash"/>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460834457"/>
                  </a:ext>
                </a:extLst>
              </a:tr>
              <a:tr h="325052">
                <a:tc>
                  <a:txBody>
                    <a:bodyPr/>
                    <a:lstStyle/>
                    <a:p>
                      <a:pPr algn="l">
                        <a:lnSpc>
                          <a:spcPct val="85000"/>
                        </a:lnSpc>
                        <a:spcBef>
                          <a:spcPts val="300"/>
                        </a:spcBef>
                      </a:pPr>
                      <a:r>
                        <a:rPr lang="en-US" sz="1050" b="1" dirty="0">
                          <a:solidFill>
                            <a:srgbClr val="000000"/>
                          </a:solidFill>
                          <a:latin typeface="Arial"/>
                          <a:cs typeface="Arial"/>
                        </a:rPr>
                        <a:t>Nausea</a:t>
                      </a:r>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lumMod val="10000"/>
                        <a:lumOff val="90000"/>
                      </a:schemeClr>
                    </a:solid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lang="en-US" sz="1400" dirty="0"/>
                        <a:t>X</a:t>
                      </a:r>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lumMod val="10000"/>
                        <a:lumOff val="90000"/>
                      </a:schemeClr>
                    </a:solid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lang="en-US" sz="1400" dirty="0"/>
                        <a:t>X</a:t>
                      </a:r>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lumMod val="10000"/>
                        <a:lumOff val="90000"/>
                      </a:schemeClr>
                    </a:solid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lang="en-US" sz="1400" dirty="0"/>
                        <a:t>X</a:t>
                      </a:r>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ysDash"/>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lumMod val="10000"/>
                        <a:lumOff val="90000"/>
                      </a:schemeClr>
                    </a:solid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endParaRPr lang="en-US" sz="1400" dirty="0"/>
                    </a:p>
                  </a:txBody>
                  <a:tcPr marL="92452" marR="92452" marT="34290" marB="34290" anchor="ctr">
                    <a:lnL w="19050" cap="flat" cmpd="sng" algn="ctr">
                      <a:solidFill>
                        <a:schemeClr val="accent1"/>
                      </a:solidFill>
                      <a:prstDash val="sysDash"/>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lumMod val="10000"/>
                        <a:lumOff val="90000"/>
                      </a:schemeClr>
                    </a:solid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lang="en-US" sz="1400" dirty="0"/>
                        <a:t>X</a:t>
                      </a:r>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lumMod val="10000"/>
                        <a:lumOff val="90000"/>
                      </a:schemeClr>
                    </a:solidFill>
                  </a:tcPr>
                </a:tc>
                <a:tc>
                  <a:txBody>
                    <a:bodyPr/>
                    <a:lstStyle/>
                    <a:p>
                      <a:pPr algn="ctr">
                        <a:lnSpc>
                          <a:spcPct val="85000"/>
                        </a:lnSpc>
                      </a:pPr>
                      <a:r>
                        <a:rPr lang="en-US" sz="1400" dirty="0"/>
                        <a:t>X</a:t>
                      </a:r>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lumMod val="10000"/>
                        <a:lumOff val="90000"/>
                      </a:schemeClr>
                    </a:solid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endParaRPr lang="en-US" sz="1400" dirty="0"/>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ysDash"/>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lumMod val="10000"/>
                        <a:lumOff val="90000"/>
                      </a:schemeClr>
                    </a:solid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endParaRPr lang="en-US" sz="1400" dirty="0"/>
                    </a:p>
                  </a:txBody>
                  <a:tcPr marL="92452" marR="92452" marT="34290" marB="34290" anchor="ctr">
                    <a:lnL w="19050" cap="flat" cmpd="sng" algn="ctr">
                      <a:solidFill>
                        <a:schemeClr val="accent1"/>
                      </a:solidFill>
                      <a:prstDash val="sysDash"/>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lumMod val="10000"/>
                        <a:lumOff val="90000"/>
                      </a:schemeClr>
                    </a:solidFill>
                  </a:tcPr>
                </a:tc>
                <a:extLst>
                  <a:ext uri="{0D108BD9-81ED-4DB2-BD59-A6C34878D82A}">
                    <a16:rowId xmlns:a16="http://schemas.microsoft.com/office/drawing/2014/main" val="2042943812"/>
                  </a:ext>
                </a:extLst>
              </a:tr>
              <a:tr h="364452">
                <a:tc>
                  <a:txBody>
                    <a:bodyPr/>
                    <a:lstStyle/>
                    <a:p>
                      <a:pPr algn="l">
                        <a:lnSpc>
                          <a:spcPct val="85000"/>
                        </a:lnSpc>
                        <a:spcBef>
                          <a:spcPts val="300"/>
                        </a:spcBef>
                      </a:pPr>
                      <a:r>
                        <a:rPr lang="en-US" sz="1050" b="1" dirty="0">
                          <a:solidFill>
                            <a:srgbClr val="000000"/>
                          </a:solidFill>
                          <a:latin typeface="Arial"/>
                          <a:cs typeface="Arial"/>
                        </a:rPr>
                        <a:t>Nervousness</a:t>
                      </a:r>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lang="en-US" sz="1400" dirty="0"/>
                        <a:t>X</a:t>
                      </a:r>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lang="en-US" sz="1400" dirty="0"/>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lang="en-US" sz="1400" dirty="0"/>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ysDash"/>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lang="en-US" sz="1400" dirty="0"/>
                    </a:p>
                  </a:txBody>
                  <a:tcPr marL="92452" marR="92452" marT="34290" marB="34290" anchor="ctr">
                    <a:lnL w="19050" cap="flat" cmpd="sng" algn="ctr">
                      <a:solidFill>
                        <a:schemeClr val="accent1"/>
                      </a:solidFill>
                      <a:prstDash val="sysDash"/>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lang="en-US" sz="1400" dirty="0"/>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a:lnSpc>
                          <a:spcPct val="85000"/>
                        </a:lnSpc>
                      </a:pPr>
                      <a:endParaRPr lang="en-US" sz="1600" dirty="0"/>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endParaRPr lang="en-US" sz="1400" dirty="0"/>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ysDash"/>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endParaRPr lang="en-US" sz="1400" dirty="0"/>
                    </a:p>
                  </a:txBody>
                  <a:tcPr marL="92452" marR="92452" marT="34290" marB="34290" anchor="ctr">
                    <a:lnL w="19050" cap="flat" cmpd="sng" algn="ctr">
                      <a:solidFill>
                        <a:schemeClr val="accent1"/>
                      </a:solidFill>
                      <a:prstDash val="sysDash"/>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928858622"/>
                  </a:ext>
                </a:extLst>
              </a:tr>
              <a:tr h="364452">
                <a:tc>
                  <a:txBody>
                    <a:bodyPr/>
                    <a:lstStyle/>
                    <a:p>
                      <a:pPr algn="l">
                        <a:lnSpc>
                          <a:spcPct val="85000"/>
                        </a:lnSpc>
                        <a:spcBef>
                          <a:spcPts val="300"/>
                        </a:spcBef>
                      </a:pPr>
                      <a:r>
                        <a:rPr lang="en-US" sz="1050" b="1" dirty="0">
                          <a:solidFill>
                            <a:srgbClr val="000000"/>
                          </a:solidFill>
                          <a:latin typeface="Arial"/>
                          <a:cs typeface="Arial"/>
                        </a:rPr>
                        <a:t>Parasomnia</a:t>
                      </a:r>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lumMod val="10000"/>
                        <a:lumOff val="90000"/>
                      </a:schemeClr>
                    </a:solid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endParaRPr lang="en-US" sz="1400" dirty="0"/>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lumMod val="10000"/>
                        <a:lumOff val="90000"/>
                      </a:schemeClr>
                    </a:solid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lang="en-US" sz="1400" dirty="0"/>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lumMod val="10000"/>
                        <a:lumOff val="90000"/>
                      </a:schemeClr>
                    </a:solid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endParaRPr lang="en-US" sz="1400" dirty="0"/>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ysDash"/>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lumMod val="10000"/>
                        <a:lumOff val="90000"/>
                      </a:schemeClr>
                    </a:solid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endParaRPr lang="en-US" sz="1400" dirty="0"/>
                    </a:p>
                  </a:txBody>
                  <a:tcPr marL="92452" marR="92452" marT="34290" marB="34290" anchor="ctr">
                    <a:lnL w="19050" cap="flat" cmpd="sng" algn="ctr">
                      <a:solidFill>
                        <a:schemeClr val="accent1"/>
                      </a:solidFill>
                      <a:prstDash val="sysDash"/>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lumMod val="10000"/>
                        <a:lumOff val="90000"/>
                      </a:schemeClr>
                    </a:solid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endParaRPr lang="en-US" sz="1400" dirty="0"/>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lumMod val="10000"/>
                        <a:lumOff val="90000"/>
                      </a:schemeClr>
                    </a:solidFill>
                  </a:tcPr>
                </a:tc>
                <a:tc>
                  <a:txBody>
                    <a:bodyPr/>
                    <a:lstStyle/>
                    <a:p>
                      <a:pPr>
                        <a:lnSpc>
                          <a:spcPct val="85000"/>
                        </a:lnSpc>
                      </a:pPr>
                      <a:endParaRPr lang="en-US" sz="1600" dirty="0"/>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lumMod val="10000"/>
                        <a:lumOff val="90000"/>
                      </a:schemeClr>
                    </a:solid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endParaRPr lang="en-US" sz="1400" dirty="0"/>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ysDash"/>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lumMod val="10000"/>
                        <a:lumOff val="90000"/>
                      </a:schemeClr>
                    </a:solid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lang="en-US" sz="1400" dirty="0"/>
                        <a:t>X</a:t>
                      </a:r>
                    </a:p>
                  </a:txBody>
                  <a:tcPr marL="92452" marR="92452" marT="34290" marB="34290" anchor="ctr">
                    <a:lnL w="19050" cap="flat" cmpd="sng" algn="ctr">
                      <a:solidFill>
                        <a:schemeClr val="accent1"/>
                      </a:solidFill>
                      <a:prstDash val="sysDash"/>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lumMod val="10000"/>
                        <a:lumOff val="90000"/>
                      </a:schemeClr>
                    </a:solidFill>
                  </a:tcPr>
                </a:tc>
                <a:extLst>
                  <a:ext uri="{0D108BD9-81ED-4DB2-BD59-A6C34878D82A}">
                    <a16:rowId xmlns:a16="http://schemas.microsoft.com/office/drawing/2014/main" val="3895253561"/>
                  </a:ext>
                </a:extLst>
              </a:tr>
              <a:tr h="364452">
                <a:tc>
                  <a:txBody>
                    <a:bodyPr/>
                    <a:lstStyle/>
                    <a:p>
                      <a:pPr algn="l">
                        <a:lnSpc>
                          <a:spcPct val="85000"/>
                        </a:lnSpc>
                        <a:spcBef>
                          <a:spcPts val="300"/>
                        </a:spcBef>
                      </a:pPr>
                      <a:r>
                        <a:rPr lang="en-US" sz="1050" b="1" dirty="0">
                          <a:solidFill>
                            <a:srgbClr val="000000"/>
                          </a:solidFill>
                          <a:latin typeface="Arial"/>
                          <a:cs typeface="Arial"/>
                        </a:rPr>
                        <a:t>Rhinitis</a:t>
                      </a:r>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lang="en-US" sz="1400" dirty="0"/>
                        <a:t>X</a:t>
                      </a:r>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lang="en-US" sz="1400" dirty="0"/>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endParaRPr lang="en-US" sz="1400" dirty="0"/>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ysDash"/>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endParaRPr lang="en-US" sz="1400" dirty="0"/>
                    </a:p>
                  </a:txBody>
                  <a:tcPr marL="92452" marR="92452" marT="34290" marB="34290" anchor="ctr">
                    <a:lnL w="19050" cap="flat" cmpd="sng" algn="ctr">
                      <a:solidFill>
                        <a:schemeClr val="accent1"/>
                      </a:solidFill>
                      <a:prstDash val="sysDash"/>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endParaRPr lang="en-US" sz="1400" dirty="0"/>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a:lnSpc>
                          <a:spcPct val="85000"/>
                        </a:lnSpc>
                      </a:pPr>
                      <a:endParaRPr lang="en-US" sz="1600" dirty="0"/>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endParaRPr lang="en-US" sz="1400" dirty="0"/>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ysDash"/>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endParaRPr lang="en-US" sz="1400" dirty="0"/>
                    </a:p>
                  </a:txBody>
                  <a:tcPr marL="92452" marR="92452" marT="34290" marB="34290" anchor="ctr">
                    <a:lnL w="19050" cap="flat" cmpd="sng" algn="ctr">
                      <a:solidFill>
                        <a:schemeClr val="accent1"/>
                      </a:solidFill>
                      <a:prstDash val="sysDash"/>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997794694"/>
                  </a:ext>
                </a:extLst>
              </a:tr>
              <a:tr h="364452">
                <a:tc>
                  <a:txBody>
                    <a:bodyPr/>
                    <a:lstStyle/>
                    <a:p>
                      <a:pPr algn="l">
                        <a:lnSpc>
                          <a:spcPct val="85000"/>
                        </a:lnSpc>
                        <a:spcBef>
                          <a:spcPts val="300"/>
                        </a:spcBef>
                      </a:pPr>
                      <a:r>
                        <a:rPr lang="en-US" sz="1050" b="1" dirty="0">
                          <a:solidFill>
                            <a:srgbClr val="000000"/>
                          </a:solidFill>
                          <a:latin typeface="Arial"/>
                          <a:cs typeface="Arial"/>
                        </a:rPr>
                        <a:t>Somnolence</a:t>
                      </a:r>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lumMod val="10000"/>
                        <a:lumOff val="90000"/>
                      </a:schemeClr>
                    </a:solid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endParaRPr lang="en-US" sz="1400" dirty="0"/>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lumMod val="10000"/>
                        <a:lumOff val="90000"/>
                      </a:schemeClr>
                    </a:solid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lang="en-US" sz="1400" dirty="0"/>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lumMod val="10000"/>
                        <a:lumOff val="90000"/>
                      </a:schemeClr>
                    </a:solid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endParaRPr lang="en-US" sz="1400" dirty="0"/>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ysDash"/>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lumMod val="10000"/>
                        <a:lumOff val="90000"/>
                      </a:schemeClr>
                    </a:solid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lang="en-US" sz="1400" dirty="0"/>
                        <a:t>X</a:t>
                      </a:r>
                    </a:p>
                  </a:txBody>
                  <a:tcPr marL="92452" marR="92452" marT="34290" marB="34290" anchor="ctr">
                    <a:lnL w="19050" cap="flat" cmpd="sng" algn="ctr">
                      <a:solidFill>
                        <a:schemeClr val="accent1"/>
                      </a:solidFill>
                      <a:prstDash val="sysDash"/>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lumMod val="10000"/>
                        <a:lumOff val="90000"/>
                      </a:schemeClr>
                    </a:solid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endParaRPr lang="en-US" sz="1400" dirty="0"/>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lumMod val="10000"/>
                        <a:lumOff val="90000"/>
                      </a:schemeClr>
                    </a:solidFill>
                  </a:tcPr>
                </a:tc>
                <a:tc>
                  <a:txBody>
                    <a:bodyPr/>
                    <a:lstStyle/>
                    <a:p>
                      <a:pPr>
                        <a:lnSpc>
                          <a:spcPct val="85000"/>
                        </a:lnSpc>
                      </a:pPr>
                      <a:endParaRPr lang="en-US" sz="1600" dirty="0"/>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lumMod val="10000"/>
                        <a:lumOff val="90000"/>
                      </a:schemeClr>
                    </a:solid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endParaRPr lang="en-US" sz="1400" dirty="0"/>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ysDash"/>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lumMod val="10000"/>
                        <a:lumOff val="90000"/>
                      </a:schemeClr>
                    </a:solid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endParaRPr lang="en-US" sz="1400" dirty="0"/>
                    </a:p>
                  </a:txBody>
                  <a:tcPr marL="92452" marR="92452" marT="34290" marB="34290" anchor="ctr">
                    <a:lnL w="19050" cap="flat" cmpd="sng" algn="ctr">
                      <a:solidFill>
                        <a:schemeClr val="accent1"/>
                      </a:solidFill>
                      <a:prstDash val="sysDash"/>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lumMod val="10000"/>
                        <a:lumOff val="90000"/>
                      </a:schemeClr>
                    </a:solidFill>
                  </a:tcPr>
                </a:tc>
                <a:extLst>
                  <a:ext uri="{0D108BD9-81ED-4DB2-BD59-A6C34878D82A}">
                    <a16:rowId xmlns:a16="http://schemas.microsoft.com/office/drawing/2014/main" val="3079048018"/>
                  </a:ext>
                </a:extLst>
              </a:tr>
              <a:tr h="342075">
                <a:tc>
                  <a:txBody>
                    <a:bodyPr/>
                    <a:lstStyle/>
                    <a:p>
                      <a:pPr algn="l">
                        <a:lnSpc>
                          <a:spcPct val="85000"/>
                        </a:lnSpc>
                        <a:spcBef>
                          <a:spcPts val="300"/>
                        </a:spcBef>
                      </a:pPr>
                      <a:r>
                        <a:rPr lang="en-US" sz="1050" b="1" dirty="0">
                          <a:solidFill>
                            <a:srgbClr val="000000"/>
                          </a:solidFill>
                          <a:latin typeface="Arial"/>
                          <a:cs typeface="Arial"/>
                        </a:rPr>
                        <a:t>Tremor</a:t>
                      </a:r>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endParaRPr lang="en-US" sz="1400" dirty="0"/>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lang="en-US" sz="1400" dirty="0"/>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endParaRPr lang="en-US" sz="1400" dirty="0"/>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ysDash"/>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lang="en-US" sz="1400" dirty="0"/>
                        <a:t>X</a:t>
                      </a:r>
                    </a:p>
                  </a:txBody>
                  <a:tcPr marL="92452" marR="92452" marT="34290" marB="34290" anchor="ctr">
                    <a:lnL w="19050" cap="flat" cmpd="sng" algn="ctr">
                      <a:solidFill>
                        <a:schemeClr val="accent1"/>
                      </a:solidFill>
                      <a:prstDash val="sysDash"/>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endParaRPr lang="en-US" sz="1400" dirty="0"/>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a:lnSpc>
                          <a:spcPct val="85000"/>
                        </a:lnSpc>
                      </a:pPr>
                      <a:endParaRPr lang="en-US" sz="1600" dirty="0"/>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endParaRPr lang="en-US" sz="1400" dirty="0"/>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ysDash"/>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endParaRPr lang="en-US" sz="1400" dirty="0"/>
                    </a:p>
                  </a:txBody>
                  <a:tcPr marL="92452" marR="92452" marT="34290" marB="34290" anchor="ctr">
                    <a:lnL w="19050" cap="flat" cmpd="sng" algn="ctr">
                      <a:solidFill>
                        <a:schemeClr val="accent1"/>
                      </a:solidFill>
                      <a:prstDash val="sysDash"/>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943870563"/>
                  </a:ext>
                </a:extLst>
              </a:tr>
              <a:tr h="342075">
                <a:tc>
                  <a:txBody>
                    <a:bodyPr/>
                    <a:lstStyle/>
                    <a:p>
                      <a:pPr algn="l">
                        <a:lnSpc>
                          <a:spcPct val="85000"/>
                        </a:lnSpc>
                        <a:spcBef>
                          <a:spcPts val="300"/>
                        </a:spcBef>
                      </a:pPr>
                      <a:r>
                        <a:rPr lang="en-US" sz="1050" b="1" dirty="0">
                          <a:solidFill>
                            <a:srgbClr val="000000"/>
                          </a:solidFill>
                          <a:latin typeface="Arial"/>
                          <a:cs typeface="Arial"/>
                        </a:rPr>
                        <a:t>Vomiting</a:t>
                      </a:r>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lumMod val="10000"/>
                        <a:lumOff val="90000"/>
                      </a:schemeClr>
                    </a:solid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endParaRPr lang="en-US" sz="1400" dirty="0"/>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lumMod val="10000"/>
                        <a:lumOff val="90000"/>
                      </a:schemeClr>
                    </a:solid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lang="en-US" sz="1400" dirty="0"/>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lumMod val="10000"/>
                        <a:lumOff val="90000"/>
                      </a:schemeClr>
                    </a:solid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lang="en-US" sz="1400" dirty="0"/>
                        <a:t>X</a:t>
                      </a:r>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ysDash"/>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lumMod val="10000"/>
                        <a:lumOff val="90000"/>
                      </a:schemeClr>
                    </a:solid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lang="en-US" sz="1400" dirty="0"/>
                        <a:t>X</a:t>
                      </a:r>
                    </a:p>
                  </a:txBody>
                  <a:tcPr marL="92452" marR="92452" marT="34290" marB="34290" anchor="ctr">
                    <a:lnL w="19050" cap="flat" cmpd="sng" algn="ctr">
                      <a:solidFill>
                        <a:schemeClr val="accent1"/>
                      </a:solidFill>
                      <a:prstDash val="sysDash"/>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lumMod val="10000"/>
                        <a:lumOff val="90000"/>
                      </a:schemeClr>
                    </a:solid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endParaRPr lang="en-US" sz="1400" dirty="0"/>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lumMod val="10000"/>
                        <a:lumOff val="90000"/>
                      </a:schemeClr>
                    </a:solidFill>
                  </a:tcPr>
                </a:tc>
                <a:tc>
                  <a:txBody>
                    <a:bodyPr/>
                    <a:lstStyle/>
                    <a:p>
                      <a:pPr>
                        <a:lnSpc>
                          <a:spcPct val="85000"/>
                        </a:lnSpc>
                      </a:pPr>
                      <a:endParaRPr lang="en-US" sz="1600" dirty="0"/>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lumMod val="10000"/>
                        <a:lumOff val="90000"/>
                      </a:schemeClr>
                    </a:solid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lang="en-US" sz="1400" dirty="0"/>
                        <a:t>X</a:t>
                      </a:r>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ysDash"/>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lumMod val="10000"/>
                        <a:lumOff val="90000"/>
                      </a:schemeClr>
                    </a:solid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lang="en-US" sz="1400" dirty="0"/>
                        <a:t>X</a:t>
                      </a:r>
                    </a:p>
                  </a:txBody>
                  <a:tcPr marL="92452" marR="92452" marT="34290" marB="34290" anchor="ctr">
                    <a:lnL w="19050" cap="flat" cmpd="sng" algn="ctr">
                      <a:solidFill>
                        <a:schemeClr val="accent1"/>
                      </a:solidFill>
                      <a:prstDash val="sysDash"/>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lumMod val="10000"/>
                        <a:lumOff val="90000"/>
                      </a:schemeClr>
                    </a:solidFill>
                  </a:tcPr>
                </a:tc>
                <a:extLst>
                  <a:ext uri="{0D108BD9-81ED-4DB2-BD59-A6C34878D82A}">
                    <a16:rowId xmlns:a16="http://schemas.microsoft.com/office/drawing/2014/main" val="432979151"/>
                  </a:ext>
                </a:extLst>
              </a:tr>
              <a:tr h="342075">
                <a:tc>
                  <a:txBody>
                    <a:bodyPr/>
                    <a:lstStyle/>
                    <a:p>
                      <a:pPr algn="l">
                        <a:lnSpc>
                          <a:spcPct val="85000"/>
                        </a:lnSpc>
                        <a:spcBef>
                          <a:spcPts val="300"/>
                        </a:spcBef>
                      </a:pPr>
                      <a:r>
                        <a:rPr lang="en-US" sz="1050" b="1" dirty="0">
                          <a:solidFill>
                            <a:srgbClr val="000000"/>
                          </a:solidFill>
                          <a:latin typeface="Arial"/>
                          <a:cs typeface="Arial"/>
                        </a:rPr>
                        <a:t>Weight Decrease</a:t>
                      </a:r>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endParaRPr lang="en-US" sz="1400" dirty="0"/>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lang="en-US" sz="1400" dirty="0"/>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lang="en-US" sz="1400" dirty="0"/>
                        <a:t>X</a:t>
                      </a:r>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ysDash"/>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endParaRPr lang="en-US" sz="1400" dirty="0"/>
                    </a:p>
                  </a:txBody>
                  <a:tcPr marL="92452" marR="92452" marT="34290" marB="34290" anchor="ctr">
                    <a:lnL w="19050" cap="flat" cmpd="sng" algn="ctr">
                      <a:solidFill>
                        <a:schemeClr val="accent1"/>
                      </a:solidFill>
                      <a:prstDash val="sysDash"/>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endParaRPr lang="en-US" sz="1400" dirty="0"/>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a:lnSpc>
                          <a:spcPct val="85000"/>
                        </a:lnSpc>
                      </a:pPr>
                      <a:endParaRPr lang="en-US" sz="1600" dirty="0"/>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lang="en-US" sz="1400" dirty="0"/>
                        <a:t>X</a:t>
                      </a:r>
                    </a:p>
                  </a:txBody>
                  <a:tcPr marL="92452" marR="92452" marT="34290" marB="34290" anchor="ctr">
                    <a:lnL w="19050" cap="flat" cmpd="sng" algn="ctr">
                      <a:solidFill>
                        <a:schemeClr val="accent1"/>
                      </a:solidFill>
                      <a:prstDash val="solid"/>
                      <a:round/>
                      <a:headEnd type="none" w="med" len="med"/>
                      <a:tailEnd type="none" w="med" len="med"/>
                    </a:lnL>
                    <a:lnR w="19050" cap="flat" cmpd="sng" algn="ctr">
                      <a:solidFill>
                        <a:schemeClr val="accent1"/>
                      </a:solidFill>
                      <a:prstDash val="sysDash"/>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endParaRPr lang="en-US" sz="1400" dirty="0"/>
                    </a:p>
                  </a:txBody>
                  <a:tcPr marL="92452" marR="92452" marT="34290" marB="34290" anchor="ctr">
                    <a:lnL w="19050" cap="flat" cmpd="sng" algn="ctr">
                      <a:solidFill>
                        <a:schemeClr val="accent1"/>
                      </a:solidFill>
                      <a:prstDash val="sysDash"/>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81341098"/>
                  </a:ext>
                </a:extLst>
              </a:tr>
            </a:tbl>
          </a:graphicData>
        </a:graphic>
      </p:graphicFrame>
      <p:sp>
        <p:nvSpPr>
          <p:cNvPr id="6" name="Title 1">
            <a:extLst>
              <a:ext uri="{FF2B5EF4-FFF2-40B4-BE49-F238E27FC236}">
                <a16:creationId xmlns:a16="http://schemas.microsoft.com/office/drawing/2014/main" id="{B83CEA58-217A-3247-9DB5-2DA3AA5D443E}"/>
              </a:ext>
            </a:extLst>
          </p:cNvPr>
          <p:cNvSpPr>
            <a:spLocks noGrp="1"/>
          </p:cNvSpPr>
          <p:nvPr>
            <p:ph type="title"/>
          </p:nvPr>
        </p:nvSpPr>
        <p:spPr>
          <a:xfrm>
            <a:off x="304800" y="141048"/>
            <a:ext cx="8518358" cy="458587"/>
          </a:xfrm>
        </p:spPr>
        <p:txBody>
          <a:bodyPr/>
          <a:lstStyle/>
          <a:p>
            <a:r>
              <a:rPr lang="en-US" sz="2800" dirty="0"/>
              <a:t>Safety: Most Common Adverse Effects (cont.)</a:t>
            </a:r>
          </a:p>
        </p:txBody>
      </p:sp>
    </p:spTree>
    <p:extLst>
      <p:ext uri="{BB962C8B-B14F-4D97-AF65-F5344CB8AC3E}">
        <p14:creationId xmlns:p14="http://schemas.microsoft.com/office/powerpoint/2010/main" val="891765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79776" y="1324907"/>
            <a:ext cx="5286378" cy="978729"/>
          </a:xfrm>
        </p:spPr>
        <p:txBody>
          <a:bodyPr/>
          <a:lstStyle/>
          <a:p>
            <a:r>
              <a:rPr lang="en-US" sz="3600" dirty="0"/>
              <a:t>Richard K. </a:t>
            </a:r>
            <a:r>
              <a:rPr lang="en-US" sz="3600" dirty="0" err="1"/>
              <a:t>Bogan</a:t>
            </a:r>
            <a:r>
              <a:rPr lang="en-US" sz="3600" dirty="0"/>
              <a:t>, MD, FCCP, FAASM</a:t>
            </a:r>
          </a:p>
        </p:txBody>
      </p:sp>
      <p:sp>
        <p:nvSpPr>
          <p:cNvPr id="3" name="Subtitle 2"/>
          <p:cNvSpPr>
            <a:spLocks noGrp="1"/>
          </p:cNvSpPr>
          <p:nvPr>
            <p:ph type="subTitle" idx="1"/>
          </p:nvPr>
        </p:nvSpPr>
        <p:spPr>
          <a:xfrm>
            <a:off x="3279776" y="2306809"/>
            <a:ext cx="5286374" cy="1920526"/>
          </a:xfrm>
        </p:spPr>
        <p:txBody>
          <a:bodyPr/>
          <a:lstStyle/>
          <a:p>
            <a:r>
              <a:rPr lang="en-US" sz="1600" dirty="0"/>
              <a:t>President of </a:t>
            </a:r>
            <a:r>
              <a:rPr lang="en-US" sz="1600" dirty="0" err="1"/>
              <a:t>Bogan</a:t>
            </a:r>
            <a:r>
              <a:rPr lang="en-US" sz="1600" dirty="0"/>
              <a:t> Sleep Consultants, LLC</a:t>
            </a:r>
          </a:p>
          <a:p>
            <a:r>
              <a:rPr lang="en-US" sz="1600" dirty="0"/>
              <a:t>Medical Officer, SleepMed, Inc.</a:t>
            </a:r>
          </a:p>
          <a:p>
            <a:r>
              <a:rPr lang="en-US" sz="1600" dirty="0"/>
              <a:t>Director, SleepMed of South Carolina</a:t>
            </a:r>
          </a:p>
          <a:p>
            <a:r>
              <a:rPr lang="en-US" sz="1600" dirty="0"/>
              <a:t>Associate Clinical Professor, University of South Carolina </a:t>
            </a:r>
            <a:br>
              <a:rPr lang="en-US" sz="1600" dirty="0"/>
            </a:br>
            <a:r>
              <a:rPr lang="en-US" sz="1600" dirty="0"/>
              <a:t>School of Medicine, Colombia, SC</a:t>
            </a:r>
          </a:p>
          <a:p>
            <a:r>
              <a:rPr lang="en-US" sz="1600" dirty="0"/>
              <a:t>Associate Clinical Professor, </a:t>
            </a:r>
            <a:br>
              <a:rPr lang="en-US" sz="1600" dirty="0"/>
            </a:br>
            <a:r>
              <a:rPr lang="en-US" sz="1600" dirty="0"/>
              <a:t>Medical University of South Carolina</a:t>
            </a:r>
            <a:br>
              <a:rPr lang="en-US" sz="1600" dirty="0"/>
            </a:br>
            <a:r>
              <a:rPr lang="en-US" sz="1600" dirty="0"/>
              <a:t>Charleston, SC</a:t>
            </a:r>
          </a:p>
        </p:txBody>
      </p:sp>
    </p:spTree>
    <p:extLst>
      <p:ext uri="{BB962C8B-B14F-4D97-AF65-F5344CB8AC3E}">
        <p14:creationId xmlns:p14="http://schemas.microsoft.com/office/powerpoint/2010/main" val="661449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26238D-7F1A-E24C-A2C6-ABFB3503A034}"/>
              </a:ext>
            </a:extLst>
          </p:cNvPr>
          <p:cNvSpPr>
            <a:spLocks noGrp="1"/>
          </p:cNvSpPr>
          <p:nvPr>
            <p:ph type="body" sz="quarter" idx="10"/>
          </p:nvPr>
        </p:nvSpPr>
        <p:spPr>
          <a:xfrm>
            <a:off x="0" y="4481782"/>
            <a:ext cx="8534400" cy="661720"/>
          </a:xfrm>
        </p:spPr>
        <p:txBody>
          <a:bodyPr/>
          <a:lstStyle/>
          <a:p>
            <a:pPr marL="0" indent="0"/>
            <a:r>
              <a:rPr lang="en-US" dirty="0"/>
              <a:t>1. Volkow ND, et al. </a:t>
            </a:r>
            <a:r>
              <a:rPr lang="en-US" i="1" dirty="0"/>
              <a:t>JAMA</a:t>
            </a:r>
            <a:r>
              <a:rPr lang="en-US" dirty="0"/>
              <a:t>. 2009;301(11):1148-1154.; 2. Black JE, et al. </a:t>
            </a:r>
            <a:r>
              <a:rPr lang="en-US" i="1" dirty="0"/>
              <a:t>J Clin Sleep Med</a:t>
            </a:r>
            <a:r>
              <a:rPr lang="en-US" dirty="0"/>
              <a:t>. 2010;6(5):458-466.; 3. </a:t>
            </a:r>
            <a:r>
              <a:rPr lang="en-US" dirty="0" err="1"/>
              <a:t>Drugs@FDA</a:t>
            </a:r>
            <a:r>
              <a:rPr lang="en-US" dirty="0"/>
              <a:t> Website. </a:t>
            </a:r>
            <a:br>
              <a:rPr lang="en-US" dirty="0"/>
            </a:br>
            <a:r>
              <a:rPr lang="en-US" dirty="0"/>
              <a:t>4. </a:t>
            </a:r>
            <a:r>
              <a:rPr lang="en-US" dirty="0" err="1"/>
              <a:t>Meskill</a:t>
            </a:r>
            <a:r>
              <a:rPr lang="en-US" dirty="0"/>
              <a:t> GJ, et al. </a:t>
            </a:r>
            <a:r>
              <a:rPr lang="en-US" i="1" dirty="0"/>
              <a:t>Sleep</a:t>
            </a:r>
            <a:r>
              <a:rPr lang="en-US" dirty="0"/>
              <a:t>. 2020;43(Suppl 1):A291.; 5. </a:t>
            </a:r>
            <a:r>
              <a:rPr lang="en-US" dirty="0" err="1"/>
              <a:t>Zomorodi</a:t>
            </a:r>
            <a:r>
              <a:rPr lang="en-US" dirty="0"/>
              <a:t> K, et al. </a:t>
            </a:r>
            <a:r>
              <a:rPr lang="en-US" i="1" dirty="0"/>
              <a:t>J Clin </a:t>
            </a:r>
            <a:r>
              <a:rPr lang="en-US" i="1" dirty="0" err="1"/>
              <a:t>Pharmacol</a:t>
            </a:r>
            <a:r>
              <a:rPr lang="en-US" dirty="0"/>
              <a:t>. 2019;59(8):1120-1129.; 6. Carter LP, et al. </a:t>
            </a:r>
            <a:r>
              <a:rPr lang="en-US" i="1" dirty="0" err="1"/>
              <a:t>JPsychopharmacol</a:t>
            </a:r>
            <a:r>
              <a:rPr lang="en-US" i="1" dirty="0"/>
              <a:t>. </a:t>
            </a:r>
            <a:r>
              <a:rPr lang="en-US" dirty="0"/>
              <a:t>2018;32(12):1351-1361.; 7. </a:t>
            </a:r>
            <a:r>
              <a:rPr lang="en-US" dirty="0" err="1"/>
              <a:t>Scart-Gres</a:t>
            </a:r>
            <a:r>
              <a:rPr lang="en-US" dirty="0"/>
              <a:t> C, et al. </a:t>
            </a:r>
            <a:r>
              <a:rPr lang="en-US" i="1" dirty="0"/>
              <a:t>Sleep</a:t>
            </a:r>
            <a:r>
              <a:rPr lang="en-US" dirty="0"/>
              <a:t>. 2019;42(Suppl 1):A244-245.; 8. </a:t>
            </a:r>
            <a:r>
              <a:rPr lang="en-US" dirty="0" err="1"/>
              <a:t>Setnik</a:t>
            </a:r>
            <a:r>
              <a:rPr lang="en-US" dirty="0"/>
              <a:t> B, et al. </a:t>
            </a:r>
            <a:r>
              <a:rPr lang="en-US" i="1" dirty="0"/>
              <a:t>Sleep</a:t>
            </a:r>
            <a:r>
              <a:rPr lang="en-US" dirty="0"/>
              <a:t>. 2020;43(4):zsz252.; 9. Husain AM, et al. </a:t>
            </a:r>
            <a:r>
              <a:rPr lang="en-US" i="1" dirty="0"/>
              <a:t>J Clin Sleep Med</a:t>
            </a:r>
            <a:r>
              <a:rPr lang="en-US" dirty="0"/>
              <a:t>. 2020;16(9):1469-1474.; 10. </a:t>
            </a:r>
            <a:r>
              <a:rPr lang="en-US" dirty="0" err="1"/>
              <a:t>Dauvilliers</a:t>
            </a:r>
            <a:r>
              <a:rPr lang="en-US" dirty="0"/>
              <a:t> Y, et al. </a:t>
            </a:r>
            <a:r>
              <a:rPr lang="en-US" i="1" dirty="0"/>
              <a:t>Sleep</a:t>
            </a:r>
            <a:r>
              <a:rPr lang="en-US" dirty="0"/>
              <a:t>. 2020;43:A286.</a:t>
            </a:r>
          </a:p>
        </p:txBody>
      </p:sp>
      <p:sp>
        <p:nvSpPr>
          <p:cNvPr id="3" name="Text Placeholder 2">
            <a:extLst>
              <a:ext uri="{FF2B5EF4-FFF2-40B4-BE49-F238E27FC236}">
                <a16:creationId xmlns:a16="http://schemas.microsoft.com/office/drawing/2014/main" id="{B05C2295-842B-174C-A2BA-FC5410E4A867}"/>
              </a:ext>
            </a:extLst>
          </p:cNvPr>
          <p:cNvSpPr>
            <a:spLocks noGrp="1"/>
          </p:cNvSpPr>
          <p:nvPr>
            <p:ph type="body" sz="quarter" idx="11"/>
          </p:nvPr>
        </p:nvSpPr>
        <p:spPr>
          <a:xfrm>
            <a:off x="304800" y="63500"/>
            <a:ext cx="8502650" cy="849313"/>
          </a:xfrm>
        </p:spPr>
        <p:txBody>
          <a:bodyPr/>
          <a:lstStyle/>
          <a:p>
            <a:r>
              <a:rPr lang="en-US" sz="2800" dirty="0"/>
              <a:t>Safety: Other Considerations</a:t>
            </a:r>
          </a:p>
        </p:txBody>
      </p:sp>
      <p:graphicFrame>
        <p:nvGraphicFramePr>
          <p:cNvPr id="4" name="Content Placeholder 3">
            <a:extLst>
              <a:ext uri="{FF2B5EF4-FFF2-40B4-BE49-F238E27FC236}">
                <a16:creationId xmlns:a16="http://schemas.microsoft.com/office/drawing/2014/main" id="{49C75B20-A81C-F747-BF48-4A3FE07886AD}"/>
              </a:ext>
            </a:extLst>
          </p:cNvPr>
          <p:cNvGraphicFramePr>
            <a:graphicFrameLocks/>
          </p:cNvGraphicFramePr>
          <p:nvPr>
            <p:extLst>
              <p:ext uri="{D42A27DB-BD31-4B8C-83A1-F6EECF244321}">
                <p14:modId xmlns:p14="http://schemas.microsoft.com/office/powerpoint/2010/main" val="714185819"/>
              </p:ext>
            </p:extLst>
          </p:nvPr>
        </p:nvGraphicFramePr>
        <p:xfrm>
          <a:off x="178451" y="633702"/>
          <a:ext cx="8755347" cy="3669449"/>
        </p:xfrm>
        <a:graphic>
          <a:graphicData uri="http://schemas.openxmlformats.org/drawingml/2006/table">
            <a:tbl>
              <a:tblPr firstRow="1" bandRow="1">
                <a:tableStyleId>{21E4AEA4-8DFA-4A89-87EB-49C32662AFE0}</a:tableStyleId>
              </a:tblPr>
              <a:tblGrid>
                <a:gridCol w="1849116">
                  <a:extLst>
                    <a:ext uri="{9D8B030D-6E8A-4147-A177-3AD203B41FA5}">
                      <a16:colId xmlns:a16="http://schemas.microsoft.com/office/drawing/2014/main" val="20000"/>
                    </a:ext>
                  </a:extLst>
                </a:gridCol>
                <a:gridCol w="6906231">
                  <a:extLst>
                    <a:ext uri="{9D8B030D-6E8A-4147-A177-3AD203B41FA5}">
                      <a16:colId xmlns:a16="http://schemas.microsoft.com/office/drawing/2014/main" val="20001"/>
                    </a:ext>
                  </a:extLst>
                </a:gridCol>
              </a:tblGrid>
              <a:tr h="427302">
                <a:tc>
                  <a:txBody>
                    <a:bodyPr/>
                    <a:lstStyle/>
                    <a:p>
                      <a:pPr algn="ctr">
                        <a:lnSpc>
                          <a:spcPct val="85000"/>
                        </a:lnSpc>
                        <a:spcBef>
                          <a:spcPts val="300"/>
                        </a:spcBef>
                      </a:pPr>
                      <a:r>
                        <a:rPr lang="en-US" sz="1600" b="1" dirty="0">
                          <a:solidFill>
                            <a:schemeClr val="bg2"/>
                          </a:solidFill>
                          <a:latin typeface="Arial"/>
                          <a:cs typeface="Arial"/>
                        </a:rPr>
                        <a:t>Agent</a:t>
                      </a:r>
                    </a:p>
                  </a:txBody>
                  <a:tcPr marL="100537" marR="100537" marT="50269" marB="5026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solidFill>
                  </a:tcPr>
                </a:tc>
                <a:tc>
                  <a:txBody>
                    <a:bodyPr/>
                    <a:lstStyle/>
                    <a:p>
                      <a:pPr algn="ctr">
                        <a:lnSpc>
                          <a:spcPct val="85000"/>
                        </a:lnSpc>
                        <a:spcBef>
                          <a:spcPts val="300"/>
                        </a:spcBef>
                      </a:pPr>
                      <a:r>
                        <a:rPr lang="en-US" sz="1600" b="1" dirty="0">
                          <a:solidFill>
                            <a:schemeClr val="bg1"/>
                          </a:solidFill>
                          <a:latin typeface="Arial"/>
                          <a:cs typeface="Arial"/>
                        </a:rPr>
                        <a:t>Additional Considerations</a:t>
                      </a:r>
                    </a:p>
                  </a:txBody>
                  <a:tcPr marL="100537" marR="100537" marT="50269" marB="5026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445774">
                <a:tc>
                  <a:txBody>
                    <a:bodyPr/>
                    <a:lstStyle/>
                    <a:p>
                      <a:pPr marL="11113" indent="-11113" algn="l">
                        <a:lnSpc>
                          <a:spcPct val="85000"/>
                        </a:lnSpc>
                        <a:spcBef>
                          <a:spcPts val="300"/>
                        </a:spcBef>
                        <a:tabLst/>
                      </a:pPr>
                      <a:r>
                        <a:rPr lang="en-US" sz="1400" b="1" dirty="0">
                          <a:solidFill>
                            <a:srgbClr val="000000"/>
                          </a:solidFill>
                          <a:latin typeface="Arial"/>
                          <a:cs typeface="Arial"/>
                        </a:rPr>
                        <a:t>Modafinil/</a:t>
                      </a:r>
                      <a:br>
                        <a:rPr lang="en-US" sz="1400" b="1" dirty="0">
                          <a:solidFill>
                            <a:srgbClr val="000000"/>
                          </a:solidFill>
                          <a:latin typeface="Arial"/>
                          <a:cs typeface="Arial"/>
                        </a:rPr>
                      </a:br>
                      <a:r>
                        <a:rPr lang="en-US" sz="1400" b="1" dirty="0">
                          <a:solidFill>
                            <a:srgbClr val="000000"/>
                          </a:solidFill>
                          <a:latin typeface="Arial"/>
                          <a:cs typeface="Arial"/>
                        </a:rPr>
                        <a:t>Armodafinil</a:t>
                      </a:r>
                      <a:r>
                        <a:rPr lang="en-US" sz="1400" b="1" baseline="30000" dirty="0">
                          <a:solidFill>
                            <a:srgbClr val="000000"/>
                          </a:solidFill>
                          <a:latin typeface="Arial"/>
                          <a:cs typeface="Arial"/>
                        </a:rPr>
                        <a:t>1,2,3</a:t>
                      </a:r>
                    </a:p>
                  </a:txBody>
                  <a:tcPr marL="122741" marR="122741" marT="45524" marB="4552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10000"/>
                        <a:lumOff val="90000"/>
                        <a:alpha val="70000"/>
                      </a:schemeClr>
                    </a:solidFill>
                  </a:tcPr>
                </a:tc>
                <a:tc>
                  <a:txBody>
                    <a:bodyPr/>
                    <a:lstStyle/>
                    <a:p>
                      <a:pPr marL="285750" indent="-285750" algn="l">
                        <a:lnSpc>
                          <a:spcPct val="85000"/>
                        </a:lnSpc>
                        <a:spcBef>
                          <a:spcPts val="300"/>
                        </a:spcBef>
                        <a:buFont typeface="Arial" panose="020B0604020202020204" pitchFamily="34" charset="0"/>
                        <a:buChar char="•"/>
                      </a:pPr>
                      <a:r>
                        <a:rPr lang="en-US" sz="1300" dirty="0">
                          <a:solidFill>
                            <a:srgbClr val="000000"/>
                          </a:solidFill>
                          <a:latin typeface="Arial"/>
                          <a:cs typeface="Arial"/>
                        </a:rPr>
                        <a:t>May reduce effectiveness of hormonal contraceptive agents</a:t>
                      </a:r>
                    </a:p>
                    <a:p>
                      <a:pPr marL="285750" indent="-285750" algn="l">
                        <a:lnSpc>
                          <a:spcPct val="85000"/>
                        </a:lnSpc>
                        <a:spcBef>
                          <a:spcPts val="300"/>
                        </a:spcBef>
                        <a:buFont typeface="Arial" panose="020B0604020202020204" pitchFamily="34" charset="0"/>
                        <a:buChar char="•"/>
                      </a:pPr>
                      <a:r>
                        <a:rPr lang="en-US" sz="1300" dirty="0">
                          <a:solidFill>
                            <a:srgbClr val="000000"/>
                          </a:solidFill>
                          <a:latin typeface="Arial"/>
                          <a:cs typeface="Arial"/>
                        </a:rPr>
                        <a:t>May increase heart rate and diastolic and systolic BP</a:t>
                      </a:r>
                    </a:p>
                  </a:txBody>
                  <a:tcPr marL="122741" marR="122741" marT="45524" marB="4552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10000"/>
                        <a:lumOff val="90000"/>
                        <a:alpha val="70000"/>
                      </a:schemeClr>
                    </a:solidFill>
                  </a:tcPr>
                </a:tc>
                <a:extLst>
                  <a:ext uri="{0D108BD9-81ED-4DB2-BD59-A6C34878D82A}">
                    <a16:rowId xmlns:a16="http://schemas.microsoft.com/office/drawing/2014/main" val="10002"/>
                  </a:ext>
                </a:extLst>
              </a:tr>
              <a:tr h="718457">
                <a:tc>
                  <a:txBody>
                    <a:bodyPr/>
                    <a:lstStyle/>
                    <a:p>
                      <a:pPr algn="l">
                        <a:lnSpc>
                          <a:spcPct val="85000"/>
                        </a:lnSpc>
                        <a:spcBef>
                          <a:spcPts val="300"/>
                        </a:spcBef>
                      </a:pPr>
                      <a:r>
                        <a:rPr lang="en-US" sz="1400" b="1" baseline="0" dirty="0">
                          <a:solidFill>
                            <a:srgbClr val="000000"/>
                          </a:solidFill>
                          <a:latin typeface="Arial"/>
                          <a:cs typeface="Arial"/>
                        </a:rPr>
                        <a:t>Solriamfetol</a:t>
                      </a:r>
                      <a:r>
                        <a:rPr lang="en-US" sz="1400" b="1" baseline="30000" dirty="0">
                          <a:solidFill>
                            <a:srgbClr val="000000"/>
                          </a:solidFill>
                          <a:latin typeface="Arial"/>
                          <a:cs typeface="Arial"/>
                        </a:rPr>
                        <a:t>4,5,6</a:t>
                      </a:r>
                    </a:p>
                  </a:txBody>
                  <a:tcPr marL="122741" marR="122741" marT="45524" marB="4552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10000"/>
                        <a:lumOff val="90000"/>
                        <a:alpha val="70000"/>
                      </a:schemeClr>
                    </a:solidFill>
                  </a:tcPr>
                </a:tc>
                <a:tc>
                  <a:txBody>
                    <a:bodyPr/>
                    <a:lstStyle/>
                    <a:p>
                      <a:pPr marL="342900" indent="-342900" algn="l">
                        <a:lnSpc>
                          <a:spcPct val="85000"/>
                        </a:lnSpc>
                        <a:spcBef>
                          <a:spcPts val="300"/>
                        </a:spcBef>
                        <a:buFont typeface="Arial" panose="020B0604020202020204" pitchFamily="34" charset="0"/>
                        <a:buChar char="•"/>
                      </a:pPr>
                      <a:r>
                        <a:rPr lang="en-US" sz="1300" dirty="0">
                          <a:solidFill>
                            <a:schemeClr val="tx1"/>
                          </a:solidFill>
                          <a:latin typeface="Arial"/>
                          <a:cs typeface="Arial"/>
                        </a:rPr>
                        <a:t>Precautions regarding blood pressure and heart rate increases</a:t>
                      </a:r>
                      <a:endParaRPr lang="en-US" sz="1300" baseline="30000" dirty="0">
                        <a:solidFill>
                          <a:srgbClr val="000000"/>
                        </a:solidFill>
                        <a:latin typeface="Arial"/>
                        <a:cs typeface="Arial"/>
                      </a:endParaRPr>
                    </a:p>
                    <a:p>
                      <a:pPr marL="342900" indent="-342900" algn="l">
                        <a:lnSpc>
                          <a:spcPct val="85000"/>
                        </a:lnSpc>
                        <a:spcBef>
                          <a:spcPts val="300"/>
                        </a:spcBef>
                        <a:buFont typeface="Arial" panose="020B0604020202020204" pitchFamily="34" charset="0"/>
                        <a:buChar char="•"/>
                      </a:pPr>
                      <a:r>
                        <a:rPr lang="en-US" sz="1300" dirty="0">
                          <a:solidFill>
                            <a:srgbClr val="000000"/>
                          </a:solidFill>
                          <a:latin typeface="Arial"/>
                          <a:cs typeface="Arial"/>
                        </a:rPr>
                        <a:t>Unlikely to reduce effectiveness of birth control</a:t>
                      </a:r>
                    </a:p>
                    <a:p>
                      <a:pPr marL="342900" indent="-342900" algn="l">
                        <a:lnSpc>
                          <a:spcPct val="85000"/>
                        </a:lnSpc>
                        <a:spcBef>
                          <a:spcPts val="300"/>
                        </a:spcBef>
                        <a:buFont typeface="Arial" panose="020B0604020202020204" pitchFamily="34" charset="0"/>
                        <a:buChar char="•"/>
                      </a:pPr>
                      <a:r>
                        <a:rPr lang="en-US" sz="1300" dirty="0">
                          <a:solidFill>
                            <a:srgbClr val="000000"/>
                          </a:solidFill>
                          <a:latin typeface="Arial"/>
                          <a:cs typeface="Arial"/>
                        </a:rPr>
                        <a:t>Abuse potential ≥ phentermine in recreational drug users</a:t>
                      </a:r>
                    </a:p>
                  </a:txBody>
                  <a:tcPr marL="122741" marR="122741" marT="45524" marB="4552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10000"/>
                        <a:lumOff val="90000"/>
                        <a:alpha val="70000"/>
                      </a:schemeClr>
                    </a:solidFill>
                  </a:tcPr>
                </a:tc>
                <a:extLst>
                  <a:ext uri="{0D108BD9-81ED-4DB2-BD59-A6C34878D82A}">
                    <a16:rowId xmlns:a16="http://schemas.microsoft.com/office/drawing/2014/main" val="3246431203"/>
                  </a:ext>
                </a:extLst>
              </a:tr>
              <a:tr h="892629">
                <a:tc>
                  <a:txBody>
                    <a:bodyPr/>
                    <a:lstStyle/>
                    <a:p>
                      <a:pPr marL="0" indent="0" algn="l">
                        <a:lnSpc>
                          <a:spcPct val="85000"/>
                        </a:lnSpc>
                        <a:spcBef>
                          <a:spcPts val="300"/>
                        </a:spcBef>
                        <a:tabLst/>
                      </a:pPr>
                      <a:r>
                        <a:rPr lang="en-US" sz="1400" b="1" dirty="0">
                          <a:solidFill>
                            <a:srgbClr val="000000"/>
                          </a:solidFill>
                          <a:latin typeface="Arial"/>
                          <a:cs typeface="Arial"/>
                        </a:rPr>
                        <a:t>Pitolisant</a:t>
                      </a:r>
                      <a:r>
                        <a:rPr lang="en-US" sz="1400" b="1" baseline="30000" dirty="0">
                          <a:solidFill>
                            <a:srgbClr val="000000"/>
                          </a:solidFill>
                          <a:latin typeface="Arial"/>
                          <a:cs typeface="Arial"/>
                        </a:rPr>
                        <a:t>3,7,8</a:t>
                      </a:r>
                    </a:p>
                  </a:txBody>
                  <a:tcPr marL="122741" marR="122741" marT="45524" marB="4552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285750" indent="-285750" algn="l">
                        <a:lnSpc>
                          <a:spcPct val="85000"/>
                        </a:lnSpc>
                        <a:spcBef>
                          <a:spcPts val="300"/>
                        </a:spcBef>
                        <a:buFont typeface="Arial" panose="020B0604020202020204" pitchFamily="34" charset="0"/>
                        <a:buChar char="•"/>
                      </a:pPr>
                      <a:r>
                        <a:rPr lang="en-US" sz="1300" dirty="0">
                          <a:solidFill>
                            <a:schemeClr val="tx1"/>
                          </a:solidFill>
                          <a:latin typeface="Arial"/>
                          <a:cs typeface="Arial"/>
                        </a:rPr>
                        <a:t>May reduce effectiveness of hormonal contraceptive (???)</a:t>
                      </a:r>
                    </a:p>
                    <a:p>
                      <a:pPr marL="285750" indent="-285750" algn="l">
                        <a:lnSpc>
                          <a:spcPct val="85000"/>
                        </a:lnSpc>
                        <a:spcBef>
                          <a:spcPts val="300"/>
                        </a:spcBef>
                        <a:buFont typeface="Arial" panose="020B0604020202020204" pitchFamily="34" charset="0"/>
                        <a:buChar char="•"/>
                      </a:pPr>
                      <a:r>
                        <a:rPr lang="en-US" sz="1300" dirty="0">
                          <a:solidFill>
                            <a:srgbClr val="000000"/>
                          </a:solidFill>
                          <a:latin typeface="Arial"/>
                          <a:cs typeface="Arial"/>
                        </a:rPr>
                        <a:t>In a study of 303 patients, no clinically relevant effects on vital signs, laboratory findings, or electrocardiogram (ECG) parameters were noted</a:t>
                      </a:r>
                    </a:p>
                    <a:p>
                      <a:pPr marL="285750" indent="-285750" algn="l">
                        <a:lnSpc>
                          <a:spcPct val="85000"/>
                        </a:lnSpc>
                        <a:spcBef>
                          <a:spcPts val="300"/>
                        </a:spcBef>
                        <a:buFont typeface="Arial" panose="020B0604020202020204" pitchFamily="34" charset="0"/>
                        <a:buChar char="•"/>
                      </a:pPr>
                      <a:r>
                        <a:rPr lang="en-US" sz="1300" dirty="0">
                          <a:solidFill>
                            <a:srgbClr val="000000"/>
                          </a:solidFill>
                          <a:latin typeface="Arial"/>
                          <a:cs typeface="Arial"/>
                        </a:rPr>
                        <a:t>Lower abuse potential compared to phentermine and overall profile to placebo</a:t>
                      </a:r>
                    </a:p>
                  </a:txBody>
                  <a:tcPr marL="122741" marR="122741" marT="45524" marB="4552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7169259"/>
                  </a:ext>
                </a:extLst>
              </a:tr>
              <a:tr h="617170">
                <a:tc>
                  <a:txBody>
                    <a:bodyPr/>
                    <a:lstStyle/>
                    <a:p>
                      <a:pPr marL="0" marR="0" lvl="0" indent="0" algn="l" defTabSz="914400" rtl="0" eaLnBrk="1" fontAlgn="auto" latinLnBrk="0" hangingPunct="1">
                        <a:lnSpc>
                          <a:spcPct val="85000"/>
                        </a:lnSpc>
                        <a:spcBef>
                          <a:spcPts val="300"/>
                        </a:spcBef>
                        <a:spcAft>
                          <a:spcPts val="0"/>
                        </a:spcAft>
                        <a:buClrTx/>
                        <a:buSzTx/>
                        <a:buFontTx/>
                        <a:buNone/>
                        <a:tabLst/>
                        <a:defRPr/>
                      </a:pPr>
                      <a:r>
                        <a:rPr lang="en-US" sz="1400" b="1" dirty="0">
                          <a:solidFill>
                            <a:srgbClr val="000000"/>
                          </a:solidFill>
                          <a:latin typeface="+mn-lt"/>
                          <a:cs typeface="Arial"/>
                        </a:rPr>
                        <a:t>Sodium Oxybate</a:t>
                      </a:r>
                      <a:r>
                        <a:rPr lang="en-US" sz="1400" b="1" baseline="30000" dirty="0">
                          <a:solidFill>
                            <a:srgbClr val="000000"/>
                          </a:solidFill>
                          <a:latin typeface="+mn-lt"/>
                          <a:cs typeface="Arial"/>
                        </a:rPr>
                        <a:t>9</a:t>
                      </a:r>
                      <a:endParaRPr lang="en-US" sz="1400" b="1" dirty="0">
                        <a:solidFill>
                          <a:srgbClr val="000000"/>
                        </a:solidFill>
                        <a:latin typeface="+mn-lt"/>
                        <a:cs typeface="Arial"/>
                      </a:endParaRPr>
                    </a:p>
                    <a:p>
                      <a:pPr marL="0" indent="0" algn="l">
                        <a:lnSpc>
                          <a:spcPct val="85000"/>
                        </a:lnSpc>
                        <a:spcBef>
                          <a:spcPts val="300"/>
                        </a:spcBef>
                        <a:tabLst/>
                      </a:pPr>
                      <a:endParaRPr lang="en-US" sz="1400" b="1" dirty="0">
                        <a:solidFill>
                          <a:srgbClr val="000000"/>
                        </a:solidFill>
                        <a:latin typeface="Arial"/>
                        <a:cs typeface="Arial"/>
                      </a:endParaRPr>
                    </a:p>
                  </a:txBody>
                  <a:tcPr marL="122741" marR="122741" marT="45524" marB="4552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10000"/>
                        <a:lumOff val="90000"/>
                        <a:alpha val="70000"/>
                      </a:schemeClr>
                    </a:solidFill>
                  </a:tcPr>
                </a:tc>
                <a:tc>
                  <a:txBody>
                    <a:bodyPr/>
                    <a:lstStyle/>
                    <a:p>
                      <a:pPr marL="285750" indent="-285750" algn="l">
                        <a:lnSpc>
                          <a:spcPct val="85000"/>
                        </a:lnSpc>
                        <a:spcBef>
                          <a:spcPts val="300"/>
                        </a:spcBef>
                        <a:buFont typeface="Arial" panose="020B0604020202020204" pitchFamily="34" charset="0"/>
                        <a:buChar char="•"/>
                      </a:pPr>
                      <a:r>
                        <a:rPr lang="en-US" sz="1300" dirty="0">
                          <a:solidFill>
                            <a:schemeClr val="tx1"/>
                          </a:solidFill>
                          <a:latin typeface="Arial"/>
                          <a:cs typeface="Arial"/>
                        </a:rPr>
                        <a:t>High sodium formulation may be contraindicated in patients at risk for CVD events</a:t>
                      </a:r>
                    </a:p>
                    <a:p>
                      <a:pPr marL="285750" indent="-285750" algn="l">
                        <a:lnSpc>
                          <a:spcPct val="85000"/>
                        </a:lnSpc>
                        <a:spcBef>
                          <a:spcPts val="300"/>
                        </a:spcBef>
                        <a:buFont typeface="Arial" panose="020B0604020202020204" pitchFamily="34" charset="0"/>
                        <a:buChar char="•"/>
                      </a:pPr>
                      <a:r>
                        <a:rPr lang="en-US" sz="1300" dirty="0">
                          <a:solidFill>
                            <a:schemeClr val="tx1"/>
                          </a:solidFill>
                          <a:latin typeface="Arial"/>
                          <a:cs typeface="Arial"/>
                        </a:rPr>
                        <a:t>May decrease body mass index</a:t>
                      </a:r>
                    </a:p>
                    <a:p>
                      <a:pPr marL="285750" indent="-285750" algn="l">
                        <a:lnSpc>
                          <a:spcPct val="85000"/>
                        </a:lnSpc>
                        <a:spcBef>
                          <a:spcPts val="300"/>
                        </a:spcBef>
                        <a:buFont typeface="Arial" panose="020B0604020202020204" pitchFamily="34" charset="0"/>
                        <a:buChar char="•"/>
                      </a:pPr>
                      <a:r>
                        <a:rPr lang="en-US" sz="1300" dirty="0">
                          <a:solidFill>
                            <a:schemeClr val="tx1"/>
                          </a:solidFill>
                          <a:latin typeface="Arial"/>
                          <a:cs typeface="Arial"/>
                        </a:rPr>
                        <a:t>Common, early onset AEs are generally of short duration and decrease over time</a:t>
                      </a:r>
                    </a:p>
                  </a:txBody>
                  <a:tcPr marL="122741" marR="122741" marT="45524" marB="4552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10000"/>
                        <a:lumOff val="90000"/>
                        <a:alpha val="70000"/>
                      </a:schemeClr>
                    </a:solidFill>
                  </a:tcPr>
                </a:tc>
                <a:extLst>
                  <a:ext uri="{0D108BD9-81ED-4DB2-BD59-A6C34878D82A}">
                    <a16:rowId xmlns:a16="http://schemas.microsoft.com/office/drawing/2014/main" val="328222185"/>
                  </a:ext>
                </a:extLst>
              </a:tr>
              <a:tr h="492655">
                <a:tc>
                  <a:txBody>
                    <a:bodyPr/>
                    <a:lstStyle/>
                    <a:p>
                      <a:pPr marL="0" indent="0" algn="l">
                        <a:lnSpc>
                          <a:spcPct val="85000"/>
                        </a:lnSpc>
                        <a:spcBef>
                          <a:spcPts val="300"/>
                        </a:spcBef>
                        <a:tabLst/>
                      </a:pPr>
                      <a:r>
                        <a:rPr lang="en-US" sz="1400" b="1" dirty="0">
                          <a:solidFill>
                            <a:srgbClr val="000000"/>
                          </a:solidFill>
                          <a:latin typeface="+mn-lt"/>
                          <a:cs typeface="Arial"/>
                        </a:rPr>
                        <a:t>JZP-258</a:t>
                      </a:r>
                      <a:r>
                        <a:rPr lang="en-US" sz="1400" b="1" baseline="30000" dirty="0">
                          <a:solidFill>
                            <a:srgbClr val="000000"/>
                          </a:solidFill>
                          <a:latin typeface="+mn-lt"/>
                          <a:cs typeface="Arial"/>
                        </a:rPr>
                        <a:t>10</a:t>
                      </a:r>
                      <a:endParaRPr lang="en-US" sz="1400" b="1" dirty="0">
                        <a:solidFill>
                          <a:srgbClr val="000000"/>
                        </a:solidFill>
                        <a:latin typeface="Arial"/>
                        <a:cs typeface="Arial"/>
                      </a:endParaRPr>
                    </a:p>
                  </a:txBody>
                  <a:tcPr marL="122741" marR="122741" marT="45524" marB="4552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10000"/>
                        <a:lumOff val="90000"/>
                        <a:alpha val="70000"/>
                      </a:schemeClr>
                    </a:solidFill>
                  </a:tcPr>
                </a:tc>
                <a:tc>
                  <a:txBody>
                    <a:bodyPr/>
                    <a:lstStyle/>
                    <a:p>
                      <a:pPr marL="285750" indent="-285750" algn="l">
                        <a:lnSpc>
                          <a:spcPct val="85000"/>
                        </a:lnSpc>
                        <a:spcBef>
                          <a:spcPts val="300"/>
                        </a:spcBef>
                        <a:buFont typeface="Arial" panose="020B0604020202020204" pitchFamily="34" charset="0"/>
                        <a:buChar char="•"/>
                      </a:pPr>
                      <a:r>
                        <a:rPr lang="en-US" sz="1300" dirty="0">
                          <a:solidFill>
                            <a:srgbClr val="000000"/>
                          </a:solidFill>
                          <a:latin typeface="+mn-lt"/>
                          <a:cs typeface="Arial"/>
                        </a:rPr>
                        <a:t>Lower-sodium </a:t>
                      </a:r>
                      <a:r>
                        <a:rPr lang="en-US" sz="1300" dirty="0" err="1">
                          <a:solidFill>
                            <a:srgbClr val="000000"/>
                          </a:solidFill>
                          <a:latin typeface="+mn-lt"/>
                          <a:cs typeface="Arial"/>
                        </a:rPr>
                        <a:t>oxybate</a:t>
                      </a:r>
                      <a:r>
                        <a:rPr lang="en-US" sz="1300" dirty="0">
                          <a:solidFill>
                            <a:srgbClr val="000000"/>
                          </a:solidFill>
                          <a:latin typeface="+mn-lt"/>
                          <a:cs typeface="Arial"/>
                        </a:rPr>
                        <a:t> formulation may be ideal in those with CVD risks</a:t>
                      </a:r>
                    </a:p>
                    <a:p>
                      <a:pPr marL="285750" indent="-285750" algn="l">
                        <a:lnSpc>
                          <a:spcPct val="85000"/>
                        </a:lnSpc>
                        <a:spcBef>
                          <a:spcPts val="300"/>
                        </a:spcBef>
                        <a:buFont typeface="Arial" panose="020B0604020202020204" pitchFamily="34" charset="0"/>
                        <a:buChar char="•"/>
                      </a:pPr>
                      <a:r>
                        <a:rPr lang="en-US" sz="1300" dirty="0">
                          <a:solidFill>
                            <a:schemeClr val="tx1"/>
                          </a:solidFill>
                          <a:latin typeface="+mn-lt"/>
                          <a:cs typeface="Arial"/>
                        </a:rPr>
                        <a:t>AEs same as with sodium </a:t>
                      </a:r>
                      <a:r>
                        <a:rPr lang="en-US" sz="1300" dirty="0" err="1">
                          <a:solidFill>
                            <a:schemeClr val="tx1"/>
                          </a:solidFill>
                          <a:latin typeface="+mn-lt"/>
                          <a:cs typeface="Arial"/>
                        </a:rPr>
                        <a:t>oxybate</a:t>
                      </a:r>
                      <a:r>
                        <a:rPr lang="en-US" sz="1300" dirty="0">
                          <a:solidFill>
                            <a:schemeClr val="tx1"/>
                          </a:solidFill>
                          <a:latin typeface="+mn-lt"/>
                          <a:cs typeface="Arial"/>
                        </a:rPr>
                        <a:t> except CVD impact</a:t>
                      </a:r>
                    </a:p>
                  </a:txBody>
                  <a:tcPr marL="122741" marR="122741" marT="45524" marB="4552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10000"/>
                        <a:lumOff val="90000"/>
                        <a:alpha val="70000"/>
                      </a:schemeClr>
                    </a:solidFill>
                  </a:tcPr>
                </a:tc>
                <a:extLst>
                  <a:ext uri="{0D108BD9-81ED-4DB2-BD59-A6C34878D82A}">
                    <a16:rowId xmlns:a16="http://schemas.microsoft.com/office/drawing/2014/main" val="475414978"/>
                  </a:ext>
                </a:extLst>
              </a:tr>
            </a:tbl>
          </a:graphicData>
        </a:graphic>
      </p:graphicFrame>
    </p:spTree>
    <p:extLst>
      <p:ext uri="{BB962C8B-B14F-4D97-AF65-F5344CB8AC3E}">
        <p14:creationId xmlns:p14="http://schemas.microsoft.com/office/powerpoint/2010/main" val="3697950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D965A-26CF-514A-B454-6704BBA7C573}"/>
              </a:ext>
            </a:extLst>
          </p:cNvPr>
          <p:cNvSpPr>
            <a:spLocks noGrp="1"/>
          </p:cNvSpPr>
          <p:nvPr>
            <p:ph type="title"/>
          </p:nvPr>
        </p:nvSpPr>
        <p:spPr>
          <a:xfrm>
            <a:off x="336884" y="17459"/>
            <a:ext cx="8502316" cy="929485"/>
          </a:xfrm>
        </p:spPr>
        <p:txBody>
          <a:bodyPr/>
          <a:lstStyle/>
          <a:p>
            <a:r>
              <a:rPr lang="en-US" sz="3200" dirty="0"/>
              <a:t>Considerations for Treatment Selection in EDS in Patients with Narcolepsy </a:t>
            </a:r>
          </a:p>
        </p:txBody>
      </p:sp>
      <p:sp>
        <p:nvSpPr>
          <p:cNvPr id="4" name="Text Placeholder 3">
            <a:extLst>
              <a:ext uri="{FF2B5EF4-FFF2-40B4-BE49-F238E27FC236}">
                <a16:creationId xmlns:a16="http://schemas.microsoft.com/office/drawing/2014/main" id="{3F04B127-129B-A64A-B839-0D219ACE335D}"/>
              </a:ext>
            </a:extLst>
          </p:cNvPr>
          <p:cNvSpPr>
            <a:spLocks noGrp="1"/>
          </p:cNvSpPr>
          <p:nvPr>
            <p:ph type="body" sz="quarter" idx="10"/>
          </p:nvPr>
        </p:nvSpPr>
        <p:spPr>
          <a:xfrm>
            <a:off x="0" y="4743391"/>
            <a:ext cx="9144000" cy="400110"/>
          </a:xfrm>
        </p:spPr>
        <p:txBody>
          <a:bodyPr/>
          <a:lstStyle/>
          <a:p>
            <a:pPr marL="11113" indent="-11113"/>
            <a:r>
              <a:rPr lang="en-US" dirty="0"/>
              <a:t>CVD = cardiovascular disease; DNS = disrupted nighttime sleep; OSAS = obstructive sleep apnea syndrome; SAS = sleep apnea syndrome</a:t>
            </a:r>
            <a:br>
              <a:rPr lang="en-US" dirty="0"/>
            </a:br>
            <a:r>
              <a:rPr lang="fr-FR" dirty="0"/>
              <a:t>Lopez R, et al. </a:t>
            </a:r>
            <a:r>
              <a:rPr lang="en-US" i="1" dirty="0">
                <a:solidFill>
                  <a:schemeClr val="tx1"/>
                </a:solidFill>
              </a:rPr>
              <a:t>Rev Neurol (Paris). </a:t>
            </a:r>
            <a:r>
              <a:rPr lang="en-US" dirty="0">
                <a:solidFill>
                  <a:schemeClr val="tx1"/>
                </a:solidFill>
              </a:rPr>
              <a:t>2017;173(1-2):8-18.</a:t>
            </a:r>
          </a:p>
        </p:txBody>
      </p:sp>
      <p:sp>
        <p:nvSpPr>
          <p:cNvPr id="5" name="Rectangle 4">
            <a:extLst>
              <a:ext uri="{FF2B5EF4-FFF2-40B4-BE49-F238E27FC236}">
                <a16:creationId xmlns:a16="http://schemas.microsoft.com/office/drawing/2014/main" id="{E479010B-C493-8444-A14A-67F7B2A0397D}"/>
              </a:ext>
            </a:extLst>
          </p:cNvPr>
          <p:cNvSpPr/>
          <p:nvPr/>
        </p:nvSpPr>
        <p:spPr>
          <a:xfrm>
            <a:off x="742302" y="1054594"/>
            <a:ext cx="2262766" cy="461665"/>
          </a:xfrm>
          <a:prstGeom prst="rect">
            <a:avLst/>
          </a:prstGeom>
        </p:spPr>
        <p:txBody>
          <a:bodyPr wrap="square">
            <a:spAutoFit/>
          </a:bodyPr>
          <a:lstStyle/>
          <a:p>
            <a:pPr marL="171450" indent="-171450">
              <a:buFont typeface="Arial" panose="020B0604020202020204" pitchFamily="34" charset="0"/>
              <a:buChar char="•"/>
            </a:pPr>
            <a:r>
              <a:rPr lang="en-US" sz="1200" b="1" dirty="0"/>
              <a:t>In favor of </a:t>
            </a:r>
            <a:r>
              <a:rPr lang="en-US" sz="1200" b="1" dirty="0">
                <a:solidFill>
                  <a:schemeClr val="accent2"/>
                </a:solidFill>
              </a:rPr>
              <a:t>MODAFINIL</a:t>
            </a:r>
            <a:r>
              <a:rPr lang="en-US" sz="1200" b="1" dirty="0"/>
              <a:t> </a:t>
            </a:r>
            <a:br>
              <a:rPr lang="en-US" sz="1200" b="1" dirty="0"/>
            </a:br>
            <a:r>
              <a:rPr lang="en-US" sz="1200" b="1" dirty="0"/>
              <a:t>as first step:</a:t>
            </a:r>
          </a:p>
        </p:txBody>
      </p:sp>
      <p:sp>
        <p:nvSpPr>
          <p:cNvPr id="6" name="Rectangle 5">
            <a:extLst>
              <a:ext uri="{FF2B5EF4-FFF2-40B4-BE49-F238E27FC236}">
                <a16:creationId xmlns:a16="http://schemas.microsoft.com/office/drawing/2014/main" id="{3AFC9F4F-AD0A-494F-919F-40D46CFDED68}"/>
              </a:ext>
            </a:extLst>
          </p:cNvPr>
          <p:cNvSpPr/>
          <p:nvPr/>
        </p:nvSpPr>
        <p:spPr>
          <a:xfrm>
            <a:off x="782622" y="1498864"/>
            <a:ext cx="2262766" cy="1153227"/>
          </a:xfrm>
          <a:prstGeom prst="rect">
            <a:avLst/>
          </a:prstGeom>
          <a:solidFill>
            <a:schemeClr val="accent2"/>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285750" indent="-285750">
              <a:buFont typeface="Arial" panose="020B0604020202020204" pitchFamily="34" charset="0"/>
              <a:buChar char="•"/>
            </a:pPr>
            <a:r>
              <a:rPr lang="en-US" sz="1300" dirty="0"/>
              <a:t>Severe EDS</a:t>
            </a:r>
          </a:p>
          <a:p>
            <a:pPr marL="285750" indent="-285750">
              <a:buFont typeface="Arial" panose="020B0604020202020204" pitchFamily="34" charset="0"/>
              <a:buChar char="•"/>
            </a:pPr>
            <a:r>
              <a:rPr lang="en-US" sz="1300" dirty="0"/>
              <a:t>Mild cataplexy</a:t>
            </a:r>
          </a:p>
          <a:p>
            <a:pPr marL="285750" indent="-285750">
              <a:buFont typeface="Arial" panose="020B0604020202020204" pitchFamily="34" charset="0"/>
              <a:buChar char="•"/>
            </a:pPr>
            <a:r>
              <a:rPr lang="en-US" sz="1300" dirty="0"/>
              <a:t>Low cardiovascular risk</a:t>
            </a:r>
          </a:p>
          <a:p>
            <a:pPr marL="285750" indent="-285750">
              <a:buFont typeface="Arial" panose="020B0604020202020204" pitchFamily="34" charset="0"/>
              <a:buChar char="•"/>
            </a:pPr>
            <a:r>
              <a:rPr lang="en-US" sz="1300" dirty="0"/>
              <a:t>Untreated SAS</a:t>
            </a:r>
          </a:p>
        </p:txBody>
      </p:sp>
      <p:sp>
        <p:nvSpPr>
          <p:cNvPr id="8" name="TextBox 7">
            <a:extLst>
              <a:ext uri="{FF2B5EF4-FFF2-40B4-BE49-F238E27FC236}">
                <a16:creationId xmlns:a16="http://schemas.microsoft.com/office/drawing/2014/main" id="{03E461D6-5449-D842-8588-FB68DF05AF1F}"/>
              </a:ext>
            </a:extLst>
          </p:cNvPr>
          <p:cNvSpPr txBox="1"/>
          <p:nvPr/>
        </p:nvSpPr>
        <p:spPr>
          <a:xfrm>
            <a:off x="721964" y="2701749"/>
            <a:ext cx="2665240" cy="646331"/>
          </a:xfrm>
          <a:prstGeom prst="rect">
            <a:avLst/>
          </a:prstGeom>
          <a:noFill/>
        </p:spPr>
        <p:txBody>
          <a:bodyPr wrap="square" rtlCol="0">
            <a:spAutoFit/>
          </a:bodyPr>
          <a:lstStyle/>
          <a:p>
            <a:pPr marL="171450" indent="-171450">
              <a:buFont typeface="Arial" panose="020B0604020202020204" pitchFamily="34" charset="0"/>
              <a:buChar char="•"/>
            </a:pPr>
            <a:r>
              <a:rPr lang="en-US" sz="1200" b="1" dirty="0"/>
              <a:t>In favor of </a:t>
            </a:r>
            <a:r>
              <a:rPr lang="en-US" sz="1200" b="1" dirty="0">
                <a:solidFill>
                  <a:schemeClr val="accent3"/>
                </a:solidFill>
              </a:rPr>
              <a:t>SODIUM </a:t>
            </a:r>
            <a:br>
              <a:rPr lang="en-US" sz="1200" b="1" dirty="0">
                <a:solidFill>
                  <a:schemeClr val="accent3"/>
                </a:solidFill>
              </a:rPr>
            </a:br>
            <a:r>
              <a:rPr lang="en-US" sz="1200" b="1" dirty="0">
                <a:solidFill>
                  <a:schemeClr val="accent3"/>
                </a:solidFill>
              </a:rPr>
              <a:t>OXYBATE </a:t>
            </a:r>
            <a:r>
              <a:rPr lang="en-US" sz="1200" b="1" dirty="0"/>
              <a:t>as first step:</a:t>
            </a:r>
          </a:p>
          <a:p>
            <a:pPr marL="171450" indent="-171450">
              <a:buFont typeface="Arial" panose="020B0604020202020204" pitchFamily="34" charset="0"/>
              <a:buChar char="•"/>
            </a:pPr>
            <a:endParaRPr lang="en-US" sz="1200" dirty="0"/>
          </a:p>
        </p:txBody>
      </p:sp>
      <p:sp>
        <p:nvSpPr>
          <p:cNvPr id="9" name="Rectangle 8">
            <a:extLst>
              <a:ext uri="{FF2B5EF4-FFF2-40B4-BE49-F238E27FC236}">
                <a16:creationId xmlns:a16="http://schemas.microsoft.com/office/drawing/2014/main" id="{2FB48BE0-5D8A-D44D-A0BC-53BA9FC5D3E3}"/>
              </a:ext>
            </a:extLst>
          </p:cNvPr>
          <p:cNvSpPr/>
          <p:nvPr/>
        </p:nvSpPr>
        <p:spPr>
          <a:xfrm>
            <a:off x="782622" y="3143932"/>
            <a:ext cx="2282775" cy="1153228"/>
          </a:xfrm>
          <a:prstGeom prst="rect">
            <a:avLst/>
          </a:prstGeom>
          <a:solidFill>
            <a:schemeClr val="accent3"/>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285750" indent="-285750">
              <a:buFont typeface="Arial" panose="020B0604020202020204" pitchFamily="34" charset="0"/>
              <a:buChar char="•"/>
            </a:pPr>
            <a:r>
              <a:rPr lang="en-US" sz="1300" dirty="0"/>
              <a:t>Moderate EDS</a:t>
            </a:r>
          </a:p>
          <a:p>
            <a:pPr marL="285750" indent="-285750">
              <a:buFont typeface="Arial" panose="020B0604020202020204" pitchFamily="34" charset="0"/>
              <a:buChar char="•"/>
            </a:pPr>
            <a:r>
              <a:rPr lang="en-US" sz="1300" dirty="0"/>
              <a:t>Severe cataplexy</a:t>
            </a:r>
          </a:p>
          <a:p>
            <a:pPr marL="285750" indent="-285750">
              <a:buFont typeface="Arial" panose="020B0604020202020204" pitchFamily="34" charset="0"/>
              <a:buChar char="•"/>
            </a:pPr>
            <a:r>
              <a:rPr lang="en-US" sz="1300" dirty="0"/>
              <a:t>DNS, obesity (if no OSAS)</a:t>
            </a:r>
          </a:p>
          <a:p>
            <a:pPr marL="285750" indent="-285750">
              <a:buFont typeface="Arial" panose="020B0604020202020204" pitchFamily="34" charset="0"/>
              <a:buChar char="•"/>
            </a:pPr>
            <a:r>
              <a:rPr lang="en-US" sz="1300" dirty="0"/>
              <a:t>Able to comply with drug</a:t>
            </a:r>
          </a:p>
        </p:txBody>
      </p:sp>
      <p:sp>
        <p:nvSpPr>
          <p:cNvPr id="10" name="Rectangle 9">
            <a:extLst>
              <a:ext uri="{FF2B5EF4-FFF2-40B4-BE49-F238E27FC236}">
                <a16:creationId xmlns:a16="http://schemas.microsoft.com/office/drawing/2014/main" id="{DABD1688-4ADC-3B4C-90C0-A7F7897AC4E1}"/>
              </a:ext>
            </a:extLst>
          </p:cNvPr>
          <p:cNvSpPr/>
          <p:nvPr/>
        </p:nvSpPr>
        <p:spPr>
          <a:xfrm>
            <a:off x="3253920" y="1492767"/>
            <a:ext cx="2262766" cy="1153227"/>
          </a:xfrm>
          <a:prstGeom prst="rect">
            <a:avLst/>
          </a:prstGeom>
          <a:solidFill>
            <a:schemeClr val="accent4"/>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285750" indent="-285750">
              <a:buFont typeface="Arial" panose="020B0604020202020204" pitchFamily="34" charset="0"/>
              <a:buChar char="•"/>
            </a:pPr>
            <a:r>
              <a:rPr lang="en-US" sz="1300" dirty="0"/>
              <a:t>Moderate EDS and cataplexy</a:t>
            </a:r>
          </a:p>
          <a:p>
            <a:pPr marL="285750" indent="-285750">
              <a:buFont typeface="Arial" panose="020B0604020202020204" pitchFamily="34" charset="0"/>
              <a:buChar char="•"/>
            </a:pPr>
            <a:r>
              <a:rPr lang="en-US" sz="1300" dirty="0"/>
              <a:t>CVD, untreated OSAS</a:t>
            </a:r>
          </a:p>
          <a:p>
            <a:pPr marL="285750" indent="-285750">
              <a:buFont typeface="Arial" panose="020B0604020202020204" pitchFamily="34" charset="0"/>
              <a:buChar char="•"/>
            </a:pPr>
            <a:r>
              <a:rPr lang="en-US" sz="1300" dirty="0"/>
              <a:t>Psychiatric problems</a:t>
            </a:r>
          </a:p>
        </p:txBody>
      </p:sp>
      <p:sp>
        <p:nvSpPr>
          <p:cNvPr id="11" name="Rectangle 10">
            <a:extLst>
              <a:ext uri="{FF2B5EF4-FFF2-40B4-BE49-F238E27FC236}">
                <a16:creationId xmlns:a16="http://schemas.microsoft.com/office/drawing/2014/main" id="{A63DBCD6-D739-824D-A1C5-73EF29DE39A6}"/>
              </a:ext>
            </a:extLst>
          </p:cNvPr>
          <p:cNvSpPr/>
          <p:nvPr/>
        </p:nvSpPr>
        <p:spPr>
          <a:xfrm>
            <a:off x="3253920" y="3143932"/>
            <a:ext cx="2262766" cy="1153228"/>
          </a:xfrm>
          <a:prstGeom prst="rect">
            <a:avLst/>
          </a:prstGeom>
          <a:solidFill>
            <a:schemeClr val="accent5"/>
          </a:solidFill>
          <a:ln w="635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marL="285750" indent="-285750">
              <a:buFont typeface="Arial" panose="020B0604020202020204" pitchFamily="34" charset="0"/>
              <a:buChar char="•"/>
            </a:pPr>
            <a:r>
              <a:rPr lang="en-US" sz="1300" dirty="0"/>
              <a:t>Resistant cases and severe EDS</a:t>
            </a:r>
          </a:p>
          <a:p>
            <a:pPr marL="285750" indent="-285750">
              <a:buFont typeface="Arial" panose="020B0604020202020204" pitchFamily="34" charset="0"/>
              <a:buChar char="•"/>
            </a:pPr>
            <a:r>
              <a:rPr lang="en-US" sz="1300" dirty="0"/>
              <a:t>Young female with oral contraception</a:t>
            </a:r>
          </a:p>
          <a:p>
            <a:pPr marL="285750" indent="-285750">
              <a:buFont typeface="Arial" panose="020B0604020202020204" pitchFamily="34" charset="0"/>
              <a:buChar char="•"/>
            </a:pPr>
            <a:r>
              <a:rPr lang="en-US" sz="1300" dirty="0"/>
              <a:t>Comorbid ADHD…</a:t>
            </a:r>
          </a:p>
        </p:txBody>
      </p:sp>
      <p:sp>
        <p:nvSpPr>
          <p:cNvPr id="12" name="TextBox 11">
            <a:extLst>
              <a:ext uri="{FF2B5EF4-FFF2-40B4-BE49-F238E27FC236}">
                <a16:creationId xmlns:a16="http://schemas.microsoft.com/office/drawing/2014/main" id="{2CD31AF5-9AAE-4E4A-8811-48DF2F94760F}"/>
              </a:ext>
            </a:extLst>
          </p:cNvPr>
          <p:cNvSpPr txBox="1"/>
          <p:nvPr/>
        </p:nvSpPr>
        <p:spPr>
          <a:xfrm>
            <a:off x="3171939" y="1057856"/>
            <a:ext cx="2426728" cy="646331"/>
          </a:xfrm>
          <a:prstGeom prst="rect">
            <a:avLst/>
          </a:prstGeom>
          <a:noFill/>
        </p:spPr>
        <p:txBody>
          <a:bodyPr wrap="square" rtlCol="0">
            <a:spAutoFit/>
          </a:bodyPr>
          <a:lstStyle/>
          <a:p>
            <a:pPr marL="171450" indent="-171450">
              <a:buFont typeface="Arial" panose="020B0604020202020204" pitchFamily="34" charset="0"/>
              <a:buChar char="•"/>
            </a:pPr>
            <a:r>
              <a:rPr lang="en-US" sz="1200" b="1" dirty="0"/>
              <a:t>In favor of </a:t>
            </a:r>
            <a:r>
              <a:rPr lang="en-US" sz="1200" b="1" dirty="0">
                <a:solidFill>
                  <a:schemeClr val="accent4"/>
                </a:solidFill>
              </a:rPr>
              <a:t>PITOLISANT</a:t>
            </a:r>
            <a:r>
              <a:rPr lang="en-US" sz="1200" b="1" dirty="0"/>
              <a:t> </a:t>
            </a:r>
            <a:br>
              <a:rPr lang="en-US" sz="1200" b="1" dirty="0"/>
            </a:br>
            <a:r>
              <a:rPr lang="en-US" sz="1200" b="1" dirty="0"/>
              <a:t>as first step:</a:t>
            </a:r>
          </a:p>
          <a:p>
            <a:pPr marL="171450" indent="-171450">
              <a:buFont typeface="Arial" panose="020B0604020202020204" pitchFamily="34" charset="0"/>
              <a:buChar char="•"/>
            </a:pPr>
            <a:endParaRPr lang="en-US" sz="1200" dirty="0"/>
          </a:p>
        </p:txBody>
      </p:sp>
      <p:sp>
        <p:nvSpPr>
          <p:cNvPr id="13" name="Rectangle 12">
            <a:extLst>
              <a:ext uri="{FF2B5EF4-FFF2-40B4-BE49-F238E27FC236}">
                <a16:creationId xmlns:a16="http://schemas.microsoft.com/office/drawing/2014/main" id="{CC90C2C6-D95F-2A4A-B5F7-43DD5655A461}"/>
              </a:ext>
            </a:extLst>
          </p:cNvPr>
          <p:cNvSpPr/>
          <p:nvPr/>
        </p:nvSpPr>
        <p:spPr>
          <a:xfrm>
            <a:off x="3199928" y="2706012"/>
            <a:ext cx="2836965" cy="461665"/>
          </a:xfrm>
          <a:prstGeom prst="rect">
            <a:avLst/>
          </a:prstGeom>
        </p:spPr>
        <p:txBody>
          <a:bodyPr wrap="square">
            <a:spAutoFit/>
          </a:bodyPr>
          <a:lstStyle/>
          <a:p>
            <a:pPr marL="171450" indent="-171450">
              <a:buFont typeface="Arial" panose="020B0604020202020204" pitchFamily="34" charset="0"/>
              <a:buChar char="•"/>
            </a:pPr>
            <a:r>
              <a:rPr lang="en-US" sz="1200" b="1" dirty="0"/>
              <a:t>In favor of </a:t>
            </a:r>
            <a:br>
              <a:rPr lang="en-US" sz="1200" b="1" dirty="0"/>
            </a:br>
            <a:r>
              <a:rPr lang="en-US" sz="1200" b="1" dirty="0">
                <a:solidFill>
                  <a:schemeClr val="accent5"/>
                </a:solidFill>
              </a:rPr>
              <a:t>METHYLPHENIDATE</a:t>
            </a:r>
            <a:r>
              <a:rPr lang="en-US" sz="1200" b="1" dirty="0"/>
              <a:t>:</a:t>
            </a:r>
          </a:p>
        </p:txBody>
      </p:sp>
      <p:sp>
        <p:nvSpPr>
          <p:cNvPr id="14" name="Rectangle 13">
            <a:extLst>
              <a:ext uri="{FF2B5EF4-FFF2-40B4-BE49-F238E27FC236}">
                <a16:creationId xmlns:a16="http://schemas.microsoft.com/office/drawing/2014/main" id="{7D7C1A5E-260F-E24C-BBEB-E171382F927B}"/>
              </a:ext>
            </a:extLst>
          </p:cNvPr>
          <p:cNvSpPr/>
          <p:nvPr/>
        </p:nvSpPr>
        <p:spPr>
          <a:xfrm>
            <a:off x="5725218" y="1503904"/>
            <a:ext cx="2400435" cy="1153227"/>
          </a:xfrm>
          <a:prstGeom prst="rect">
            <a:avLst/>
          </a:prstGeom>
          <a:solidFill>
            <a:srgbClr val="8E2663"/>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285750" indent="-285750">
              <a:buFont typeface="Arial" panose="020B0604020202020204" pitchFamily="34" charset="0"/>
              <a:buChar char="•"/>
            </a:pPr>
            <a:r>
              <a:rPr lang="en-US" sz="1300" dirty="0">
                <a:solidFill>
                  <a:schemeClr val="bg1"/>
                </a:solidFill>
              </a:rPr>
              <a:t>Resistant cases and severe EDS</a:t>
            </a:r>
          </a:p>
          <a:p>
            <a:pPr marL="285750" indent="-285750">
              <a:buFont typeface="Arial" panose="020B0604020202020204" pitchFamily="34" charset="0"/>
              <a:buChar char="•"/>
            </a:pPr>
            <a:r>
              <a:rPr lang="en-US" sz="1300" dirty="0">
                <a:solidFill>
                  <a:schemeClr val="bg1"/>
                </a:solidFill>
              </a:rPr>
              <a:t>Mild cataplexy, if any</a:t>
            </a:r>
          </a:p>
          <a:p>
            <a:pPr marL="285750" indent="-285750">
              <a:buFont typeface="Arial" panose="020B0604020202020204" pitchFamily="34" charset="0"/>
              <a:buChar char="•"/>
            </a:pPr>
            <a:r>
              <a:rPr lang="en-US" sz="1300" dirty="0">
                <a:solidFill>
                  <a:schemeClr val="bg1"/>
                </a:solidFill>
              </a:rPr>
              <a:t>Low cardiovascular risk</a:t>
            </a:r>
          </a:p>
        </p:txBody>
      </p:sp>
      <p:sp>
        <p:nvSpPr>
          <p:cNvPr id="15" name="TextBox 14">
            <a:extLst>
              <a:ext uri="{FF2B5EF4-FFF2-40B4-BE49-F238E27FC236}">
                <a16:creationId xmlns:a16="http://schemas.microsoft.com/office/drawing/2014/main" id="{E2F2337B-5EEC-664E-B3CC-DE345314177A}"/>
              </a:ext>
            </a:extLst>
          </p:cNvPr>
          <p:cNvSpPr txBox="1"/>
          <p:nvPr/>
        </p:nvSpPr>
        <p:spPr>
          <a:xfrm>
            <a:off x="742302" y="4386541"/>
            <a:ext cx="7659395" cy="307777"/>
          </a:xfrm>
          <a:prstGeom prst="rect">
            <a:avLst/>
          </a:prstGeom>
          <a:noFill/>
          <a:ln>
            <a:noFill/>
          </a:ln>
        </p:spPr>
        <p:txBody>
          <a:bodyPr wrap="square" rtlCol="0">
            <a:spAutoFit/>
          </a:bodyPr>
          <a:lstStyle/>
          <a:p>
            <a:r>
              <a:rPr lang="en-US" sz="1200" dirty="0"/>
              <a:t>Personalized medicine </a:t>
            </a:r>
            <a:r>
              <a:rPr lang="en-US" sz="1400" b="1" dirty="0"/>
              <a:t>►</a:t>
            </a:r>
            <a:r>
              <a:rPr lang="en-US" sz="1200" dirty="0"/>
              <a:t> Benefit/risk </a:t>
            </a:r>
            <a:r>
              <a:rPr lang="en-US" sz="1200" b="1" dirty="0"/>
              <a:t>ratio</a:t>
            </a:r>
            <a:r>
              <a:rPr lang="en-US" sz="1200" dirty="0"/>
              <a:t> needs to be assessed regularly </a:t>
            </a:r>
            <a:r>
              <a:rPr lang="en-US" sz="1400" b="1" dirty="0"/>
              <a:t>►</a:t>
            </a:r>
            <a:r>
              <a:rPr lang="en-US" sz="1200" dirty="0"/>
              <a:t> Unmet needs in EDS remain</a:t>
            </a:r>
          </a:p>
        </p:txBody>
      </p:sp>
      <p:sp>
        <p:nvSpPr>
          <p:cNvPr id="16" name="TextBox 15">
            <a:extLst>
              <a:ext uri="{FF2B5EF4-FFF2-40B4-BE49-F238E27FC236}">
                <a16:creationId xmlns:a16="http://schemas.microsoft.com/office/drawing/2014/main" id="{28611EE1-0458-1046-AB87-58B44AEA8E97}"/>
              </a:ext>
            </a:extLst>
          </p:cNvPr>
          <p:cNvSpPr txBox="1"/>
          <p:nvPr/>
        </p:nvSpPr>
        <p:spPr>
          <a:xfrm>
            <a:off x="5631668" y="1048339"/>
            <a:ext cx="2703681" cy="646331"/>
          </a:xfrm>
          <a:prstGeom prst="rect">
            <a:avLst/>
          </a:prstGeom>
          <a:noFill/>
        </p:spPr>
        <p:txBody>
          <a:bodyPr wrap="square" rtlCol="0">
            <a:spAutoFit/>
          </a:bodyPr>
          <a:lstStyle/>
          <a:p>
            <a:pPr marL="171450" indent="-171450">
              <a:buFont typeface="Arial" panose="020B0604020202020204" pitchFamily="34" charset="0"/>
              <a:buChar char="•"/>
            </a:pPr>
            <a:r>
              <a:rPr lang="en-US" sz="1200" b="1" dirty="0"/>
              <a:t>In favor of </a:t>
            </a:r>
            <a:r>
              <a:rPr lang="en-US" sz="1200" b="1" dirty="0">
                <a:solidFill>
                  <a:srgbClr val="8E2663"/>
                </a:solidFill>
              </a:rPr>
              <a:t>SOLRIAMFETOL</a:t>
            </a:r>
            <a:r>
              <a:rPr lang="en-US" sz="1200" b="1" dirty="0"/>
              <a:t> </a:t>
            </a:r>
            <a:br>
              <a:rPr lang="en-US" sz="1200" b="1" dirty="0"/>
            </a:br>
            <a:r>
              <a:rPr lang="en-US" sz="1200" b="1" dirty="0"/>
              <a:t>as first step:</a:t>
            </a:r>
          </a:p>
          <a:p>
            <a:pPr marL="171450" indent="-171450">
              <a:buFont typeface="Arial" panose="020B0604020202020204" pitchFamily="34" charset="0"/>
              <a:buChar char="•"/>
            </a:pPr>
            <a:endParaRPr lang="en-US" sz="1200" dirty="0"/>
          </a:p>
        </p:txBody>
      </p:sp>
      <p:sp>
        <p:nvSpPr>
          <p:cNvPr id="17" name="Rectangle 16">
            <a:extLst>
              <a:ext uri="{FF2B5EF4-FFF2-40B4-BE49-F238E27FC236}">
                <a16:creationId xmlns:a16="http://schemas.microsoft.com/office/drawing/2014/main" id="{DE1B2B37-00A8-874E-A86F-5766CE530E29}"/>
              </a:ext>
            </a:extLst>
          </p:cNvPr>
          <p:cNvSpPr/>
          <p:nvPr/>
        </p:nvSpPr>
        <p:spPr>
          <a:xfrm>
            <a:off x="5725219" y="3134407"/>
            <a:ext cx="2400434" cy="1153228"/>
          </a:xfrm>
          <a:prstGeom prst="rect">
            <a:avLst/>
          </a:prstGeom>
          <a:solidFill>
            <a:schemeClr val="accent4">
              <a:lumMod val="50000"/>
            </a:schemeClr>
          </a:solidFill>
          <a:ln w="635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marL="285750" indent="-285750">
              <a:buFont typeface="Arial" panose="020B0604020202020204" pitchFamily="34" charset="0"/>
              <a:buChar char="•"/>
            </a:pPr>
            <a:r>
              <a:rPr lang="en-US" sz="1300" dirty="0">
                <a:solidFill>
                  <a:schemeClr val="bg1"/>
                </a:solidFill>
              </a:rPr>
              <a:t>Same as sodium </a:t>
            </a:r>
            <a:r>
              <a:rPr lang="en-US" sz="1300" dirty="0" err="1">
                <a:solidFill>
                  <a:schemeClr val="bg1"/>
                </a:solidFill>
              </a:rPr>
              <a:t>oxybate</a:t>
            </a:r>
            <a:endParaRPr lang="en-US" sz="1300" dirty="0">
              <a:solidFill>
                <a:schemeClr val="bg1"/>
              </a:solidFill>
            </a:endParaRPr>
          </a:p>
          <a:p>
            <a:pPr marL="285750" indent="-285750">
              <a:buFont typeface="Arial" panose="020B0604020202020204" pitchFamily="34" charset="0"/>
              <a:buChar char="•"/>
            </a:pPr>
            <a:r>
              <a:rPr lang="en-US" sz="1300" dirty="0">
                <a:solidFill>
                  <a:schemeClr val="bg1"/>
                </a:solidFill>
              </a:rPr>
              <a:t>Especially in the context of comorbid CVD</a:t>
            </a:r>
          </a:p>
          <a:p>
            <a:pPr marL="285750" indent="-285750">
              <a:buFont typeface="Arial" panose="020B0604020202020204" pitchFamily="34" charset="0"/>
              <a:buChar char="•"/>
            </a:pPr>
            <a:endParaRPr lang="en-US" sz="1300" dirty="0"/>
          </a:p>
        </p:txBody>
      </p:sp>
      <p:sp>
        <p:nvSpPr>
          <p:cNvPr id="18" name="Rectangle 17">
            <a:extLst>
              <a:ext uri="{FF2B5EF4-FFF2-40B4-BE49-F238E27FC236}">
                <a16:creationId xmlns:a16="http://schemas.microsoft.com/office/drawing/2014/main" id="{4C261945-B870-8D4E-A1DD-CEB1F6A287CF}"/>
              </a:ext>
            </a:extLst>
          </p:cNvPr>
          <p:cNvSpPr/>
          <p:nvPr/>
        </p:nvSpPr>
        <p:spPr>
          <a:xfrm>
            <a:off x="5729300" y="2703239"/>
            <a:ext cx="1895990" cy="461665"/>
          </a:xfrm>
          <a:prstGeom prst="rect">
            <a:avLst/>
          </a:prstGeom>
        </p:spPr>
        <p:txBody>
          <a:bodyPr wrap="square">
            <a:spAutoFit/>
          </a:bodyPr>
          <a:lstStyle/>
          <a:p>
            <a:pPr marL="171450" indent="-171450">
              <a:buFont typeface="Arial" panose="020B0604020202020204" pitchFamily="34" charset="0"/>
              <a:buChar char="•"/>
            </a:pPr>
            <a:r>
              <a:rPr lang="en-US" sz="1200" b="1" dirty="0"/>
              <a:t>In favor of </a:t>
            </a:r>
            <a:r>
              <a:rPr lang="en-US" sz="1200" b="1" dirty="0">
                <a:solidFill>
                  <a:schemeClr val="accent5"/>
                </a:solidFill>
              </a:rPr>
              <a:t>JZP-258 </a:t>
            </a:r>
            <a:r>
              <a:rPr lang="en-US" sz="1200" b="1" dirty="0"/>
              <a:t>as first step:</a:t>
            </a:r>
          </a:p>
        </p:txBody>
      </p:sp>
    </p:spTree>
    <p:extLst>
      <p:ext uri="{BB962C8B-B14F-4D97-AF65-F5344CB8AC3E}">
        <p14:creationId xmlns:p14="http://schemas.microsoft.com/office/powerpoint/2010/main" val="1013936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ed Rectangular Callout 26">
            <a:extLst>
              <a:ext uri="{FF2B5EF4-FFF2-40B4-BE49-F238E27FC236}">
                <a16:creationId xmlns:a16="http://schemas.microsoft.com/office/drawing/2014/main" id="{A942FCE2-4100-6840-9F84-E1918E403B33}"/>
              </a:ext>
            </a:extLst>
          </p:cNvPr>
          <p:cNvSpPr/>
          <p:nvPr/>
        </p:nvSpPr>
        <p:spPr>
          <a:xfrm>
            <a:off x="3614945" y="1153460"/>
            <a:ext cx="4312339" cy="3700197"/>
          </a:xfrm>
          <a:prstGeom prst="wedgeRoundRectCallout">
            <a:avLst>
              <a:gd name="adj1" fmla="val -69717"/>
              <a:gd name="adj2" fmla="val -2234"/>
              <a:gd name="adj3" fmla="val 16667"/>
            </a:avLst>
          </a:prstGeom>
          <a:solidFill>
            <a:schemeClr val="accent1">
              <a:lumMod val="25000"/>
              <a:lumOff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 name="Title 1">
            <a:extLst>
              <a:ext uri="{FF2B5EF4-FFF2-40B4-BE49-F238E27FC236}">
                <a16:creationId xmlns:a16="http://schemas.microsoft.com/office/drawing/2014/main" id="{8ACAD6F9-6623-D640-8B44-705A0AC8C27D}"/>
              </a:ext>
            </a:extLst>
          </p:cNvPr>
          <p:cNvSpPr>
            <a:spLocks noGrp="1"/>
          </p:cNvSpPr>
          <p:nvPr>
            <p:ph type="title"/>
          </p:nvPr>
        </p:nvSpPr>
        <p:spPr>
          <a:xfrm>
            <a:off x="336884" y="17460"/>
            <a:ext cx="8502316" cy="929485"/>
          </a:xfrm>
        </p:spPr>
        <p:txBody>
          <a:bodyPr/>
          <a:lstStyle/>
          <a:p>
            <a:r>
              <a:rPr lang="en-US" sz="3200" dirty="0"/>
              <a:t>Considerations for Treatment Selection for EDS: </a:t>
            </a:r>
            <a:r>
              <a:rPr lang="fr-FR" sz="3200" dirty="0" err="1"/>
              <a:t>Sub</a:t>
            </a:r>
            <a:r>
              <a:rPr lang="fr-FR" sz="3200" dirty="0"/>
              <a:t>-Populations/Conditions</a:t>
            </a:r>
            <a:endParaRPr lang="en-US" sz="3200" dirty="0"/>
          </a:p>
        </p:txBody>
      </p:sp>
      <p:sp>
        <p:nvSpPr>
          <p:cNvPr id="4" name="Text Placeholder 3">
            <a:extLst>
              <a:ext uri="{FF2B5EF4-FFF2-40B4-BE49-F238E27FC236}">
                <a16:creationId xmlns:a16="http://schemas.microsoft.com/office/drawing/2014/main" id="{44B55285-2E06-CF4D-A8C0-F8A51CABCEBF}"/>
              </a:ext>
            </a:extLst>
          </p:cNvPr>
          <p:cNvSpPr>
            <a:spLocks noGrp="1"/>
          </p:cNvSpPr>
          <p:nvPr>
            <p:ph type="body" sz="quarter" idx="10"/>
          </p:nvPr>
        </p:nvSpPr>
        <p:spPr/>
        <p:txBody>
          <a:bodyPr/>
          <a:lstStyle/>
          <a:p>
            <a:endParaRPr lang="en-US"/>
          </a:p>
        </p:txBody>
      </p:sp>
      <p:sp>
        <p:nvSpPr>
          <p:cNvPr id="5" name="TextBox 4">
            <a:extLst>
              <a:ext uri="{FF2B5EF4-FFF2-40B4-BE49-F238E27FC236}">
                <a16:creationId xmlns:a16="http://schemas.microsoft.com/office/drawing/2014/main" id="{C4C199E0-11D4-1642-BD50-CCF3BCDBEF4D}"/>
              </a:ext>
            </a:extLst>
          </p:cNvPr>
          <p:cNvSpPr txBox="1"/>
          <p:nvPr/>
        </p:nvSpPr>
        <p:spPr>
          <a:xfrm>
            <a:off x="4049757" y="2326922"/>
            <a:ext cx="3495563" cy="615553"/>
          </a:xfrm>
          <a:prstGeom prst="rect">
            <a:avLst/>
          </a:prstGeom>
          <a:solidFill>
            <a:schemeClr val="accent4"/>
          </a:solidFill>
          <a:ln>
            <a:solidFill>
              <a:schemeClr val="tx1"/>
            </a:solidFill>
          </a:ln>
        </p:spPr>
        <p:txBody>
          <a:bodyPr wrap="square" rtlCol="0">
            <a:spAutoFit/>
          </a:bodyPr>
          <a:lstStyle/>
          <a:p>
            <a:r>
              <a:rPr lang="en-US" b="1" dirty="0">
                <a:solidFill>
                  <a:schemeClr val="bg1"/>
                </a:solidFill>
              </a:rPr>
              <a:t>In elderly population? </a:t>
            </a:r>
          </a:p>
          <a:p>
            <a:pPr marL="285750" indent="-285750">
              <a:buFont typeface="Arial" panose="020B0604020202020204" pitchFamily="34" charset="0"/>
              <a:buChar char="•"/>
            </a:pPr>
            <a:r>
              <a:rPr lang="en-US" sz="1600" dirty="0">
                <a:solidFill>
                  <a:schemeClr val="bg1"/>
                </a:solidFill>
              </a:rPr>
              <a:t>High DNS, comorbid CVD</a:t>
            </a:r>
          </a:p>
        </p:txBody>
      </p:sp>
      <p:sp>
        <p:nvSpPr>
          <p:cNvPr id="6" name="TextBox 5">
            <a:extLst>
              <a:ext uri="{FF2B5EF4-FFF2-40B4-BE49-F238E27FC236}">
                <a16:creationId xmlns:a16="http://schemas.microsoft.com/office/drawing/2014/main" id="{843ECB67-CBF9-1D4A-B503-C065C24FCAF2}"/>
              </a:ext>
            </a:extLst>
          </p:cNvPr>
          <p:cNvSpPr txBox="1"/>
          <p:nvPr/>
        </p:nvSpPr>
        <p:spPr>
          <a:xfrm>
            <a:off x="4049758" y="1656935"/>
            <a:ext cx="3495563" cy="615553"/>
          </a:xfrm>
          <a:prstGeom prst="rect">
            <a:avLst/>
          </a:prstGeom>
          <a:solidFill>
            <a:schemeClr val="accent3"/>
          </a:solidFill>
          <a:ln>
            <a:solidFill>
              <a:schemeClr val="tx1"/>
            </a:solidFill>
          </a:ln>
        </p:spPr>
        <p:txBody>
          <a:bodyPr wrap="square" rtlCol="0">
            <a:spAutoFit/>
          </a:bodyPr>
          <a:lstStyle/>
          <a:p>
            <a:r>
              <a:rPr lang="en-US" b="1" dirty="0">
                <a:solidFill>
                  <a:schemeClr val="bg1"/>
                </a:solidFill>
              </a:rPr>
              <a:t>In children? </a:t>
            </a:r>
          </a:p>
          <a:p>
            <a:pPr marL="285750" indent="-285750">
              <a:buFont typeface="Arial" panose="020B0604020202020204" pitchFamily="34" charset="0"/>
              <a:buChar char="•"/>
            </a:pPr>
            <a:r>
              <a:rPr lang="en-US" sz="1600" dirty="0">
                <a:solidFill>
                  <a:schemeClr val="bg1"/>
                </a:solidFill>
              </a:rPr>
              <a:t>Sodium </a:t>
            </a:r>
            <a:r>
              <a:rPr lang="en-US" sz="1600" dirty="0" err="1">
                <a:solidFill>
                  <a:schemeClr val="bg1"/>
                </a:solidFill>
              </a:rPr>
              <a:t>oxybate</a:t>
            </a:r>
            <a:r>
              <a:rPr lang="en-US" sz="1600" dirty="0">
                <a:solidFill>
                  <a:schemeClr val="bg1"/>
                </a:solidFill>
              </a:rPr>
              <a:t> for NT1?</a:t>
            </a:r>
            <a:endParaRPr lang="en-US" sz="1400" dirty="0">
              <a:solidFill>
                <a:schemeClr val="bg1"/>
              </a:solidFill>
            </a:endParaRPr>
          </a:p>
        </p:txBody>
      </p:sp>
      <p:sp>
        <p:nvSpPr>
          <p:cNvPr id="7" name="TextBox 6">
            <a:extLst>
              <a:ext uri="{FF2B5EF4-FFF2-40B4-BE49-F238E27FC236}">
                <a16:creationId xmlns:a16="http://schemas.microsoft.com/office/drawing/2014/main" id="{79B92007-790A-A348-A564-D8EB057B41E3}"/>
              </a:ext>
            </a:extLst>
          </p:cNvPr>
          <p:cNvSpPr txBox="1"/>
          <p:nvPr/>
        </p:nvSpPr>
        <p:spPr>
          <a:xfrm>
            <a:off x="4049762" y="1233169"/>
            <a:ext cx="3495563" cy="369332"/>
          </a:xfrm>
          <a:prstGeom prst="rect">
            <a:avLst/>
          </a:prstGeom>
          <a:solidFill>
            <a:srgbClr val="8E2663"/>
          </a:solidFill>
          <a:ln>
            <a:solidFill>
              <a:schemeClr val="tx1"/>
            </a:solidFill>
          </a:ln>
        </p:spPr>
        <p:txBody>
          <a:bodyPr wrap="square" rtlCol="0">
            <a:spAutoFit/>
          </a:bodyPr>
          <a:lstStyle/>
          <a:p>
            <a:r>
              <a:rPr lang="en-US" b="1" dirty="0">
                <a:solidFill>
                  <a:schemeClr val="bg1"/>
                </a:solidFill>
              </a:rPr>
              <a:t>In refractory patients?</a:t>
            </a:r>
            <a:endParaRPr lang="en-US" sz="1600" b="1" dirty="0">
              <a:solidFill>
                <a:schemeClr val="bg1"/>
              </a:solidFill>
            </a:endParaRPr>
          </a:p>
        </p:txBody>
      </p:sp>
      <p:sp>
        <p:nvSpPr>
          <p:cNvPr id="14" name="TextBox 13">
            <a:extLst>
              <a:ext uri="{FF2B5EF4-FFF2-40B4-BE49-F238E27FC236}">
                <a16:creationId xmlns:a16="http://schemas.microsoft.com/office/drawing/2014/main" id="{FCBEDCCB-D34E-174D-9F48-60F94846C276}"/>
              </a:ext>
            </a:extLst>
          </p:cNvPr>
          <p:cNvSpPr txBox="1"/>
          <p:nvPr/>
        </p:nvSpPr>
        <p:spPr>
          <a:xfrm>
            <a:off x="4049757" y="2996909"/>
            <a:ext cx="3495563" cy="615553"/>
          </a:xfrm>
          <a:prstGeom prst="rect">
            <a:avLst/>
          </a:prstGeom>
          <a:solidFill>
            <a:schemeClr val="accent2"/>
          </a:solidFill>
          <a:ln>
            <a:solidFill>
              <a:schemeClr val="tx1"/>
            </a:solidFill>
          </a:ln>
        </p:spPr>
        <p:txBody>
          <a:bodyPr wrap="square" rtlCol="0">
            <a:spAutoFit/>
          </a:bodyPr>
          <a:lstStyle/>
          <a:p>
            <a:r>
              <a:rPr lang="en-US" b="1" dirty="0">
                <a:solidFill>
                  <a:schemeClr val="bg1"/>
                </a:solidFill>
              </a:rPr>
              <a:t>During pregnancy?</a:t>
            </a:r>
          </a:p>
          <a:p>
            <a:pPr marL="285750" indent="-285750">
              <a:buFont typeface="Arial" panose="020B0604020202020204" pitchFamily="34" charset="0"/>
              <a:buChar char="•"/>
            </a:pPr>
            <a:r>
              <a:rPr lang="en-US" sz="1600" dirty="0">
                <a:solidFill>
                  <a:schemeClr val="bg1"/>
                </a:solidFill>
              </a:rPr>
              <a:t>No modafinil</a:t>
            </a:r>
          </a:p>
        </p:txBody>
      </p:sp>
      <p:sp>
        <p:nvSpPr>
          <p:cNvPr id="15" name="TextBox 14">
            <a:extLst>
              <a:ext uri="{FF2B5EF4-FFF2-40B4-BE49-F238E27FC236}">
                <a16:creationId xmlns:a16="http://schemas.microsoft.com/office/drawing/2014/main" id="{7B06E77B-46B2-BA4B-A6FC-2AF73A82BFE1}"/>
              </a:ext>
            </a:extLst>
          </p:cNvPr>
          <p:cNvSpPr txBox="1"/>
          <p:nvPr/>
        </p:nvSpPr>
        <p:spPr>
          <a:xfrm>
            <a:off x="4049756" y="3666896"/>
            <a:ext cx="3495563" cy="369332"/>
          </a:xfrm>
          <a:prstGeom prst="rect">
            <a:avLst/>
          </a:prstGeom>
          <a:solidFill>
            <a:schemeClr val="accent5"/>
          </a:solidFill>
          <a:ln>
            <a:solidFill>
              <a:schemeClr val="tx1"/>
            </a:solidFill>
          </a:ln>
        </p:spPr>
        <p:txBody>
          <a:bodyPr wrap="square" rtlCol="0">
            <a:spAutoFit/>
          </a:bodyPr>
          <a:lstStyle/>
          <a:p>
            <a:r>
              <a:rPr lang="en-US" b="1" dirty="0">
                <a:solidFill>
                  <a:schemeClr val="bg1"/>
                </a:solidFill>
              </a:rPr>
              <a:t>During anesthesiology?</a:t>
            </a:r>
          </a:p>
        </p:txBody>
      </p:sp>
      <p:sp>
        <p:nvSpPr>
          <p:cNvPr id="16" name="TextBox 15">
            <a:extLst>
              <a:ext uri="{FF2B5EF4-FFF2-40B4-BE49-F238E27FC236}">
                <a16:creationId xmlns:a16="http://schemas.microsoft.com/office/drawing/2014/main" id="{5248BDA6-8D04-5F44-9385-394001F62D94}"/>
              </a:ext>
            </a:extLst>
          </p:cNvPr>
          <p:cNvSpPr txBox="1"/>
          <p:nvPr/>
        </p:nvSpPr>
        <p:spPr>
          <a:xfrm>
            <a:off x="4049757" y="4090662"/>
            <a:ext cx="3495563" cy="615553"/>
          </a:xfrm>
          <a:prstGeom prst="rect">
            <a:avLst/>
          </a:prstGeom>
          <a:solidFill>
            <a:srgbClr val="999999"/>
          </a:solidFill>
          <a:ln>
            <a:solidFill>
              <a:schemeClr val="tx1"/>
            </a:solidFill>
          </a:ln>
        </p:spPr>
        <p:txBody>
          <a:bodyPr wrap="square" rtlCol="0">
            <a:spAutoFit/>
          </a:bodyPr>
          <a:lstStyle/>
          <a:p>
            <a:r>
              <a:rPr lang="en-US" b="1" dirty="0">
                <a:solidFill>
                  <a:schemeClr val="bg1"/>
                </a:solidFill>
              </a:rPr>
              <a:t>Long-term management! </a:t>
            </a:r>
          </a:p>
          <a:p>
            <a:pPr marL="285750" indent="-285750">
              <a:buFont typeface="Arial" panose="020B0604020202020204" pitchFamily="34" charset="0"/>
              <a:buChar char="•"/>
            </a:pPr>
            <a:r>
              <a:rPr lang="en-US" sz="1600" dirty="0">
                <a:solidFill>
                  <a:schemeClr val="bg1"/>
                </a:solidFill>
              </a:rPr>
              <a:t>Comedications often required</a:t>
            </a:r>
          </a:p>
        </p:txBody>
      </p:sp>
      <p:pic>
        <p:nvPicPr>
          <p:cNvPr id="24" name="Graphic 23" descr="Questions">
            <a:extLst>
              <a:ext uri="{FF2B5EF4-FFF2-40B4-BE49-F238E27FC236}">
                <a16:creationId xmlns:a16="http://schemas.microsoft.com/office/drawing/2014/main" id="{4B609E1D-83BD-224F-A0C9-A52FBC7B4E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8935" y="1651303"/>
            <a:ext cx="2482770" cy="2239702"/>
          </a:xfrm>
          <a:prstGeom prst="rect">
            <a:avLst/>
          </a:prstGeom>
        </p:spPr>
      </p:pic>
    </p:spTree>
    <p:extLst>
      <p:ext uri="{BB962C8B-B14F-4D97-AF65-F5344CB8AC3E}">
        <p14:creationId xmlns:p14="http://schemas.microsoft.com/office/powerpoint/2010/main" val="2642084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7A9D70D-D332-C54E-A9C3-397CCE084C2A}"/>
              </a:ext>
            </a:extLst>
          </p:cNvPr>
          <p:cNvSpPr>
            <a:spLocks noGrp="1"/>
          </p:cNvSpPr>
          <p:nvPr>
            <p:ph idx="1"/>
          </p:nvPr>
        </p:nvSpPr>
        <p:spPr>
          <a:xfrm>
            <a:off x="119170" y="1084898"/>
            <a:ext cx="8823158" cy="3955955"/>
          </a:xfrm>
        </p:spPr>
        <p:txBody>
          <a:bodyPr/>
          <a:lstStyle/>
          <a:p>
            <a:r>
              <a:rPr lang="en-US" sz="2400" dirty="0"/>
              <a:t>Develop personalized, effective strategies to reduce EDS in patients with OSA or narcolepsy</a:t>
            </a:r>
          </a:p>
          <a:p>
            <a:r>
              <a:rPr lang="en-US" sz="2400" dirty="0"/>
              <a:t>Consider patient comorbidities such as depression, obesity, and cardiovascular disease risks (e.g., hypertension) when making treatment selections</a:t>
            </a:r>
          </a:p>
          <a:p>
            <a:r>
              <a:rPr lang="en-US" sz="2400" dirty="0"/>
              <a:t>Incorporate the use of safer, lower sodium alternatives to mitigate EDS without imposing a cardiovascular burden </a:t>
            </a:r>
          </a:p>
          <a:p>
            <a:r>
              <a:rPr lang="en-US" sz="2400" dirty="0">
                <a:solidFill>
                  <a:schemeClr val="tx1"/>
                </a:solidFill>
              </a:rPr>
              <a:t>Standardize and personalize patient follow-up, including the use of standardized scales such as the Epworth Sleepiness Scale and </a:t>
            </a:r>
            <a:r>
              <a:rPr lang="en-US" sz="2400">
                <a:solidFill>
                  <a:schemeClr val="tx1"/>
                </a:solidFill>
              </a:rPr>
              <a:t>Narcolepsy Severity Scale</a:t>
            </a:r>
            <a:endParaRPr lang="en-US" sz="2400" dirty="0">
              <a:solidFill>
                <a:schemeClr val="tx1"/>
              </a:solidFill>
            </a:endParaRPr>
          </a:p>
          <a:p>
            <a:endParaRPr lang="en-US" sz="2400" dirty="0"/>
          </a:p>
        </p:txBody>
      </p:sp>
      <p:sp>
        <p:nvSpPr>
          <p:cNvPr id="5" name="Title 4">
            <a:extLst>
              <a:ext uri="{FF2B5EF4-FFF2-40B4-BE49-F238E27FC236}">
                <a16:creationId xmlns:a16="http://schemas.microsoft.com/office/drawing/2014/main" id="{76B19D86-3EC8-BE46-A7D1-BBE097ECCCC6}"/>
              </a:ext>
            </a:extLst>
          </p:cNvPr>
          <p:cNvSpPr>
            <a:spLocks noGrp="1"/>
          </p:cNvSpPr>
          <p:nvPr>
            <p:ph type="title"/>
          </p:nvPr>
        </p:nvSpPr>
        <p:spPr/>
        <p:txBody>
          <a:bodyPr/>
          <a:lstStyle/>
          <a:p>
            <a:r>
              <a:rPr lang="en-US" dirty="0"/>
              <a:t>SMART Goals</a:t>
            </a:r>
          </a:p>
        </p:txBody>
      </p:sp>
      <p:sp>
        <p:nvSpPr>
          <p:cNvPr id="7" name="Text Placeholder 6">
            <a:extLst>
              <a:ext uri="{FF2B5EF4-FFF2-40B4-BE49-F238E27FC236}">
                <a16:creationId xmlns:a16="http://schemas.microsoft.com/office/drawing/2014/main" id="{A3571E93-172B-8142-B73F-7DDC81A59241}"/>
              </a:ext>
            </a:extLst>
          </p:cNvPr>
          <p:cNvSpPr>
            <a:spLocks noGrp="1"/>
          </p:cNvSpPr>
          <p:nvPr>
            <p:ph type="body" sz="half" idx="2"/>
          </p:nvPr>
        </p:nvSpPr>
        <p:spPr>
          <a:xfrm>
            <a:off x="320843" y="547828"/>
            <a:ext cx="8502316" cy="367024"/>
          </a:xfrm>
        </p:spPr>
        <p:txBody>
          <a:bodyPr/>
          <a:lstStyle/>
          <a:p>
            <a:r>
              <a:rPr lang="en-US" b="1" dirty="0"/>
              <a:t>S</a:t>
            </a:r>
            <a:r>
              <a:rPr lang="en-US" dirty="0"/>
              <a:t>pecific, </a:t>
            </a:r>
            <a:r>
              <a:rPr lang="en-US" b="1" dirty="0"/>
              <a:t>M</a:t>
            </a:r>
            <a:r>
              <a:rPr lang="en-US" dirty="0"/>
              <a:t>easurable, </a:t>
            </a:r>
            <a:r>
              <a:rPr lang="en-US" b="1" dirty="0"/>
              <a:t>A</a:t>
            </a:r>
            <a:r>
              <a:rPr lang="en-US" dirty="0"/>
              <a:t>ttainable, </a:t>
            </a:r>
            <a:r>
              <a:rPr lang="en-US" b="1" dirty="0"/>
              <a:t>R</a:t>
            </a:r>
            <a:r>
              <a:rPr lang="en-US" dirty="0"/>
              <a:t>elevant, </a:t>
            </a:r>
            <a:r>
              <a:rPr lang="en-US" b="1" dirty="0"/>
              <a:t>T</a:t>
            </a:r>
            <a:r>
              <a:rPr lang="en-US" dirty="0"/>
              <a:t>imely</a:t>
            </a:r>
          </a:p>
        </p:txBody>
      </p:sp>
      <p:sp>
        <p:nvSpPr>
          <p:cNvPr id="8" name="Text Placeholder 7">
            <a:extLst>
              <a:ext uri="{FF2B5EF4-FFF2-40B4-BE49-F238E27FC236}">
                <a16:creationId xmlns:a16="http://schemas.microsoft.com/office/drawing/2014/main" id="{03CC67C5-7D58-EB41-89BE-D0033DA24483}"/>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342252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4DB3E3-7D99-9E4C-815A-79DD510842E3}"/>
              </a:ext>
            </a:extLst>
          </p:cNvPr>
          <p:cNvSpPr>
            <a:spLocks noGrp="1"/>
          </p:cNvSpPr>
          <p:nvPr>
            <p:ph type="title"/>
          </p:nvPr>
        </p:nvSpPr>
        <p:spPr>
          <a:xfrm>
            <a:off x="549274" y="1197083"/>
            <a:ext cx="8001000" cy="3388620"/>
          </a:xfrm>
        </p:spPr>
        <p:txBody>
          <a:bodyPr/>
          <a:lstStyle/>
          <a:p>
            <a:pPr>
              <a:spcBef>
                <a:spcPts val="1000"/>
              </a:spcBef>
            </a:pPr>
            <a:r>
              <a:rPr lang="en-US" sz="2800" dirty="0">
                <a:solidFill>
                  <a:schemeClr val="bg2"/>
                </a:solidFill>
              </a:rPr>
              <a:t>To receive CME/CE credit, click on the link to complete the post-test and evaluation online. Be sure to fill in your </a:t>
            </a:r>
            <a:r>
              <a:rPr lang="en-US" sz="2800" b="1" dirty="0">
                <a:solidFill>
                  <a:schemeClr val="bg2"/>
                </a:solidFill>
              </a:rPr>
              <a:t>ABIM ID number </a:t>
            </a:r>
            <a:r>
              <a:rPr lang="en-US" sz="2800" dirty="0">
                <a:solidFill>
                  <a:schemeClr val="bg2"/>
                </a:solidFill>
              </a:rPr>
              <a:t>and </a:t>
            </a:r>
            <a:r>
              <a:rPr lang="en-US" sz="2800" b="1" dirty="0">
                <a:solidFill>
                  <a:schemeClr val="bg2"/>
                </a:solidFill>
              </a:rPr>
              <a:t>DOB</a:t>
            </a:r>
            <a:r>
              <a:rPr lang="en-US" sz="2800" dirty="0">
                <a:solidFill>
                  <a:schemeClr val="bg2"/>
                </a:solidFill>
              </a:rPr>
              <a:t> (MM/DD) on the evaluation, so we can submit your credit to ABIM.</a:t>
            </a:r>
            <a:br>
              <a:rPr lang="en-US" sz="2800" dirty="0">
                <a:solidFill>
                  <a:schemeClr val="bg2"/>
                </a:solidFill>
              </a:rPr>
            </a:br>
            <a:br>
              <a:rPr lang="en-US" sz="2800" dirty="0">
                <a:solidFill>
                  <a:schemeClr val="bg2"/>
                </a:solidFill>
              </a:rPr>
            </a:br>
            <a:r>
              <a:rPr lang="en-US" sz="2800" b="1" dirty="0">
                <a:solidFill>
                  <a:schemeClr val="accent3">
                    <a:lumMod val="40000"/>
                    <a:lumOff val="60000"/>
                  </a:schemeClr>
                </a:solidFill>
                <a:hlinkClick r:id="rId2">
                  <a:extLst>
                    <a:ext uri="{A12FA001-AC4F-418D-AE19-62706E023703}">
                      <ahyp:hlinkClr xmlns:ahyp="http://schemas.microsoft.com/office/drawing/2018/hyperlinkcolor" val="tx"/>
                    </a:ext>
                  </a:extLst>
                </a:hlinkClick>
              </a:rPr>
              <a:t>http://www.cmeoutfitters.com/TST43736</a:t>
            </a:r>
            <a:br>
              <a:rPr lang="en-US" sz="2800" b="1" dirty="0">
                <a:solidFill>
                  <a:schemeClr val="bg1"/>
                </a:solidFill>
              </a:rPr>
            </a:br>
            <a:r>
              <a:rPr lang="en-US" sz="2800" dirty="0">
                <a:solidFill>
                  <a:schemeClr val="bg2"/>
                </a:solidFill>
              </a:rPr>
              <a:t>Participants can print their certificate or statement of credit immediately.</a:t>
            </a:r>
          </a:p>
        </p:txBody>
      </p:sp>
      <p:sp>
        <p:nvSpPr>
          <p:cNvPr id="3" name="Title 1">
            <a:extLst>
              <a:ext uri="{FF2B5EF4-FFF2-40B4-BE49-F238E27FC236}">
                <a16:creationId xmlns:a16="http://schemas.microsoft.com/office/drawing/2014/main" id="{F81EC4C3-4433-624E-A6D2-D37BB8DA9538}"/>
              </a:ext>
            </a:extLst>
          </p:cNvPr>
          <p:cNvSpPr txBox="1">
            <a:spLocks/>
          </p:cNvSpPr>
          <p:nvPr/>
        </p:nvSpPr>
        <p:spPr>
          <a:xfrm>
            <a:off x="373590" y="543384"/>
            <a:ext cx="8308975" cy="563231"/>
          </a:xfrm>
          <a:prstGeom prst="rect">
            <a:avLst/>
          </a:prstGeom>
          <a:effectLst>
            <a:outerShdw blurRad="50800" dist="38100" dir="2700000" algn="tl" rotWithShape="0">
              <a:prstClr val="black">
                <a:alpha val="40000"/>
              </a:prstClr>
            </a:outerShdw>
          </a:effectLst>
        </p:spPr>
        <p:txBody>
          <a:bodyPr vert="horz" wrap="square" lIns="0" tIns="45720" rIns="0" bIns="45720" rtlCol="0" anchor="ctr" anchorCtr="0">
            <a:spAutoFit/>
          </a:bodyPr>
          <a:lstStyle>
            <a:lvl1pPr algn="l" defTabSz="685800" rtl="0" eaLnBrk="1" latinLnBrk="0" hangingPunct="1">
              <a:lnSpc>
                <a:spcPct val="85000"/>
              </a:lnSpc>
              <a:spcBef>
                <a:spcPct val="0"/>
              </a:spcBef>
              <a:buNone/>
              <a:defRPr sz="4000" b="1" kern="1200" cap="none" baseline="0">
                <a:solidFill>
                  <a:schemeClr val="bg2"/>
                </a:solidFill>
                <a:latin typeface="+mj-lt"/>
                <a:ea typeface="+mj-ea"/>
                <a:cs typeface="+mj-cs"/>
              </a:defRPr>
            </a:lvl1pPr>
          </a:lstStyle>
          <a:p>
            <a:pPr algn="ctr"/>
            <a:r>
              <a:rPr lang="en-US" sz="3600" dirty="0">
                <a:solidFill>
                  <a:schemeClr val="accent2"/>
                </a:solidFill>
              </a:rPr>
              <a:t>How to Collect Credit for this Activity</a:t>
            </a:r>
          </a:p>
        </p:txBody>
      </p:sp>
    </p:spTree>
    <p:extLst>
      <p:ext uri="{BB962C8B-B14F-4D97-AF65-F5344CB8AC3E}">
        <p14:creationId xmlns:p14="http://schemas.microsoft.com/office/powerpoint/2010/main" val="823030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376C1-253A-D44A-A9B0-690774CEE318}"/>
              </a:ext>
            </a:extLst>
          </p:cNvPr>
          <p:cNvSpPr>
            <a:spLocks noGrp="1"/>
          </p:cNvSpPr>
          <p:nvPr>
            <p:ph type="ctrTitle"/>
          </p:nvPr>
        </p:nvSpPr>
        <p:spPr>
          <a:xfrm>
            <a:off x="3192796" y="1185039"/>
            <a:ext cx="5506704" cy="1027974"/>
          </a:xfrm>
        </p:spPr>
        <p:txBody>
          <a:bodyPr/>
          <a:lstStyle/>
          <a:p>
            <a:r>
              <a:rPr lang="en-US" sz="3600" i="1" dirty="0"/>
              <a:t>Visit the </a:t>
            </a:r>
            <a:br>
              <a:rPr lang="en-US" dirty="0"/>
            </a:br>
            <a:r>
              <a:rPr lang="en-US" b="1" dirty="0"/>
              <a:t>Sleep Disorders Hub </a:t>
            </a:r>
          </a:p>
        </p:txBody>
      </p:sp>
      <p:sp>
        <p:nvSpPr>
          <p:cNvPr id="3" name="Text Placeholder 2">
            <a:extLst>
              <a:ext uri="{FF2B5EF4-FFF2-40B4-BE49-F238E27FC236}">
                <a16:creationId xmlns:a16="http://schemas.microsoft.com/office/drawing/2014/main" id="{863795BB-C7AD-F545-8DE5-4901F093E68A}"/>
              </a:ext>
            </a:extLst>
          </p:cNvPr>
          <p:cNvSpPr>
            <a:spLocks noGrp="1"/>
          </p:cNvSpPr>
          <p:nvPr>
            <p:ph type="subTitle" idx="1"/>
          </p:nvPr>
        </p:nvSpPr>
        <p:spPr>
          <a:xfrm>
            <a:off x="3174274" y="2120247"/>
            <a:ext cx="5969726" cy="1962076"/>
          </a:xfrm>
        </p:spPr>
        <p:txBody>
          <a:bodyPr/>
          <a:lstStyle/>
          <a:p>
            <a:r>
              <a:rPr lang="en-US" sz="2800" dirty="0">
                <a:solidFill>
                  <a:schemeClr val="bg2"/>
                </a:solidFill>
              </a:rPr>
              <a:t>Free resources, education, and tools for both HCPs and patients about EDS.</a:t>
            </a:r>
            <a:endParaRPr lang="en-US" sz="2800" b="1" dirty="0">
              <a:solidFill>
                <a:schemeClr val="bg2"/>
              </a:solidFill>
            </a:endParaRPr>
          </a:p>
          <a:p>
            <a:r>
              <a:rPr lang="en-US" sz="2800" b="1" dirty="0" err="1"/>
              <a:t>www.cmeoutfitters.com</a:t>
            </a:r>
            <a:r>
              <a:rPr lang="en-US" sz="2800" b="1" dirty="0"/>
              <a:t>/sleep-disorders-hub/</a:t>
            </a:r>
            <a:endParaRPr lang="en-US" sz="2800" dirty="0"/>
          </a:p>
        </p:txBody>
      </p:sp>
    </p:spTree>
    <p:extLst>
      <p:ext uri="{BB962C8B-B14F-4D97-AF65-F5344CB8AC3E}">
        <p14:creationId xmlns:p14="http://schemas.microsoft.com/office/powerpoint/2010/main" val="4094908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8B96534-7886-FA4B-8720-1B92736235F8}"/>
              </a:ext>
            </a:extLst>
          </p:cNvPr>
          <p:cNvSpPr txBox="1">
            <a:spLocks/>
          </p:cNvSpPr>
          <p:nvPr/>
        </p:nvSpPr>
        <p:spPr>
          <a:xfrm>
            <a:off x="1694788" y="1199967"/>
            <a:ext cx="5856926" cy="367024"/>
          </a:xfrm>
          <a:prstGeom prst="rect">
            <a:avLst/>
          </a:prstGeom>
          <a:effectLst>
            <a:outerShdw blurRad="50800" dist="38100" dir="2700000" algn="tl" rotWithShape="0">
              <a:prstClr val="black">
                <a:alpha val="40000"/>
              </a:prstClr>
            </a:outerShdw>
          </a:effectLst>
        </p:spPr>
        <p:txBody>
          <a:bodyPr vert="horz" wrap="square" lIns="91440" tIns="45720" rIns="91440" bIns="45720" rtlCol="0" anchor="ctr" anchorCtr="0">
            <a:spAutoFit/>
          </a:bodyPr>
          <a:lstStyle>
            <a:lvl1pPr algn="ctr" defTabSz="914400" rtl="0" eaLnBrk="1" latinLnBrk="0" hangingPunct="1">
              <a:lnSpc>
                <a:spcPct val="85000"/>
              </a:lnSpc>
              <a:spcBef>
                <a:spcPct val="0"/>
              </a:spcBef>
              <a:buNone/>
              <a:defRPr sz="4000" b="0" kern="1200" cap="none" baseline="0">
                <a:solidFill>
                  <a:srgbClr val="FFFFFF"/>
                </a:solidFill>
                <a:latin typeface="+mj-lt"/>
                <a:ea typeface="+mj-ea"/>
                <a:cs typeface="+mj-cs"/>
              </a:defRPr>
            </a:lvl1pPr>
          </a:lstStyle>
          <a:p>
            <a:r>
              <a:rPr lang="en-US" sz="2100" dirty="0"/>
              <a:t>“I Shouldn’t Be This Sleepy”: A Look Into EDS</a:t>
            </a:r>
          </a:p>
        </p:txBody>
      </p:sp>
      <p:grpSp>
        <p:nvGrpSpPr>
          <p:cNvPr id="9" name="Group 8">
            <a:extLst>
              <a:ext uri="{FF2B5EF4-FFF2-40B4-BE49-F238E27FC236}">
                <a16:creationId xmlns:a16="http://schemas.microsoft.com/office/drawing/2014/main" id="{1ED07817-408B-B14A-A20B-11B6386F6C5D}"/>
              </a:ext>
            </a:extLst>
          </p:cNvPr>
          <p:cNvGrpSpPr/>
          <p:nvPr/>
        </p:nvGrpSpPr>
        <p:grpSpPr>
          <a:xfrm>
            <a:off x="1694788" y="224496"/>
            <a:ext cx="5840870" cy="1047381"/>
            <a:chOff x="1651565" y="436753"/>
            <a:chExt cx="5840870" cy="1047381"/>
          </a:xfrm>
        </p:grpSpPr>
        <p:sp>
          <p:nvSpPr>
            <p:cNvPr id="7" name="TextBox 6">
              <a:extLst>
                <a:ext uri="{FF2B5EF4-FFF2-40B4-BE49-F238E27FC236}">
                  <a16:creationId xmlns:a16="http://schemas.microsoft.com/office/drawing/2014/main" id="{A1601DFB-3FB2-F34C-824B-DE4E3144090B}"/>
                </a:ext>
              </a:extLst>
            </p:cNvPr>
            <p:cNvSpPr txBox="1"/>
            <p:nvPr/>
          </p:nvSpPr>
          <p:spPr>
            <a:xfrm>
              <a:off x="5255925" y="719239"/>
              <a:ext cx="2236510" cy="584775"/>
            </a:xfrm>
            <a:prstGeom prst="rect">
              <a:avLst/>
            </a:prstGeom>
            <a:noFill/>
          </p:spPr>
          <p:txBody>
            <a:bodyPr wrap="none" rtlCol="0">
              <a:spAutoFit/>
            </a:bodyPr>
            <a:lstStyle/>
            <a:p>
              <a:r>
                <a:rPr lang="en-US" sz="3200" b="1" dirty="0">
                  <a:solidFill>
                    <a:schemeClr val="bg2"/>
                  </a:solidFill>
                  <a:latin typeface="Avenir Book" panose="02000503020000020003" pitchFamily="2" charset="0"/>
                </a:rPr>
                <a:t>EPISODE 1</a:t>
              </a:r>
            </a:p>
          </p:txBody>
        </p:sp>
        <p:pic>
          <p:nvPicPr>
            <p:cNvPr id="8" name="Picture 7">
              <a:extLst>
                <a:ext uri="{FF2B5EF4-FFF2-40B4-BE49-F238E27FC236}">
                  <a16:creationId xmlns:a16="http://schemas.microsoft.com/office/drawing/2014/main" id="{8515A1F3-376C-6146-A78C-D08221071224}"/>
                </a:ext>
              </a:extLst>
            </p:cNvPr>
            <p:cNvPicPr>
              <a:picLocks noChangeAspect="1"/>
            </p:cNvPicPr>
            <p:nvPr/>
          </p:nvPicPr>
          <p:blipFill>
            <a:blip r:embed="rId3"/>
            <a:stretch>
              <a:fillRect/>
            </a:stretch>
          </p:blipFill>
          <p:spPr>
            <a:xfrm>
              <a:off x="1651565" y="436753"/>
              <a:ext cx="3794084" cy="1047381"/>
            </a:xfrm>
            <a:prstGeom prst="rect">
              <a:avLst/>
            </a:prstGeom>
          </p:spPr>
        </p:pic>
      </p:grpSp>
      <p:sp>
        <p:nvSpPr>
          <p:cNvPr id="10" name="Title 1">
            <a:extLst>
              <a:ext uri="{FF2B5EF4-FFF2-40B4-BE49-F238E27FC236}">
                <a16:creationId xmlns:a16="http://schemas.microsoft.com/office/drawing/2014/main" id="{3F78BCA0-698D-DC4A-8537-87FAE16B8DD8}"/>
              </a:ext>
            </a:extLst>
          </p:cNvPr>
          <p:cNvSpPr txBox="1">
            <a:spLocks/>
          </p:cNvSpPr>
          <p:nvPr/>
        </p:nvSpPr>
        <p:spPr>
          <a:xfrm>
            <a:off x="3272096" y="3491548"/>
            <a:ext cx="5663634" cy="406265"/>
          </a:xfrm>
          <a:prstGeom prst="rect">
            <a:avLst/>
          </a:prstGeom>
          <a:effectLst>
            <a:outerShdw blurRad="50800" dist="38100" dir="2700000" algn="tl" rotWithShape="0">
              <a:prstClr val="black">
                <a:alpha val="40000"/>
              </a:prstClr>
            </a:outerShdw>
          </a:effectLst>
        </p:spPr>
        <p:txBody>
          <a:bodyPr vert="horz" wrap="square" lIns="91440" tIns="45720" rIns="91440" bIns="45720" rtlCol="0" anchor="ctr" anchorCtr="0">
            <a:spAutoFit/>
          </a:bodyPr>
          <a:lstStyle>
            <a:lvl1pPr algn="ctr" defTabSz="914400" rtl="0" eaLnBrk="1" latinLnBrk="0" hangingPunct="1">
              <a:lnSpc>
                <a:spcPct val="85000"/>
              </a:lnSpc>
              <a:spcBef>
                <a:spcPct val="0"/>
              </a:spcBef>
              <a:buNone/>
              <a:defRPr sz="4000" b="0" kern="1200" cap="none" baseline="0">
                <a:solidFill>
                  <a:srgbClr val="FFFFFF"/>
                </a:solidFill>
                <a:latin typeface="+mj-lt"/>
                <a:ea typeface="+mj-ea"/>
                <a:cs typeface="+mj-cs"/>
              </a:defRPr>
            </a:lvl1pPr>
          </a:lstStyle>
          <a:p>
            <a:endParaRPr lang="en-US" sz="2400" dirty="0"/>
          </a:p>
        </p:txBody>
      </p:sp>
      <p:grpSp>
        <p:nvGrpSpPr>
          <p:cNvPr id="11" name="Group 10">
            <a:extLst>
              <a:ext uri="{FF2B5EF4-FFF2-40B4-BE49-F238E27FC236}">
                <a16:creationId xmlns:a16="http://schemas.microsoft.com/office/drawing/2014/main" id="{FBFE25D0-3758-0D4F-B0D0-95304131469C}"/>
              </a:ext>
            </a:extLst>
          </p:cNvPr>
          <p:cNvGrpSpPr/>
          <p:nvPr/>
        </p:nvGrpSpPr>
        <p:grpSpPr>
          <a:xfrm>
            <a:off x="1694788" y="1602439"/>
            <a:ext cx="5840870" cy="1047381"/>
            <a:chOff x="1651565" y="436753"/>
            <a:chExt cx="5840870" cy="1047381"/>
          </a:xfrm>
        </p:grpSpPr>
        <p:sp>
          <p:nvSpPr>
            <p:cNvPr id="12" name="TextBox 11">
              <a:extLst>
                <a:ext uri="{FF2B5EF4-FFF2-40B4-BE49-F238E27FC236}">
                  <a16:creationId xmlns:a16="http://schemas.microsoft.com/office/drawing/2014/main" id="{4BF55AE1-E8AE-7B41-BC87-BB85E758F30E}"/>
                </a:ext>
              </a:extLst>
            </p:cNvPr>
            <p:cNvSpPr txBox="1"/>
            <p:nvPr/>
          </p:nvSpPr>
          <p:spPr>
            <a:xfrm>
              <a:off x="5255925" y="700951"/>
              <a:ext cx="2236510" cy="584775"/>
            </a:xfrm>
            <a:prstGeom prst="rect">
              <a:avLst/>
            </a:prstGeom>
            <a:noFill/>
          </p:spPr>
          <p:txBody>
            <a:bodyPr wrap="none" rtlCol="0">
              <a:spAutoFit/>
            </a:bodyPr>
            <a:lstStyle/>
            <a:p>
              <a:r>
                <a:rPr lang="en-US" sz="3200" b="1" dirty="0">
                  <a:solidFill>
                    <a:schemeClr val="bg2"/>
                  </a:solidFill>
                  <a:latin typeface="Avenir Book" panose="02000503020000020003" pitchFamily="2" charset="0"/>
                </a:rPr>
                <a:t>EPISODE 2</a:t>
              </a:r>
            </a:p>
          </p:txBody>
        </p:sp>
        <p:pic>
          <p:nvPicPr>
            <p:cNvPr id="13" name="Picture 12">
              <a:extLst>
                <a:ext uri="{FF2B5EF4-FFF2-40B4-BE49-F238E27FC236}">
                  <a16:creationId xmlns:a16="http://schemas.microsoft.com/office/drawing/2014/main" id="{B7303E99-3D21-744B-83A6-711B0E6C96F9}"/>
                </a:ext>
              </a:extLst>
            </p:cNvPr>
            <p:cNvPicPr>
              <a:picLocks noChangeAspect="1"/>
            </p:cNvPicPr>
            <p:nvPr/>
          </p:nvPicPr>
          <p:blipFill>
            <a:blip r:embed="rId3"/>
            <a:stretch>
              <a:fillRect/>
            </a:stretch>
          </p:blipFill>
          <p:spPr>
            <a:xfrm>
              <a:off x="1651565" y="436753"/>
              <a:ext cx="3794084" cy="1047381"/>
            </a:xfrm>
            <a:prstGeom prst="rect">
              <a:avLst/>
            </a:prstGeom>
          </p:spPr>
        </p:pic>
      </p:grpSp>
      <p:sp>
        <p:nvSpPr>
          <p:cNvPr id="14" name="TextBox 13">
            <a:extLst>
              <a:ext uri="{FF2B5EF4-FFF2-40B4-BE49-F238E27FC236}">
                <a16:creationId xmlns:a16="http://schemas.microsoft.com/office/drawing/2014/main" id="{DA473A67-368D-B148-B15F-38FFB00FC390}"/>
              </a:ext>
            </a:extLst>
          </p:cNvPr>
          <p:cNvSpPr txBox="1"/>
          <p:nvPr/>
        </p:nvSpPr>
        <p:spPr>
          <a:xfrm>
            <a:off x="3142590" y="4493719"/>
            <a:ext cx="2961323" cy="400110"/>
          </a:xfrm>
          <a:prstGeom prst="rect">
            <a:avLst/>
          </a:prstGeom>
          <a:noFill/>
        </p:spPr>
        <p:txBody>
          <a:bodyPr wrap="none" rtlCol="0">
            <a:spAutoFit/>
          </a:bodyPr>
          <a:lstStyle/>
          <a:p>
            <a:r>
              <a:rPr lang="en-US" sz="2000" dirty="0" err="1">
                <a:solidFill>
                  <a:schemeClr val="accent2">
                    <a:lumMod val="60000"/>
                    <a:lumOff val="40000"/>
                  </a:schemeClr>
                </a:solidFill>
              </a:rPr>
              <a:t>www.CMEOutfitters.com</a:t>
            </a:r>
            <a:endParaRPr lang="en-US" sz="2000" dirty="0">
              <a:solidFill>
                <a:schemeClr val="accent2">
                  <a:lumMod val="60000"/>
                  <a:lumOff val="40000"/>
                </a:schemeClr>
              </a:solidFill>
            </a:endParaRPr>
          </a:p>
        </p:txBody>
      </p:sp>
      <p:sp>
        <p:nvSpPr>
          <p:cNvPr id="15" name="Title 1">
            <a:extLst>
              <a:ext uri="{FF2B5EF4-FFF2-40B4-BE49-F238E27FC236}">
                <a16:creationId xmlns:a16="http://schemas.microsoft.com/office/drawing/2014/main" id="{678ECFFD-1035-8F42-ADEF-26115619282B}"/>
              </a:ext>
            </a:extLst>
          </p:cNvPr>
          <p:cNvSpPr txBox="1">
            <a:spLocks/>
          </p:cNvSpPr>
          <p:nvPr/>
        </p:nvSpPr>
        <p:spPr>
          <a:xfrm>
            <a:off x="0" y="2583419"/>
            <a:ext cx="9144000" cy="367024"/>
          </a:xfrm>
          <a:prstGeom prst="rect">
            <a:avLst/>
          </a:prstGeom>
          <a:effectLst>
            <a:outerShdw blurRad="50800" dist="38100" dir="2700000" algn="tl" rotWithShape="0">
              <a:prstClr val="black">
                <a:alpha val="40000"/>
              </a:prstClr>
            </a:outerShdw>
          </a:effectLst>
        </p:spPr>
        <p:txBody>
          <a:bodyPr vert="horz" wrap="square" lIns="91440" tIns="45720" rIns="91440" bIns="45720" rtlCol="0" anchor="ctr" anchorCtr="0">
            <a:spAutoFit/>
          </a:bodyPr>
          <a:lstStyle>
            <a:lvl1pPr algn="ctr" defTabSz="914400" rtl="0" eaLnBrk="1" latinLnBrk="0" hangingPunct="1">
              <a:lnSpc>
                <a:spcPct val="85000"/>
              </a:lnSpc>
              <a:spcBef>
                <a:spcPct val="0"/>
              </a:spcBef>
              <a:buNone/>
              <a:defRPr sz="4000" b="0" kern="1200" cap="none" baseline="0">
                <a:solidFill>
                  <a:srgbClr val="FFFFFF"/>
                </a:solidFill>
                <a:latin typeface="+mj-lt"/>
                <a:ea typeface="+mj-ea"/>
                <a:cs typeface="+mj-cs"/>
              </a:defRPr>
            </a:lvl1pPr>
          </a:lstStyle>
          <a:p>
            <a:r>
              <a:rPr lang="en-US" sz="2100" dirty="0"/>
              <a:t>Matching Treatment Choice to the Pathophysiology of Sleep</a:t>
            </a:r>
          </a:p>
        </p:txBody>
      </p:sp>
      <p:grpSp>
        <p:nvGrpSpPr>
          <p:cNvPr id="16" name="Group 15">
            <a:extLst>
              <a:ext uri="{FF2B5EF4-FFF2-40B4-BE49-F238E27FC236}">
                <a16:creationId xmlns:a16="http://schemas.microsoft.com/office/drawing/2014/main" id="{7E8E1161-3BBC-D246-9981-D87C954F85E4}"/>
              </a:ext>
            </a:extLst>
          </p:cNvPr>
          <p:cNvGrpSpPr/>
          <p:nvPr/>
        </p:nvGrpSpPr>
        <p:grpSpPr>
          <a:xfrm>
            <a:off x="1694788" y="3019705"/>
            <a:ext cx="5840870" cy="1047381"/>
            <a:chOff x="1651565" y="436753"/>
            <a:chExt cx="5840870" cy="1047381"/>
          </a:xfrm>
        </p:grpSpPr>
        <p:sp>
          <p:nvSpPr>
            <p:cNvPr id="17" name="TextBox 16">
              <a:extLst>
                <a:ext uri="{FF2B5EF4-FFF2-40B4-BE49-F238E27FC236}">
                  <a16:creationId xmlns:a16="http://schemas.microsoft.com/office/drawing/2014/main" id="{1D6E2A4B-C8BF-1D4C-AA4B-EA0D482DB575}"/>
                </a:ext>
              </a:extLst>
            </p:cNvPr>
            <p:cNvSpPr txBox="1"/>
            <p:nvPr/>
          </p:nvSpPr>
          <p:spPr>
            <a:xfrm>
              <a:off x="5255925" y="710095"/>
              <a:ext cx="2236510" cy="584775"/>
            </a:xfrm>
            <a:prstGeom prst="rect">
              <a:avLst/>
            </a:prstGeom>
            <a:noFill/>
          </p:spPr>
          <p:txBody>
            <a:bodyPr wrap="none" rtlCol="0">
              <a:spAutoFit/>
            </a:bodyPr>
            <a:lstStyle/>
            <a:p>
              <a:r>
                <a:rPr lang="en-US" sz="3200" b="1" dirty="0">
                  <a:solidFill>
                    <a:schemeClr val="bg2"/>
                  </a:solidFill>
                  <a:latin typeface="Avenir Book" panose="02000503020000020003" pitchFamily="2" charset="0"/>
                </a:rPr>
                <a:t>EPISODE 4</a:t>
              </a:r>
            </a:p>
          </p:txBody>
        </p:sp>
        <p:pic>
          <p:nvPicPr>
            <p:cNvPr id="18" name="Picture 17">
              <a:extLst>
                <a:ext uri="{FF2B5EF4-FFF2-40B4-BE49-F238E27FC236}">
                  <a16:creationId xmlns:a16="http://schemas.microsoft.com/office/drawing/2014/main" id="{38699304-CBD9-0A44-B2D6-D4FAF6837D38}"/>
                </a:ext>
              </a:extLst>
            </p:cNvPr>
            <p:cNvPicPr>
              <a:picLocks noChangeAspect="1"/>
            </p:cNvPicPr>
            <p:nvPr/>
          </p:nvPicPr>
          <p:blipFill>
            <a:blip r:embed="rId3"/>
            <a:stretch>
              <a:fillRect/>
            </a:stretch>
          </p:blipFill>
          <p:spPr>
            <a:xfrm>
              <a:off x="1651565" y="436753"/>
              <a:ext cx="3794084" cy="1047381"/>
            </a:xfrm>
            <a:prstGeom prst="rect">
              <a:avLst/>
            </a:prstGeom>
          </p:spPr>
        </p:pic>
      </p:grpSp>
      <p:sp>
        <p:nvSpPr>
          <p:cNvPr id="19" name="Title 1">
            <a:extLst>
              <a:ext uri="{FF2B5EF4-FFF2-40B4-BE49-F238E27FC236}">
                <a16:creationId xmlns:a16="http://schemas.microsoft.com/office/drawing/2014/main" id="{CA6CED07-8173-EE4A-9178-CB4A4706C3B5}"/>
              </a:ext>
            </a:extLst>
          </p:cNvPr>
          <p:cNvSpPr txBox="1">
            <a:spLocks/>
          </p:cNvSpPr>
          <p:nvPr/>
        </p:nvSpPr>
        <p:spPr>
          <a:xfrm>
            <a:off x="58996" y="4078473"/>
            <a:ext cx="9144000" cy="367024"/>
          </a:xfrm>
          <a:prstGeom prst="rect">
            <a:avLst/>
          </a:prstGeom>
          <a:effectLst>
            <a:outerShdw blurRad="50800" dist="38100" dir="2700000" algn="tl" rotWithShape="0">
              <a:prstClr val="black">
                <a:alpha val="40000"/>
              </a:prstClr>
            </a:outerShdw>
          </a:effectLst>
        </p:spPr>
        <p:txBody>
          <a:bodyPr vert="horz" wrap="square" lIns="91440" tIns="45720" rIns="91440" bIns="45720" rtlCol="0" anchor="ctr" anchorCtr="0">
            <a:spAutoFit/>
          </a:bodyPr>
          <a:lstStyle>
            <a:lvl1pPr algn="ctr" defTabSz="914400" rtl="0" eaLnBrk="1" latinLnBrk="0" hangingPunct="1">
              <a:lnSpc>
                <a:spcPct val="85000"/>
              </a:lnSpc>
              <a:spcBef>
                <a:spcPct val="0"/>
              </a:spcBef>
              <a:buNone/>
              <a:defRPr sz="4000" b="0" kern="1200" cap="none" baseline="0">
                <a:solidFill>
                  <a:srgbClr val="FFFFFF"/>
                </a:solidFill>
                <a:latin typeface="+mj-lt"/>
                <a:ea typeface="+mj-ea"/>
                <a:cs typeface="+mj-cs"/>
              </a:defRPr>
            </a:lvl1pPr>
          </a:lstStyle>
          <a:p>
            <a:r>
              <a:rPr lang="en-US" sz="2100" dirty="0"/>
              <a:t>Diagnosis and Treatment of Pediatric Narcolepsy with Cataplexy </a:t>
            </a:r>
          </a:p>
        </p:txBody>
      </p:sp>
    </p:spTree>
    <p:extLst>
      <p:ext uri="{BB962C8B-B14F-4D97-AF65-F5344CB8AC3E}">
        <p14:creationId xmlns:p14="http://schemas.microsoft.com/office/powerpoint/2010/main" val="923998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13125" y="1453815"/>
            <a:ext cx="5286375" cy="486287"/>
          </a:xfrm>
        </p:spPr>
        <p:txBody>
          <a:bodyPr/>
          <a:lstStyle/>
          <a:p>
            <a:r>
              <a:rPr lang="en-US" sz="3200" dirty="0"/>
              <a:t>Yves </a:t>
            </a:r>
            <a:r>
              <a:rPr lang="en-US" sz="3200" dirty="0" err="1"/>
              <a:t>Dauvilliers</a:t>
            </a:r>
            <a:r>
              <a:rPr lang="en-US" sz="3200" dirty="0"/>
              <a:t>, MD, PhD</a:t>
            </a:r>
          </a:p>
        </p:txBody>
      </p:sp>
      <p:sp>
        <p:nvSpPr>
          <p:cNvPr id="3" name="Subtitle 2"/>
          <p:cNvSpPr>
            <a:spLocks noGrp="1"/>
          </p:cNvSpPr>
          <p:nvPr>
            <p:ph type="subTitle" idx="1"/>
          </p:nvPr>
        </p:nvSpPr>
        <p:spPr>
          <a:xfrm>
            <a:off x="3413125" y="2044877"/>
            <a:ext cx="5286375" cy="2154436"/>
          </a:xfrm>
        </p:spPr>
        <p:txBody>
          <a:bodyPr/>
          <a:lstStyle/>
          <a:p>
            <a:r>
              <a:rPr lang="en-US" sz="2000" dirty="0"/>
              <a:t>Professor of Neurology and Physiology</a:t>
            </a:r>
          </a:p>
          <a:p>
            <a:r>
              <a:rPr lang="en-US" sz="2000" dirty="0"/>
              <a:t>University of Montpellier</a:t>
            </a:r>
          </a:p>
          <a:p>
            <a:r>
              <a:rPr lang="en-US" sz="2000" dirty="0"/>
              <a:t>Director, Sleep-Wake Disorders Centre</a:t>
            </a:r>
          </a:p>
          <a:p>
            <a:r>
              <a:rPr lang="en-US" sz="2000" dirty="0"/>
              <a:t>Department of Neurology</a:t>
            </a:r>
          </a:p>
          <a:p>
            <a:r>
              <a:rPr lang="en-US" sz="2000" dirty="0" err="1"/>
              <a:t>Gui</a:t>
            </a:r>
            <a:r>
              <a:rPr lang="en-US" sz="2000" dirty="0"/>
              <a:t> de </a:t>
            </a:r>
            <a:r>
              <a:rPr lang="en-US" sz="2000" dirty="0" err="1"/>
              <a:t>Chauliac</a:t>
            </a:r>
            <a:r>
              <a:rPr lang="en-US" sz="2000" dirty="0"/>
              <a:t> Hospital</a:t>
            </a:r>
          </a:p>
          <a:p>
            <a:r>
              <a:rPr lang="en-US" sz="2000" dirty="0"/>
              <a:t>Montpellier, France</a:t>
            </a:r>
          </a:p>
          <a:p>
            <a:endParaRPr lang="en-US" sz="2000" dirty="0"/>
          </a:p>
        </p:txBody>
      </p:sp>
    </p:spTree>
    <p:extLst>
      <p:ext uri="{BB962C8B-B14F-4D97-AF65-F5344CB8AC3E}">
        <p14:creationId xmlns:p14="http://schemas.microsoft.com/office/powerpoint/2010/main" val="1254658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13126" y="1342425"/>
            <a:ext cx="5286378" cy="1097736"/>
          </a:xfrm>
        </p:spPr>
        <p:txBody>
          <a:bodyPr/>
          <a:lstStyle/>
          <a:p>
            <a:r>
              <a:rPr lang="en-US" dirty="0"/>
              <a:t>Learning </a:t>
            </a:r>
            <a:br>
              <a:rPr lang="en-US" dirty="0"/>
            </a:br>
            <a:r>
              <a:rPr lang="en-US" dirty="0"/>
              <a:t>Objective</a:t>
            </a:r>
          </a:p>
        </p:txBody>
      </p:sp>
      <p:sp>
        <p:nvSpPr>
          <p:cNvPr id="3" name="Subtitle 2"/>
          <p:cNvSpPr>
            <a:spLocks noGrp="1"/>
          </p:cNvSpPr>
          <p:nvPr>
            <p:ph type="subTitle" idx="1"/>
          </p:nvPr>
        </p:nvSpPr>
        <p:spPr>
          <a:xfrm>
            <a:off x="3413126" y="2472742"/>
            <a:ext cx="5286374" cy="1348061"/>
          </a:xfrm>
        </p:spPr>
        <p:txBody>
          <a:bodyPr/>
          <a:lstStyle/>
          <a:p>
            <a:r>
              <a:rPr lang="en-US" sz="2400" dirty="0"/>
              <a:t>Apply efficacy and safety data to treatment decisions for EDS in patients with OSA or narcolepsy to improve QoL and functioning.</a:t>
            </a:r>
          </a:p>
        </p:txBody>
      </p:sp>
    </p:spTree>
    <p:extLst>
      <p:ext uri="{BB962C8B-B14F-4D97-AF65-F5344CB8AC3E}">
        <p14:creationId xmlns:p14="http://schemas.microsoft.com/office/powerpoint/2010/main" val="1639338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7E014-8BAF-E649-92FA-6B4F10521F19}"/>
              </a:ext>
            </a:extLst>
          </p:cNvPr>
          <p:cNvSpPr>
            <a:spLocks noGrp="1"/>
          </p:cNvSpPr>
          <p:nvPr>
            <p:ph type="title"/>
          </p:nvPr>
        </p:nvSpPr>
        <p:spPr>
          <a:xfrm>
            <a:off x="336884" y="17460"/>
            <a:ext cx="8502316" cy="929485"/>
          </a:xfrm>
        </p:spPr>
        <p:txBody>
          <a:bodyPr/>
          <a:lstStyle/>
          <a:p>
            <a:r>
              <a:rPr lang="en-US" sz="3200" dirty="0"/>
              <a:t>Treatment Goals in Narcolepsy and Obstructive Sleep Apnea (OSA)</a:t>
            </a:r>
          </a:p>
        </p:txBody>
      </p:sp>
      <p:sp>
        <p:nvSpPr>
          <p:cNvPr id="3" name="Content Placeholder 2">
            <a:extLst>
              <a:ext uri="{FF2B5EF4-FFF2-40B4-BE49-F238E27FC236}">
                <a16:creationId xmlns:a16="http://schemas.microsoft.com/office/drawing/2014/main" id="{4AC74DF4-5834-A44E-BE21-EB05DC0D053B}"/>
              </a:ext>
            </a:extLst>
          </p:cNvPr>
          <p:cNvSpPr>
            <a:spLocks noGrp="1"/>
          </p:cNvSpPr>
          <p:nvPr>
            <p:ph idx="1"/>
          </p:nvPr>
        </p:nvSpPr>
        <p:spPr>
          <a:xfrm>
            <a:off x="336884" y="1111796"/>
            <a:ext cx="8502316" cy="3666132"/>
          </a:xfrm>
        </p:spPr>
        <p:txBody>
          <a:bodyPr/>
          <a:lstStyle/>
          <a:p>
            <a:r>
              <a:rPr lang="en-US" sz="2600" dirty="0"/>
              <a:t>Reduce excessive daytime sleepiness (EDS)</a:t>
            </a:r>
          </a:p>
          <a:p>
            <a:r>
              <a:rPr lang="en-US" sz="2600" dirty="0"/>
              <a:t>Control cataplexy and sleep paralysis/hypnagogic hallucinations </a:t>
            </a:r>
            <a:r>
              <a:rPr lang="en-US" sz="2600" dirty="0">
                <a:solidFill>
                  <a:schemeClr val="tx1"/>
                </a:solidFill>
              </a:rPr>
              <a:t>for narcolepsy</a:t>
            </a:r>
          </a:p>
          <a:p>
            <a:r>
              <a:rPr lang="en-US" sz="2600" dirty="0"/>
              <a:t>Improve disturbed nighttime sleep</a:t>
            </a:r>
          </a:p>
          <a:p>
            <a:r>
              <a:rPr lang="en-US" sz="2600" dirty="0"/>
              <a:t>Improve fatigue and brain fog</a:t>
            </a:r>
          </a:p>
          <a:p>
            <a:r>
              <a:rPr lang="en-US" sz="2600" dirty="0"/>
              <a:t>Reduce psychosocial dysfunction and improve quality of life</a:t>
            </a:r>
          </a:p>
          <a:p>
            <a:r>
              <a:rPr lang="en-US" altLang="fr-FR" sz="2600" dirty="0">
                <a:solidFill>
                  <a:schemeClr val="tx1"/>
                </a:solidFill>
                <a:latin typeface="Arial" panose="020B0604020202020204" pitchFamily="34" charset="0"/>
              </a:rPr>
              <a:t>Standardize the follow-up and optimize risk/benefit of pharmacotherapies</a:t>
            </a:r>
          </a:p>
        </p:txBody>
      </p:sp>
      <p:sp>
        <p:nvSpPr>
          <p:cNvPr id="4" name="Text Placeholder 3">
            <a:extLst>
              <a:ext uri="{FF2B5EF4-FFF2-40B4-BE49-F238E27FC236}">
                <a16:creationId xmlns:a16="http://schemas.microsoft.com/office/drawing/2014/main" id="{D8757EFE-9804-E44F-A8F0-EA9B76A8B275}"/>
              </a:ext>
            </a:extLst>
          </p:cNvPr>
          <p:cNvSpPr>
            <a:spLocks noGrp="1"/>
          </p:cNvSpPr>
          <p:nvPr>
            <p:ph type="body" sz="quarter" idx="10"/>
          </p:nvPr>
        </p:nvSpPr>
        <p:spPr>
          <a:xfrm>
            <a:off x="0" y="4743391"/>
            <a:ext cx="9144000" cy="400110"/>
          </a:xfrm>
        </p:spPr>
        <p:txBody>
          <a:bodyPr/>
          <a:lstStyle/>
          <a:p>
            <a:pPr marL="11113" indent="-11113"/>
            <a:r>
              <a:rPr lang="en-US" dirty="0" err="1"/>
              <a:t>Morganthaler</a:t>
            </a:r>
            <a:r>
              <a:rPr lang="en-US" dirty="0"/>
              <a:t> TI, et al. </a:t>
            </a:r>
            <a:r>
              <a:rPr lang="en-US" i="1" dirty="0"/>
              <a:t>Sleep</a:t>
            </a:r>
            <a:r>
              <a:rPr lang="en-US" dirty="0"/>
              <a:t>. 2007; 30(12):1705–1711.; Morgenthaler TI, et al. </a:t>
            </a:r>
            <a:r>
              <a:rPr lang="en-US" i="1" dirty="0"/>
              <a:t>Sleep</a:t>
            </a:r>
            <a:r>
              <a:rPr lang="en-US" dirty="0"/>
              <a:t> 2006;29(8):1031-1035.; </a:t>
            </a:r>
            <a:br>
              <a:rPr lang="en-US" dirty="0"/>
            </a:br>
            <a:r>
              <a:rPr lang="en-US" dirty="0" err="1">
                <a:solidFill>
                  <a:schemeClr val="tx1"/>
                </a:solidFill>
              </a:rPr>
              <a:t>Thorpy</a:t>
            </a:r>
            <a:r>
              <a:rPr lang="en-US" dirty="0">
                <a:solidFill>
                  <a:schemeClr val="tx1"/>
                </a:solidFill>
              </a:rPr>
              <a:t> MJ, et al</a:t>
            </a:r>
            <a:r>
              <a:rPr lang="en-US" i="1" dirty="0">
                <a:solidFill>
                  <a:schemeClr val="tx1"/>
                </a:solidFill>
              </a:rPr>
              <a:t>. Sleep Med</a:t>
            </a:r>
            <a:r>
              <a:rPr lang="en-US" dirty="0">
                <a:solidFill>
                  <a:schemeClr val="tx1"/>
                </a:solidFill>
              </a:rPr>
              <a:t>. 2015;16(1):9-18.</a:t>
            </a:r>
            <a:endParaRPr lang="en-US" b="1" dirty="0">
              <a:solidFill>
                <a:schemeClr val="tx1"/>
              </a:solidFill>
            </a:endParaRPr>
          </a:p>
        </p:txBody>
      </p:sp>
    </p:spTree>
    <p:extLst>
      <p:ext uri="{BB962C8B-B14F-4D97-AF65-F5344CB8AC3E}">
        <p14:creationId xmlns:p14="http://schemas.microsoft.com/office/powerpoint/2010/main" val="4130579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A0D7B-AD5D-554B-93CA-271B56D089F7}"/>
              </a:ext>
            </a:extLst>
          </p:cNvPr>
          <p:cNvSpPr>
            <a:spLocks noGrp="1"/>
          </p:cNvSpPr>
          <p:nvPr>
            <p:ph type="title"/>
          </p:nvPr>
        </p:nvSpPr>
        <p:spPr>
          <a:xfrm>
            <a:off x="336884" y="17460"/>
            <a:ext cx="8502316" cy="929485"/>
          </a:xfrm>
        </p:spPr>
        <p:txBody>
          <a:bodyPr/>
          <a:lstStyle/>
          <a:p>
            <a:r>
              <a:rPr lang="en-US" sz="3200" dirty="0"/>
              <a:t>FDA-Approved Treatments for EDS in OSA or Narcolepsy</a:t>
            </a:r>
          </a:p>
        </p:txBody>
      </p:sp>
      <p:sp>
        <p:nvSpPr>
          <p:cNvPr id="4" name="Text Placeholder 3">
            <a:extLst>
              <a:ext uri="{FF2B5EF4-FFF2-40B4-BE49-F238E27FC236}">
                <a16:creationId xmlns:a16="http://schemas.microsoft.com/office/drawing/2014/main" id="{B8977820-AB47-3943-8373-97E820A8830F}"/>
              </a:ext>
            </a:extLst>
          </p:cNvPr>
          <p:cNvSpPr>
            <a:spLocks noGrp="1"/>
          </p:cNvSpPr>
          <p:nvPr>
            <p:ph type="body" sz="quarter" idx="10"/>
          </p:nvPr>
        </p:nvSpPr>
        <p:spPr>
          <a:xfrm>
            <a:off x="0" y="4743391"/>
            <a:ext cx="9144000" cy="400110"/>
          </a:xfrm>
        </p:spPr>
        <p:txBody>
          <a:bodyPr/>
          <a:lstStyle/>
          <a:p>
            <a:pPr marL="11113" indent="-11113"/>
            <a:r>
              <a:rPr lang="en-US" dirty="0"/>
              <a:t>ADHD = attention deficit hyperactivity disorder</a:t>
            </a:r>
            <a:br>
              <a:rPr lang="en-US" dirty="0"/>
            </a:br>
            <a:r>
              <a:rPr lang="en-US" dirty="0" err="1"/>
              <a:t>Drugs@FDA</a:t>
            </a:r>
            <a:r>
              <a:rPr lang="en-US" dirty="0"/>
              <a:t> Website.</a:t>
            </a:r>
          </a:p>
        </p:txBody>
      </p:sp>
      <p:graphicFrame>
        <p:nvGraphicFramePr>
          <p:cNvPr id="5" name="Content Placeholder 3">
            <a:extLst>
              <a:ext uri="{FF2B5EF4-FFF2-40B4-BE49-F238E27FC236}">
                <a16:creationId xmlns:a16="http://schemas.microsoft.com/office/drawing/2014/main" id="{95CE95CB-64E2-8146-AD14-04111A95B383}"/>
              </a:ext>
            </a:extLst>
          </p:cNvPr>
          <p:cNvGraphicFramePr>
            <a:graphicFrameLocks noGrp="1"/>
          </p:cNvGraphicFramePr>
          <p:nvPr>
            <p:ph idx="1"/>
            <p:extLst>
              <p:ext uri="{D42A27DB-BD31-4B8C-83A1-F6EECF244321}">
                <p14:modId xmlns:p14="http://schemas.microsoft.com/office/powerpoint/2010/main" val="2032990410"/>
              </p:ext>
            </p:extLst>
          </p:nvPr>
        </p:nvGraphicFramePr>
        <p:xfrm>
          <a:off x="306555" y="1184625"/>
          <a:ext cx="8562973" cy="3235326"/>
        </p:xfrm>
        <a:graphic>
          <a:graphicData uri="http://schemas.openxmlformats.org/drawingml/2006/table">
            <a:tbl>
              <a:tblPr firstRow="1" bandRow="1">
                <a:tableStyleId>{21E4AEA4-8DFA-4A89-87EB-49C32662AFE0}</a:tableStyleId>
              </a:tblPr>
              <a:tblGrid>
                <a:gridCol w="1695865">
                  <a:extLst>
                    <a:ext uri="{9D8B030D-6E8A-4147-A177-3AD203B41FA5}">
                      <a16:colId xmlns:a16="http://schemas.microsoft.com/office/drawing/2014/main" val="20001"/>
                    </a:ext>
                  </a:extLst>
                </a:gridCol>
                <a:gridCol w="6867108">
                  <a:extLst>
                    <a:ext uri="{9D8B030D-6E8A-4147-A177-3AD203B41FA5}">
                      <a16:colId xmlns:a16="http://schemas.microsoft.com/office/drawing/2014/main" val="20002"/>
                    </a:ext>
                  </a:extLst>
                </a:gridCol>
              </a:tblGrid>
              <a:tr h="316140">
                <a:tc>
                  <a:txBody>
                    <a:bodyPr/>
                    <a:lstStyle/>
                    <a:p>
                      <a:pPr algn="l">
                        <a:lnSpc>
                          <a:spcPct val="85000"/>
                        </a:lnSpc>
                        <a:spcBef>
                          <a:spcPts val="300"/>
                        </a:spcBef>
                      </a:pPr>
                      <a:r>
                        <a:rPr lang="en-US" sz="1800" b="1" dirty="0">
                          <a:solidFill>
                            <a:schemeClr val="bg2"/>
                          </a:solidFill>
                          <a:latin typeface="Arial"/>
                          <a:cs typeface="Arial"/>
                        </a:rPr>
                        <a:t>Agent                </a:t>
                      </a:r>
                    </a:p>
                  </a:txBody>
                  <a:tcPr marL="92452" marR="92452" marT="34290" marB="3429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1"/>
                    </a:solidFill>
                  </a:tcPr>
                </a:tc>
                <a:tc>
                  <a:txBody>
                    <a:bodyPr/>
                    <a:lstStyle/>
                    <a:p>
                      <a:pPr algn="l">
                        <a:lnSpc>
                          <a:spcPct val="85000"/>
                        </a:lnSpc>
                        <a:spcBef>
                          <a:spcPts val="300"/>
                        </a:spcBef>
                      </a:pPr>
                      <a:r>
                        <a:rPr lang="en-US" sz="2000" b="1" dirty="0">
                          <a:solidFill>
                            <a:schemeClr val="bg2"/>
                          </a:solidFill>
                          <a:latin typeface="Arial"/>
                          <a:cs typeface="Arial"/>
                        </a:rPr>
                        <a:t>Indication</a:t>
                      </a:r>
                    </a:p>
                  </a:txBody>
                  <a:tcPr marL="92452" marR="92452" marT="34290" marB="3429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501846">
                <a:tc>
                  <a:txBody>
                    <a:bodyPr/>
                    <a:lstStyle/>
                    <a:p>
                      <a:pPr algn="l">
                        <a:lnSpc>
                          <a:spcPct val="85000"/>
                        </a:lnSpc>
                        <a:spcBef>
                          <a:spcPts val="300"/>
                        </a:spcBef>
                      </a:pPr>
                      <a:r>
                        <a:rPr lang="en-US" sz="1600" dirty="0">
                          <a:solidFill>
                            <a:srgbClr val="000000"/>
                          </a:solidFill>
                          <a:latin typeface="Arial"/>
                          <a:cs typeface="Arial"/>
                        </a:rPr>
                        <a:t>Modafinil</a:t>
                      </a:r>
                    </a:p>
                  </a:txBody>
                  <a:tcPr marL="92452" marR="92452" marT="34290" marB="3429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en-US" sz="1600" kern="1200" dirty="0">
                          <a:solidFill>
                            <a:schemeClr val="dk1"/>
                          </a:solidFill>
                          <a:effectLst/>
                          <a:latin typeface="+mn-lt"/>
                          <a:ea typeface="+mn-ea"/>
                          <a:cs typeface="+mn-cs"/>
                        </a:rPr>
                        <a:t>Adult patients with excessive sleepiness associated with narcolepsy, OSA, or shift work sleep disorder</a:t>
                      </a:r>
                      <a:r>
                        <a:rPr lang="en-US" sz="1600" dirty="0">
                          <a:effectLst/>
                        </a:rPr>
                        <a:t> </a:t>
                      </a:r>
                      <a:endParaRPr lang="en-US" sz="1600" dirty="0"/>
                    </a:p>
                  </a:txBody>
                  <a:tcPr marL="92452" marR="92452" marT="34290" marB="3429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1"/>
                  </a:ext>
                </a:extLst>
              </a:tr>
              <a:tr h="466123">
                <a:tc>
                  <a:txBody>
                    <a:bodyPr/>
                    <a:lstStyle/>
                    <a:p>
                      <a:pPr algn="l">
                        <a:lnSpc>
                          <a:spcPct val="85000"/>
                        </a:lnSpc>
                        <a:spcBef>
                          <a:spcPts val="300"/>
                        </a:spcBef>
                      </a:pPr>
                      <a:r>
                        <a:rPr lang="en-US" sz="1600" dirty="0">
                          <a:solidFill>
                            <a:srgbClr val="000000"/>
                          </a:solidFill>
                          <a:latin typeface="Arial"/>
                          <a:cs typeface="Arial"/>
                        </a:rPr>
                        <a:t>Armodafinil</a:t>
                      </a:r>
                    </a:p>
                  </a:txBody>
                  <a:tcPr marL="92452" marR="92452" marT="34290" marB="3429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1">
                        <a:lumMod val="10000"/>
                        <a:lumOff val="90000"/>
                      </a:schemeClr>
                    </a:solidFill>
                  </a:tcPr>
                </a:tc>
                <a:tc>
                  <a:txBody>
                    <a:bodyPr/>
                    <a:lstStyle/>
                    <a:p>
                      <a:pPr marL="0" marR="0" lvl="0" indent="0" algn="l" defTabSz="914400" rtl="0" eaLnBrk="1" fontAlgn="auto" latinLnBrk="0" hangingPunct="1">
                        <a:lnSpc>
                          <a:spcPct val="85000"/>
                        </a:lnSpc>
                        <a:spcBef>
                          <a:spcPts val="300"/>
                        </a:spcBef>
                        <a:spcAft>
                          <a:spcPts val="0"/>
                        </a:spcAft>
                        <a:buClrTx/>
                        <a:buSzTx/>
                        <a:buFontTx/>
                        <a:buNone/>
                        <a:tabLst/>
                        <a:defRPr/>
                      </a:pPr>
                      <a:r>
                        <a:rPr lang="en-US" sz="1600" kern="1200" dirty="0">
                          <a:solidFill>
                            <a:schemeClr val="dk1"/>
                          </a:solidFill>
                          <a:effectLst/>
                          <a:latin typeface="+mn-lt"/>
                          <a:ea typeface="+mn-ea"/>
                          <a:cs typeface="+mn-cs"/>
                        </a:rPr>
                        <a:t>Adult patients with excessive sleepiness associated with narcolepsy, OSA, or shift work sleep disorder</a:t>
                      </a:r>
                      <a:r>
                        <a:rPr lang="en-US" sz="1600" dirty="0">
                          <a:effectLst/>
                        </a:rPr>
                        <a:t> </a:t>
                      </a:r>
                      <a:endParaRPr lang="en-US" sz="1600" dirty="0"/>
                    </a:p>
                  </a:txBody>
                  <a:tcPr marL="92452" marR="92452" marT="34290" marB="3429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1">
                        <a:lumMod val="10000"/>
                        <a:lumOff val="90000"/>
                      </a:schemeClr>
                    </a:solidFill>
                  </a:tcPr>
                </a:tc>
                <a:extLst>
                  <a:ext uri="{0D108BD9-81ED-4DB2-BD59-A6C34878D82A}">
                    <a16:rowId xmlns:a16="http://schemas.microsoft.com/office/drawing/2014/main" val="2917483746"/>
                  </a:ext>
                </a:extLst>
              </a:tr>
              <a:tr h="501846">
                <a:tc>
                  <a:txBody>
                    <a:bodyPr/>
                    <a:lstStyle/>
                    <a:p>
                      <a:pPr algn="l">
                        <a:lnSpc>
                          <a:spcPct val="85000"/>
                        </a:lnSpc>
                        <a:spcBef>
                          <a:spcPts val="300"/>
                        </a:spcBef>
                      </a:pPr>
                      <a:r>
                        <a:rPr lang="en-US" sz="1600" dirty="0">
                          <a:solidFill>
                            <a:srgbClr val="000000"/>
                          </a:solidFill>
                          <a:latin typeface="Arial"/>
                          <a:cs typeface="Arial"/>
                        </a:rPr>
                        <a:t>Sodium </a:t>
                      </a:r>
                      <a:r>
                        <a:rPr lang="en-US" sz="1600" dirty="0" err="1">
                          <a:solidFill>
                            <a:srgbClr val="000000"/>
                          </a:solidFill>
                          <a:latin typeface="Arial"/>
                          <a:cs typeface="Arial"/>
                        </a:rPr>
                        <a:t>oxybate</a:t>
                      </a:r>
                      <a:r>
                        <a:rPr lang="en-US" sz="1600" dirty="0">
                          <a:solidFill>
                            <a:srgbClr val="000000"/>
                          </a:solidFill>
                          <a:latin typeface="Arial"/>
                          <a:cs typeface="Arial"/>
                        </a:rPr>
                        <a:t> (SXB)</a:t>
                      </a:r>
                    </a:p>
                  </a:txBody>
                  <a:tcPr marL="92452" marR="92452" marT="34290" marB="3429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en-US" sz="1600" kern="1200" dirty="0">
                          <a:solidFill>
                            <a:schemeClr val="dk1"/>
                          </a:solidFill>
                          <a:effectLst/>
                          <a:latin typeface="+mn-lt"/>
                          <a:ea typeface="+mn-ea"/>
                          <a:cs typeface="+mn-cs"/>
                        </a:rPr>
                        <a:t>Patients 7 years and older with cataplexy or EDS associated with narcolepsy</a:t>
                      </a:r>
                      <a:endParaRPr lang="en-US" sz="1600" b="0" dirty="0">
                        <a:solidFill>
                          <a:srgbClr val="000000"/>
                        </a:solidFill>
                      </a:endParaRPr>
                    </a:p>
                  </a:txBody>
                  <a:tcPr marL="92452" marR="92452" marT="34290" marB="3429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2"/>
                  </a:ext>
                </a:extLst>
              </a:tr>
              <a:tr h="501846">
                <a:tc>
                  <a:txBody>
                    <a:bodyPr/>
                    <a:lstStyle/>
                    <a:p>
                      <a:pPr marL="0" marR="0" lvl="0" indent="0" algn="l" defTabSz="1219170" rtl="0" eaLnBrk="1" fontAlgn="auto" latinLnBrk="0" hangingPunct="1">
                        <a:lnSpc>
                          <a:spcPct val="85000"/>
                        </a:lnSpc>
                        <a:spcBef>
                          <a:spcPts val="300"/>
                        </a:spcBef>
                        <a:spcAft>
                          <a:spcPts val="0"/>
                        </a:spcAft>
                        <a:buClrTx/>
                        <a:buSzTx/>
                        <a:buFontTx/>
                        <a:buNone/>
                        <a:tabLst/>
                        <a:defRPr/>
                      </a:pPr>
                      <a:r>
                        <a:rPr lang="en-US" sz="1600" dirty="0">
                          <a:solidFill>
                            <a:srgbClr val="000000"/>
                          </a:solidFill>
                          <a:latin typeface="+mn-lt"/>
                          <a:cs typeface="Arial"/>
                        </a:rPr>
                        <a:t>JZP-258</a:t>
                      </a:r>
                    </a:p>
                  </a:txBody>
                  <a:tcPr marL="92452" marR="92452" marT="34290" marB="3429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1">
                        <a:lumMod val="10000"/>
                        <a:lumOff val="90000"/>
                      </a:schemeClr>
                    </a:solid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en-US" sz="1600" kern="1200" dirty="0">
                          <a:solidFill>
                            <a:schemeClr val="dk1"/>
                          </a:solidFill>
                          <a:effectLst/>
                          <a:latin typeface="+mn-lt"/>
                          <a:ea typeface="+mn-ea"/>
                          <a:cs typeface="+mn-cs"/>
                        </a:rPr>
                        <a:t>Patients 7 years and older with cataplexy or EDS associated with narcolepsy</a:t>
                      </a:r>
                      <a:r>
                        <a:rPr lang="en-US" sz="1600" dirty="0">
                          <a:effectLst/>
                        </a:rPr>
                        <a:t> </a:t>
                      </a:r>
                      <a:endParaRPr lang="en-US" sz="1600" dirty="0"/>
                    </a:p>
                  </a:txBody>
                  <a:tcPr marL="92452" marR="92452" marT="34290" marB="3429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1">
                        <a:lumMod val="10000"/>
                        <a:lumOff val="90000"/>
                      </a:schemeClr>
                    </a:solidFill>
                  </a:tcPr>
                </a:tc>
                <a:extLst>
                  <a:ext uri="{0D108BD9-81ED-4DB2-BD59-A6C34878D82A}">
                    <a16:rowId xmlns:a16="http://schemas.microsoft.com/office/drawing/2014/main" val="2314045372"/>
                  </a:ext>
                </a:extLst>
              </a:tr>
              <a:tr h="459510">
                <a:tc>
                  <a:txBody>
                    <a:bodyPr/>
                    <a:lstStyle/>
                    <a:p>
                      <a:pPr algn="l">
                        <a:lnSpc>
                          <a:spcPct val="85000"/>
                        </a:lnSpc>
                        <a:spcBef>
                          <a:spcPts val="300"/>
                        </a:spcBef>
                      </a:pPr>
                      <a:r>
                        <a:rPr lang="en-US" sz="1600" dirty="0" err="1">
                          <a:solidFill>
                            <a:srgbClr val="000000"/>
                          </a:solidFill>
                          <a:latin typeface="Arial"/>
                          <a:cs typeface="Arial"/>
                        </a:rPr>
                        <a:t>Solriamfetol</a:t>
                      </a:r>
                      <a:endParaRPr lang="en-US" sz="1600" dirty="0">
                        <a:solidFill>
                          <a:srgbClr val="000000"/>
                        </a:solidFill>
                        <a:latin typeface="Arial"/>
                        <a:cs typeface="Arial"/>
                      </a:endParaRPr>
                    </a:p>
                  </a:txBody>
                  <a:tcPr marL="92452" marR="92452" marT="34290" marB="3429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en-US" sz="1600" dirty="0"/>
                        <a:t>Adult patients with EDS associated with narcolepsy or OSA</a:t>
                      </a:r>
                    </a:p>
                  </a:txBody>
                  <a:tcPr marL="92452" marR="92452" marT="34290" marB="3429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537823776"/>
                  </a:ext>
                </a:extLst>
              </a:tr>
              <a:tr h="459510">
                <a:tc>
                  <a:txBody>
                    <a:bodyPr/>
                    <a:lstStyle/>
                    <a:p>
                      <a:pPr algn="l">
                        <a:lnSpc>
                          <a:spcPct val="85000"/>
                        </a:lnSpc>
                        <a:spcBef>
                          <a:spcPts val="300"/>
                        </a:spcBef>
                      </a:pPr>
                      <a:r>
                        <a:rPr lang="en-US" sz="1600" dirty="0" err="1">
                          <a:solidFill>
                            <a:srgbClr val="000000"/>
                          </a:solidFill>
                          <a:latin typeface="Arial"/>
                          <a:cs typeface="Arial"/>
                        </a:rPr>
                        <a:t>Pitolisant</a:t>
                      </a:r>
                      <a:endParaRPr lang="en-US" sz="1600" dirty="0">
                        <a:solidFill>
                          <a:srgbClr val="000000"/>
                        </a:solidFill>
                        <a:latin typeface="Arial"/>
                        <a:cs typeface="Arial"/>
                      </a:endParaRPr>
                    </a:p>
                  </a:txBody>
                  <a:tcPr marL="92452" marR="92452" marT="34290" marB="3429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1">
                        <a:lumMod val="10000"/>
                        <a:lumOff val="90000"/>
                      </a:schemeClr>
                    </a:solid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en-US" sz="1600" dirty="0"/>
                        <a:t>Adult patients with EDS associated with narcolepsy</a:t>
                      </a:r>
                    </a:p>
                  </a:txBody>
                  <a:tcPr marL="92452" marR="92452" marT="34290" marB="3429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1">
                        <a:lumMod val="10000"/>
                        <a:lumOff val="90000"/>
                      </a:schemeClr>
                    </a:solidFill>
                  </a:tcPr>
                </a:tc>
                <a:extLst>
                  <a:ext uri="{0D108BD9-81ED-4DB2-BD59-A6C34878D82A}">
                    <a16:rowId xmlns:a16="http://schemas.microsoft.com/office/drawing/2014/main" val="167416751"/>
                  </a:ext>
                </a:extLst>
              </a:tr>
            </a:tbl>
          </a:graphicData>
        </a:graphic>
      </p:graphicFrame>
      <p:sp>
        <p:nvSpPr>
          <p:cNvPr id="6" name="TextBox 5">
            <a:extLst>
              <a:ext uri="{FF2B5EF4-FFF2-40B4-BE49-F238E27FC236}">
                <a16:creationId xmlns:a16="http://schemas.microsoft.com/office/drawing/2014/main" id="{54BD7F5C-880C-A044-AE20-0AB27E7C10B7}"/>
              </a:ext>
            </a:extLst>
          </p:cNvPr>
          <p:cNvSpPr txBox="1"/>
          <p:nvPr/>
        </p:nvSpPr>
        <p:spPr>
          <a:xfrm>
            <a:off x="217346" y="4505711"/>
            <a:ext cx="12073467" cy="276999"/>
          </a:xfrm>
          <a:prstGeom prst="rect">
            <a:avLst/>
          </a:prstGeom>
          <a:noFill/>
        </p:spPr>
        <p:txBody>
          <a:bodyPr wrap="square" rtlCol="0">
            <a:spAutoFit/>
          </a:bodyPr>
          <a:lstStyle/>
          <a:p>
            <a:r>
              <a:rPr lang="en-US" sz="1200" dirty="0"/>
              <a:t>**Amphetamines and methylphenidate are approved for ADHD and narcolepsy but not EDS: unclear as treatment for EDS</a:t>
            </a:r>
            <a:r>
              <a:rPr lang="en-US" sz="1200" dirty="0">
                <a:solidFill>
                  <a:srgbClr val="FF0000"/>
                </a:solidFill>
              </a:rPr>
              <a:t>.</a:t>
            </a:r>
          </a:p>
        </p:txBody>
      </p:sp>
    </p:spTree>
    <p:extLst>
      <p:ext uri="{BB962C8B-B14F-4D97-AF65-F5344CB8AC3E}">
        <p14:creationId xmlns:p14="http://schemas.microsoft.com/office/powerpoint/2010/main" val="344956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63DA9-F4F8-1E43-9563-48333EBD1A07}"/>
              </a:ext>
            </a:extLst>
          </p:cNvPr>
          <p:cNvSpPr>
            <a:spLocks noGrp="1"/>
          </p:cNvSpPr>
          <p:nvPr>
            <p:ph type="title"/>
          </p:nvPr>
        </p:nvSpPr>
        <p:spPr>
          <a:xfrm>
            <a:off x="336884" y="17460"/>
            <a:ext cx="8502316" cy="929485"/>
          </a:xfrm>
        </p:spPr>
        <p:txBody>
          <a:bodyPr/>
          <a:lstStyle/>
          <a:p>
            <a:r>
              <a:rPr lang="en-US" sz="3200" dirty="0"/>
              <a:t>Modafinil and Armodafinil: Efficacy in OSA (A Meta-Analysis) </a:t>
            </a:r>
          </a:p>
        </p:txBody>
      </p:sp>
      <p:graphicFrame>
        <p:nvGraphicFramePr>
          <p:cNvPr id="5" name="Content Placeholder 4">
            <a:extLst>
              <a:ext uri="{FF2B5EF4-FFF2-40B4-BE49-F238E27FC236}">
                <a16:creationId xmlns:a16="http://schemas.microsoft.com/office/drawing/2014/main" id="{97517C11-6EA9-744B-9B3B-069BD1AEFD8E}"/>
              </a:ext>
            </a:extLst>
          </p:cNvPr>
          <p:cNvGraphicFramePr>
            <a:graphicFrameLocks noGrp="1"/>
          </p:cNvGraphicFramePr>
          <p:nvPr>
            <p:ph idx="1"/>
            <p:extLst>
              <p:ext uri="{D42A27DB-BD31-4B8C-83A1-F6EECF244321}">
                <p14:modId xmlns:p14="http://schemas.microsoft.com/office/powerpoint/2010/main" val="832818557"/>
              </p:ext>
            </p:extLst>
          </p:nvPr>
        </p:nvGraphicFramePr>
        <p:xfrm>
          <a:off x="470699" y="1257329"/>
          <a:ext cx="7993077" cy="361686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B5BC66FD-C571-7E4B-A315-A1DDA9032A3A}"/>
              </a:ext>
            </a:extLst>
          </p:cNvPr>
          <p:cNvSpPr>
            <a:spLocks noGrp="1"/>
          </p:cNvSpPr>
          <p:nvPr>
            <p:ph type="body" sz="quarter" idx="10"/>
          </p:nvPr>
        </p:nvSpPr>
        <p:spPr>
          <a:xfrm>
            <a:off x="0" y="4743391"/>
            <a:ext cx="9144000" cy="400110"/>
          </a:xfrm>
        </p:spPr>
        <p:txBody>
          <a:bodyPr/>
          <a:lstStyle/>
          <a:p>
            <a:pPr marL="11113" indent="-11113"/>
            <a:r>
              <a:rPr lang="en-US" dirty="0"/>
              <a:t>CI = confidence interval; ESS = Epworth Sleepiness Scale; MWT = maintenance of wakefulness test</a:t>
            </a:r>
            <a:br>
              <a:rPr lang="en-US" dirty="0"/>
            </a:br>
            <a:r>
              <a:rPr lang="en-US" dirty="0" err="1"/>
              <a:t>Kuan</a:t>
            </a:r>
            <a:r>
              <a:rPr lang="en-US" dirty="0"/>
              <a:t> Y-C, et al. </a:t>
            </a:r>
            <a:r>
              <a:rPr lang="en-US" i="1" dirty="0"/>
              <a:t>Clin </a:t>
            </a:r>
            <a:r>
              <a:rPr lang="en-US" i="1" dirty="0" err="1"/>
              <a:t>Ther</a:t>
            </a:r>
            <a:r>
              <a:rPr lang="en-US" dirty="0"/>
              <a:t>. 2016;38(4):874-888.</a:t>
            </a:r>
          </a:p>
        </p:txBody>
      </p:sp>
      <p:sp>
        <p:nvSpPr>
          <p:cNvPr id="6" name="TextBox 5">
            <a:extLst>
              <a:ext uri="{FF2B5EF4-FFF2-40B4-BE49-F238E27FC236}">
                <a16:creationId xmlns:a16="http://schemas.microsoft.com/office/drawing/2014/main" id="{D3337740-2D27-2241-90A2-ABC0DA5AB652}"/>
              </a:ext>
            </a:extLst>
          </p:cNvPr>
          <p:cNvSpPr txBox="1"/>
          <p:nvPr/>
        </p:nvSpPr>
        <p:spPr>
          <a:xfrm>
            <a:off x="1620910" y="2202618"/>
            <a:ext cx="1064715" cy="461665"/>
          </a:xfrm>
          <a:prstGeom prst="rect">
            <a:avLst/>
          </a:prstGeom>
          <a:noFill/>
        </p:spPr>
        <p:txBody>
          <a:bodyPr wrap="none" rtlCol="0">
            <a:spAutoFit/>
          </a:bodyPr>
          <a:lstStyle/>
          <a:p>
            <a:pPr algn="ctr"/>
            <a:r>
              <a:rPr lang="en-US" sz="1200" dirty="0"/>
              <a:t>-2.95</a:t>
            </a:r>
            <a:br>
              <a:rPr lang="en-US" sz="1200" dirty="0"/>
            </a:br>
            <a:r>
              <a:rPr lang="en-US" sz="1200" dirty="0"/>
              <a:t>(-3.73, -2.17</a:t>
            </a:r>
            <a:r>
              <a:rPr lang="en-US" sz="1000" dirty="0"/>
              <a:t>)</a:t>
            </a:r>
          </a:p>
        </p:txBody>
      </p:sp>
      <p:cxnSp>
        <p:nvCxnSpPr>
          <p:cNvPr id="8" name="Straight Connector 7">
            <a:extLst>
              <a:ext uri="{FF2B5EF4-FFF2-40B4-BE49-F238E27FC236}">
                <a16:creationId xmlns:a16="http://schemas.microsoft.com/office/drawing/2014/main" id="{C8A1AC20-28EF-B342-8B0E-60FB8FAAA7C7}"/>
              </a:ext>
            </a:extLst>
          </p:cNvPr>
          <p:cNvCxnSpPr/>
          <p:nvPr/>
        </p:nvCxnSpPr>
        <p:spPr>
          <a:xfrm>
            <a:off x="814373" y="2687400"/>
            <a:ext cx="713886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 name="Straight Connector 10">
            <a:extLst>
              <a:ext uri="{FF2B5EF4-FFF2-40B4-BE49-F238E27FC236}">
                <a16:creationId xmlns:a16="http://schemas.microsoft.com/office/drawing/2014/main" id="{5A4E5F74-C452-3C49-812C-7F851A3125DF}"/>
              </a:ext>
            </a:extLst>
          </p:cNvPr>
          <p:cNvCxnSpPr/>
          <p:nvPr/>
        </p:nvCxnSpPr>
        <p:spPr>
          <a:xfrm>
            <a:off x="814373" y="4390034"/>
            <a:ext cx="7138866"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0C761030-2DF2-EA42-8E0D-37EDD4A1E2BE}"/>
              </a:ext>
            </a:extLst>
          </p:cNvPr>
          <p:cNvSpPr txBox="1"/>
          <p:nvPr/>
        </p:nvSpPr>
        <p:spPr>
          <a:xfrm>
            <a:off x="2697182" y="2245638"/>
            <a:ext cx="1072731" cy="406265"/>
          </a:xfrm>
          <a:prstGeom prst="rect">
            <a:avLst/>
          </a:prstGeom>
          <a:noFill/>
        </p:spPr>
        <p:txBody>
          <a:bodyPr wrap="none" rtlCol="0">
            <a:spAutoFit/>
          </a:bodyPr>
          <a:lstStyle/>
          <a:p>
            <a:pPr algn="ctr">
              <a:lnSpc>
                <a:spcPct val="85000"/>
              </a:lnSpc>
              <a:spcBef>
                <a:spcPts val="300"/>
              </a:spcBef>
            </a:pPr>
            <a:r>
              <a:rPr lang="en-US" sz="1200" dirty="0">
                <a:solidFill>
                  <a:srgbClr val="000000"/>
                </a:solidFill>
                <a:cs typeface="Arial"/>
              </a:rPr>
              <a:t>-2.78 </a:t>
            </a:r>
            <a:br>
              <a:rPr lang="en-US" sz="1200" dirty="0">
                <a:solidFill>
                  <a:srgbClr val="000000"/>
                </a:solidFill>
                <a:cs typeface="Arial"/>
              </a:rPr>
            </a:br>
            <a:r>
              <a:rPr lang="en-US" sz="1200" dirty="0">
                <a:solidFill>
                  <a:srgbClr val="000000"/>
                </a:solidFill>
                <a:cs typeface="Arial"/>
              </a:rPr>
              <a:t>(-3.51, -2.05)</a:t>
            </a:r>
          </a:p>
        </p:txBody>
      </p:sp>
      <p:sp>
        <p:nvSpPr>
          <p:cNvPr id="13" name="TextBox 12">
            <a:extLst>
              <a:ext uri="{FF2B5EF4-FFF2-40B4-BE49-F238E27FC236}">
                <a16:creationId xmlns:a16="http://schemas.microsoft.com/office/drawing/2014/main" id="{73E493C5-F251-9444-A5E0-CD7C2A48F5FB}"/>
              </a:ext>
            </a:extLst>
          </p:cNvPr>
          <p:cNvSpPr txBox="1"/>
          <p:nvPr/>
        </p:nvSpPr>
        <p:spPr>
          <a:xfrm>
            <a:off x="1687434" y="3121274"/>
            <a:ext cx="931665" cy="430887"/>
          </a:xfrm>
          <a:prstGeom prst="rect">
            <a:avLst/>
          </a:prstGeom>
          <a:noFill/>
        </p:spPr>
        <p:txBody>
          <a:bodyPr wrap="none" rtlCol="0">
            <a:spAutoFit/>
          </a:bodyPr>
          <a:lstStyle/>
          <a:p>
            <a:pPr algn="ctr"/>
            <a:r>
              <a:rPr lang="en-US" sz="1050" dirty="0">
                <a:solidFill>
                  <a:schemeClr val="bg1"/>
                </a:solidFill>
              </a:rPr>
              <a:t>n = 247/276</a:t>
            </a:r>
          </a:p>
          <a:p>
            <a:pPr algn="ctr"/>
            <a:r>
              <a:rPr lang="en-US" sz="1050" i="1" dirty="0">
                <a:solidFill>
                  <a:schemeClr val="bg1"/>
                </a:solidFill>
              </a:rPr>
              <a:t>p</a:t>
            </a:r>
            <a:r>
              <a:rPr lang="en-US" sz="1050" dirty="0">
                <a:solidFill>
                  <a:schemeClr val="bg1"/>
                </a:solidFill>
              </a:rPr>
              <a:t> &lt; .00001</a:t>
            </a:r>
          </a:p>
        </p:txBody>
      </p:sp>
      <p:sp>
        <p:nvSpPr>
          <p:cNvPr id="14" name="TextBox 13">
            <a:extLst>
              <a:ext uri="{FF2B5EF4-FFF2-40B4-BE49-F238E27FC236}">
                <a16:creationId xmlns:a16="http://schemas.microsoft.com/office/drawing/2014/main" id="{B22B528B-0911-C84B-8F95-2C778D54980D}"/>
              </a:ext>
            </a:extLst>
          </p:cNvPr>
          <p:cNvSpPr txBox="1"/>
          <p:nvPr/>
        </p:nvSpPr>
        <p:spPr>
          <a:xfrm>
            <a:off x="2781253" y="3121274"/>
            <a:ext cx="931665" cy="430887"/>
          </a:xfrm>
          <a:prstGeom prst="rect">
            <a:avLst/>
          </a:prstGeom>
          <a:noFill/>
        </p:spPr>
        <p:txBody>
          <a:bodyPr wrap="none" rtlCol="0">
            <a:spAutoFit/>
          </a:bodyPr>
          <a:lstStyle/>
          <a:p>
            <a:pPr algn="ctr"/>
            <a:r>
              <a:rPr lang="en-US" sz="1050" dirty="0">
                <a:solidFill>
                  <a:schemeClr val="bg1"/>
                </a:solidFill>
                <a:cs typeface="Arial"/>
              </a:rPr>
              <a:t>n = 365/370</a:t>
            </a:r>
            <a:br>
              <a:rPr lang="en-US" sz="1050" dirty="0">
                <a:solidFill>
                  <a:schemeClr val="bg1"/>
                </a:solidFill>
                <a:cs typeface="Arial"/>
              </a:rPr>
            </a:br>
            <a:r>
              <a:rPr lang="en-US" sz="1050" i="1" dirty="0">
                <a:solidFill>
                  <a:schemeClr val="bg1"/>
                </a:solidFill>
                <a:cs typeface="Arial"/>
              </a:rPr>
              <a:t>p</a:t>
            </a:r>
            <a:r>
              <a:rPr lang="en-US" sz="1050" dirty="0">
                <a:solidFill>
                  <a:schemeClr val="bg1"/>
                </a:solidFill>
                <a:cs typeface="Arial"/>
              </a:rPr>
              <a:t> = .00001</a:t>
            </a:r>
            <a:endParaRPr lang="en-US" sz="1050" dirty="0">
              <a:solidFill>
                <a:schemeClr val="bg1"/>
              </a:solidFill>
            </a:endParaRPr>
          </a:p>
        </p:txBody>
      </p:sp>
      <p:sp>
        <p:nvSpPr>
          <p:cNvPr id="15" name="TextBox 14">
            <a:extLst>
              <a:ext uri="{FF2B5EF4-FFF2-40B4-BE49-F238E27FC236}">
                <a16:creationId xmlns:a16="http://schemas.microsoft.com/office/drawing/2014/main" id="{0F72D8A3-CF88-3A4C-858C-27F12B02B6C4}"/>
              </a:ext>
            </a:extLst>
          </p:cNvPr>
          <p:cNvSpPr txBox="1"/>
          <p:nvPr/>
        </p:nvSpPr>
        <p:spPr>
          <a:xfrm>
            <a:off x="5422467" y="1216659"/>
            <a:ext cx="970137" cy="406265"/>
          </a:xfrm>
          <a:prstGeom prst="rect">
            <a:avLst/>
          </a:prstGeom>
          <a:noFill/>
        </p:spPr>
        <p:txBody>
          <a:bodyPr wrap="none" rtlCol="0">
            <a:spAutoFit/>
          </a:bodyPr>
          <a:lstStyle/>
          <a:p>
            <a:pPr algn="ctr">
              <a:lnSpc>
                <a:spcPct val="85000"/>
              </a:lnSpc>
              <a:spcBef>
                <a:spcPts val="300"/>
              </a:spcBef>
            </a:pPr>
            <a:r>
              <a:rPr lang="en-US" sz="1200" dirty="0">
                <a:solidFill>
                  <a:srgbClr val="000000"/>
                </a:solidFill>
                <a:cs typeface="Arial"/>
              </a:rPr>
              <a:t>+2.51 </a:t>
            </a:r>
            <a:br>
              <a:rPr lang="en-US" sz="1200" dirty="0">
                <a:solidFill>
                  <a:srgbClr val="000000"/>
                </a:solidFill>
                <a:cs typeface="Arial"/>
              </a:rPr>
            </a:br>
            <a:r>
              <a:rPr lang="en-US" sz="1200" dirty="0">
                <a:solidFill>
                  <a:srgbClr val="000000"/>
                </a:solidFill>
                <a:cs typeface="Arial"/>
              </a:rPr>
              <a:t>(1.50, 3.52)</a:t>
            </a:r>
          </a:p>
        </p:txBody>
      </p:sp>
      <p:sp>
        <p:nvSpPr>
          <p:cNvPr id="16" name="TextBox 15">
            <a:extLst>
              <a:ext uri="{FF2B5EF4-FFF2-40B4-BE49-F238E27FC236}">
                <a16:creationId xmlns:a16="http://schemas.microsoft.com/office/drawing/2014/main" id="{DF6D8362-340E-A24F-9D17-930BED55BFA3}"/>
              </a:ext>
            </a:extLst>
          </p:cNvPr>
          <p:cNvSpPr txBox="1"/>
          <p:nvPr/>
        </p:nvSpPr>
        <p:spPr>
          <a:xfrm>
            <a:off x="6528616" y="1118265"/>
            <a:ext cx="885179" cy="406265"/>
          </a:xfrm>
          <a:prstGeom prst="rect">
            <a:avLst/>
          </a:prstGeom>
          <a:noFill/>
        </p:spPr>
        <p:txBody>
          <a:bodyPr wrap="none" rtlCol="0">
            <a:spAutoFit/>
          </a:bodyPr>
          <a:lstStyle/>
          <a:p>
            <a:pPr algn="ctr">
              <a:lnSpc>
                <a:spcPct val="85000"/>
              </a:lnSpc>
              <a:spcBef>
                <a:spcPts val="300"/>
              </a:spcBef>
            </a:pPr>
            <a:r>
              <a:rPr lang="en-US" sz="1200" dirty="0">
                <a:solidFill>
                  <a:srgbClr val="000000"/>
                </a:solidFill>
                <a:cs typeface="Arial"/>
              </a:rPr>
              <a:t>+2.71 </a:t>
            </a:r>
            <a:br>
              <a:rPr lang="en-US" sz="1200" dirty="0">
                <a:solidFill>
                  <a:srgbClr val="000000"/>
                </a:solidFill>
                <a:cs typeface="Arial"/>
              </a:rPr>
            </a:br>
            <a:r>
              <a:rPr lang="en-US" sz="1200" dirty="0">
                <a:solidFill>
                  <a:srgbClr val="000000"/>
                </a:solidFill>
                <a:cs typeface="Arial"/>
              </a:rPr>
              <a:t>(.04, 5.37)</a:t>
            </a:r>
          </a:p>
        </p:txBody>
      </p:sp>
      <p:cxnSp>
        <p:nvCxnSpPr>
          <p:cNvPr id="17" name="Straight Connector 16">
            <a:extLst>
              <a:ext uri="{FF2B5EF4-FFF2-40B4-BE49-F238E27FC236}">
                <a16:creationId xmlns:a16="http://schemas.microsoft.com/office/drawing/2014/main" id="{35582F90-855A-434A-B5E2-80FB85752AA8}"/>
              </a:ext>
            </a:extLst>
          </p:cNvPr>
          <p:cNvCxnSpPr>
            <a:cxnSpLocks/>
          </p:cNvCxnSpPr>
          <p:nvPr/>
        </p:nvCxnSpPr>
        <p:spPr>
          <a:xfrm>
            <a:off x="4454788" y="1292911"/>
            <a:ext cx="0" cy="3105978"/>
          </a:xfrm>
          <a:prstGeom prst="line">
            <a:avLst/>
          </a:prstGeom>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CD9A295C-DD0D-AB45-BFB5-DC4BC23B6939}"/>
              </a:ext>
            </a:extLst>
          </p:cNvPr>
          <p:cNvSpPr txBox="1"/>
          <p:nvPr/>
        </p:nvSpPr>
        <p:spPr>
          <a:xfrm>
            <a:off x="5456929" y="1666413"/>
            <a:ext cx="901209" cy="415498"/>
          </a:xfrm>
          <a:prstGeom prst="rect">
            <a:avLst/>
          </a:prstGeom>
          <a:noFill/>
        </p:spPr>
        <p:txBody>
          <a:bodyPr wrap="none" rtlCol="0">
            <a:spAutoFit/>
          </a:bodyPr>
          <a:lstStyle/>
          <a:p>
            <a:pPr algn="ctr"/>
            <a:r>
              <a:rPr lang="en-US" sz="1050" dirty="0">
                <a:solidFill>
                  <a:schemeClr val="bg1"/>
                </a:solidFill>
                <a:cs typeface="Arial"/>
              </a:rPr>
              <a:t>n = 172/196</a:t>
            </a:r>
          </a:p>
          <a:p>
            <a:pPr algn="ctr"/>
            <a:r>
              <a:rPr lang="en-US" sz="1050" i="1" dirty="0">
                <a:solidFill>
                  <a:schemeClr val="bg1"/>
                </a:solidFill>
                <a:cs typeface="Arial"/>
              </a:rPr>
              <a:t>p</a:t>
            </a:r>
            <a:r>
              <a:rPr lang="en-US" sz="1050" dirty="0">
                <a:solidFill>
                  <a:schemeClr val="bg1"/>
                </a:solidFill>
                <a:cs typeface="Arial"/>
              </a:rPr>
              <a:t> = .05</a:t>
            </a:r>
            <a:endParaRPr lang="en-US" sz="1050" dirty="0">
              <a:solidFill>
                <a:schemeClr val="bg1"/>
              </a:solidFill>
            </a:endParaRPr>
          </a:p>
        </p:txBody>
      </p:sp>
      <p:sp>
        <p:nvSpPr>
          <p:cNvPr id="20" name="TextBox 19">
            <a:extLst>
              <a:ext uri="{FF2B5EF4-FFF2-40B4-BE49-F238E27FC236}">
                <a16:creationId xmlns:a16="http://schemas.microsoft.com/office/drawing/2014/main" id="{52C05324-062C-5548-9373-1034FA8CC008}"/>
              </a:ext>
            </a:extLst>
          </p:cNvPr>
          <p:cNvSpPr txBox="1"/>
          <p:nvPr/>
        </p:nvSpPr>
        <p:spPr>
          <a:xfrm>
            <a:off x="6520601" y="1631782"/>
            <a:ext cx="901209" cy="415498"/>
          </a:xfrm>
          <a:prstGeom prst="rect">
            <a:avLst/>
          </a:prstGeom>
          <a:noFill/>
        </p:spPr>
        <p:txBody>
          <a:bodyPr wrap="none" rtlCol="0">
            <a:spAutoFit/>
          </a:bodyPr>
          <a:lstStyle/>
          <a:p>
            <a:pPr algn="ctr"/>
            <a:r>
              <a:rPr lang="en-US" sz="1050" dirty="0">
                <a:solidFill>
                  <a:schemeClr val="bg1"/>
                </a:solidFill>
                <a:cs typeface="Arial"/>
              </a:rPr>
              <a:t>n = 341/347</a:t>
            </a:r>
            <a:br>
              <a:rPr lang="en-US" sz="1050" dirty="0">
                <a:solidFill>
                  <a:schemeClr val="bg1"/>
                </a:solidFill>
                <a:cs typeface="Arial"/>
              </a:rPr>
            </a:br>
            <a:r>
              <a:rPr lang="en-US" sz="1050" i="1" dirty="0">
                <a:solidFill>
                  <a:schemeClr val="bg1"/>
                </a:solidFill>
                <a:cs typeface="Arial"/>
              </a:rPr>
              <a:t>p</a:t>
            </a:r>
            <a:r>
              <a:rPr lang="en-US" sz="1050" dirty="0">
                <a:solidFill>
                  <a:schemeClr val="bg1"/>
                </a:solidFill>
                <a:cs typeface="Arial"/>
              </a:rPr>
              <a:t> = .05</a:t>
            </a:r>
            <a:endParaRPr lang="en-US" sz="1050" dirty="0">
              <a:solidFill>
                <a:schemeClr val="bg1"/>
              </a:solidFill>
            </a:endParaRPr>
          </a:p>
        </p:txBody>
      </p:sp>
      <p:sp>
        <p:nvSpPr>
          <p:cNvPr id="22" name="TextBox 21">
            <a:extLst>
              <a:ext uri="{FF2B5EF4-FFF2-40B4-BE49-F238E27FC236}">
                <a16:creationId xmlns:a16="http://schemas.microsoft.com/office/drawing/2014/main" id="{42DABDA7-C595-874E-ACB3-9581EAA238D3}"/>
              </a:ext>
            </a:extLst>
          </p:cNvPr>
          <p:cNvSpPr txBox="1"/>
          <p:nvPr/>
        </p:nvSpPr>
        <p:spPr>
          <a:xfrm>
            <a:off x="1898495" y="4382537"/>
            <a:ext cx="1186543" cy="338554"/>
          </a:xfrm>
          <a:prstGeom prst="rect">
            <a:avLst/>
          </a:prstGeom>
          <a:noFill/>
        </p:spPr>
        <p:txBody>
          <a:bodyPr wrap="none" rtlCol="0">
            <a:spAutoFit/>
          </a:bodyPr>
          <a:lstStyle/>
          <a:p>
            <a:r>
              <a:rPr lang="en-US" sz="1600" dirty="0"/>
              <a:t>ESS Score</a:t>
            </a:r>
          </a:p>
        </p:txBody>
      </p:sp>
      <p:sp>
        <p:nvSpPr>
          <p:cNvPr id="23" name="TextBox 22">
            <a:extLst>
              <a:ext uri="{FF2B5EF4-FFF2-40B4-BE49-F238E27FC236}">
                <a16:creationId xmlns:a16="http://schemas.microsoft.com/office/drawing/2014/main" id="{0A9F3FBC-EDD4-3546-845F-B4CAF36C8581}"/>
              </a:ext>
            </a:extLst>
          </p:cNvPr>
          <p:cNvSpPr txBox="1"/>
          <p:nvPr/>
        </p:nvSpPr>
        <p:spPr>
          <a:xfrm>
            <a:off x="5206690" y="4439560"/>
            <a:ext cx="2743315" cy="301621"/>
          </a:xfrm>
          <a:prstGeom prst="rect">
            <a:avLst/>
          </a:prstGeom>
          <a:noFill/>
        </p:spPr>
        <p:txBody>
          <a:bodyPr wrap="none" rtlCol="0">
            <a:spAutoFit/>
          </a:bodyPr>
          <a:lstStyle/>
          <a:p>
            <a:pPr>
              <a:lnSpc>
                <a:spcPct val="85000"/>
              </a:lnSpc>
              <a:spcBef>
                <a:spcPts val="300"/>
              </a:spcBef>
            </a:pPr>
            <a:r>
              <a:rPr lang="en-US" sz="1600" dirty="0">
                <a:solidFill>
                  <a:srgbClr val="000000"/>
                </a:solidFill>
                <a:cs typeface="Arial"/>
              </a:rPr>
              <a:t>MWT sleep latency, minutes</a:t>
            </a:r>
            <a:endParaRPr lang="en-US" sz="1600" baseline="30000" dirty="0">
              <a:solidFill>
                <a:srgbClr val="000000"/>
              </a:solidFill>
              <a:cs typeface="Arial"/>
            </a:endParaRPr>
          </a:p>
        </p:txBody>
      </p:sp>
      <p:sp>
        <p:nvSpPr>
          <p:cNvPr id="24" name="TextBox 23">
            <a:extLst>
              <a:ext uri="{FF2B5EF4-FFF2-40B4-BE49-F238E27FC236}">
                <a16:creationId xmlns:a16="http://schemas.microsoft.com/office/drawing/2014/main" id="{445EE7B1-4A1D-F445-BCB2-AB35DEA3133D}"/>
              </a:ext>
            </a:extLst>
          </p:cNvPr>
          <p:cNvSpPr txBox="1"/>
          <p:nvPr/>
        </p:nvSpPr>
        <p:spPr>
          <a:xfrm rot="16200000">
            <a:off x="-871558" y="2853971"/>
            <a:ext cx="2481705" cy="275460"/>
          </a:xfrm>
          <a:prstGeom prst="rect">
            <a:avLst/>
          </a:prstGeom>
          <a:noFill/>
        </p:spPr>
        <p:txBody>
          <a:bodyPr wrap="none" rtlCol="0">
            <a:spAutoFit/>
          </a:bodyPr>
          <a:lstStyle/>
          <a:p>
            <a:pPr indent="228600">
              <a:lnSpc>
                <a:spcPct val="85000"/>
              </a:lnSpc>
              <a:spcBef>
                <a:spcPts val="300"/>
              </a:spcBef>
            </a:pPr>
            <a:r>
              <a:rPr lang="en-US" sz="1400" dirty="0">
                <a:solidFill>
                  <a:srgbClr val="000000"/>
                </a:solidFill>
                <a:cs typeface="Arial"/>
              </a:rPr>
              <a:t>Mean Difference (95% CI)</a:t>
            </a:r>
          </a:p>
        </p:txBody>
      </p:sp>
      <p:sp>
        <p:nvSpPr>
          <p:cNvPr id="7" name="TextBox 6">
            <a:extLst>
              <a:ext uri="{FF2B5EF4-FFF2-40B4-BE49-F238E27FC236}">
                <a16:creationId xmlns:a16="http://schemas.microsoft.com/office/drawing/2014/main" id="{3F9E48B8-59B1-B843-A1EF-1E3D92105966}"/>
              </a:ext>
            </a:extLst>
          </p:cNvPr>
          <p:cNvSpPr txBox="1"/>
          <p:nvPr/>
        </p:nvSpPr>
        <p:spPr>
          <a:xfrm>
            <a:off x="1314774" y="1341813"/>
            <a:ext cx="2388795" cy="430887"/>
          </a:xfrm>
          <a:prstGeom prst="rect">
            <a:avLst/>
          </a:prstGeom>
          <a:solidFill>
            <a:schemeClr val="bg1"/>
          </a:solidFill>
        </p:spPr>
        <p:txBody>
          <a:bodyPr wrap="none" rtlCol="0">
            <a:spAutoFit/>
          </a:bodyPr>
          <a:lstStyle/>
          <a:p>
            <a:r>
              <a:rPr lang="en-US" sz="1100" dirty="0"/>
              <a:t>Modafinil vs. placebo: </a:t>
            </a:r>
            <a:br>
              <a:rPr lang="en-US" sz="1100" dirty="0"/>
            </a:br>
            <a:r>
              <a:rPr lang="en-US" sz="1100" dirty="0"/>
              <a:t>200 - 400 mg for 1 day to 12 weeks</a:t>
            </a:r>
          </a:p>
        </p:txBody>
      </p:sp>
      <p:sp>
        <p:nvSpPr>
          <p:cNvPr id="21" name="TextBox 20">
            <a:extLst>
              <a:ext uri="{FF2B5EF4-FFF2-40B4-BE49-F238E27FC236}">
                <a16:creationId xmlns:a16="http://schemas.microsoft.com/office/drawing/2014/main" id="{1A281397-B137-F940-BCFE-E767487E968F}"/>
              </a:ext>
            </a:extLst>
          </p:cNvPr>
          <p:cNvSpPr txBox="1"/>
          <p:nvPr/>
        </p:nvSpPr>
        <p:spPr>
          <a:xfrm>
            <a:off x="1294702" y="1751414"/>
            <a:ext cx="2122697" cy="430887"/>
          </a:xfrm>
          <a:prstGeom prst="rect">
            <a:avLst/>
          </a:prstGeom>
          <a:solidFill>
            <a:schemeClr val="bg1"/>
          </a:solidFill>
        </p:spPr>
        <p:txBody>
          <a:bodyPr wrap="none" rtlCol="0">
            <a:spAutoFit/>
          </a:bodyPr>
          <a:lstStyle/>
          <a:p>
            <a:r>
              <a:rPr lang="en-US" sz="1100" dirty="0"/>
              <a:t>Armodafinil vs. placebo: </a:t>
            </a:r>
            <a:br>
              <a:rPr lang="en-US" sz="1100" dirty="0"/>
            </a:br>
            <a:r>
              <a:rPr lang="en-US" sz="1100" dirty="0"/>
              <a:t>150 - 250 mg for 2 to 12 weeks</a:t>
            </a:r>
          </a:p>
        </p:txBody>
      </p:sp>
    </p:spTree>
    <p:extLst>
      <p:ext uri="{BB962C8B-B14F-4D97-AF65-F5344CB8AC3E}">
        <p14:creationId xmlns:p14="http://schemas.microsoft.com/office/powerpoint/2010/main" val="2560981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BFCDD-202E-1841-AAFD-1F09ABBED5BC}"/>
              </a:ext>
            </a:extLst>
          </p:cNvPr>
          <p:cNvSpPr>
            <a:spLocks noGrp="1"/>
          </p:cNvSpPr>
          <p:nvPr>
            <p:ph type="title"/>
          </p:nvPr>
        </p:nvSpPr>
        <p:spPr>
          <a:xfrm>
            <a:off x="304800" y="141048"/>
            <a:ext cx="8518358" cy="458587"/>
          </a:xfrm>
        </p:spPr>
        <p:txBody>
          <a:bodyPr/>
          <a:lstStyle/>
          <a:p>
            <a:r>
              <a:rPr lang="en-US" sz="2800" dirty="0" err="1"/>
              <a:t>Solriamfetol</a:t>
            </a:r>
            <a:r>
              <a:rPr lang="en-US" sz="2800" dirty="0"/>
              <a:t>: Efficacy in Narcolepsy and OSA</a:t>
            </a:r>
          </a:p>
        </p:txBody>
      </p:sp>
      <p:sp>
        <p:nvSpPr>
          <p:cNvPr id="4" name="Text Placeholder 3">
            <a:extLst>
              <a:ext uri="{FF2B5EF4-FFF2-40B4-BE49-F238E27FC236}">
                <a16:creationId xmlns:a16="http://schemas.microsoft.com/office/drawing/2014/main" id="{6531F3E2-903B-7A40-A764-86110FB59E32}"/>
              </a:ext>
            </a:extLst>
          </p:cNvPr>
          <p:cNvSpPr>
            <a:spLocks noGrp="1"/>
          </p:cNvSpPr>
          <p:nvPr>
            <p:ph type="body" sz="quarter" idx="10"/>
          </p:nvPr>
        </p:nvSpPr>
        <p:spPr>
          <a:xfrm>
            <a:off x="0" y="4481781"/>
            <a:ext cx="9144000" cy="661720"/>
          </a:xfrm>
        </p:spPr>
        <p:txBody>
          <a:bodyPr/>
          <a:lstStyle/>
          <a:p>
            <a:pPr marL="4763" indent="-4763"/>
            <a:r>
              <a:rPr lang="en-US" dirty="0"/>
              <a:t>Group A =  participants who completed a phase 3, 12-week narcolepsy (NCT02348593) or OSA (NCT02348606) study.</a:t>
            </a:r>
            <a:br>
              <a:rPr lang="en-US" dirty="0"/>
            </a:br>
            <a:r>
              <a:rPr lang="en-US" dirty="0"/>
              <a:t>Group B = participants with narcolepsy or OSA who completed one of the phase 2 studies (NCT01485770, NCT01681121, NCT02806908, </a:t>
            </a:r>
            <a:br>
              <a:rPr lang="en-US" dirty="0"/>
            </a:br>
            <a:r>
              <a:rPr lang="en-US" dirty="0"/>
              <a:t>and NCT02806895) or the 6-week, phase 3 study (NCT02348619).</a:t>
            </a:r>
            <a:br>
              <a:rPr lang="en-US" dirty="0"/>
            </a:br>
            <a:r>
              <a:rPr lang="en-US" dirty="0"/>
              <a:t>Malhotra A, et al. </a:t>
            </a:r>
            <a:r>
              <a:rPr lang="en-US" i="1" dirty="0"/>
              <a:t>Sleep. </a:t>
            </a:r>
            <a:r>
              <a:rPr lang="en-US" dirty="0"/>
              <a:t>2020;43(2):1-11.</a:t>
            </a:r>
          </a:p>
        </p:txBody>
      </p:sp>
      <p:pic>
        <p:nvPicPr>
          <p:cNvPr id="5" name="New picture">
            <a:extLst>
              <a:ext uri="{FF2B5EF4-FFF2-40B4-BE49-F238E27FC236}">
                <a16:creationId xmlns:a16="http://schemas.microsoft.com/office/drawing/2014/main" id="{ACA74700-5854-C14F-9142-8A3DB4443C8D}"/>
              </a:ext>
            </a:extLst>
          </p:cNvPr>
          <p:cNvPicPr/>
          <p:nvPr/>
        </p:nvPicPr>
        <p:blipFill rotWithShape="1">
          <a:blip r:embed="rId3"/>
          <a:srcRect l="5464" t="53860" r="-2721" b="2790"/>
          <a:stretch/>
        </p:blipFill>
        <p:spPr>
          <a:xfrm>
            <a:off x="391489" y="1159930"/>
            <a:ext cx="3872575" cy="2980944"/>
          </a:xfrm>
          <a:prstGeom prst="rect">
            <a:avLst/>
          </a:prstGeom>
        </p:spPr>
      </p:pic>
      <p:sp>
        <p:nvSpPr>
          <p:cNvPr id="6" name="TextBox 5">
            <a:extLst>
              <a:ext uri="{FF2B5EF4-FFF2-40B4-BE49-F238E27FC236}">
                <a16:creationId xmlns:a16="http://schemas.microsoft.com/office/drawing/2014/main" id="{EE6F9CE6-548C-A34E-9DCA-C14AD2C19F79}"/>
              </a:ext>
            </a:extLst>
          </p:cNvPr>
          <p:cNvSpPr txBox="1"/>
          <p:nvPr/>
        </p:nvSpPr>
        <p:spPr>
          <a:xfrm rot="16200000">
            <a:off x="-642448" y="2319071"/>
            <a:ext cx="1790875" cy="276999"/>
          </a:xfrm>
          <a:prstGeom prst="rect">
            <a:avLst/>
          </a:prstGeom>
          <a:noFill/>
        </p:spPr>
        <p:txBody>
          <a:bodyPr wrap="none" rtlCol="0">
            <a:spAutoFit/>
          </a:bodyPr>
          <a:lstStyle/>
          <a:p>
            <a:pPr algn="ctr"/>
            <a:r>
              <a:rPr lang="en-US" sz="1200" dirty="0"/>
              <a:t>ESS Score, Mean ± SD</a:t>
            </a:r>
          </a:p>
        </p:txBody>
      </p:sp>
      <p:sp>
        <p:nvSpPr>
          <p:cNvPr id="7" name="TextBox 6">
            <a:extLst>
              <a:ext uri="{FF2B5EF4-FFF2-40B4-BE49-F238E27FC236}">
                <a16:creationId xmlns:a16="http://schemas.microsoft.com/office/drawing/2014/main" id="{3C295AEC-DBB2-B944-8800-2B1EF65596EF}"/>
              </a:ext>
            </a:extLst>
          </p:cNvPr>
          <p:cNvSpPr txBox="1"/>
          <p:nvPr/>
        </p:nvSpPr>
        <p:spPr>
          <a:xfrm>
            <a:off x="-45246" y="851033"/>
            <a:ext cx="5158921" cy="307777"/>
          </a:xfrm>
          <a:prstGeom prst="rect">
            <a:avLst/>
          </a:prstGeom>
          <a:noFill/>
        </p:spPr>
        <p:txBody>
          <a:bodyPr wrap="square" rtlCol="0">
            <a:spAutoFit/>
          </a:bodyPr>
          <a:lstStyle/>
          <a:p>
            <a:pPr algn="ctr"/>
            <a:r>
              <a:rPr lang="en-US" sz="1400" b="1" dirty="0"/>
              <a:t>ESS in 52-Week Maintenance Phase Group </a:t>
            </a:r>
          </a:p>
        </p:txBody>
      </p:sp>
      <p:grpSp>
        <p:nvGrpSpPr>
          <p:cNvPr id="67" name="Group 66">
            <a:extLst>
              <a:ext uri="{FF2B5EF4-FFF2-40B4-BE49-F238E27FC236}">
                <a16:creationId xmlns:a16="http://schemas.microsoft.com/office/drawing/2014/main" id="{081E26FB-7CFE-A049-9F9E-877261CC196E}"/>
              </a:ext>
            </a:extLst>
          </p:cNvPr>
          <p:cNvGrpSpPr/>
          <p:nvPr/>
        </p:nvGrpSpPr>
        <p:grpSpPr>
          <a:xfrm>
            <a:off x="2412276" y="1208260"/>
            <a:ext cx="279036" cy="88187"/>
            <a:chOff x="1318499" y="1592293"/>
            <a:chExt cx="279036" cy="88187"/>
          </a:xfrm>
        </p:grpSpPr>
        <p:cxnSp>
          <p:nvCxnSpPr>
            <p:cNvPr id="60" name="Straight Connector 59">
              <a:extLst>
                <a:ext uri="{FF2B5EF4-FFF2-40B4-BE49-F238E27FC236}">
                  <a16:creationId xmlns:a16="http://schemas.microsoft.com/office/drawing/2014/main" id="{9C474395-31F6-2741-8C16-9B57EB67A6A1}"/>
                </a:ext>
              </a:extLst>
            </p:cNvPr>
            <p:cNvCxnSpPr>
              <a:cxnSpLocks/>
            </p:cNvCxnSpPr>
            <p:nvPr/>
          </p:nvCxnSpPr>
          <p:spPr>
            <a:xfrm>
              <a:off x="1318499" y="1630007"/>
              <a:ext cx="279036" cy="0"/>
            </a:xfrm>
            <a:prstGeom prst="line">
              <a:avLst/>
            </a:prstGeom>
            <a:ln w="9525">
              <a:solidFill>
                <a:srgbClr val="378474"/>
              </a:solidFill>
            </a:ln>
          </p:spPr>
          <p:style>
            <a:lnRef idx="2">
              <a:schemeClr val="accent1"/>
            </a:lnRef>
            <a:fillRef idx="0">
              <a:schemeClr val="accent1"/>
            </a:fillRef>
            <a:effectRef idx="1">
              <a:schemeClr val="accent1"/>
            </a:effectRef>
            <a:fontRef idx="minor">
              <a:schemeClr val="tx1"/>
            </a:fontRef>
          </p:style>
        </p:cxnSp>
        <p:sp>
          <p:nvSpPr>
            <p:cNvPr id="59" name="Oval 58">
              <a:extLst>
                <a:ext uri="{FF2B5EF4-FFF2-40B4-BE49-F238E27FC236}">
                  <a16:creationId xmlns:a16="http://schemas.microsoft.com/office/drawing/2014/main" id="{3AB6199B-BEDC-DF46-AD84-065E3AF3C506}"/>
                </a:ext>
              </a:extLst>
            </p:cNvPr>
            <p:cNvSpPr/>
            <p:nvPr/>
          </p:nvSpPr>
          <p:spPr>
            <a:xfrm rot="16200000" flipV="1">
              <a:off x="1413286" y="1588513"/>
              <a:ext cx="88187" cy="95748"/>
            </a:xfrm>
            <a:prstGeom prst="ellipse">
              <a:avLst/>
            </a:prstGeom>
            <a:solidFill>
              <a:srgbClr val="3784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grpSp>
        <p:nvGrpSpPr>
          <p:cNvPr id="68" name="Group 67">
            <a:extLst>
              <a:ext uri="{FF2B5EF4-FFF2-40B4-BE49-F238E27FC236}">
                <a16:creationId xmlns:a16="http://schemas.microsoft.com/office/drawing/2014/main" id="{04259AD3-4899-EA44-A7BB-B98AEC593DFF}"/>
              </a:ext>
            </a:extLst>
          </p:cNvPr>
          <p:cNvGrpSpPr/>
          <p:nvPr/>
        </p:nvGrpSpPr>
        <p:grpSpPr>
          <a:xfrm>
            <a:off x="2395335" y="1417955"/>
            <a:ext cx="279036" cy="88187"/>
            <a:chOff x="2122009" y="1585913"/>
            <a:chExt cx="279036" cy="88187"/>
          </a:xfrm>
        </p:grpSpPr>
        <p:cxnSp>
          <p:nvCxnSpPr>
            <p:cNvPr id="63" name="Straight Connector 62">
              <a:extLst>
                <a:ext uri="{FF2B5EF4-FFF2-40B4-BE49-F238E27FC236}">
                  <a16:creationId xmlns:a16="http://schemas.microsoft.com/office/drawing/2014/main" id="{B4A4AF40-164B-024E-A444-E44FD8B4D5D6}"/>
                </a:ext>
              </a:extLst>
            </p:cNvPr>
            <p:cNvCxnSpPr>
              <a:cxnSpLocks/>
            </p:cNvCxnSpPr>
            <p:nvPr/>
          </p:nvCxnSpPr>
          <p:spPr>
            <a:xfrm>
              <a:off x="2122009" y="1633566"/>
              <a:ext cx="279036" cy="0"/>
            </a:xfrm>
            <a:prstGeom prst="line">
              <a:avLst/>
            </a:prstGeom>
            <a:ln w="9525">
              <a:solidFill>
                <a:srgbClr val="F6CD60"/>
              </a:solidFill>
            </a:ln>
          </p:spPr>
          <p:style>
            <a:lnRef idx="2">
              <a:schemeClr val="accent1"/>
            </a:lnRef>
            <a:fillRef idx="0">
              <a:schemeClr val="accent1"/>
            </a:fillRef>
            <a:effectRef idx="1">
              <a:schemeClr val="accent1"/>
            </a:effectRef>
            <a:fontRef idx="minor">
              <a:schemeClr val="tx1"/>
            </a:fontRef>
          </p:style>
        </p:cxnSp>
        <p:sp>
          <p:nvSpPr>
            <p:cNvPr id="64" name="Oval 63">
              <a:extLst>
                <a:ext uri="{FF2B5EF4-FFF2-40B4-BE49-F238E27FC236}">
                  <a16:creationId xmlns:a16="http://schemas.microsoft.com/office/drawing/2014/main" id="{69660D86-E802-D445-848E-9B7D57602EBA}"/>
                </a:ext>
              </a:extLst>
            </p:cNvPr>
            <p:cNvSpPr/>
            <p:nvPr/>
          </p:nvSpPr>
          <p:spPr>
            <a:xfrm rot="16200000" flipV="1">
              <a:off x="2216796" y="1582133"/>
              <a:ext cx="88187" cy="95748"/>
            </a:xfrm>
            <a:prstGeom prst="ellipse">
              <a:avLst/>
            </a:prstGeom>
            <a:solidFill>
              <a:srgbClr val="F6CD60"/>
            </a:solidFill>
            <a:ln>
              <a:solidFill>
                <a:srgbClr val="F6CD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grpSp>
        <p:nvGrpSpPr>
          <p:cNvPr id="69" name="Group 68">
            <a:extLst>
              <a:ext uri="{FF2B5EF4-FFF2-40B4-BE49-F238E27FC236}">
                <a16:creationId xmlns:a16="http://schemas.microsoft.com/office/drawing/2014/main" id="{6F0DD903-4BE1-954A-B1B1-204299212A8E}"/>
              </a:ext>
            </a:extLst>
          </p:cNvPr>
          <p:cNvGrpSpPr/>
          <p:nvPr/>
        </p:nvGrpSpPr>
        <p:grpSpPr>
          <a:xfrm>
            <a:off x="2395335" y="1627237"/>
            <a:ext cx="279036" cy="88187"/>
            <a:chOff x="2922051" y="1582353"/>
            <a:chExt cx="279036" cy="88187"/>
          </a:xfrm>
        </p:grpSpPr>
        <p:cxnSp>
          <p:nvCxnSpPr>
            <p:cNvPr id="65" name="Straight Connector 64">
              <a:extLst>
                <a:ext uri="{FF2B5EF4-FFF2-40B4-BE49-F238E27FC236}">
                  <a16:creationId xmlns:a16="http://schemas.microsoft.com/office/drawing/2014/main" id="{E0FB63D4-76B3-F642-AD6E-52ED458F7795}"/>
                </a:ext>
              </a:extLst>
            </p:cNvPr>
            <p:cNvCxnSpPr>
              <a:cxnSpLocks/>
            </p:cNvCxnSpPr>
            <p:nvPr/>
          </p:nvCxnSpPr>
          <p:spPr>
            <a:xfrm>
              <a:off x="2922051" y="1630006"/>
              <a:ext cx="279036" cy="0"/>
            </a:xfrm>
            <a:prstGeom prst="line">
              <a:avLst/>
            </a:prstGeom>
            <a:ln w="9525">
              <a:solidFill>
                <a:srgbClr val="70A4BA"/>
              </a:solidFill>
            </a:ln>
          </p:spPr>
          <p:style>
            <a:lnRef idx="2">
              <a:schemeClr val="accent1"/>
            </a:lnRef>
            <a:fillRef idx="0">
              <a:schemeClr val="accent1"/>
            </a:fillRef>
            <a:effectRef idx="1">
              <a:schemeClr val="accent1"/>
            </a:effectRef>
            <a:fontRef idx="minor">
              <a:schemeClr val="tx1"/>
            </a:fontRef>
          </p:style>
        </p:cxnSp>
        <p:sp>
          <p:nvSpPr>
            <p:cNvPr id="66" name="Oval 65">
              <a:extLst>
                <a:ext uri="{FF2B5EF4-FFF2-40B4-BE49-F238E27FC236}">
                  <a16:creationId xmlns:a16="http://schemas.microsoft.com/office/drawing/2014/main" id="{69D7A6AA-2C43-B242-B33C-4B2DF4E76D04}"/>
                </a:ext>
              </a:extLst>
            </p:cNvPr>
            <p:cNvSpPr/>
            <p:nvPr/>
          </p:nvSpPr>
          <p:spPr>
            <a:xfrm rot="16200000" flipV="1">
              <a:off x="3016838" y="1578573"/>
              <a:ext cx="88187" cy="95748"/>
            </a:xfrm>
            <a:prstGeom prst="ellipse">
              <a:avLst/>
            </a:prstGeom>
            <a:solidFill>
              <a:srgbClr val="70A4BA"/>
            </a:solidFill>
            <a:ln>
              <a:solidFill>
                <a:srgbClr val="70A4B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sp>
        <p:nvSpPr>
          <p:cNvPr id="70" name="TextBox 69">
            <a:extLst>
              <a:ext uri="{FF2B5EF4-FFF2-40B4-BE49-F238E27FC236}">
                <a16:creationId xmlns:a16="http://schemas.microsoft.com/office/drawing/2014/main" id="{8606A255-02AF-DE4E-8F97-B8509B542B7B}"/>
              </a:ext>
            </a:extLst>
          </p:cNvPr>
          <p:cNvSpPr txBox="1"/>
          <p:nvPr/>
        </p:nvSpPr>
        <p:spPr>
          <a:xfrm>
            <a:off x="2713161" y="1136195"/>
            <a:ext cx="970137" cy="215444"/>
          </a:xfrm>
          <a:prstGeom prst="rect">
            <a:avLst/>
          </a:prstGeom>
          <a:noFill/>
        </p:spPr>
        <p:txBody>
          <a:bodyPr wrap="none" rtlCol="0">
            <a:spAutoFit/>
          </a:bodyPr>
          <a:lstStyle/>
          <a:p>
            <a:r>
              <a:rPr lang="en-US" sz="800" dirty="0"/>
              <a:t>Overall (N = 519)</a:t>
            </a:r>
          </a:p>
        </p:txBody>
      </p:sp>
      <p:sp>
        <p:nvSpPr>
          <p:cNvPr id="71" name="TextBox 70">
            <a:extLst>
              <a:ext uri="{FF2B5EF4-FFF2-40B4-BE49-F238E27FC236}">
                <a16:creationId xmlns:a16="http://schemas.microsoft.com/office/drawing/2014/main" id="{ABB69678-0D48-4848-8423-EB61A876D6DE}"/>
              </a:ext>
            </a:extLst>
          </p:cNvPr>
          <p:cNvSpPr txBox="1"/>
          <p:nvPr/>
        </p:nvSpPr>
        <p:spPr>
          <a:xfrm>
            <a:off x="2713161" y="1333229"/>
            <a:ext cx="846707" cy="215444"/>
          </a:xfrm>
          <a:prstGeom prst="rect">
            <a:avLst/>
          </a:prstGeom>
          <a:noFill/>
        </p:spPr>
        <p:txBody>
          <a:bodyPr wrap="none" rtlCol="0">
            <a:spAutoFit/>
          </a:bodyPr>
          <a:lstStyle/>
          <a:p>
            <a:r>
              <a:rPr lang="en-US" sz="800" dirty="0"/>
              <a:t>OSA (n = 333)</a:t>
            </a:r>
          </a:p>
        </p:txBody>
      </p:sp>
      <p:sp>
        <p:nvSpPr>
          <p:cNvPr id="72" name="TextBox 71">
            <a:extLst>
              <a:ext uri="{FF2B5EF4-FFF2-40B4-BE49-F238E27FC236}">
                <a16:creationId xmlns:a16="http://schemas.microsoft.com/office/drawing/2014/main" id="{79FB67EB-F5B6-CC43-BD83-E9CAC9287E94}"/>
              </a:ext>
            </a:extLst>
          </p:cNvPr>
          <p:cNvSpPr txBox="1"/>
          <p:nvPr/>
        </p:nvSpPr>
        <p:spPr>
          <a:xfrm>
            <a:off x="2713161" y="1562133"/>
            <a:ext cx="1143262" cy="215444"/>
          </a:xfrm>
          <a:prstGeom prst="rect">
            <a:avLst/>
          </a:prstGeom>
          <a:noFill/>
        </p:spPr>
        <p:txBody>
          <a:bodyPr wrap="none" rtlCol="0">
            <a:spAutoFit/>
          </a:bodyPr>
          <a:lstStyle/>
          <a:p>
            <a:r>
              <a:rPr lang="en-US" sz="800" dirty="0"/>
              <a:t>Narcolepsy (n = 186)</a:t>
            </a:r>
          </a:p>
        </p:txBody>
      </p:sp>
      <p:sp>
        <p:nvSpPr>
          <p:cNvPr id="13" name="TextBox 12">
            <a:extLst>
              <a:ext uri="{FF2B5EF4-FFF2-40B4-BE49-F238E27FC236}">
                <a16:creationId xmlns:a16="http://schemas.microsoft.com/office/drawing/2014/main" id="{B0A0CDB4-3129-CB4F-97F9-4C977C98111B}"/>
              </a:ext>
            </a:extLst>
          </p:cNvPr>
          <p:cNvSpPr txBox="1"/>
          <p:nvPr/>
        </p:nvSpPr>
        <p:spPr>
          <a:xfrm>
            <a:off x="4876127" y="880641"/>
            <a:ext cx="3765774" cy="307777"/>
          </a:xfrm>
          <a:prstGeom prst="rect">
            <a:avLst/>
          </a:prstGeom>
          <a:noFill/>
        </p:spPr>
        <p:txBody>
          <a:bodyPr wrap="none" rtlCol="0">
            <a:spAutoFit/>
          </a:bodyPr>
          <a:lstStyle/>
          <a:p>
            <a:r>
              <a:rPr lang="en-US" sz="1400" b="1" dirty="0"/>
              <a:t>ESS in the Randomized Withdrawal Phase</a:t>
            </a:r>
          </a:p>
        </p:txBody>
      </p:sp>
      <p:pic>
        <p:nvPicPr>
          <p:cNvPr id="73" name="New picture">
            <a:extLst>
              <a:ext uri="{FF2B5EF4-FFF2-40B4-BE49-F238E27FC236}">
                <a16:creationId xmlns:a16="http://schemas.microsoft.com/office/drawing/2014/main" id="{A73CA8D4-69FC-F048-A0B6-696A2528F8BD}"/>
              </a:ext>
            </a:extLst>
          </p:cNvPr>
          <p:cNvPicPr/>
          <p:nvPr/>
        </p:nvPicPr>
        <p:blipFill rotWithShape="1">
          <a:blip r:embed="rId4"/>
          <a:srcRect l="3341" b="13818"/>
          <a:stretch/>
        </p:blipFill>
        <p:spPr>
          <a:xfrm>
            <a:off x="4466883" y="1183124"/>
            <a:ext cx="4584262" cy="3290413"/>
          </a:xfrm>
          <a:prstGeom prst="rect">
            <a:avLst/>
          </a:prstGeom>
        </p:spPr>
      </p:pic>
      <p:pic>
        <p:nvPicPr>
          <p:cNvPr id="74" name="New picture">
            <a:extLst>
              <a:ext uri="{FF2B5EF4-FFF2-40B4-BE49-F238E27FC236}">
                <a16:creationId xmlns:a16="http://schemas.microsoft.com/office/drawing/2014/main" id="{8A9F0A2D-67D6-FB43-8C27-7FFAB5B9539A}"/>
              </a:ext>
            </a:extLst>
          </p:cNvPr>
          <p:cNvPicPr/>
          <p:nvPr/>
        </p:nvPicPr>
        <p:blipFill rotWithShape="1">
          <a:blip r:embed="rId4"/>
          <a:srcRect l="52880" t="88989" r="43068"/>
          <a:stretch/>
        </p:blipFill>
        <p:spPr>
          <a:xfrm>
            <a:off x="6803039" y="1190650"/>
            <a:ext cx="194467" cy="404867"/>
          </a:xfrm>
          <a:prstGeom prst="rect">
            <a:avLst/>
          </a:prstGeom>
        </p:spPr>
      </p:pic>
      <p:sp>
        <p:nvSpPr>
          <p:cNvPr id="75" name="TextBox 74">
            <a:extLst>
              <a:ext uri="{FF2B5EF4-FFF2-40B4-BE49-F238E27FC236}">
                <a16:creationId xmlns:a16="http://schemas.microsoft.com/office/drawing/2014/main" id="{93ACC132-FCA6-F942-ACE5-3D21C6267B92}"/>
              </a:ext>
            </a:extLst>
          </p:cNvPr>
          <p:cNvSpPr txBox="1"/>
          <p:nvPr/>
        </p:nvSpPr>
        <p:spPr>
          <a:xfrm rot="16200000">
            <a:off x="3483705" y="2315600"/>
            <a:ext cx="1790875" cy="276999"/>
          </a:xfrm>
          <a:prstGeom prst="rect">
            <a:avLst/>
          </a:prstGeom>
          <a:noFill/>
        </p:spPr>
        <p:txBody>
          <a:bodyPr wrap="none" rtlCol="0">
            <a:spAutoFit/>
          </a:bodyPr>
          <a:lstStyle/>
          <a:p>
            <a:pPr algn="ctr"/>
            <a:r>
              <a:rPr lang="en-US" sz="1200" dirty="0"/>
              <a:t>ESS Score, Mean ± SD</a:t>
            </a:r>
          </a:p>
        </p:txBody>
      </p:sp>
      <p:pic>
        <p:nvPicPr>
          <p:cNvPr id="76" name="New picture">
            <a:extLst>
              <a:ext uri="{FF2B5EF4-FFF2-40B4-BE49-F238E27FC236}">
                <a16:creationId xmlns:a16="http://schemas.microsoft.com/office/drawing/2014/main" id="{3AF2197A-B8F0-1546-A961-BED0275C1598}"/>
              </a:ext>
            </a:extLst>
          </p:cNvPr>
          <p:cNvPicPr/>
          <p:nvPr/>
        </p:nvPicPr>
        <p:blipFill rotWithShape="1">
          <a:blip r:embed="rId4"/>
          <a:srcRect l="13676" t="87950" r="81129" b="-1"/>
          <a:stretch/>
        </p:blipFill>
        <p:spPr>
          <a:xfrm>
            <a:off x="5212514" y="1149518"/>
            <a:ext cx="249382" cy="443105"/>
          </a:xfrm>
          <a:prstGeom prst="rect">
            <a:avLst/>
          </a:prstGeom>
        </p:spPr>
      </p:pic>
      <p:sp>
        <p:nvSpPr>
          <p:cNvPr id="77" name="TextBox 76">
            <a:extLst>
              <a:ext uri="{FF2B5EF4-FFF2-40B4-BE49-F238E27FC236}">
                <a16:creationId xmlns:a16="http://schemas.microsoft.com/office/drawing/2014/main" id="{622F4062-D672-8244-B40E-687169D80E9F}"/>
              </a:ext>
            </a:extLst>
          </p:cNvPr>
          <p:cNvSpPr txBox="1"/>
          <p:nvPr/>
        </p:nvSpPr>
        <p:spPr>
          <a:xfrm>
            <a:off x="5415107" y="1196662"/>
            <a:ext cx="1369286" cy="215444"/>
          </a:xfrm>
          <a:prstGeom prst="rect">
            <a:avLst/>
          </a:prstGeom>
          <a:solidFill>
            <a:schemeClr val="bg1"/>
          </a:solidFill>
        </p:spPr>
        <p:txBody>
          <a:bodyPr wrap="none" rtlCol="0">
            <a:spAutoFit/>
          </a:bodyPr>
          <a:lstStyle/>
          <a:p>
            <a:r>
              <a:rPr lang="en-US" sz="800" dirty="0"/>
              <a:t>Group A baseline (n=225)</a:t>
            </a:r>
          </a:p>
        </p:txBody>
      </p:sp>
      <p:sp>
        <p:nvSpPr>
          <p:cNvPr id="78" name="TextBox 77">
            <a:extLst>
              <a:ext uri="{FF2B5EF4-FFF2-40B4-BE49-F238E27FC236}">
                <a16:creationId xmlns:a16="http://schemas.microsoft.com/office/drawing/2014/main" id="{62BD0F01-0162-E742-B6AC-B800EC1FD209}"/>
              </a:ext>
            </a:extLst>
          </p:cNvPr>
          <p:cNvSpPr txBox="1"/>
          <p:nvPr/>
        </p:nvSpPr>
        <p:spPr>
          <a:xfrm>
            <a:off x="5425627" y="1411474"/>
            <a:ext cx="1002197" cy="215444"/>
          </a:xfrm>
          <a:prstGeom prst="rect">
            <a:avLst/>
          </a:prstGeom>
          <a:solidFill>
            <a:schemeClr val="bg1"/>
          </a:solidFill>
        </p:spPr>
        <p:txBody>
          <a:bodyPr wrap="none" rtlCol="0">
            <a:spAutoFit/>
          </a:bodyPr>
          <a:lstStyle/>
          <a:p>
            <a:r>
              <a:rPr lang="en-US" sz="800" dirty="0"/>
              <a:t>Placebo (n =141) </a:t>
            </a:r>
          </a:p>
        </p:txBody>
      </p:sp>
      <p:sp>
        <p:nvSpPr>
          <p:cNvPr id="79" name="TextBox 78">
            <a:extLst>
              <a:ext uri="{FF2B5EF4-FFF2-40B4-BE49-F238E27FC236}">
                <a16:creationId xmlns:a16="http://schemas.microsoft.com/office/drawing/2014/main" id="{A011C1AD-044B-8648-BAB2-36BAFCF54137}"/>
              </a:ext>
            </a:extLst>
          </p:cNvPr>
          <p:cNvSpPr txBox="1"/>
          <p:nvPr/>
        </p:nvSpPr>
        <p:spPr>
          <a:xfrm>
            <a:off x="6969155" y="1189988"/>
            <a:ext cx="1599623" cy="215444"/>
          </a:xfrm>
          <a:prstGeom prst="rect">
            <a:avLst/>
          </a:prstGeom>
          <a:solidFill>
            <a:schemeClr val="bg1"/>
          </a:solidFill>
        </p:spPr>
        <p:txBody>
          <a:bodyPr wrap="square" rtlCol="0">
            <a:spAutoFit/>
          </a:bodyPr>
          <a:lstStyle/>
          <a:p>
            <a:r>
              <a:rPr lang="en-US" sz="800" dirty="0"/>
              <a:t>Group B baseline (n = 55)</a:t>
            </a:r>
          </a:p>
        </p:txBody>
      </p:sp>
      <p:sp>
        <p:nvSpPr>
          <p:cNvPr id="80" name="TextBox 79">
            <a:extLst>
              <a:ext uri="{FF2B5EF4-FFF2-40B4-BE49-F238E27FC236}">
                <a16:creationId xmlns:a16="http://schemas.microsoft.com/office/drawing/2014/main" id="{E195FB7D-CCFA-AB49-B50F-17371C52E786}"/>
              </a:ext>
            </a:extLst>
          </p:cNvPr>
          <p:cNvSpPr txBox="1"/>
          <p:nvPr/>
        </p:nvSpPr>
        <p:spPr>
          <a:xfrm>
            <a:off x="6969155" y="1387599"/>
            <a:ext cx="1686472" cy="215444"/>
          </a:xfrm>
          <a:prstGeom prst="rect">
            <a:avLst/>
          </a:prstGeom>
          <a:solidFill>
            <a:schemeClr val="bg1"/>
          </a:solidFill>
        </p:spPr>
        <p:txBody>
          <a:bodyPr wrap="square" rtlCol="0">
            <a:spAutoFit/>
          </a:bodyPr>
          <a:lstStyle/>
          <a:p>
            <a:r>
              <a:rPr lang="en-US" sz="800" dirty="0" err="1"/>
              <a:t>Solriamfetol</a:t>
            </a:r>
            <a:r>
              <a:rPr lang="en-US" sz="800" dirty="0"/>
              <a:t> (n = 139)             </a:t>
            </a:r>
          </a:p>
        </p:txBody>
      </p:sp>
      <p:sp>
        <p:nvSpPr>
          <p:cNvPr id="28" name="TextBox 27">
            <a:extLst>
              <a:ext uri="{FF2B5EF4-FFF2-40B4-BE49-F238E27FC236}">
                <a16:creationId xmlns:a16="http://schemas.microsoft.com/office/drawing/2014/main" id="{AD13A093-0B93-0746-AB3F-97DE1C3C7BD6}"/>
              </a:ext>
            </a:extLst>
          </p:cNvPr>
          <p:cNvSpPr txBox="1"/>
          <p:nvPr/>
        </p:nvSpPr>
        <p:spPr>
          <a:xfrm>
            <a:off x="2487667" y="3831591"/>
            <a:ext cx="389979" cy="184666"/>
          </a:xfrm>
          <a:prstGeom prst="rect">
            <a:avLst/>
          </a:prstGeom>
          <a:solidFill>
            <a:schemeClr val="bg1"/>
          </a:solidFill>
        </p:spPr>
        <p:txBody>
          <a:bodyPr wrap="none" lIns="0" tIns="0" rIns="0" bIns="0" rtlCol="0">
            <a:spAutoFit/>
          </a:bodyPr>
          <a:lstStyle/>
          <a:p>
            <a:pPr algn="ctr"/>
            <a:r>
              <a:rPr lang="en-US" sz="1200" dirty="0"/>
              <a:t>Week</a:t>
            </a:r>
          </a:p>
        </p:txBody>
      </p:sp>
      <p:sp>
        <p:nvSpPr>
          <p:cNvPr id="29" name="TextBox 28">
            <a:extLst>
              <a:ext uri="{FF2B5EF4-FFF2-40B4-BE49-F238E27FC236}">
                <a16:creationId xmlns:a16="http://schemas.microsoft.com/office/drawing/2014/main" id="{C8AFED91-F9C1-964A-8F52-92B93DDC8D94}"/>
              </a:ext>
            </a:extLst>
          </p:cNvPr>
          <p:cNvSpPr txBox="1"/>
          <p:nvPr/>
        </p:nvSpPr>
        <p:spPr>
          <a:xfrm>
            <a:off x="5324978" y="3689260"/>
            <a:ext cx="543417" cy="169277"/>
          </a:xfrm>
          <a:prstGeom prst="rect">
            <a:avLst/>
          </a:prstGeom>
          <a:solidFill>
            <a:schemeClr val="bg1"/>
          </a:solidFill>
        </p:spPr>
        <p:txBody>
          <a:bodyPr wrap="none" lIns="0" tIns="0" rIns="0" bIns="0" rtlCol="0">
            <a:spAutoFit/>
          </a:bodyPr>
          <a:lstStyle/>
          <a:p>
            <a:pPr algn="ctr"/>
            <a:r>
              <a:rPr lang="en-US" sz="1100" dirty="0"/>
              <a:t>Baseline</a:t>
            </a:r>
          </a:p>
        </p:txBody>
      </p:sp>
      <p:sp>
        <p:nvSpPr>
          <p:cNvPr id="30" name="TextBox 29">
            <a:extLst>
              <a:ext uri="{FF2B5EF4-FFF2-40B4-BE49-F238E27FC236}">
                <a16:creationId xmlns:a16="http://schemas.microsoft.com/office/drawing/2014/main" id="{0D33F660-DABD-C941-9EFC-7134CCCE7851}"/>
              </a:ext>
            </a:extLst>
          </p:cNvPr>
          <p:cNvSpPr txBox="1"/>
          <p:nvPr/>
        </p:nvSpPr>
        <p:spPr>
          <a:xfrm>
            <a:off x="6751892" y="3689260"/>
            <a:ext cx="1098057" cy="719428"/>
          </a:xfrm>
          <a:prstGeom prst="rect">
            <a:avLst/>
          </a:prstGeom>
          <a:solidFill>
            <a:schemeClr val="bg1"/>
          </a:solidFill>
        </p:spPr>
        <p:txBody>
          <a:bodyPr wrap="none" lIns="0" tIns="0" rIns="0" bIns="0" rtlCol="0">
            <a:spAutoFit/>
          </a:bodyPr>
          <a:lstStyle/>
          <a:p>
            <a:pPr algn="ctr">
              <a:lnSpc>
                <a:spcPct val="85000"/>
              </a:lnSpc>
            </a:pPr>
            <a:r>
              <a:rPr lang="en-US" sz="1100" dirty="0"/>
              <a:t>Beginning of </a:t>
            </a:r>
            <a:br>
              <a:rPr lang="en-US" sz="1100" dirty="0"/>
            </a:br>
            <a:r>
              <a:rPr lang="en-US" sz="1100" dirty="0"/>
              <a:t>Randomized</a:t>
            </a:r>
            <a:br>
              <a:rPr lang="en-US" sz="1100" dirty="0"/>
            </a:br>
            <a:r>
              <a:rPr lang="en-US" sz="1100" dirty="0"/>
              <a:t>Withdrawal </a:t>
            </a:r>
            <a:br>
              <a:rPr lang="en-US" sz="1100" dirty="0"/>
            </a:br>
            <a:r>
              <a:rPr lang="en-US" sz="1100" dirty="0"/>
              <a:t>(after ≥ 6 months </a:t>
            </a:r>
            <a:br>
              <a:rPr lang="en-US" sz="1100" dirty="0"/>
            </a:br>
            <a:r>
              <a:rPr lang="en-US" sz="1100" dirty="0"/>
              <a:t>of treatment)</a:t>
            </a:r>
          </a:p>
        </p:txBody>
      </p:sp>
      <p:sp>
        <p:nvSpPr>
          <p:cNvPr id="33" name="TextBox 32">
            <a:extLst>
              <a:ext uri="{FF2B5EF4-FFF2-40B4-BE49-F238E27FC236}">
                <a16:creationId xmlns:a16="http://schemas.microsoft.com/office/drawing/2014/main" id="{EAC3FB8D-D774-3247-8502-73E39626BBBF}"/>
              </a:ext>
            </a:extLst>
          </p:cNvPr>
          <p:cNvSpPr txBox="1"/>
          <p:nvPr/>
        </p:nvSpPr>
        <p:spPr>
          <a:xfrm>
            <a:off x="7996377" y="3689260"/>
            <a:ext cx="793487" cy="575542"/>
          </a:xfrm>
          <a:prstGeom prst="rect">
            <a:avLst/>
          </a:prstGeom>
          <a:solidFill>
            <a:schemeClr val="bg1"/>
          </a:solidFill>
        </p:spPr>
        <p:txBody>
          <a:bodyPr wrap="none" lIns="0" tIns="0" rIns="0" bIns="0" rtlCol="0">
            <a:spAutoFit/>
          </a:bodyPr>
          <a:lstStyle/>
          <a:p>
            <a:pPr algn="ctr">
              <a:lnSpc>
                <a:spcPct val="85000"/>
              </a:lnSpc>
            </a:pPr>
            <a:r>
              <a:rPr lang="en-US" sz="1100" dirty="0"/>
              <a:t>End of </a:t>
            </a:r>
            <a:br>
              <a:rPr lang="en-US" sz="1100" dirty="0"/>
            </a:br>
            <a:r>
              <a:rPr lang="en-US" sz="1100" dirty="0"/>
              <a:t>Randomized</a:t>
            </a:r>
            <a:br>
              <a:rPr lang="en-US" sz="1100" dirty="0"/>
            </a:br>
            <a:r>
              <a:rPr lang="en-US" sz="1100" dirty="0"/>
              <a:t>Withdrawal </a:t>
            </a:r>
            <a:br>
              <a:rPr lang="en-US" sz="1100" dirty="0"/>
            </a:br>
            <a:endParaRPr lang="en-US" sz="1100" dirty="0"/>
          </a:p>
        </p:txBody>
      </p:sp>
      <p:sp>
        <p:nvSpPr>
          <p:cNvPr id="34" name="TextBox 33">
            <a:extLst>
              <a:ext uri="{FF2B5EF4-FFF2-40B4-BE49-F238E27FC236}">
                <a16:creationId xmlns:a16="http://schemas.microsoft.com/office/drawing/2014/main" id="{F951FBB8-8277-E843-A7F4-DC3B5E8FC268}"/>
              </a:ext>
            </a:extLst>
          </p:cNvPr>
          <p:cNvSpPr txBox="1"/>
          <p:nvPr/>
        </p:nvSpPr>
        <p:spPr>
          <a:xfrm>
            <a:off x="628118" y="3689260"/>
            <a:ext cx="593111" cy="507831"/>
          </a:xfrm>
          <a:prstGeom prst="rect">
            <a:avLst/>
          </a:prstGeom>
          <a:solidFill>
            <a:schemeClr val="bg1"/>
          </a:solidFill>
        </p:spPr>
        <p:txBody>
          <a:bodyPr wrap="none" lIns="0" tIns="0" rIns="0" bIns="0" rtlCol="0">
            <a:spAutoFit/>
          </a:bodyPr>
          <a:lstStyle/>
          <a:p>
            <a:pPr algn="ctr"/>
            <a:r>
              <a:rPr lang="en-US" sz="1100" dirty="0"/>
              <a:t>Baseline</a:t>
            </a:r>
            <a:br>
              <a:rPr lang="en-US" sz="1100" dirty="0"/>
            </a:br>
            <a:r>
              <a:rPr lang="en-US" sz="1100" dirty="0"/>
              <a:t>of current</a:t>
            </a:r>
            <a:br>
              <a:rPr lang="en-US" sz="1100" dirty="0"/>
            </a:br>
            <a:r>
              <a:rPr lang="en-US" sz="1100" dirty="0"/>
              <a:t>study</a:t>
            </a:r>
          </a:p>
        </p:txBody>
      </p:sp>
    </p:spTree>
    <p:extLst>
      <p:ext uri="{BB962C8B-B14F-4D97-AF65-F5344CB8AC3E}">
        <p14:creationId xmlns:p14="http://schemas.microsoft.com/office/powerpoint/2010/main" val="394606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A7399-9898-4048-A32F-A7198EB3B58A}"/>
              </a:ext>
            </a:extLst>
          </p:cNvPr>
          <p:cNvSpPr>
            <a:spLocks noGrp="1"/>
          </p:cNvSpPr>
          <p:nvPr>
            <p:ph type="title"/>
          </p:nvPr>
        </p:nvSpPr>
        <p:spPr>
          <a:xfrm>
            <a:off x="304800" y="114887"/>
            <a:ext cx="8518358" cy="510909"/>
          </a:xfrm>
        </p:spPr>
        <p:txBody>
          <a:bodyPr/>
          <a:lstStyle/>
          <a:p>
            <a:r>
              <a:rPr lang="en-US" sz="3200" dirty="0" err="1"/>
              <a:t>Solriamfetol</a:t>
            </a:r>
            <a:r>
              <a:rPr lang="en-US" sz="3200" dirty="0"/>
              <a:t>: Efficacy in Narcolepsy</a:t>
            </a:r>
            <a:endParaRPr lang="en-US" dirty="0"/>
          </a:p>
        </p:txBody>
      </p:sp>
      <p:sp>
        <p:nvSpPr>
          <p:cNvPr id="4" name="Text Placeholder 3">
            <a:extLst>
              <a:ext uri="{FF2B5EF4-FFF2-40B4-BE49-F238E27FC236}">
                <a16:creationId xmlns:a16="http://schemas.microsoft.com/office/drawing/2014/main" id="{7FAF7990-9143-2F46-B18D-63CEF236CD81}"/>
              </a:ext>
            </a:extLst>
          </p:cNvPr>
          <p:cNvSpPr>
            <a:spLocks noGrp="1"/>
          </p:cNvSpPr>
          <p:nvPr>
            <p:ph type="body" sz="quarter" idx="10"/>
          </p:nvPr>
        </p:nvSpPr>
        <p:spPr>
          <a:xfrm>
            <a:off x="0" y="4874197"/>
            <a:ext cx="9144000" cy="269304"/>
          </a:xfrm>
        </p:spPr>
        <p:txBody>
          <a:bodyPr/>
          <a:lstStyle/>
          <a:p>
            <a:r>
              <a:rPr lang="en-US" dirty="0" err="1"/>
              <a:t>Dauvilliers</a:t>
            </a:r>
            <a:r>
              <a:rPr lang="en-US" dirty="0"/>
              <a:t> Y, et al. </a:t>
            </a:r>
            <a:r>
              <a:rPr lang="en-US" i="1" dirty="0"/>
              <a:t>CNS Drugs</a:t>
            </a:r>
            <a:r>
              <a:rPr lang="en-US" dirty="0"/>
              <a:t>. 2020; 34:773-784.</a:t>
            </a:r>
          </a:p>
        </p:txBody>
      </p:sp>
      <p:graphicFrame>
        <p:nvGraphicFramePr>
          <p:cNvPr id="5" name="Chart 4">
            <a:extLst>
              <a:ext uri="{FF2B5EF4-FFF2-40B4-BE49-F238E27FC236}">
                <a16:creationId xmlns:a16="http://schemas.microsoft.com/office/drawing/2014/main" id="{F66AF03B-7E23-2A4B-9CEF-7736D259A773}"/>
              </a:ext>
            </a:extLst>
          </p:cNvPr>
          <p:cNvGraphicFramePr/>
          <p:nvPr>
            <p:extLst>
              <p:ext uri="{D42A27DB-BD31-4B8C-83A1-F6EECF244321}">
                <p14:modId xmlns:p14="http://schemas.microsoft.com/office/powerpoint/2010/main" val="1236102664"/>
              </p:ext>
            </p:extLst>
          </p:nvPr>
        </p:nvGraphicFramePr>
        <p:xfrm>
          <a:off x="313765" y="902353"/>
          <a:ext cx="4379258" cy="363145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BF32D122-6F72-A24E-897D-4D23776E5309}"/>
              </a:ext>
            </a:extLst>
          </p:cNvPr>
          <p:cNvSpPr txBox="1"/>
          <p:nvPr/>
        </p:nvSpPr>
        <p:spPr>
          <a:xfrm rot="16200000">
            <a:off x="-345711" y="2180503"/>
            <a:ext cx="1318951" cy="307777"/>
          </a:xfrm>
          <a:prstGeom prst="rect">
            <a:avLst/>
          </a:prstGeom>
          <a:noFill/>
        </p:spPr>
        <p:txBody>
          <a:bodyPr wrap="none" rtlCol="0">
            <a:spAutoFit/>
          </a:bodyPr>
          <a:lstStyle/>
          <a:p>
            <a:r>
              <a:rPr lang="en-US" sz="1400" dirty="0"/>
              <a:t>MWT, minutes</a:t>
            </a:r>
          </a:p>
        </p:txBody>
      </p:sp>
      <p:graphicFrame>
        <p:nvGraphicFramePr>
          <p:cNvPr id="7" name="Chart 6">
            <a:extLst>
              <a:ext uri="{FF2B5EF4-FFF2-40B4-BE49-F238E27FC236}">
                <a16:creationId xmlns:a16="http://schemas.microsoft.com/office/drawing/2014/main" id="{ED96C1C5-FFE4-5949-94F9-0B3742E09C50}"/>
              </a:ext>
            </a:extLst>
          </p:cNvPr>
          <p:cNvGraphicFramePr/>
          <p:nvPr>
            <p:extLst>
              <p:ext uri="{D42A27DB-BD31-4B8C-83A1-F6EECF244321}">
                <p14:modId xmlns:p14="http://schemas.microsoft.com/office/powerpoint/2010/main" val="1134876816"/>
              </p:ext>
            </p:extLst>
          </p:nvPr>
        </p:nvGraphicFramePr>
        <p:xfrm>
          <a:off x="4638423" y="902352"/>
          <a:ext cx="4379258" cy="3631453"/>
        </p:xfrm>
        <a:graphic>
          <a:graphicData uri="http://schemas.openxmlformats.org/drawingml/2006/chart">
            <c:chart xmlns:c="http://schemas.openxmlformats.org/drawingml/2006/chart" xmlns:r="http://schemas.openxmlformats.org/officeDocument/2006/relationships" r:id="rId4"/>
          </a:graphicData>
        </a:graphic>
      </p:graphicFrame>
      <p:cxnSp>
        <p:nvCxnSpPr>
          <p:cNvPr id="8" name="Straight Connector 7">
            <a:extLst>
              <a:ext uri="{FF2B5EF4-FFF2-40B4-BE49-F238E27FC236}">
                <a16:creationId xmlns:a16="http://schemas.microsoft.com/office/drawing/2014/main" id="{DA0CA035-13FB-CC41-953B-AAF22CE05E6B}"/>
              </a:ext>
            </a:extLst>
          </p:cNvPr>
          <p:cNvCxnSpPr/>
          <p:nvPr/>
        </p:nvCxnSpPr>
        <p:spPr>
          <a:xfrm>
            <a:off x="4854388" y="1050272"/>
            <a:ext cx="3801035" cy="0"/>
          </a:xfrm>
          <a:prstGeom prst="line">
            <a:avLst/>
          </a:prstGeom>
          <a:ln w="19050"/>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EE7C415B-E33F-B844-A3B5-C248CD0EE32B}"/>
              </a:ext>
            </a:extLst>
          </p:cNvPr>
          <p:cNvSpPr txBox="1"/>
          <p:nvPr/>
        </p:nvSpPr>
        <p:spPr>
          <a:xfrm>
            <a:off x="5137439" y="3660950"/>
            <a:ext cx="1867627" cy="276999"/>
          </a:xfrm>
          <a:prstGeom prst="rect">
            <a:avLst/>
          </a:prstGeom>
          <a:noFill/>
        </p:spPr>
        <p:txBody>
          <a:bodyPr wrap="none" rtlCol="0">
            <a:spAutoFit/>
          </a:bodyPr>
          <a:lstStyle/>
          <a:p>
            <a:r>
              <a:rPr lang="en-US" sz="1200" dirty="0"/>
              <a:t>With Cataplexy (n = 117)</a:t>
            </a:r>
          </a:p>
        </p:txBody>
      </p:sp>
      <p:sp>
        <p:nvSpPr>
          <p:cNvPr id="10" name="TextBox 9">
            <a:extLst>
              <a:ext uri="{FF2B5EF4-FFF2-40B4-BE49-F238E27FC236}">
                <a16:creationId xmlns:a16="http://schemas.microsoft.com/office/drawing/2014/main" id="{2656FBF1-069E-A340-BD4F-C9C2E65C4314}"/>
              </a:ext>
            </a:extLst>
          </p:cNvPr>
          <p:cNvSpPr txBox="1"/>
          <p:nvPr/>
        </p:nvSpPr>
        <p:spPr>
          <a:xfrm>
            <a:off x="7043443" y="3660950"/>
            <a:ext cx="2080826" cy="276999"/>
          </a:xfrm>
          <a:prstGeom prst="rect">
            <a:avLst/>
          </a:prstGeom>
          <a:noFill/>
        </p:spPr>
        <p:txBody>
          <a:bodyPr wrap="none" rtlCol="0">
            <a:spAutoFit/>
          </a:bodyPr>
          <a:lstStyle/>
          <a:p>
            <a:r>
              <a:rPr lang="en-US" sz="1200" dirty="0"/>
              <a:t>Without Cataplexy (n = 114)</a:t>
            </a:r>
          </a:p>
        </p:txBody>
      </p:sp>
      <p:sp>
        <p:nvSpPr>
          <p:cNvPr id="11" name="TextBox 10">
            <a:extLst>
              <a:ext uri="{FF2B5EF4-FFF2-40B4-BE49-F238E27FC236}">
                <a16:creationId xmlns:a16="http://schemas.microsoft.com/office/drawing/2014/main" id="{2BB764EB-B6CD-FC48-A87D-63C98B87A9E9}"/>
              </a:ext>
            </a:extLst>
          </p:cNvPr>
          <p:cNvSpPr txBox="1"/>
          <p:nvPr/>
        </p:nvSpPr>
        <p:spPr>
          <a:xfrm rot="16200000">
            <a:off x="3371960" y="2180504"/>
            <a:ext cx="2366353" cy="307777"/>
          </a:xfrm>
          <a:prstGeom prst="rect">
            <a:avLst/>
          </a:prstGeom>
          <a:noFill/>
        </p:spPr>
        <p:txBody>
          <a:bodyPr wrap="none" rtlCol="0">
            <a:spAutoFit/>
          </a:bodyPr>
          <a:lstStyle/>
          <a:p>
            <a:r>
              <a:rPr lang="en-US" sz="1400" dirty="0"/>
              <a:t>ESS Change from Baseline</a:t>
            </a:r>
          </a:p>
        </p:txBody>
      </p:sp>
      <p:sp>
        <p:nvSpPr>
          <p:cNvPr id="12" name="Rectangle 11">
            <a:extLst>
              <a:ext uri="{FF2B5EF4-FFF2-40B4-BE49-F238E27FC236}">
                <a16:creationId xmlns:a16="http://schemas.microsoft.com/office/drawing/2014/main" id="{6564B453-76CE-7247-AFB3-1D218F90B2FA}"/>
              </a:ext>
            </a:extLst>
          </p:cNvPr>
          <p:cNvSpPr/>
          <p:nvPr/>
        </p:nvSpPr>
        <p:spPr>
          <a:xfrm>
            <a:off x="860612" y="4436800"/>
            <a:ext cx="3913094" cy="430887"/>
          </a:xfrm>
          <a:prstGeom prst="rect">
            <a:avLst/>
          </a:prstGeom>
        </p:spPr>
        <p:txBody>
          <a:bodyPr wrap="square">
            <a:spAutoFit/>
          </a:bodyPr>
          <a:lstStyle/>
          <a:p>
            <a:r>
              <a:rPr lang="en-US" sz="1050" dirty="0"/>
              <a:t>MWT: with cataplexy (</a:t>
            </a:r>
            <a:r>
              <a:rPr lang="en-US" sz="1050" i="1" dirty="0"/>
              <a:t>p</a:t>
            </a:r>
            <a:r>
              <a:rPr lang="en-US" sz="1050" dirty="0"/>
              <a:t>  &lt;  .05; 150 and 300 mg); </a:t>
            </a:r>
            <a:br>
              <a:rPr lang="en-US" sz="1050" dirty="0"/>
            </a:br>
            <a:r>
              <a:rPr lang="en-US" sz="1050" dirty="0"/>
              <a:t>without cataplexy (</a:t>
            </a:r>
            <a:r>
              <a:rPr lang="en-US" sz="1050" i="1" dirty="0"/>
              <a:t>p </a:t>
            </a:r>
            <a:r>
              <a:rPr lang="en-US" sz="1050" dirty="0"/>
              <a:t> &lt;  .001; 150 and 300 mg)</a:t>
            </a:r>
          </a:p>
        </p:txBody>
      </p:sp>
      <p:sp>
        <p:nvSpPr>
          <p:cNvPr id="13" name="Rectangle 12">
            <a:extLst>
              <a:ext uri="{FF2B5EF4-FFF2-40B4-BE49-F238E27FC236}">
                <a16:creationId xmlns:a16="http://schemas.microsoft.com/office/drawing/2014/main" id="{7E584B67-6702-124D-AF10-A2CBBB5E3A62}"/>
              </a:ext>
            </a:extLst>
          </p:cNvPr>
          <p:cNvSpPr/>
          <p:nvPr/>
        </p:nvSpPr>
        <p:spPr>
          <a:xfrm>
            <a:off x="5140237" y="4466281"/>
            <a:ext cx="3572063" cy="430887"/>
          </a:xfrm>
          <a:prstGeom prst="rect">
            <a:avLst/>
          </a:prstGeom>
        </p:spPr>
        <p:txBody>
          <a:bodyPr wrap="square">
            <a:spAutoFit/>
          </a:bodyPr>
          <a:lstStyle/>
          <a:p>
            <a:r>
              <a:rPr lang="en-US" sz="1050" dirty="0"/>
              <a:t>ESS: with cataplexy (</a:t>
            </a:r>
            <a:r>
              <a:rPr lang="en-US" sz="1050" i="1" dirty="0"/>
              <a:t>p</a:t>
            </a:r>
            <a:r>
              <a:rPr lang="en-US" sz="1050" dirty="0"/>
              <a:t>  &lt;  .01; 150 and 300 mg); </a:t>
            </a:r>
            <a:br>
              <a:rPr lang="en-US" sz="1050" dirty="0"/>
            </a:br>
            <a:r>
              <a:rPr lang="en-US" sz="1050" dirty="0"/>
              <a:t>without cataplexy (</a:t>
            </a:r>
            <a:r>
              <a:rPr lang="en-US" sz="1050" i="1" dirty="0"/>
              <a:t>p </a:t>
            </a:r>
            <a:r>
              <a:rPr lang="en-US" sz="1050" dirty="0"/>
              <a:t> &lt;  .05; all doses)</a:t>
            </a:r>
          </a:p>
        </p:txBody>
      </p:sp>
    </p:spTree>
    <p:extLst>
      <p:ext uri="{BB962C8B-B14F-4D97-AF65-F5344CB8AC3E}">
        <p14:creationId xmlns:p14="http://schemas.microsoft.com/office/powerpoint/2010/main" val="2080581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CMEO TV077 HepB">
  <a:themeElements>
    <a:clrScheme name="Custom 85">
      <a:dk1>
        <a:srgbClr val="000000"/>
      </a:dk1>
      <a:lt1>
        <a:srgbClr val="FFFFFF"/>
      </a:lt1>
      <a:dk2>
        <a:srgbClr val="000000"/>
      </a:dk2>
      <a:lt2>
        <a:srgbClr val="FFFFFF"/>
      </a:lt2>
      <a:accent1>
        <a:srgbClr val="0C1013"/>
      </a:accent1>
      <a:accent2>
        <a:srgbClr val="5D9438"/>
      </a:accent2>
      <a:accent3>
        <a:srgbClr val="005A86"/>
      </a:accent3>
      <a:accent4>
        <a:srgbClr val="F28621"/>
      </a:accent4>
      <a:accent5>
        <a:srgbClr val="680E10"/>
      </a:accent5>
      <a:accent6>
        <a:srgbClr val="FFFF66"/>
      </a:accent6>
      <a:hlink>
        <a:srgbClr val="5D9438"/>
      </a:hlink>
      <a:folHlink>
        <a:srgbClr val="005A8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6" id="{BF262FCA-C12E-6643-952C-F1D7098A9A38}" vid="{601FCA4B-E09F-C84F-8E9A-65B40BB1CC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CMEO TV077 HepB</Template>
  <TotalTime>12852</TotalTime>
  <Words>14303</Words>
  <Application>Microsoft Macintosh PowerPoint</Application>
  <PresentationFormat>On-screen Show (16:9)</PresentationFormat>
  <Paragraphs>891</Paragraphs>
  <Slides>26</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Arial Narrow</vt:lpstr>
      <vt:lpstr>Avenir Book</vt:lpstr>
      <vt:lpstr>Calibri</vt:lpstr>
      <vt:lpstr>Times New Roman</vt:lpstr>
      <vt:lpstr>CMEO TV077 HepB</vt:lpstr>
      <vt:lpstr>Differentiators When Choosing Treatment Options for EDS</vt:lpstr>
      <vt:lpstr>Richard K. Bogan, MD, FCCP, FAASM</vt:lpstr>
      <vt:lpstr>Yves Dauvilliers, MD, PhD</vt:lpstr>
      <vt:lpstr>Learning  Objective</vt:lpstr>
      <vt:lpstr>Treatment Goals in Narcolepsy and Obstructive Sleep Apnea (OSA)</vt:lpstr>
      <vt:lpstr>FDA-Approved Treatments for EDS in OSA or Narcolepsy</vt:lpstr>
      <vt:lpstr>Modafinil and Armodafinil: Efficacy in OSA (A Meta-Analysis) </vt:lpstr>
      <vt:lpstr>Solriamfetol: Efficacy in Narcolepsy and OSA</vt:lpstr>
      <vt:lpstr>Solriamfetol: Efficacy in Narcolepsy</vt:lpstr>
      <vt:lpstr>Solriamfetol: Efficacy in Narcolepsy (cont.)</vt:lpstr>
      <vt:lpstr>PowerPoint Presentation</vt:lpstr>
      <vt:lpstr>PowerPoint Presentation</vt:lpstr>
      <vt:lpstr>Pitolisant: Efficacy in Narcolepsy</vt:lpstr>
      <vt:lpstr>Pitolisant: Efficacy in OSA</vt:lpstr>
      <vt:lpstr>Sodium Oxybate: Efficacy in Pediatric Narcolepsy</vt:lpstr>
      <vt:lpstr>Sodium Oxybate: Efficacy in Pediatric Narcolepsy</vt:lpstr>
      <vt:lpstr>JZP-258: Efficacy in Narcolepsy</vt:lpstr>
      <vt:lpstr>Safety: Most Common Adverse Effects (AEs)</vt:lpstr>
      <vt:lpstr>Safety: Most Common Adverse Effects (cont.)</vt:lpstr>
      <vt:lpstr>PowerPoint Presentation</vt:lpstr>
      <vt:lpstr>Considerations for Treatment Selection in EDS in Patients with Narcolepsy </vt:lpstr>
      <vt:lpstr>Considerations for Treatment Selection for EDS: Sub-Populations/Conditions</vt:lpstr>
      <vt:lpstr>SMART Goals</vt:lpstr>
      <vt:lpstr>To receive CME/CE credit, click on the link to complete the post-test and evaluation online. Be sure to fill in your ABIM ID number and DOB (MM/DD) on the evaluation, so we can submit your credit to ABIM.  http://www.cmeoutfitters.com/TST43736 Participants can print their certificate or statement of credit immediately.</vt:lpstr>
      <vt:lpstr>Visit the  Sleep Disorders Hub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Evan Luberger</dc:creator>
  <cp:lastModifiedBy>Nakina Webster</cp:lastModifiedBy>
  <cp:revision>231</cp:revision>
  <cp:lastPrinted>2020-10-28T23:04:54Z</cp:lastPrinted>
  <dcterms:created xsi:type="dcterms:W3CDTF">2020-07-23T12:19:38Z</dcterms:created>
  <dcterms:modified xsi:type="dcterms:W3CDTF">2020-10-30T19:21:30Z</dcterms:modified>
</cp:coreProperties>
</file>