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Lst>
  <p:notesMasterIdLst>
    <p:notesMasterId r:id="rId22"/>
  </p:notesMasterIdLst>
  <p:handoutMasterIdLst>
    <p:handoutMasterId r:id="rId23"/>
  </p:handoutMasterIdLst>
  <p:sldIdLst>
    <p:sldId id="2489" r:id="rId2"/>
    <p:sldId id="277" r:id="rId3"/>
    <p:sldId id="4299" r:id="rId4"/>
    <p:sldId id="274" r:id="rId5"/>
    <p:sldId id="4330" r:id="rId6"/>
    <p:sldId id="302" r:id="rId7"/>
    <p:sldId id="4339" r:id="rId8"/>
    <p:sldId id="4340" r:id="rId9"/>
    <p:sldId id="4341" r:id="rId10"/>
    <p:sldId id="4331" r:id="rId11"/>
    <p:sldId id="299" r:id="rId12"/>
    <p:sldId id="4336" r:id="rId13"/>
    <p:sldId id="4342" r:id="rId14"/>
    <p:sldId id="4338" r:id="rId15"/>
    <p:sldId id="4337" r:id="rId16"/>
    <p:sldId id="282" r:id="rId17"/>
    <p:sldId id="4334" r:id="rId18"/>
    <p:sldId id="4295" r:id="rId19"/>
    <p:sldId id="4311" r:id="rId20"/>
    <p:sldId id="2506"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hemi D. Rorie" initials="KDR" lastIdx="5" clrIdx="0">
    <p:extLst>
      <p:ext uri="{19B8F6BF-5375-455C-9EA6-DF929625EA0E}">
        <p15:presenceInfo xmlns:p15="http://schemas.microsoft.com/office/powerpoint/2012/main" userId="Kashemi D. Rorie" providerId="None"/>
      </p:ext>
    </p:extLst>
  </p:cmAuthor>
  <p:cmAuthor id="2" name="Evan Luberger" initials="EL" lastIdx="6" clrIdx="1">
    <p:extLst>
      <p:ext uri="{19B8F6BF-5375-455C-9EA6-DF929625EA0E}">
        <p15:presenceInfo xmlns:p15="http://schemas.microsoft.com/office/powerpoint/2012/main" userId="S::eluberger@cmeoutfitters.com::9efa0148-c9eb-410e-aa01-b186abe32b21" providerId="AD"/>
      </p:ext>
    </p:extLst>
  </p:cmAuthor>
  <p:cmAuthor id="3" name="Kashemi Rorie" initials="KR" lastIdx="2" clrIdx="2">
    <p:extLst>
      <p:ext uri="{19B8F6BF-5375-455C-9EA6-DF929625EA0E}">
        <p15:presenceInfo xmlns:p15="http://schemas.microsoft.com/office/powerpoint/2012/main" userId="S::krorie@cmeoutfitters.com::237160d7-127d-4634-a6ec-8c9efd375444" providerId="AD"/>
      </p:ext>
    </p:extLst>
  </p:cmAuthor>
  <p:cmAuthor id="4" name="Nakina Webster" initials="NW" lastIdx="1" clrIdx="3">
    <p:extLst>
      <p:ext uri="{19B8F6BF-5375-455C-9EA6-DF929625EA0E}">
        <p15:presenceInfo xmlns:p15="http://schemas.microsoft.com/office/powerpoint/2012/main" userId="S::webstern@knowfully.com::a327b435-cbb9-4102-93ca-c1d59e7097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85A"/>
    <a:srgbClr val="598E36"/>
    <a:srgbClr val="999999"/>
    <a:srgbClr val="CCCCCC"/>
    <a:srgbClr val="377A71"/>
    <a:srgbClr val="2C7167"/>
    <a:srgbClr val="E1CB3E"/>
    <a:srgbClr val="E2D059"/>
    <a:srgbClr val="F0EC6B"/>
    <a:srgbClr val="E2E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1"/>
    <p:restoredTop sz="82650"/>
  </p:normalViewPr>
  <p:slideViewPr>
    <p:cSldViewPr snapToGrid="0" snapToObjects="1">
      <p:cViewPr>
        <p:scale>
          <a:sx n="90" d="100"/>
          <a:sy n="90" d="100"/>
        </p:scale>
        <p:origin x="1856" y="560"/>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7-EE04-DD43-9595-9AD710E44413}"/>
              </c:ext>
            </c:extLst>
          </c:dPt>
          <c:dPt>
            <c:idx val="1"/>
            <c:invertIfNegative val="0"/>
            <c:bubble3D val="0"/>
            <c:spPr>
              <a:noFill/>
              <a:ln>
                <a:noFill/>
              </a:ln>
              <a:effectLst/>
            </c:spPr>
            <c:extLst>
              <c:ext xmlns:c16="http://schemas.microsoft.com/office/drawing/2014/chart" uri="{C3380CC4-5D6E-409C-BE32-E72D297353CC}">
                <c16:uniqueId val="{00000006-EE04-DD43-9595-9AD710E44413}"/>
              </c:ext>
            </c:extLst>
          </c:dPt>
          <c:dPt>
            <c:idx val="2"/>
            <c:invertIfNegative val="0"/>
            <c:bubble3D val="0"/>
            <c:spPr>
              <a:noFill/>
              <a:ln>
                <a:noFill/>
              </a:ln>
              <a:effectLst/>
            </c:spPr>
            <c:extLst>
              <c:ext xmlns:c16="http://schemas.microsoft.com/office/drawing/2014/chart" uri="{C3380CC4-5D6E-409C-BE32-E72D297353CC}">
                <c16:uniqueId val="{00000004-EE04-DD43-9595-9AD710E44413}"/>
              </c:ext>
            </c:extLst>
          </c:dPt>
          <c:dPt>
            <c:idx val="3"/>
            <c:invertIfNegative val="0"/>
            <c:bubble3D val="0"/>
            <c:spPr>
              <a:noFill/>
              <a:ln>
                <a:noFill/>
              </a:ln>
              <a:effectLst/>
            </c:spPr>
            <c:extLst>
              <c:ext xmlns:c16="http://schemas.microsoft.com/office/drawing/2014/chart" uri="{C3380CC4-5D6E-409C-BE32-E72D297353CC}">
                <c16:uniqueId val="{00000005-EE04-DD43-9595-9AD710E44413}"/>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20</c:v>
                </c:pt>
                <c:pt idx="1">
                  <c:v>60</c:v>
                </c:pt>
                <c:pt idx="2">
                  <c:v>120</c:v>
                </c:pt>
                <c:pt idx="3">
                  <c:v>80</c:v>
                </c:pt>
              </c:numCache>
            </c:numRef>
          </c:val>
          <c:extLst>
            <c:ext xmlns:c16="http://schemas.microsoft.com/office/drawing/2014/chart" uri="{C3380CC4-5D6E-409C-BE32-E72D297353CC}">
              <c16:uniqueId val="{00000000-EE04-DD43-9595-9AD710E44413}"/>
            </c:ext>
          </c:extLst>
        </c:ser>
        <c:dLbls>
          <c:showLegendKey val="0"/>
          <c:showVal val="0"/>
          <c:showCatName val="0"/>
          <c:showSerName val="0"/>
          <c:showPercent val="0"/>
          <c:showBubbleSize val="0"/>
        </c:dLbls>
        <c:gapWidth val="219"/>
        <c:overlap val="-27"/>
        <c:axId val="1520399647"/>
        <c:axId val="1475190815"/>
      </c:barChart>
      <c:catAx>
        <c:axId val="1520399647"/>
        <c:scaling>
          <c:orientation val="minMax"/>
        </c:scaling>
        <c:delete val="1"/>
        <c:axPos val="b"/>
        <c:numFmt formatCode="General" sourceLinked="1"/>
        <c:majorTickMark val="none"/>
        <c:minorTickMark val="none"/>
        <c:tickLblPos val="nextTo"/>
        <c:crossAx val="1475190815"/>
        <c:crosses val="autoZero"/>
        <c:auto val="1"/>
        <c:lblAlgn val="ctr"/>
        <c:lblOffset val="100"/>
        <c:noMultiLvlLbl val="0"/>
      </c:catAx>
      <c:valAx>
        <c:axId val="1475190815"/>
        <c:scaling>
          <c:orientation val="minMax"/>
          <c:max val="160"/>
        </c:scaling>
        <c:delete val="0"/>
        <c:axPos val="l"/>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03996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9-07T17:55:48.817" idx="3">
    <p:pos x="10" y="10"/>
    <p:text>NW: Initially this figure was stacked. Can you remove the lines on the left figure and instead make similar lines leading to the right figure? Also, please replace JZP-110 with Solriamfetol and add to GHB/SXB to GHB/SXB/JZP-258  The original figure is located at https://pubmed.ncbi.nlm.nih.gov/30503715/#&amp;gid=article-figures&amp;pid=fig-2-uid-1.</p:text>
    <p:extLst>
      <p:ext uri="{C676402C-5697-4E1C-873F-D02D1690AC5C}">
        <p15:threadingInfo xmlns:p15="http://schemas.microsoft.com/office/powerpoint/2012/main" timeZoneBias="240"/>
      </p:ext>
    </p:extLst>
  </p:cm>
  <p:cm authorId="4" dt="2020-10-28T18:49:54.878" idx="1">
    <p:pos x="10" y="106"/>
    <p:text>I think this is what you're looking for, but not quite sure</p:text>
    <p:extLst>
      <p:ext uri="{C676402C-5697-4E1C-873F-D02D1690AC5C}">
        <p15:threadingInfo xmlns:p15="http://schemas.microsoft.com/office/powerpoint/2012/main" timeZoneBias="240">
          <p15:parentCm authorId="2" idx="3"/>
        </p15:threadingInfo>
      </p:ext>
    </p:extLst>
  </p:cm>
</p:cmLst>
</file>

<file path=ppt/drawings/drawing1.xml><?xml version="1.0" encoding="utf-8"?>
<c:userShapes xmlns:c="http://schemas.openxmlformats.org/drawingml/2006/chart">
  <cdr:relSizeAnchor xmlns:cdr="http://schemas.openxmlformats.org/drawingml/2006/chartDrawing">
    <cdr:from>
      <cdr:x>0.10424</cdr:x>
      <cdr:y>0.93182</cdr:y>
    </cdr:from>
    <cdr:to>
      <cdr:x>1</cdr:x>
      <cdr:y>0.93182</cdr:y>
    </cdr:to>
    <cdr:cxnSp macro="">
      <cdr:nvCxnSpPr>
        <cdr:cNvPr id="3" name="Straight Connector 2">
          <a:extLst xmlns:a="http://schemas.openxmlformats.org/drawingml/2006/main">
            <a:ext uri="{FF2B5EF4-FFF2-40B4-BE49-F238E27FC236}">
              <a16:creationId xmlns:a16="http://schemas.microsoft.com/office/drawing/2014/main" id="{D4FEAA75-0BE3-E84D-AB4B-EBDB9594D39C}"/>
            </a:ext>
          </a:extLst>
        </cdr:cNvPr>
        <cdr:cNvCxnSpPr/>
      </cdr:nvCxnSpPr>
      <cdr:spPr>
        <a:xfrm xmlns:a="http://schemas.openxmlformats.org/drawingml/2006/main">
          <a:off x="410424" y="2099468"/>
          <a:ext cx="352691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10/29/20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10/29/20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472253292/0dc9f424b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med.ncbi.nlm.nih.gov/30503715/#&amp;gid=article-figures&amp;pid=fig-2-uid-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ubmed/3152909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3389/fneur.2018.0050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https://vimeo.com/472253292/0dc9f424b8</a:t>
            </a:r>
            <a:endParaRPr lang="en-US" b="1" dirty="0"/>
          </a:p>
          <a:p>
            <a:endParaRPr lang="en-US" b="1" dirty="0"/>
          </a:p>
          <a:p>
            <a:r>
              <a:rPr lang="en-US" b="1" dirty="0"/>
              <a:t>0:00 Hello I am</a:t>
            </a:r>
          </a:p>
          <a:p>
            <a:endParaRPr lang="en-US" b="1" dirty="0"/>
          </a:p>
        </p:txBody>
      </p:sp>
      <p:sp>
        <p:nvSpPr>
          <p:cNvPr id="4" name="Slide Number Placeholder 3"/>
          <p:cNvSpPr>
            <a:spLocks noGrp="1"/>
          </p:cNvSpPr>
          <p:nvPr>
            <p:ph type="sldNum" sz="quarter" idx="5"/>
          </p:nvPr>
        </p:nvSpPr>
        <p:spPr/>
        <p:txBody>
          <a:bodyPr/>
          <a:lstStyle/>
          <a:p>
            <a:fld id="{F5C65A46-A9B2-D749-B6E9-128760CB2D24}" type="slidenum">
              <a:rPr lang="en-US" smtClean="0"/>
              <a:t>1</a:t>
            </a:fld>
            <a:endParaRPr lang="en-US"/>
          </a:p>
        </p:txBody>
      </p:sp>
    </p:spTree>
    <p:extLst>
      <p:ext uri="{BB962C8B-B14F-4D97-AF65-F5344CB8AC3E}">
        <p14:creationId xmlns:p14="http://schemas.microsoft.com/office/powerpoint/2010/main" val="241461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0" dirty="0"/>
              <a:t>9:03 </a:t>
            </a:r>
          </a:p>
          <a:p>
            <a:r>
              <a:rPr lang="en-US" b="0" dirty="0"/>
              <a:t>But some of the patients</a:t>
            </a:r>
          </a:p>
          <a:p>
            <a:endParaRPr lang="en-US" dirty="0"/>
          </a:p>
          <a:p>
            <a:r>
              <a:rPr lang="en-US" dirty="0"/>
              <a:t>Image located at </a:t>
            </a:r>
            <a:r>
              <a:rPr lang="en-US" dirty="0">
                <a:hlinkClick r:id="rId3"/>
              </a:rPr>
              <a:t>https://pubmed.ncbi.nlm.nih.gov/30503715/#&amp;gid=article-figures&amp;pid=fig-2-uid-1</a:t>
            </a:r>
            <a:endParaRPr lang="en-US" dirty="0"/>
          </a:p>
          <a:p>
            <a:endParaRPr lang="en-US" dirty="0"/>
          </a:p>
          <a:p>
            <a:pPr marL="0" lvl="1" algn="l"/>
            <a:r>
              <a:rPr lang="fr-FR" sz="3200" b="1" dirty="0" err="1"/>
              <a:t>We</a:t>
            </a:r>
            <a:r>
              <a:rPr lang="fr-FR" sz="3200" b="1" dirty="0"/>
              <a:t> </a:t>
            </a:r>
            <a:r>
              <a:rPr lang="fr-FR" sz="3200" b="1" dirty="0" err="1"/>
              <a:t>need</a:t>
            </a:r>
            <a:r>
              <a:rPr lang="fr-FR" sz="3200" b="1" dirty="0"/>
              <a:t> to </a:t>
            </a:r>
            <a:r>
              <a:rPr lang="fr-FR" sz="3200" b="1" dirty="0" err="1"/>
              <a:t>define</a:t>
            </a:r>
            <a:r>
              <a:rPr lang="fr-FR" sz="3200" b="1" dirty="0"/>
              <a:t> the best</a:t>
            </a:r>
            <a:r>
              <a:rPr lang="fr-FR" sz="3200" b="1" baseline="0" dirty="0"/>
              <a:t> </a:t>
            </a:r>
            <a:r>
              <a:rPr lang="fr-FR" sz="3200" b="1" dirty="0"/>
              <a:t>Target for </a:t>
            </a:r>
            <a:r>
              <a:rPr lang="fr-FR" sz="3200" b="1" dirty="0" err="1"/>
              <a:t>therapeutic</a:t>
            </a:r>
            <a:r>
              <a:rPr lang="fr-FR" sz="3200" b="1" dirty="0"/>
              <a:t> intervention to</a:t>
            </a:r>
            <a:r>
              <a:rPr lang="fr-FR" sz="3200" b="1" baseline="0" dirty="0"/>
              <a:t> </a:t>
            </a:r>
            <a:r>
              <a:rPr lang="fr-FR" sz="3200" b="1" baseline="0" dirty="0" err="1"/>
              <a:t>treat</a:t>
            </a:r>
            <a:r>
              <a:rPr lang="fr-FR" sz="3200" b="1" baseline="0" dirty="0"/>
              <a:t> EDS but </a:t>
            </a:r>
            <a:r>
              <a:rPr lang="fr-FR" sz="3200" b="1" baseline="0" dirty="0" err="1"/>
              <a:t>this</a:t>
            </a:r>
            <a:r>
              <a:rPr lang="fr-FR" sz="3200" b="1" baseline="0" dirty="0"/>
              <a:t> </a:t>
            </a:r>
            <a:r>
              <a:rPr lang="fr-FR" sz="3200" b="1" baseline="0" dirty="0" err="1"/>
              <a:t>may</a:t>
            </a:r>
            <a:r>
              <a:rPr lang="fr-FR" sz="3200" b="1" baseline="0" dirty="0"/>
              <a:t> </a:t>
            </a:r>
            <a:r>
              <a:rPr lang="fr-FR" sz="3200" b="1" baseline="0" dirty="0" err="1"/>
              <a:t>depend</a:t>
            </a:r>
            <a:r>
              <a:rPr lang="fr-FR" sz="3200" b="1" baseline="0" dirty="0"/>
              <a:t> on</a:t>
            </a:r>
            <a:endParaRPr lang="fr-FR" sz="3200" b="1" dirty="0"/>
          </a:p>
          <a:p>
            <a:pPr marL="0" lvl="1" algn="l"/>
            <a:r>
              <a:rPr lang="fr-FR" sz="3200" dirty="0"/>
              <a:t>- on </a:t>
            </a:r>
            <a:r>
              <a:rPr lang="fr-FR" sz="3200" dirty="0" err="1"/>
              <a:t>symptom</a:t>
            </a:r>
            <a:r>
              <a:rPr lang="fr-FR" sz="3200" dirty="0"/>
              <a:t> (EDS) </a:t>
            </a:r>
            <a:r>
              <a:rPr lang="fr-FR" sz="3200" dirty="0" err="1"/>
              <a:t>severity</a:t>
            </a:r>
            <a:r>
              <a:rPr lang="fr-FR" sz="3200" dirty="0"/>
              <a:t> ? </a:t>
            </a:r>
          </a:p>
          <a:p>
            <a:pPr marL="457200" lvl="1" indent="-457200" algn="l">
              <a:buFontTx/>
              <a:buChar char="-"/>
            </a:pPr>
            <a:r>
              <a:rPr lang="fr-FR" sz="3200" dirty="0"/>
              <a:t>On the </a:t>
            </a:r>
            <a:r>
              <a:rPr lang="fr-FR" sz="3200" dirty="0" err="1"/>
              <a:t>underlying</a:t>
            </a:r>
            <a:r>
              <a:rPr lang="fr-FR" sz="3200" dirty="0"/>
              <a:t> </a:t>
            </a:r>
            <a:r>
              <a:rPr lang="fr-FR" sz="3200" dirty="0" err="1"/>
              <a:t>disorder</a:t>
            </a:r>
            <a:r>
              <a:rPr lang="fr-FR" sz="3200" dirty="0"/>
              <a:t> (NT1, NT2, IH, OSA…)?</a:t>
            </a:r>
          </a:p>
          <a:p>
            <a:pPr marL="0" lvl="1" indent="0" algn="l">
              <a:buFontTx/>
              <a:buNone/>
            </a:pPr>
            <a:r>
              <a:rPr lang="fr-FR" sz="3200" dirty="0" err="1"/>
              <a:t>Several</a:t>
            </a:r>
            <a:r>
              <a:rPr lang="fr-FR" sz="3200" dirty="0"/>
              <a:t> </a:t>
            </a:r>
            <a:r>
              <a:rPr lang="fr-FR" sz="3200" dirty="0" err="1"/>
              <a:t>drugs</a:t>
            </a:r>
            <a:r>
              <a:rPr lang="fr-FR" sz="3200" baseline="0" dirty="0"/>
              <a:t> </a:t>
            </a:r>
            <a:r>
              <a:rPr lang="fr-FR" sz="3200" baseline="0" dirty="0" err="1"/>
              <a:t>exist</a:t>
            </a:r>
            <a:r>
              <a:rPr lang="fr-FR" sz="3200" baseline="0" dirty="0"/>
              <a:t> and </a:t>
            </a:r>
            <a:r>
              <a:rPr lang="fr-FR" sz="3200" baseline="0" dirty="0" err="1"/>
              <a:t>work</a:t>
            </a:r>
            <a:r>
              <a:rPr lang="fr-FR" sz="3200" baseline="0" dirty="0"/>
              <a:t> </a:t>
            </a:r>
            <a:r>
              <a:rPr lang="fr-FR" sz="3200" baseline="0" dirty="0" err="1"/>
              <a:t>with</a:t>
            </a:r>
            <a:r>
              <a:rPr lang="fr-FR" sz="3200" baseline="0" dirty="0"/>
              <a:t> </a:t>
            </a:r>
            <a:r>
              <a:rPr lang="fr-FR" sz="3200" baseline="0" dirty="0" err="1"/>
              <a:t>different</a:t>
            </a:r>
            <a:r>
              <a:rPr lang="fr-FR" sz="3200" baseline="0" dirty="0"/>
              <a:t> </a:t>
            </a:r>
            <a:r>
              <a:rPr lang="fr-FR" sz="3200" baseline="0" dirty="0" err="1"/>
              <a:t>mechanisms</a:t>
            </a:r>
            <a:r>
              <a:rPr lang="fr-FR" sz="3200" baseline="0" dirty="0"/>
              <a:t> of action</a:t>
            </a:r>
            <a:endParaRPr lang="fr-FR" sz="3200" dirty="0"/>
          </a:p>
          <a:p>
            <a:r>
              <a:rPr lang="fr-FR" baseline="0" dirty="0" err="1"/>
              <a:t>Modafinil</a:t>
            </a:r>
            <a:r>
              <a:rPr lang="fr-FR" baseline="0" dirty="0"/>
              <a:t> and </a:t>
            </a:r>
            <a:r>
              <a:rPr lang="fr-FR" baseline="0" dirty="0" err="1"/>
              <a:t>methylphenidate</a:t>
            </a:r>
            <a:r>
              <a:rPr lang="fr-FR" baseline="0" dirty="0"/>
              <a:t>: </a:t>
            </a:r>
            <a:r>
              <a:rPr lang="fr-FR" baseline="0" dirty="0" err="1"/>
              <a:t>Inhibit</a:t>
            </a:r>
            <a:r>
              <a:rPr lang="fr-FR" baseline="0" dirty="0"/>
              <a:t> the DAT : </a:t>
            </a:r>
            <a:r>
              <a:rPr lang="fr-FR" baseline="0" dirty="0" err="1"/>
              <a:t>transportor</a:t>
            </a:r>
            <a:r>
              <a:rPr lang="fr-FR" baseline="0" dirty="0"/>
              <a:t> of DA</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Solriamfetol: </a:t>
            </a:r>
            <a:r>
              <a:rPr lang="fr-FR" baseline="0" dirty="0" err="1"/>
              <a:t>Inhibit</a:t>
            </a:r>
            <a:r>
              <a:rPr lang="fr-FR" baseline="0" dirty="0"/>
              <a:t> the DAT and NET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SSRI and SNRI: </a:t>
            </a:r>
            <a:r>
              <a:rPr lang="fr-FR" baseline="0" dirty="0" err="1"/>
              <a:t>Inhibit</a:t>
            </a:r>
            <a:r>
              <a:rPr lang="fr-FR" baseline="0" dirty="0"/>
              <a:t> transporter of NET and/or SERT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Sodium oxybate: </a:t>
            </a:r>
            <a:r>
              <a:rPr lang="fr-FR" baseline="0" dirty="0" err="1"/>
              <a:t>Agonsit</a:t>
            </a:r>
            <a:r>
              <a:rPr lang="fr-FR" baseline="0" dirty="0"/>
              <a:t> GABA-B </a:t>
            </a:r>
            <a:r>
              <a:rPr lang="fr-FR" baseline="0" dirty="0" err="1"/>
              <a:t>receptor</a:t>
            </a:r>
            <a:endParaRPr lang="fr-FR" baseline="0" dirty="0"/>
          </a:p>
          <a:p>
            <a:r>
              <a:rPr lang="fr-FR" baseline="0" dirty="0"/>
              <a:t>Pitolisant:  inverse </a:t>
            </a:r>
            <a:r>
              <a:rPr lang="fr-FR" baseline="0" dirty="0" err="1"/>
              <a:t>agonist</a:t>
            </a:r>
            <a:r>
              <a:rPr lang="fr-FR" baseline="0" dirty="0"/>
              <a:t> of H3 </a:t>
            </a:r>
            <a:r>
              <a:rPr lang="fr-FR" baseline="0" dirty="0" err="1"/>
              <a:t>receptor</a:t>
            </a:r>
            <a:r>
              <a:rPr lang="fr-FR" baseline="0" dirty="0"/>
              <a:t> </a:t>
            </a:r>
            <a:r>
              <a:rPr lang="fr-FR" baseline="0" dirty="0" err="1"/>
              <a:t>being</a:t>
            </a:r>
            <a:r>
              <a:rPr lang="fr-FR" baseline="0" dirty="0"/>
              <a:t> </a:t>
            </a:r>
            <a:r>
              <a:rPr lang="fr-FR" baseline="0" dirty="0" err="1"/>
              <a:t>loclized</a:t>
            </a:r>
            <a:r>
              <a:rPr lang="fr-FR" baseline="0" dirty="0"/>
              <a:t> at </a:t>
            </a:r>
            <a:r>
              <a:rPr lang="fr-FR" baseline="0" dirty="0" err="1"/>
              <a:t>presynaptic</a:t>
            </a:r>
            <a:r>
              <a:rPr lang="fr-FR" baseline="0" dirty="0"/>
              <a:t> </a:t>
            </a:r>
            <a:r>
              <a:rPr lang="fr-FR" baseline="0" dirty="0" err="1"/>
              <a:t>levels</a:t>
            </a:r>
            <a:r>
              <a:rPr lang="fr-FR" baseline="0" dirty="0"/>
              <a:t>  </a:t>
            </a:r>
            <a:r>
              <a:rPr lang="fr-FR" baseline="0" dirty="0" err="1"/>
              <a:t>that</a:t>
            </a:r>
            <a:r>
              <a:rPr lang="fr-FR" baseline="0" dirty="0"/>
              <a:t> </a:t>
            </a:r>
            <a:r>
              <a:rPr lang="fr-FR" baseline="0" dirty="0" err="1"/>
              <a:t>increase</a:t>
            </a:r>
            <a:r>
              <a:rPr lang="fr-FR" baseline="0" dirty="0"/>
              <a:t> HA in the </a:t>
            </a:r>
            <a:r>
              <a:rPr lang="fr-FR" baseline="0" dirty="0" err="1"/>
              <a:t>brain</a:t>
            </a:r>
            <a:r>
              <a:rPr lang="fr-FR" baseline="0" dirty="0"/>
              <a:t> but </a:t>
            </a:r>
            <a:r>
              <a:rPr lang="fr-FR" baseline="0" dirty="0" err="1"/>
              <a:t>also</a:t>
            </a:r>
            <a:r>
              <a:rPr lang="fr-FR" baseline="0" dirty="0"/>
              <a:t> </a:t>
            </a:r>
            <a:r>
              <a:rPr lang="fr-FR" baseline="0" dirty="0" err="1"/>
              <a:t>otehr</a:t>
            </a:r>
            <a:r>
              <a:rPr lang="fr-FR" baseline="0" dirty="0"/>
              <a:t> </a:t>
            </a:r>
            <a:r>
              <a:rPr lang="fr-FR" baseline="0" dirty="0" err="1"/>
              <a:t>mononamines</a:t>
            </a:r>
            <a:r>
              <a:rPr lang="fr-FR" baseline="0" dirty="0"/>
              <a:t> </a:t>
            </a:r>
          </a:p>
          <a:p>
            <a:endParaRPr lang="fr-FR" dirty="0"/>
          </a:p>
          <a:p>
            <a:r>
              <a:rPr lang="fr-FR" dirty="0"/>
              <a:t>Szabo ST, et al. </a:t>
            </a:r>
            <a:r>
              <a:rPr lang="fr-FR" dirty="0" err="1"/>
              <a:t>Sleep</a:t>
            </a:r>
            <a:r>
              <a:rPr lang="fr-FR" dirty="0"/>
              <a:t> Med </a:t>
            </a:r>
            <a:r>
              <a:rPr lang="fr-FR" dirty="0" err="1"/>
              <a:t>Rev</a:t>
            </a:r>
            <a:r>
              <a:rPr lang="fr-FR" dirty="0"/>
              <a:t>. 2019;43:23-36.</a:t>
            </a:r>
          </a:p>
          <a:p>
            <a:r>
              <a:rPr lang="en-US" dirty="0"/>
              <a:t>Neurobiological and immunogenetic aspects of narcolepsy: Implications for pharmacotherapy</a:t>
            </a:r>
          </a:p>
          <a:p>
            <a:endParaRPr lang="en-US" dirty="0"/>
          </a:p>
          <a:p>
            <a:r>
              <a:rPr lang="en-US" sz="1200" b="1"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Excessive daytime sleepiness (EDS) and cataplexy are common symptoms of narcolepsy, a sleep disorder associated with the loss of hypocretin/orexin (</a:t>
            </a:r>
            <a:r>
              <a:rPr lang="en-US" sz="1200" b="0" i="0" kern="1200" dirty="0" err="1">
                <a:solidFill>
                  <a:schemeClr val="tx1"/>
                </a:solidFill>
                <a:effectLst/>
                <a:latin typeface="+mn-lt"/>
                <a:ea typeface="+mn-ea"/>
                <a:cs typeface="+mn-cs"/>
              </a:rPr>
              <a:t>Hcrt</a:t>
            </a:r>
            <a:r>
              <a:rPr lang="en-US" sz="1200" b="0" i="0" kern="1200" dirty="0">
                <a:solidFill>
                  <a:schemeClr val="tx1"/>
                </a:solidFill>
                <a:effectLst/>
                <a:latin typeface="+mn-lt"/>
                <a:ea typeface="+mn-ea"/>
                <a:cs typeface="+mn-cs"/>
              </a:rPr>
              <a:t>) neurons. Although only a few drugs have received regulatory approval for narcolepsy to date, treatment involves diverse medications that affect multiple biochemical targets and neural circuits. Clinical trials have demonstrated efficacy for the following classes of drugs as narcolepsy treatments: alerting medications (amphetamine, methylphenidate, modafinil/armodafinil, solriamfetol [JZP-110]), antidepressants (tricyclic antidepressants, selective serotonin reuptake inhibitors, serotonin-norepinephrine reuptake inhibitors), sodium oxybate, and the H</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-receptor inverse agonist/antagonist pitolisant. Enhanced catecholamine availability and regulation of locus coeruleus (LC) norepinephrine (NE) neuron activity is likely central to the therapeutic activity of most of these compounds. LC NE neurons are integral to sleep/wake regulation and muscle tone; reduced excitatory input to the LC due to compromise of </a:t>
            </a:r>
            <a:r>
              <a:rPr lang="en-US" sz="1200" b="0" i="0" kern="1200" dirty="0" err="1">
                <a:solidFill>
                  <a:schemeClr val="tx1"/>
                </a:solidFill>
                <a:effectLst/>
                <a:latin typeface="+mn-lt"/>
                <a:ea typeface="+mn-ea"/>
                <a:cs typeface="+mn-cs"/>
              </a:rPr>
              <a:t>Hcrt</a:t>
            </a:r>
            <a:r>
              <a:rPr lang="en-US" sz="1200" b="0" i="0" kern="1200" dirty="0">
                <a:solidFill>
                  <a:schemeClr val="tx1"/>
                </a:solidFill>
                <a:effectLst/>
                <a:latin typeface="+mn-lt"/>
                <a:ea typeface="+mn-ea"/>
                <a:cs typeface="+mn-cs"/>
              </a:rPr>
              <a:t>/orexin neurons (likely due to autoimmune factors) results in LC NE dysregulation and contributes to narcolepsy/cataplexy symptoms. Agents that increase catecholamines and/or LC activity may mitigate EDS and cataplexy by elevating NE regulation of GABAergic inputs from the amygdala. Consequently, novel medications and treatment strategies aimed at preserving and/or modulating </a:t>
            </a:r>
            <a:r>
              <a:rPr lang="en-US" sz="1200" b="0" i="0" kern="1200" dirty="0" err="1">
                <a:solidFill>
                  <a:schemeClr val="tx1"/>
                </a:solidFill>
                <a:effectLst/>
                <a:latin typeface="+mn-lt"/>
                <a:ea typeface="+mn-ea"/>
                <a:cs typeface="+mn-cs"/>
              </a:rPr>
              <a:t>Hcrt</a:t>
            </a:r>
            <a:r>
              <a:rPr lang="en-US" sz="1200" b="0" i="0" kern="1200" dirty="0">
                <a:solidFill>
                  <a:schemeClr val="tx1"/>
                </a:solidFill>
                <a:effectLst/>
                <a:latin typeface="+mn-lt"/>
                <a:ea typeface="+mn-ea"/>
                <a:cs typeface="+mn-cs"/>
              </a:rPr>
              <a:t>/orexin-LC circuit integrity are warranted in narcolepsy/cataplexy.</a:t>
            </a:r>
          </a:p>
          <a:p>
            <a:endParaRPr lang="fr-FR" dirty="0"/>
          </a:p>
          <a:p>
            <a:endParaRPr lang="en-US" dirty="0"/>
          </a:p>
        </p:txBody>
      </p:sp>
      <p:sp>
        <p:nvSpPr>
          <p:cNvPr id="4" name="Slide Number Placeholder 3"/>
          <p:cNvSpPr>
            <a:spLocks noGrp="1"/>
          </p:cNvSpPr>
          <p:nvPr>
            <p:ph type="sldNum" sz="quarter" idx="5"/>
          </p:nvPr>
        </p:nvSpPr>
        <p:spPr/>
        <p:txBody>
          <a:bodyPr/>
          <a:lstStyle/>
          <a:p>
            <a:fld id="{CF8A05C3-B21B-4E7E-B98A-A2C3B0B98929}" type="slidenum">
              <a:rPr lang="fr-FR" smtClean="0"/>
              <a:t>10</a:t>
            </a:fld>
            <a:endParaRPr lang="fr-FR"/>
          </a:p>
        </p:txBody>
      </p:sp>
    </p:spTree>
    <p:extLst>
      <p:ext uri="{BB962C8B-B14F-4D97-AF65-F5344CB8AC3E}">
        <p14:creationId xmlns:p14="http://schemas.microsoft.com/office/powerpoint/2010/main" val="206848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10:39</a:t>
            </a:r>
          </a:p>
          <a:p>
            <a:r>
              <a:rPr lang="en-US" b="1" dirty="0"/>
              <a:t>Certainly we have</a:t>
            </a:r>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a:p>
        </p:txBody>
      </p:sp>
    </p:spTree>
    <p:extLst>
      <p:ext uri="{BB962C8B-B14F-4D97-AF65-F5344CB8AC3E}">
        <p14:creationId xmlns:p14="http://schemas.microsoft.com/office/powerpoint/2010/main" val="162278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11:37 </a:t>
            </a:r>
          </a:p>
          <a:p>
            <a:r>
              <a:rPr lang="en-US" dirty="0"/>
              <a:t>And methylphenidate data</a:t>
            </a:r>
          </a:p>
        </p:txBody>
      </p:sp>
      <p:sp>
        <p:nvSpPr>
          <p:cNvPr id="4" name="Slide Number Placeholder 3"/>
          <p:cNvSpPr>
            <a:spLocks noGrp="1"/>
          </p:cNvSpPr>
          <p:nvPr>
            <p:ph type="sldNum" sz="quarter" idx="5"/>
          </p:nvPr>
        </p:nvSpPr>
        <p:spPr/>
        <p:txBody>
          <a:bodyPr/>
          <a:lstStyle/>
          <a:p>
            <a:fld id="{CF8A05C3-B21B-4E7E-B98A-A2C3B0B98929}" type="slidenum">
              <a:rPr lang="fr-FR" smtClean="0"/>
              <a:t>12</a:t>
            </a:fld>
            <a:endParaRPr lang="fr-FR"/>
          </a:p>
        </p:txBody>
      </p:sp>
    </p:spTree>
    <p:extLst>
      <p:ext uri="{BB962C8B-B14F-4D97-AF65-F5344CB8AC3E}">
        <p14:creationId xmlns:p14="http://schemas.microsoft.com/office/powerpoint/2010/main" val="304734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11:54</a:t>
            </a:r>
          </a:p>
          <a:p>
            <a:r>
              <a:rPr lang="en-US" b="0" dirty="0"/>
              <a:t>In contrast</a:t>
            </a:r>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a:p>
        </p:txBody>
      </p:sp>
    </p:spTree>
    <p:extLst>
      <p:ext uri="{BB962C8B-B14F-4D97-AF65-F5344CB8AC3E}">
        <p14:creationId xmlns:p14="http://schemas.microsoft.com/office/powerpoint/2010/main" val="34553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0" kern="1200" dirty="0">
                <a:solidFill>
                  <a:schemeClr val="tx1"/>
                </a:solidFill>
                <a:effectLst/>
                <a:latin typeface="+mn-lt"/>
                <a:ea typeface="+mn-ea"/>
                <a:cs typeface="+mn-cs"/>
              </a:rPr>
              <a:t>13:10</a:t>
            </a:r>
          </a:p>
          <a:p>
            <a:r>
              <a:rPr lang="en-US" sz="1200" b="1" i="0" kern="1200" dirty="0">
                <a:solidFill>
                  <a:schemeClr val="tx1"/>
                </a:solidFill>
                <a:effectLst/>
                <a:latin typeface="+mn-lt"/>
                <a:ea typeface="+mn-ea"/>
                <a:cs typeface="+mn-cs"/>
              </a:rPr>
              <a:t>Would you comment on </a:t>
            </a:r>
          </a:p>
          <a:p>
            <a:pPr marL="0" lvl="1" indent="0" algn="l">
              <a:buFontTx/>
              <a:buNone/>
            </a:pPr>
            <a:endParaRPr lang="fr-FR" sz="3200" dirty="0"/>
          </a:p>
          <a:p>
            <a:pPr marL="0" lvl="1" indent="0" algn="l">
              <a:buFontTx/>
              <a:buNone/>
            </a:pPr>
            <a:endParaRPr lang="fr-FR" sz="3200" dirty="0"/>
          </a:p>
          <a:p>
            <a:pPr marL="0" lvl="1" indent="0" algn="l">
              <a:buFontTx/>
              <a:buNone/>
            </a:pPr>
            <a:r>
              <a:rPr lang="fr-FR" sz="3200" dirty="0" err="1"/>
              <a:t>Several</a:t>
            </a:r>
            <a:r>
              <a:rPr lang="fr-FR" sz="3200" dirty="0"/>
              <a:t> </a:t>
            </a:r>
            <a:r>
              <a:rPr lang="fr-FR" sz="3200" dirty="0" err="1"/>
              <a:t>drugs</a:t>
            </a:r>
            <a:r>
              <a:rPr lang="fr-FR" sz="3200" baseline="0" dirty="0"/>
              <a:t> </a:t>
            </a:r>
            <a:r>
              <a:rPr lang="fr-FR" sz="3200" baseline="0" dirty="0" err="1"/>
              <a:t>exist</a:t>
            </a:r>
            <a:r>
              <a:rPr lang="fr-FR" sz="3200" baseline="0" dirty="0"/>
              <a:t> and </a:t>
            </a:r>
            <a:r>
              <a:rPr lang="fr-FR" sz="3200" baseline="0" dirty="0" err="1"/>
              <a:t>work</a:t>
            </a:r>
            <a:r>
              <a:rPr lang="fr-FR" sz="3200" baseline="0" dirty="0"/>
              <a:t> </a:t>
            </a:r>
            <a:r>
              <a:rPr lang="fr-FR" sz="3200" baseline="0" dirty="0" err="1"/>
              <a:t>with</a:t>
            </a:r>
            <a:r>
              <a:rPr lang="fr-FR" sz="3200" baseline="0" dirty="0"/>
              <a:t> </a:t>
            </a:r>
            <a:r>
              <a:rPr lang="fr-FR" sz="3200" baseline="0" dirty="0" err="1"/>
              <a:t>different</a:t>
            </a:r>
            <a:r>
              <a:rPr lang="fr-FR" sz="3200" baseline="0" dirty="0"/>
              <a:t> </a:t>
            </a:r>
            <a:r>
              <a:rPr lang="fr-FR" sz="3200" baseline="0" dirty="0" err="1"/>
              <a:t>mechanisms</a:t>
            </a:r>
            <a:r>
              <a:rPr lang="fr-FR" sz="3200" baseline="0" dirty="0"/>
              <a:t> of action</a:t>
            </a:r>
            <a:endParaRPr lang="fr-FR" sz="3200" dirty="0"/>
          </a:p>
          <a:p>
            <a:r>
              <a:rPr lang="fr-FR" baseline="0" dirty="0" err="1"/>
              <a:t>Modafinil</a:t>
            </a:r>
            <a:r>
              <a:rPr lang="fr-FR" baseline="0" dirty="0"/>
              <a:t> and </a:t>
            </a:r>
            <a:r>
              <a:rPr lang="fr-FR" baseline="0" dirty="0" err="1"/>
              <a:t>methylphenidate</a:t>
            </a:r>
            <a:r>
              <a:rPr lang="fr-FR" baseline="0" dirty="0"/>
              <a:t>: </a:t>
            </a:r>
            <a:r>
              <a:rPr lang="fr-FR" baseline="0" dirty="0" err="1"/>
              <a:t>Inhibit</a:t>
            </a:r>
            <a:r>
              <a:rPr lang="fr-FR" baseline="0" dirty="0"/>
              <a:t> the DAT : </a:t>
            </a:r>
            <a:r>
              <a:rPr lang="fr-FR" baseline="0" dirty="0" err="1"/>
              <a:t>transportor</a:t>
            </a:r>
            <a:r>
              <a:rPr lang="fr-FR" baseline="0" dirty="0"/>
              <a:t> of DA</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err="1"/>
              <a:t>Solriamfetol</a:t>
            </a:r>
            <a:r>
              <a:rPr lang="fr-FR" baseline="0" dirty="0"/>
              <a:t>: </a:t>
            </a:r>
            <a:r>
              <a:rPr lang="fr-FR" baseline="0" dirty="0" err="1"/>
              <a:t>Inhibit</a:t>
            </a:r>
            <a:r>
              <a:rPr lang="fr-FR" baseline="0" dirty="0"/>
              <a:t> the DAT and NET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SSRI and SNRI: </a:t>
            </a:r>
            <a:r>
              <a:rPr lang="fr-FR" baseline="0" dirty="0" err="1"/>
              <a:t>Inhibit</a:t>
            </a:r>
            <a:r>
              <a:rPr lang="fr-FR" baseline="0" dirty="0"/>
              <a:t> transporter of NET and/or SERT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Sodium </a:t>
            </a:r>
            <a:r>
              <a:rPr lang="fr-FR" baseline="0" dirty="0" err="1"/>
              <a:t>oxybate</a:t>
            </a:r>
            <a:r>
              <a:rPr lang="fr-FR" baseline="0" dirty="0"/>
              <a:t>: </a:t>
            </a:r>
            <a:r>
              <a:rPr lang="fr-FR" baseline="0" dirty="0" err="1"/>
              <a:t>Agonsit</a:t>
            </a:r>
            <a:r>
              <a:rPr lang="fr-FR" baseline="0" dirty="0"/>
              <a:t> GABA-B </a:t>
            </a:r>
            <a:r>
              <a:rPr lang="fr-FR" baseline="0" dirty="0" err="1"/>
              <a:t>receptor</a:t>
            </a:r>
            <a:endParaRPr lang="fr-FR" baseline="0" dirty="0"/>
          </a:p>
          <a:p>
            <a:r>
              <a:rPr lang="fr-FR" baseline="0" dirty="0" err="1"/>
              <a:t>Pitolisant</a:t>
            </a:r>
            <a:r>
              <a:rPr lang="fr-FR" baseline="0" dirty="0"/>
              <a:t>:  inverse </a:t>
            </a:r>
            <a:r>
              <a:rPr lang="fr-FR" baseline="0" dirty="0" err="1"/>
              <a:t>agonist</a:t>
            </a:r>
            <a:r>
              <a:rPr lang="fr-FR" baseline="0" dirty="0"/>
              <a:t> of H3 </a:t>
            </a:r>
            <a:r>
              <a:rPr lang="fr-FR" baseline="0" dirty="0" err="1"/>
              <a:t>receptor</a:t>
            </a:r>
            <a:r>
              <a:rPr lang="fr-FR" baseline="0" dirty="0"/>
              <a:t> </a:t>
            </a:r>
            <a:r>
              <a:rPr lang="fr-FR" baseline="0" dirty="0" err="1"/>
              <a:t>being</a:t>
            </a:r>
            <a:r>
              <a:rPr lang="fr-FR" baseline="0" dirty="0"/>
              <a:t> </a:t>
            </a:r>
            <a:r>
              <a:rPr lang="fr-FR" baseline="0" dirty="0" err="1"/>
              <a:t>loclized</a:t>
            </a:r>
            <a:r>
              <a:rPr lang="fr-FR" baseline="0" dirty="0"/>
              <a:t> at </a:t>
            </a:r>
            <a:r>
              <a:rPr lang="fr-FR" baseline="0" dirty="0" err="1"/>
              <a:t>presynaptic</a:t>
            </a:r>
            <a:r>
              <a:rPr lang="fr-FR" baseline="0" dirty="0"/>
              <a:t> </a:t>
            </a:r>
            <a:r>
              <a:rPr lang="fr-FR" baseline="0" dirty="0" err="1"/>
              <a:t>levels</a:t>
            </a:r>
            <a:r>
              <a:rPr lang="fr-FR" baseline="0" dirty="0"/>
              <a:t>  </a:t>
            </a:r>
            <a:r>
              <a:rPr lang="fr-FR" baseline="0" dirty="0" err="1"/>
              <a:t>that</a:t>
            </a:r>
            <a:r>
              <a:rPr lang="fr-FR" baseline="0" dirty="0"/>
              <a:t> </a:t>
            </a:r>
            <a:r>
              <a:rPr lang="fr-FR" baseline="0" dirty="0" err="1"/>
              <a:t>increase</a:t>
            </a:r>
            <a:r>
              <a:rPr lang="fr-FR" baseline="0" dirty="0"/>
              <a:t> HA in the </a:t>
            </a:r>
            <a:r>
              <a:rPr lang="fr-FR" baseline="0" dirty="0" err="1"/>
              <a:t>brain</a:t>
            </a:r>
            <a:r>
              <a:rPr lang="fr-FR" baseline="0" dirty="0"/>
              <a:t> but </a:t>
            </a:r>
            <a:r>
              <a:rPr lang="fr-FR" baseline="0" dirty="0" err="1"/>
              <a:t>also</a:t>
            </a:r>
            <a:r>
              <a:rPr lang="fr-FR" baseline="0" dirty="0"/>
              <a:t> </a:t>
            </a:r>
            <a:r>
              <a:rPr lang="fr-FR" baseline="0" dirty="0" err="1"/>
              <a:t>other</a:t>
            </a:r>
            <a:r>
              <a:rPr lang="fr-FR" baseline="0" dirty="0"/>
              <a:t> </a:t>
            </a:r>
            <a:r>
              <a:rPr lang="fr-FR" baseline="0" dirty="0" err="1"/>
              <a:t>mononamines</a:t>
            </a:r>
            <a:r>
              <a:rPr lang="fr-FR" baseline="0" dirty="0"/>
              <a:t> </a:t>
            </a:r>
          </a:p>
          <a:p>
            <a:r>
              <a:rPr lang="fr-FR" baseline="0" dirty="0" err="1"/>
              <a:t>With</a:t>
            </a:r>
            <a:r>
              <a:rPr lang="fr-FR" baseline="0" dirty="0"/>
              <a:t> major </a:t>
            </a:r>
            <a:r>
              <a:rPr lang="fr-FR" baseline="0" dirty="0" err="1"/>
              <a:t>increase</a:t>
            </a:r>
            <a:r>
              <a:rPr lang="fr-FR" baseline="0" dirty="0"/>
              <a:t> of </a:t>
            </a:r>
            <a:r>
              <a:rPr lang="fr-FR" baseline="0" dirty="0" err="1"/>
              <a:t>tmMHA</a:t>
            </a:r>
            <a:r>
              <a:rPr lang="fr-FR" baseline="0" dirty="0"/>
              <a:t> in the </a:t>
            </a:r>
            <a:r>
              <a:rPr lang="fr-FR" baseline="0" dirty="0" err="1"/>
              <a:t>brain</a:t>
            </a:r>
            <a:endParaRPr lang="fr-FR" baseline="0" dirty="0"/>
          </a:p>
          <a:p>
            <a:endParaRPr lang="fr-FR" baseline="0" dirty="0"/>
          </a:p>
          <a:p>
            <a:r>
              <a:rPr lang="en-US" dirty="0" err="1"/>
              <a:t>Dauvilliers</a:t>
            </a:r>
            <a:r>
              <a:rPr lang="en-US" dirty="0"/>
              <a:t> Y, et al. </a:t>
            </a:r>
            <a:r>
              <a:rPr lang="en-US" sz="1200" b="1" i="0" kern="1200" dirty="0">
                <a:solidFill>
                  <a:schemeClr val="tx1"/>
                </a:solidFill>
                <a:effectLst/>
                <a:latin typeface="+mn-lt"/>
                <a:ea typeface="+mn-ea"/>
                <a:cs typeface="+mn-cs"/>
              </a:rPr>
              <a:t>Long-term use of </a:t>
            </a:r>
            <a:r>
              <a:rPr lang="en-US" sz="1200" b="1" i="0" kern="1200" dirty="0" err="1">
                <a:solidFill>
                  <a:schemeClr val="tx1"/>
                </a:solidFill>
                <a:effectLst/>
                <a:latin typeface="+mn-lt"/>
                <a:ea typeface="+mn-ea"/>
                <a:cs typeface="+mn-cs"/>
              </a:rPr>
              <a:t>pitolisant</a:t>
            </a:r>
            <a:r>
              <a:rPr lang="en-US" sz="1200" b="1" i="0" kern="1200" dirty="0">
                <a:solidFill>
                  <a:schemeClr val="tx1"/>
                </a:solidFill>
                <a:effectLst/>
                <a:latin typeface="+mn-lt"/>
                <a:ea typeface="+mn-ea"/>
                <a:cs typeface="+mn-cs"/>
              </a:rPr>
              <a:t> to treat patients with narcolepsy: Harmony III Study. </a:t>
            </a:r>
            <a:r>
              <a:rPr lang="en-US" sz="1200" b="0" i="0" u="sng" kern="1200" dirty="0">
                <a:solidFill>
                  <a:schemeClr val="tx1"/>
                </a:solidFill>
                <a:effectLst/>
                <a:latin typeface="+mn-lt"/>
                <a:ea typeface="+mn-ea"/>
                <a:cs typeface="+mn-cs"/>
                <a:hlinkClick r:id="rId3" tooltip="Sleep."/>
              </a:rPr>
              <a:t>Sleep.</a:t>
            </a:r>
            <a:r>
              <a:rPr lang="en-US" sz="1200" b="0" i="0" kern="1200" dirty="0">
                <a:solidFill>
                  <a:schemeClr val="tx1"/>
                </a:solidFill>
                <a:effectLst/>
                <a:latin typeface="+mn-lt"/>
                <a:ea typeface="+mn-ea"/>
                <a:cs typeface="+mn-cs"/>
              </a:rPr>
              <a:t> 2019 Oct 21;42(11). </a:t>
            </a:r>
            <a:r>
              <a:rPr lang="en-US" sz="1200" b="0" i="0" kern="1200" dirty="0" err="1">
                <a:solidFill>
                  <a:schemeClr val="tx1"/>
                </a:solidFill>
                <a:effectLst/>
                <a:latin typeface="+mn-lt"/>
                <a:ea typeface="+mn-ea"/>
                <a:cs typeface="+mn-cs"/>
              </a:rPr>
              <a:t>pii</a:t>
            </a:r>
            <a:r>
              <a:rPr lang="en-US" sz="1200" b="0" i="0" kern="1200" dirty="0">
                <a:solidFill>
                  <a:schemeClr val="tx1"/>
                </a:solidFill>
                <a:effectLst/>
                <a:latin typeface="+mn-lt"/>
                <a:ea typeface="+mn-ea"/>
                <a:cs typeface="+mn-cs"/>
              </a:rPr>
              <a:t>: zsz174.</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Abstract</a:t>
            </a:r>
          </a:p>
          <a:p>
            <a:r>
              <a:rPr lang="en-US" sz="1200" b="1" i="0" kern="1200" cap="all" dirty="0">
                <a:solidFill>
                  <a:schemeClr val="tx1"/>
                </a:solidFill>
                <a:effectLst/>
                <a:latin typeface="+mn-lt"/>
                <a:ea typeface="+mn-ea"/>
                <a:cs typeface="+mn-cs"/>
              </a:rPr>
              <a:t>STUDY OBJECTIVES:</a:t>
            </a:r>
          </a:p>
          <a:p>
            <a:r>
              <a:rPr lang="en-US" sz="1200" b="0" i="0" kern="1200" dirty="0">
                <a:solidFill>
                  <a:schemeClr val="tx1"/>
                </a:solidFill>
                <a:effectLst/>
                <a:latin typeface="+mn-lt"/>
                <a:ea typeface="+mn-ea"/>
                <a:cs typeface="+mn-cs"/>
              </a:rPr>
              <a:t>To assess the long-term safety and efficacy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 histamine H3-receptor inverse agonist/antagonist, on narcolepsy.</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This open-label, single-arm, pragmatic study, recruited adult patients with narcolepsy and Epworth Sleepiness Scale (ESS) score ≥12. After a titration period, patients were treated for up to 1 year with oral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once-a-day at up to 40 mg. Concomitant stimulants and anti-cataplectic agents were allowed. The primary endpoint was safety; secondary endpoints included ESS, cataplexy, and other diary parameters.</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Patients (n = 102, 75 with cataplexy) received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for the first time in 73 of them. Sixty-eight patients (51 with cataplexy) completed the 12-month treatment. Common treatment-emergent adverse events were headache (11.8% of patients), insomnia (8.8%), weight gain (7.8%), anxiety (6.9%), depressive symptoms (4.9%), and nausea (4.9%). Seven patients had a serious adverse effect, unrelated to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except for a possibly related miscarriage. One-third of patients stopped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mostly (19.6%) for insufficient benefit. ESS score decreased by 4.6 ± 0.6. Two-thirds of patients completing the treatment were responders (ESS ≤ 10 or ESS decrease ≥ 3), and one third had normalized ESS (≤10). Complete and partial cataplexy, hallucinations, sleep paralysis, and sleep attacks were reduced by 76%, 65%, 54%, 63%, and 27%, respectively.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as monotherapy (43% of patients) was better tolerated and more efficacious on ESS than on add-on, but efficacy was maintained in this last case.</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Long-term safety and efficacy of </a:t>
            </a:r>
            <a:r>
              <a:rPr lang="en-US" sz="1200" b="0" i="0" kern="1200" dirty="0" err="1">
                <a:solidFill>
                  <a:schemeClr val="tx1"/>
                </a:solidFill>
                <a:effectLst/>
                <a:latin typeface="+mn-lt"/>
                <a:ea typeface="+mn-ea"/>
                <a:cs typeface="+mn-cs"/>
              </a:rPr>
              <a:t>pitolisant</a:t>
            </a:r>
            <a:r>
              <a:rPr lang="en-US" sz="1200" b="0" i="0" kern="1200" dirty="0">
                <a:solidFill>
                  <a:schemeClr val="tx1"/>
                </a:solidFill>
                <a:effectLst/>
                <a:latin typeface="+mn-lt"/>
                <a:ea typeface="+mn-ea"/>
                <a:cs typeface="+mn-cs"/>
              </a:rPr>
              <a:t> on daytime sleepiness, cataplexy, hallucinations, and sleep paralysis is confirmed.</a:t>
            </a:r>
          </a:p>
          <a:p>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F8A05C3-B21B-4E7E-B98A-A2C3B0B98929}" type="slidenum">
              <a:rPr lang="fr-FR" smtClean="0"/>
              <a:t>14</a:t>
            </a:fld>
            <a:endParaRPr lang="fr-FR"/>
          </a:p>
        </p:txBody>
      </p:sp>
    </p:spTree>
    <p:extLst>
      <p:ext uri="{BB962C8B-B14F-4D97-AF65-F5344CB8AC3E}">
        <p14:creationId xmlns:p14="http://schemas.microsoft.com/office/powerpoint/2010/main" val="312550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14:19</a:t>
            </a:r>
          </a:p>
          <a:p>
            <a:r>
              <a:rPr lang="en-US" sz="1200" b="1" i="0" kern="1200" dirty="0">
                <a:solidFill>
                  <a:schemeClr val="tx1"/>
                </a:solidFill>
                <a:effectLst/>
                <a:latin typeface="+mn-lt"/>
                <a:ea typeface="+mn-ea"/>
                <a:cs typeface="+mn-cs"/>
              </a:rPr>
              <a:t>Interestingly, when we attempt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Reprinted from Stahl’s Essential Psychopharmacology: Neuroscientific Basis and Practical Applications (Essential Psychopharmacology Series). Cambridge, UK: Cambridge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Adapted from Gowda CR, et al. CNS Spectrums. 2014;19:28–34.</a:t>
            </a:r>
          </a:p>
          <a:p>
            <a:endParaRPr lang="en-US" dirty="0"/>
          </a:p>
          <a:p>
            <a:r>
              <a:rPr lang="en-US" dirty="0"/>
              <a:t>Figure located at https://</a:t>
            </a:r>
            <a:r>
              <a:rPr lang="en-US" dirty="0" err="1"/>
              <a:t>www.semanticscholar.org</a:t>
            </a:r>
            <a:r>
              <a:rPr lang="en-US" dirty="0"/>
              <a:t>/paper/Mechanism-of-action-of-narcolepsy-medications.-Gowda-</a:t>
            </a:r>
            <a:r>
              <a:rPr lang="en-US" dirty="0" err="1"/>
              <a:t>Lundt</a:t>
            </a:r>
            <a:r>
              <a:rPr lang="en-US" dirty="0"/>
              <a:t>/74813af67bd3e2b7d8b9d1411a30bf57778cca3a/figure/1</a:t>
            </a:r>
          </a:p>
          <a:p>
            <a:endParaRPr lang="en-US" dirty="0"/>
          </a:p>
        </p:txBody>
      </p:sp>
      <p:sp>
        <p:nvSpPr>
          <p:cNvPr id="4" name="Slide Number Placeholder 3"/>
          <p:cNvSpPr>
            <a:spLocks noGrp="1"/>
          </p:cNvSpPr>
          <p:nvPr>
            <p:ph type="sldNum" sz="quarter" idx="5"/>
          </p:nvPr>
        </p:nvSpPr>
        <p:spPr/>
        <p:txBody>
          <a:bodyPr/>
          <a:lstStyle/>
          <a:p>
            <a:fld id="{CF8A05C3-B21B-4E7E-B98A-A2C3B0B98929}" type="slidenum">
              <a:rPr lang="fr-FR" smtClean="0"/>
              <a:t>15</a:t>
            </a:fld>
            <a:endParaRPr lang="fr-FR"/>
          </a:p>
        </p:txBody>
      </p:sp>
    </p:spTree>
    <p:extLst>
      <p:ext uri="{BB962C8B-B14F-4D97-AF65-F5344CB8AC3E}">
        <p14:creationId xmlns:p14="http://schemas.microsoft.com/office/powerpoint/2010/main" val="2233654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16:27</a:t>
            </a:r>
          </a:p>
          <a:p>
            <a:r>
              <a:rPr lang="en-US" b="1" dirty="0"/>
              <a:t>But I think what you’ve done</a:t>
            </a:r>
          </a:p>
        </p:txBody>
      </p:sp>
      <p:sp>
        <p:nvSpPr>
          <p:cNvPr id="4" name="Slide Number Placeholder 3"/>
          <p:cNvSpPr>
            <a:spLocks noGrp="1"/>
          </p:cNvSpPr>
          <p:nvPr>
            <p:ph type="sldNum" sz="quarter" idx="5"/>
          </p:nvPr>
        </p:nvSpPr>
        <p:spPr/>
        <p:txBody>
          <a:bodyPr/>
          <a:lstStyle/>
          <a:p>
            <a:fld id="{9446E1A8-6D11-D944-BA46-3CE3E43A53DE}" type="slidenum">
              <a:rPr lang="en-US" smtClean="0"/>
              <a:pPr/>
              <a:t>16</a:t>
            </a:fld>
            <a:endParaRPr lang="en-US"/>
          </a:p>
        </p:txBody>
      </p:sp>
    </p:spTree>
    <p:extLst>
      <p:ext uri="{BB962C8B-B14F-4D97-AF65-F5344CB8AC3E}">
        <p14:creationId xmlns:p14="http://schemas.microsoft.com/office/powerpoint/2010/main" val="147361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17:36 – 17:39</a:t>
            </a:r>
          </a:p>
        </p:txBody>
      </p:sp>
      <p:sp>
        <p:nvSpPr>
          <p:cNvPr id="4" name="Slide Number Placeholder 3"/>
          <p:cNvSpPr>
            <a:spLocks noGrp="1"/>
          </p:cNvSpPr>
          <p:nvPr>
            <p:ph type="sldNum" sz="quarter" idx="5"/>
          </p:nvPr>
        </p:nvSpPr>
        <p:spPr/>
        <p:txBody>
          <a:bodyPr/>
          <a:lstStyle/>
          <a:p>
            <a:fld id="{9446E1A8-6D11-D944-BA46-3CE3E43A53DE}" type="slidenum">
              <a:rPr lang="en-US" smtClean="0"/>
              <a:pPr/>
              <a:t>17</a:t>
            </a:fld>
            <a:endParaRPr lang="en-US"/>
          </a:p>
        </p:txBody>
      </p:sp>
    </p:spTree>
    <p:extLst>
      <p:ext uri="{BB962C8B-B14F-4D97-AF65-F5344CB8AC3E}">
        <p14:creationId xmlns:p14="http://schemas.microsoft.com/office/powerpoint/2010/main" val="424041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17:49</a:t>
            </a:r>
          </a:p>
          <a:p>
            <a:r>
              <a:rPr lang="en-US" b="1" dirty="0"/>
              <a:t>Please visit the</a:t>
            </a:r>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dirty="0"/>
          </a:p>
        </p:txBody>
      </p:sp>
    </p:spTree>
    <p:extLst>
      <p:ext uri="{BB962C8B-B14F-4D97-AF65-F5344CB8AC3E}">
        <p14:creationId xmlns:p14="http://schemas.microsoft.com/office/powerpoint/2010/main" val="1503830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18:02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 you </a:t>
            </a:r>
            <a:r>
              <a:rPr lang="en-US"/>
              <a:t>for joining</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20</a:t>
            </a:fld>
            <a:endParaRPr lang="en-US"/>
          </a:p>
        </p:txBody>
      </p:sp>
    </p:spTree>
    <p:extLst>
      <p:ext uri="{BB962C8B-B14F-4D97-AF65-F5344CB8AC3E}">
        <p14:creationId xmlns:p14="http://schemas.microsoft.com/office/powerpoint/2010/main" val="293624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0:37</a:t>
            </a:r>
          </a:p>
          <a:p>
            <a:r>
              <a:rPr lang="en-US" b="1" dirty="0"/>
              <a:t>Again, I’m Richard </a:t>
            </a:r>
            <a:r>
              <a:rPr lang="en-US" b="1" dirty="0" err="1"/>
              <a:t>Bogan</a:t>
            </a:r>
            <a:endParaRPr lang="en-US" b="1"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a:t>
            </a:fld>
            <a:endParaRPr lang="en-US"/>
          </a:p>
        </p:txBody>
      </p:sp>
    </p:spTree>
    <p:extLst>
      <p:ext uri="{BB962C8B-B14F-4D97-AF65-F5344CB8AC3E}">
        <p14:creationId xmlns:p14="http://schemas.microsoft.com/office/powerpoint/2010/main" val="89261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1:04</a:t>
            </a:r>
          </a:p>
          <a:p>
            <a:r>
              <a:rPr lang="en-US" b="1" dirty="0"/>
              <a:t>I’m very pleased</a:t>
            </a:r>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a:p>
        </p:txBody>
      </p:sp>
    </p:spTree>
    <p:extLst>
      <p:ext uri="{BB962C8B-B14F-4D97-AF65-F5344CB8AC3E}">
        <p14:creationId xmlns:p14="http://schemas.microsoft.com/office/powerpoint/2010/main" val="38083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1:30</a:t>
            </a:r>
          </a:p>
          <a:p>
            <a:r>
              <a:rPr lang="en-US" b="1" dirty="0"/>
              <a:t>So let’s get started</a:t>
            </a:r>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a:p>
        </p:txBody>
      </p:sp>
    </p:spTree>
    <p:extLst>
      <p:ext uri="{BB962C8B-B14F-4D97-AF65-F5344CB8AC3E}">
        <p14:creationId xmlns:p14="http://schemas.microsoft.com/office/powerpoint/2010/main" val="236203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2:09 </a:t>
            </a:r>
          </a:p>
          <a:p>
            <a:r>
              <a:rPr lang="fr-FR" b="1" dirty="0"/>
              <a:t>So Yves </a:t>
            </a:r>
            <a:r>
              <a:rPr lang="fr-FR" b="1" dirty="0" err="1"/>
              <a:t>let’s</a:t>
            </a:r>
            <a:r>
              <a:rPr lang="fr-FR" b="1" dirty="0"/>
              <a:t> </a:t>
            </a:r>
            <a:r>
              <a:rPr lang="fr-FR" b="1" dirty="0" err="1"/>
              <a:t>begin</a:t>
            </a:r>
            <a:endParaRPr lang="fr-FR" b="1" dirty="0"/>
          </a:p>
          <a:p>
            <a:endParaRPr lang="fr-FR" dirty="0"/>
          </a:p>
          <a:p>
            <a:r>
              <a:rPr lang="fr-FR" dirty="0" err="1"/>
              <a:t>Neurobiology</a:t>
            </a:r>
            <a:r>
              <a:rPr lang="fr-FR" baseline="0" dirty="0"/>
              <a:t> of </a:t>
            </a:r>
            <a:r>
              <a:rPr lang="fr-FR" baseline="0" dirty="0" err="1"/>
              <a:t>Sleep</a:t>
            </a:r>
            <a:r>
              <a:rPr lang="fr-FR" baseline="0" dirty="0"/>
              <a:t> and </a:t>
            </a:r>
            <a:r>
              <a:rPr lang="fr-FR" baseline="0" dirty="0" err="1"/>
              <a:t>wake</a:t>
            </a:r>
            <a:r>
              <a:rPr lang="fr-FR" baseline="0" dirty="0"/>
              <a:t> </a:t>
            </a:r>
            <a:r>
              <a:rPr lang="fr-FR" baseline="0" dirty="0" err="1"/>
              <a:t>is</a:t>
            </a:r>
            <a:r>
              <a:rPr lang="fr-FR" baseline="0" dirty="0"/>
              <a:t> </a:t>
            </a:r>
            <a:r>
              <a:rPr lang="fr-FR" baseline="0" dirty="0" err="1"/>
              <a:t>known</a:t>
            </a:r>
            <a:r>
              <a:rPr lang="fr-FR" baseline="0" dirty="0"/>
              <a:t> in normal population </a:t>
            </a:r>
            <a:r>
              <a:rPr lang="fr-FR" baseline="0" dirty="0" err="1"/>
              <a:t>with</a:t>
            </a:r>
            <a:r>
              <a:rPr lang="fr-FR" baseline="0" dirty="0"/>
              <a:t> </a:t>
            </a:r>
            <a:r>
              <a:rPr lang="fr-FR" baseline="0" dirty="0" err="1"/>
              <a:t>many</a:t>
            </a:r>
            <a:r>
              <a:rPr lang="fr-FR" baseline="0" dirty="0"/>
              <a:t> </a:t>
            </a:r>
            <a:r>
              <a:rPr lang="fr-FR" baseline="0" dirty="0" err="1"/>
              <a:t>players</a:t>
            </a:r>
            <a:r>
              <a:rPr lang="fr-FR" baseline="0" dirty="0"/>
              <a:t> as </a:t>
            </a:r>
            <a:r>
              <a:rPr lang="fr-FR" baseline="0" dirty="0" err="1"/>
              <a:t>function</a:t>
            </a:r>
            <a:r>
              <a:rPr lang="fr-FR" baseline="0" dirty="0"/>
              <a:t> of </a:t>
            </a:r>
            <a:r>
              <a:rPr lang="fr-FR" baseline="0" dirty="0" err="1"/>
              <a:t>sleep</a:t>
            </a:r>
            <a:r>
              <a:rPr lang="fr-FR" baseline="0" dirty="0"/>
              <a:t> or </a:t>
            </a:r>
            <a:r>
              <a:rPr lang="fr-FR" baseline="0" dirty="0" err="1"/>
              <a:t>wake</a:t>
            </a:r>
            <a:r>
              <a:rPr lang="fr-FR" baseline="0" dirty="0"/>
              <a:t> states</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2800" b="1" dirty="0" err="1"/>
              <a:t>Does</a:t>
            </a:r>
            <a:r>
              <a:rPr lang="fr-FR" sz="2800" b="1" dirty="0"/>
              <a:t> </a:t>
            </a:r>
            <a:r>
              <a:rPr lang="fr-FR" sz="2800" b="1" dirty="0" err="1"/>
              <a:t>hypersomnolence</a:t>
            </a:r>
            <a:r>
              <a:rPr lang="fr-FR" sz="2800" b="1" dirty="0"/>
              <a:t> </a:t>
            </a:r>
            <a:r>
              <a:rPr lang="fr-FR" sz="2800" b="1" dirty="0" err="1"/>
              <a:t>reflect</a:t>
            </a:r>
            <a:r>
              <a:rPr lang="fr-FR" sz="2800" b="1" dirty="0"/>
              <a:t> a </a:t>
            </a:r>
            <a:r>
              <a:rPr lang="fr-FR" sz="2800" b="1" dirty="0" err="1"/>
              <a:t>brain</a:t>
            </a:r>
            <a:r>
              <a:rPr lang="fr-FR" sz="2800" b="1" dirty="0"/>
              <a:t> circuit </a:t>
            </a:r>
            <a:r>
              <a:rPr lang="fr-FR" sz="2800" b="1" dirty="0" err="1"/>
              <a:t>dysfunction</a:t>
            </a:r>
            <a:r>
              <a:rPr lang="fr-FR" sz="2800" b="1" dirty="0"/>
              <a:t> ?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a:p>
        </p:txBody>
      </p:sp>
    </p:spTree>
    <p:extLst>
      <p:ext uri="{BB962C8B-B14F-4D97-AF65-F5344CB8AC3E}">
        <p14:creationId xmlns:p14="http://schemas.microsoft.com/office/powerpoint/2010/main" val="21506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dirty="0"/>
              <a:t>3:07 </a:t>
            </a:r>
          </a:p>
          <a:p>
            <a:pPr marL="158750" indent="0">
              <a:buNone/>
            </a:pPr>
            <a:r>
              <a:rPr lang="en-US" b="0" dirty="0"/>
              <a:t>So again histamine</a:t>
            </a:r>
          </a:p>
          <a:p>
            <a:pPr marL="158750" indent="0">
              <a:buNone/>
            </a:pPr>
            <a:endParaRPr lang="en-US" b="1" dirty="0"/>
          </a:p>
          <a:p>
            <a:pPr marL="158750" indent="0">
              <a:buNone/>
            </a:pPr>
            <a:endParaRPr lang="en-US" b="1" dirty="0"/>
          </a:p>
          <a:p>
            <a:pPr marL="158750" indent="0">
              <a:buNone/>
            </a:pPr>
            <a:endParaRPr lang="en-US" b="1" dirty="0"/>
          </a:p>
          <a:p>
            <a:pPr marL="158750" indent="0">
              <a:buNone/>
            </a:pPr>
            <a:r>
              <a:rPr lang="en-US" b="1" dirty="0"/>
              <a:t>”Wake-promoting pathways are found in the basal forebrain (from which acetylcholine projects), the tuberomammilary nucleus (housing histamine), the ventral tegmental area (housing dopamine), the dorsal and median raphe (housing serotonin), the locus coeruleus (housing norepinephrine), and the orexin neurons located predominately in the lateral hypothalamus.”</a:t>
            </a:r>
          </a:p>
          <a:p>
            <a:pPr marL="158750" indent="0">
              <a:buNone/>
            </a:pPr>
            <a:endParaRPr lang="en-US" b="1" dirty="0"/>
          </a:p>
        </p:txBody>
      </p:sp>
    </p:spTree>
    <p:extLst>
      <p:ext uri="{BB962C8B-B14F-4D97-AF65-F5344CB8AC3E}">
        <p14:creationId xmlns:p14="http://schemas.microsoft.com/office/powerpoint/2010/main" val="254867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fr-FR" b="1" dirty="0"/>
              <a:t>3:47</a:t>
            </a:r>
          </a:p>
          <a:p>
            <a:r>
              <a:rPr lang="fr-FR" altLang="fr-FR" b="1" dirty="0" err="1"/>
              <a:t>What</a:t>
            </a:r>
            <a:r>
              <a:rPr lang="fr-FR" altLang="fr-FR" b="1" dirty="0"/>
              <a:t> </a:t>
            </a:r>
            <a:r>
              <a:rPr lang="fr-FR" altLang="fr-FR" b="1" dirty="0" err="1"/>
              <a:t>actually</a:t>
            </a:r>
            <a:r>
              <a:rPr lang="fr-FR" altLang="fr-FR" b="1" dirty="0"/>
              <a:t> </a:t>
            </a:r>
            <a:r>
              <a:rPr lang="fr-FR" altLang="fr-FR" b="1" dirty="0" err="1"/>
              <a:t>happens</a:t>
            </a:r>
            <a:endParaRPr lang="fr-FR" altLang="fr-FR" b="1" dirty="0"/>
          </a:p>
          <a:p>
            <a:endParaRPr lang="fr-FR" altLang="fr-FR" b="1" dirty="0"/>
          </a:p>
          <a:p>
            <a:endParaRPr lang="fr-FR" altLang="fr-FR" b="1" dirty="0"/>
          </a:p>
          <a:p>
            <a:endParaRPr lang="fr-FR" altLang="fr-FR" dirty="0"/>
          </a:p>
          <a:p>
            <a:r>
              <a:rPr lang="fr-FR" altLang="fr-FR" dirty="0" err="1"/>
              <a:t>Neurobiology</a:t>
            </a:r>
            <a:r>
              <a:rPr lang="fr-FR" altLang="fr-FR" dirty="0"/>
              <a:t> of NT1 </a:t>
            </a:r>
            <a:r>
              <a:rPr lang="fr-FR" altLang="fr-FR" dirty="0" err="1"/>
              <a:t>is</a:t>
            </a:r>
            <a:r>
              <a:rPr lang="fr-FR" altLang="fr-FR" dirty="0"/>
              <a:t> </a:t>
            </a:r>
            <a:r>
              <a:rPr lang="fr-FR" altLang="fr-FR" dirty="0" err="1"/>
              <a:t>known</a:t>
            </a:r>
            <a:r>
              <a:rPr lang="fr-FR" altLang="fr-FR" dirty="0"/>
              <a:t> </a:t>
            </a:r>
            <a:r>
              <a:rPr lang="fr-FR" altLang="fr-FR" dirty="0" err="1"/>
              <a:t>with</a:t>
            </a:r>
            <a:r>
              <a:rPr lang="fr-FR" altLang="fr-FR" dirty="0"/>
              <a:t> </a:t>
            </a:r>
            <a:r>
              <a:rPr lang="fr-FR" altLang="fr-FR" dirty="0" err="1"/>
              <a:t>loss</a:t>
            </a:r>
            <a:r>
              <a:rPr lang="fr-FR" altLang="fr-FR" dirty="0"/>
              <a:t> of </a:t>
            </a:r>
            <a:r>
              <a:rPr lang="fr-FR" altLang="fr-FR" dirty="0" err="1"/>
              <a:t>orexin</a:t>
            </a:r>
            <a:r>
              <a:rPr lang="fr-FR" altLang="fr-FR" dirty="0"/>
              <a:t> neurons and </a:t>
            </a:r>
            <a:r>
              <a:rPr lang="fr-FR" altLang="fr-FR" dirty="0" err="1"/>
              <a:t>related</a:t>
            </a:r>
            <a:r>
              <a:rPr lang="fr-FR" altLang="fr-FR" dirty="0"/>
              <a:t> </a:t>
            </a:r>
            <a:r>
              <a:rPr lang="fr-FR" altLang="fr-FR" dirty="0" err="1"/>
              <a:t>clinical</a:t>
            </a:r>
            <a:r>
              <a:rPr lang="fr-FR" altLang="fr-FR" dirty="0"/>
              <a:t> </a:t>
            </a:r>
            <a:r>
              <a:rPr lang="fr-FR" altLang="fr-FR" dirty="0" err="1"/>
              <a:t>symptoms</a:t>
            </a:r>
            <a:endParaRPr lang="fr-FR" altLang="fr-FR" dirty="0"/>
          </a:p>
          <a:p>
            <a:endParaRPr lang="fr-FR" alt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dirty="0" err="1"/>
              <a:t>Sakuri</a:t>
            </a:r>
            <a:r>
              <a:rPr lang="fr-FR" altLang="fr-FR" dirty="0"/>
              <a:t> </a:t>
            </a:r>
            <a:r>
              <a:rPr lang="fr-FR" altLang="fr-FR" dirty="0" err="1"/>
              <a:t>T</a:t>
            </a:r>
            <a:r>
              <a:rPr lang="fr-FR" altLang="fr-FR" dirty="0"/>
              <a:t>, et al. </a:t>
            </a:r>
            <a:r>
              <a:rPr lang="en-US" sz="1200" b="1" i="0" kern="1200" dirty="0">
                <a:solidFill>
                  <a:schemeClr val="tx1"/>
                </a:solidFill>
                <a:effectLst/>
                <a:latin typeface="+mn-lt"/>
                <a:ea typeface="+mn-ea"/>
                <a:cs typeface="+mn-cs"/>
              </a:rPr>
              <a:t>Orexin (hypocretin)and narcolepsy (242-253). In The Genetic Basis of Sleep and Sleep Disorders. Cambridge University Press. 2013</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a:p>
        </p:txBody>
      </p:sp>
    </p:spTree>
    <p:extLst>
      <p:ext uri="{BB962C8B-B14F-4D97-AF65-F5344CB8AC3E}">
        <p14:creationId xmlns:p14="http://schemas.microsoft.com/office/powerpoint/2010/main" val="413895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altLang="fr-FR" b="1" dirty="0"/>
              <a:t>4:59 </a:t>
            </a:r>
          </a:p>
          <a:p>
            <a:r>
              <a:rPr lang="fr-FR" altLang="fr-FR" b="1" dirty="0" err="1"/>
              <a:t>Narcolepsy</a:t>
            </a:r>
            <a:r>
              <a:rPr lang="fr-FR" altLang="fr-FR" b="1" dirty="0"/>
              <a:t> Type 2 </a:t>
            </a:r>
          </a:p>
          <a:p>
            <a:endParaRPr lang="fr-FR" altLang="fr-FR" b="1" dirty="0"/>
          </a:p>
          <a:p>
            <a:endParaRPr lang="fr-FR" altLang="fr-FR" b="1" dirty="0"/>
          </a:p>
          <a:p>
            <a:endParaRPr lang="fr-FR" altLang="fr-FR" dirty="0"/>
          </a:p>
          <a:p>
            <a:r>
              <a:rPr lang="fr-FR" altLang="fr-FR" dirty="0" err="1"/>
              <a:t>Neurobiology</a:t>
            </a:r>
            <a:r>
              <a:rPr lang="fr-FR" altLang="fr-FR" dirty="0"/>
              <a:t> of NT2</a:t>
            </a:r>
            <a:r>
              <a:rPr lang="fr-FR" altLang="fr-FR" baseline="0" dirty="0"/>
              <a:t> </a:t>
            </a:r>
            <a:r>
              <a:rPr lang="fr-FR" altLang="fr-FR" baseline="0" dirty="0" err="1"/>
              <a:t>is</a:t>
            </a:r>
            <a:r>
              <a:rPr lang="fr-FR" altLang="fr-FR" baseline="0" dirty="0"/>
              <a:t> </a:t>
            </a:r>
            <a:r>
              <a:rPr lang="fr-FR" altLang="fr-FR" baseline="0" dirty="0" err="1"/>
              <a:t>unknown</a:t>
            </a:r>
            <a:r>
              <a:rPr lang="fr-FR" altLang="fr-FR" baseline="0" dirty="0"/>
              <a:t> ?</a:t>
            </a:r>
          </a:p>
          <a:p>
            <a:r>
              <a:rPr lang="fr-FR" sz="1200" kern="1200" baseline="0" dirty="0">
                <a:solidFill>
                  <a:schemeClr val="tx1"/>
                </a:solidFill>
                <a:latin typeface="+mn-lt"/>
                <a:ea typeface="+mn-ea"/>
                <a:cs typeface="+mn-cs"/>
              </a:rPr>
              <a:t>Is </a:t>
            </a:r>
            <a:r>
              <a:rPr lang="fr-FR" sz="1200" kern="1200" baseline="0" dirty="0" err="1">
                <a:solidFill>
                  <a:schemeClr val="tx1"/>
                </a:solidFill>
                <a:latin typeface="+mn-lt"/>
                <a:ea typeface="+mn-ea"/>
                <a:cs typeface="+mn-cs"/>
              </a:rPr>
              <a:t>there</a:t>
            </a:r>
            <a:r>
              <a:rPr lang="fr-FR" sz="1200" kern="1200" baseline="0" dirty="0">
                <a:solidFill>
                  <a:schemeClr val="tx1"/>
                </a:solidFill>
                <a:latin typeface="+mn-lt"/>
                <a:ea typeface="+mn-ea"/>
                <a:cs typeface="+mn-cs"/>
              </a:rPr>
              <a:t> a </a:t>
            </a:r>
            <a:r>
              <a:rPr lang="fr-FR" sz="1200" kern="1200" baseline="0" dirty="0" err="1">
                <a:solidFill>
                  <a:schemeClr val="tx1"/>
                </a:solidFill>
                <a:latin typeface="+mn-lt"/>
                <a:ea typeface="+mn-ea"/>
                <a:cs typeface="+mn-cs"/>
              </a:rPr>
              <a:t>pathology</a:t>
            </a:r>
            <a:r>
              <a:rPr lang="fr-FR" sz="1200" kern="1200" baseline="0" dirty="0">
                <a:solidFill>
                  <a:schemeClr val="tx1"/>
                </a:solidFill>
                <a:latin typeface="+mn-lt"/>
                <a:ea typeface="+mn-ea"/>
                <a:cs typeface="+mn-cs"/>
              </a:rPr>
              <a:t> of </a:t>
            </a:r>
            <a:r>
              <a:rPr lang="fr-FR" sz="1200" kern="1200" baseline="0" dirty="0" err="1">
                <a:solidFill>
                  <a:schemeClr val="tx1"/>
                </a:solidFill>
                <a:latin typeface="+mn-lt"/>
                <a:ea typeface="+mn-ea"/>
                <a:cs typeface="+mn-cs"/>
              </a:rPr>
              <a:t>lateral</a:t>
            </a:r>
            <a:r>
              <a:rPr lang="fr-FR" sz="1200" kern="1200" baseline="0" dirty="0">
                <a:solidFill>
                  <a:schemeClr val="tx1"/>
                </a:solidFill>
                <a:latin typeface="+mn-lt"/>
                <a:ea typeface="+mn-ea"/>
                <a:cs typeface="+mn-cs"/>
              </a:rPr>
              <a:t> hypothalamus ?  </a:t>
            </a:r>
          </a:p>
          <a:p>
            <a:r>
              <a:rPr lang="fr-FR" sz="1200" kern="1200" baseline="0" dirty="0">
                <a:solidFill>
                  <a:schemeClr val="tx1"/>
                </a:solidFill>
                <a:latin typeface="+mn-lt"/>
                <a:ea typeface="+mn-ea"/>
                <a:cs typeface="+mn-cs"/>
              </a:rPr>
              <a:t>Is </a:t>
            </a:r>
            <a:r>
              <a:rPr lang="fr-FR" sz="1200" kern="1200" baseline="0" dirty="0" err="1">
                <a:solidFill>
                  <a:schemeClr val="tx1"/>
                </a:solidFill>
                <a:latin typeface="+mn-lt"/>
                <a:ea typeface="+mn-ea"/>
                <a:cs typeface="+mn-cs"/>
              </a:rPr>
              <a:t>there</a:t>
            </a:r>
            <a:r>
              <a:rPr lang="fr-FR" sz="1200" kern="1200" baseline="0" dirty="0">
                <a:solidFill>
                  <a:schemeClr val="tx1"/>
                </a:solidFill>
                <a:latin typeface="+mn-lt"/>
                <a:ea typeface="+mn-ea"/>
                <a:cs typeface="+mn-cs"/>
              </a:rPr>
              <a:t> an  </a:t>
            </a:r>
            <a:r>
              <a:rPr lang="fr-FR" sz="1200" dirty="0"/>
              <a:t>Sleep-wake instability </a:t>
            </a:r>
            <a:r>
              <a:rPr lang="fr-FR" sz="1200" dirty="0" err="1"/>
              <a:t>with</a:t>
            </a:r>
            <a:r>
              <a:rPr lang="fr-FR" sz="1200" dirty="0"/>
              <a:t> high REM </a:t>
            </a:r>
            <a:r>
              <a:rPr lang="fr-FR" sz="1200" dirty="0" err="1"/>
              <a:t>sleep</a:t>
            </a:r>
            <a:r>
              <a:rPr lang="fr-FR" sz="1200" dirty="0"/>
              <a:t> </a:t>
            </a:r>
            <a:r>
              <a:rPr lang="fr-FR" sz="1200" dirty="0" err="1"/>
              <a:t>propensity</a:t>
            </a:r>
            <a:r>
              <a:rPr lang="fr-FR" sz="1200" dirty="0"/>
              <a:t> due to Partial lesion of </a:t>
            </a:r>
            <a:r>
              <a:rPr lang="fr-FR" sz="1200" dirty="0" err="1"/>
              <a:t>Hcrt</a:t>
            </a:r>
            <a:r>
              <a:rPr lang="fr-FR" sz="1200" dirty="0"/>
              <a:t> neurons </a:t>
            </a:r>
            <a:r>
              <a:rPr lang="fr-FR" sz="1200" baseline="0" dirty="0"/>
              <a:t> and / or </a:t>
            </a:r>
            <a:r>
              <a:rPr lang="fr-FR" sz="1200" baseline="0" dirty="0" err="1"/>
              <a:t>i</a:t>
            </a:r>
            <a:r>
              <a:rPr lang="fr-FR" sz="1200" dirty="0" err="1"/>
              <a:t>ncreased</a:t>
            </a:r>
            <a:r>
              <a:rPr lang="fr-FR" sz="1200" dirty="0"/>
              <a:t> </a:t>
            </a:r>
            <a:r>
              <a:rPr lang="fr-FR" sz="1200" dirty="0" err="1"/>
              <a:t>activity</a:t>
            </a:r>
            <a:r>
              <a:rPr lang="fr-FR" sz="1200" dirty="0"/>
              <a:t> of MCH neurons </a:t>
            </a:r>
          </a:p>
          <a:p>
            <a:r>
              <a:rPr lang="en-US" sz="1200" kern="1200" baseline="0" dirty="0">
                <a:solidFill>
                  <a:schemeClr val="tx1"/>
                </a:solidFill>
                <a:latin typeface="+mn-lt"/>
                <a:ea typeface="+mn-ea"/>
                <a:cs typeface="+mn-cs"/>
              </a:rPr>
              <a:t>Several players may be involved but hypocretin levels were never as deficient as in NT1</a:t>
            </a:r>
          </a:p>
          <a:p>
            <a:r>
              <a:rPr lang="en-US" sz="1200" kern="1200" baseline="0" dirty="0">
                <a:solidFill>
                  <a:schemeClr val="tx1"/>
                </a:solidFill>
                <a:latin typeface="+mn-lt"/>
                <a:ea typeface="+mn-ea"/>
                <a:cs typeface="+mn-cs"/>
              </a:rPr>
              <a:t>CSF MCH and </a:t>
            </a:r>
            <a:r>
              <a:rPr lang="en-US" sz="1200" kern="1200" baseline="0" dirty="0" err="1">
                <a:solidFill>
                  <a:schemeClr val="tx1"/>
                </a:solidFill>
                <a:latin typeface="+mn-lt"/>
                <a:ea typeface="+mn-ea"/>
                <a:cs typeface="+mn-cs"/>
              </a:rPr>
              <a:t>Histamin</a:t>
            </a:r>
            <a:r>
              <a:rPr lang="en-US" sz="1200" kern="1200" baseline="0" dirty="0">
                <a:solidFill>
                  <a:schemeClr val="tx1"/>
                </a:solidFill>
                <a:latin typeface="+mn-lt"/>
                <a:ea typeface="+mn-ea"/>
                <a:cs typeface="+mn-cs"/>
              </a:rPr>
              <a:t>  are also normal also</a:t>
            </a:r>
          </a:p>
          <a:p>
            <a:r>
              <a:rPr lang="en-US" sz="1200" kern="1200" baseline="0" dirty="0">
                <a:solidFill>
                  <a:schemeClr val="tx1"/>
                </a:solidFill>
                <a:latin typeface="+mn-lt"/>
                <a:ea typeface="+mn-ea"/>
                <a:cs typeface="+mn-cs"/>
              </a:rPr>
              <a:t>So its neurobiology remains unclear as based on problem of phenotyping and stability of NT2</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Fig. 1. Box plot illustrating the level of MCH (median ± quartiles) in 4 different groups of patients, i.e. narcolepsy with cataplexy (n = 14), idiopathic hypersomnia (n = 6), post-traumatic hypersomnia (n = 2) and controls with neurological disease but without sleep disorders (n = 14).</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Peyron</a:t>
            </a:r>
            <a:r>
              <a:rPr lang="en-US" sz="1200" kern="1200" baseline="0" dirty="0">
                <a:solidFill>
                  <a:schemeClr val="tx1"/>
                </a:solidFill>
                <a:latin typeface="+mn-lt"/>
                <a:ea typeface="+mn-ea"/>
                <a:cs typeface="+mn-cs"/>
              </a:rPr>
              <a:t> C, et al. </a:t>
            </a:r>
            <a:r>
              <a:rPr lang="en-US" sz="1200" b="0" i="1" u="none" strike="noStrike" kern="1200" dirty="0">
                <a:solidFill>
                  <a:schemeClr val="tx1"/>
                </a:solidFill>
                <a:effectLst/>
                <a:latin typeface="+mn-lt"/>
                <a:ea typeface="+mn-ea"/>
                <a:cs typeface="+mn-cs"/>
              </a:rPr>
              <a:t>Sleep Med</a:t>
            </a:r>
            <a:r>
              <a:rPr lang="en-US" sz="1200" b="0" i="0" u="none" strike="noStrike" kern="1200" dirty="0">
                <a:solidFill>
                  <a:schemeClr val="tx1"/>
                </a:solidFill>
                <a:effectLst/>
                <a:latin typeface="+mn-lt"/>
                <a:ea typeface="+mn-ea"/>
                <a:cs typeface="+mn-cs"/>
              </a:rPr>
              <a:t>. 2011;12(8):768-772.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Melanin concentrating hormone in central hypersomnia</a:t>
            </a:r>
          </a:p>
          <a:p>
            <a:r>
              <a:rPr lang="en-US" sz="1200" b="1" i="0" u="none" strike="noStrike" kern="1200" dirty="0">
                <a:solidFill>
                  <a:schemeClr val="tx1"/>
                </a:solidFill>
                <a:effectLst/>
                <a:latin typeface="+mn-lt"/>
                <a:ea typeface="+mn-ea"/>
                <a:cs typeface="+mn-cs"/>
              </a:rPr>
              <a:t>Abstract</a:t>
            </a:r>
          </a:p>
          <a:p>
            <a:r>
              <a:rPr lang="en-US" sz="1200" b="1" i="0" u="none" strike="noStrike" kern="1200" dirty="0">
                <a:solidFill>
                  <a:schemeClr val="tx1"/>
                </a:solidFill>
                <a:effectLst/>
                <a:latin typeface="+mn-lt"/>
                <a:ea typeface="+mn-ea"/>
                <a:cs typeface="+mn-cs"/>
              </a:rPr>
              <a:t>Background: </a:t>
            </a:r>
            <a:r>
              <a:rPr lang="en-US" sz="1200" b="0" i="0" u="none" strike="noStrike" kern="1200" dirty="0">
                <a:solidFill>
                  <a:schemeClr val="tx1"/>
                </a:solidFill>
                <a:effectLst/>
                <a:latin typeface="+mn-lt"/>
                <a:ea typeface="+mn-ea"/>
                <a:cs typeface="+mn-cs"/>
              </a:rPr>
              <a:t>Narcolepsy with cataplexy (NC) is a disabling disorder characterized by excessive daytime sleepiness and abnormal rapid eye movement (REM) sleep manifestations, due to a deficient hypocretin/orexin neurotransmission. Melanin concentrating hormone (MCH) neurons involved in the homeostatic regulation of REM sleep are intact. We hypothesized that an increased release of MCH in NC would be partly responsible for the abnormal REM sleep manifestations.</a:t>
            </a:r>
          </a:p>
          <a:p>
            <a:r>
              <a:rPr lang="en-US" sz="1200" b="1" i="0" u="none" strike="noStrike" kern="1200" dirty="0">
                <a:solidFill>
                  <a:schemeClr val="tx1"/>
                </a:solidFill>
                <a:effectLst/>
                <a:latin typeface="+mn-lt"/>
                <a:ea typeface="+mn-ea"/>
                <a:cs typeface="+mn-cs"/>
              </a:rPr>
              <a:t>Methods: </a:t>
            </a:r>
            <a:r>
              <a:rPr lang="en-US" sz="1200" b="0" i="0" u="none" strike="noStrike" kern="1200" dirty="0">
                <a:solidFill>
                  <a:schemeClr val="tx1"/>
                </a:solidFill>
                <a:effectLst/>
                <a:latin typeface="+mn-lt"/>
                <a:ea typeface="+mn-ea"/>
                <a:cs typeface="+mn-cs"/>
              </a:rPr>
              <a:t>Twenty-two untreated patients affected with central hypersomnia were included: 14 NC, six idiopathic hypersomnia with long sleep time, and two post-traumatic hypersomnia. Fourteen neurological patients without any sleep disorders were included as controls. Using </a:t>
            </a:r>
            <a:r>
              <a:rPr lang="en-US" sz="1200" b="0" i="0" u="none" strike="noStrike" kern="1200" dirty="0" err="1">
                <a:solidFill>
                  <a:schemeClr val="tx1"/>
                </a:solidFill>
                <a:effectLst/>
                <a:latin typeface="+mn-lt"/>
                <a:ea typeface="+mn-ea"/>
                <a:cs typeface="+mn-cs"/>
              </a:rPr>
              <a:t>radioimmunoassays</a:t>
            </a:r>
            <a:r>
              <a:rPr lang="en-US" sz="1200" b="0" i="0" u="none" strike="noStrike" kern="1200" dirty="0">
                <a:solidFill>
                  <a:schemeClr val="tx1"/>
                </a:solidFill>
                <a:effectLst/>
                <a:latin typeface="+mn-lt"/>
                <a:ea typeface="+mn-ea"/>
                <a:cs typeface="+mn-cs"/>
              </a:rPr>
              <a:t>, we measured hypocretin-1 and MCH levels in cerebrospinal fluid (CSF).</a:t>
            </a:r>
          </a:p>
          <a:p>
            <a:r>
              <a:rPr lang="en-US" sz="1200" b="1" i="0" u="none" strike="noStrike" kern="1200" dirty="0">
                <a:solidFill>
                  <a:schemeClr val="tx1"/>
                </a:solidFill>
                <a:effectLst/>
                <a:latin typeface="+mn-lt"/>
                <a:ea typeface="+mn-ea"/>
                <a:cs typeface="+mn-cs"/>
              </a:rPr>
              <a:t>Results: </a:t>
            </a:r>
            <a:r>
              <a:rPr lang="en-US" sz="1200" b="0" i="0" u="none" strike="noStrike" kern="1200" dirty="0">
                <a:solidFill>
                  <a:schemeClr val="tx1"/>
                </a:solidFill>
                <a:effectLst/>
                <a:latin typeface="+mn-lt"/>
                <a:ea typeface="+mn-ea"/>
                <a:cs typeface="+mn-cs"/>
              </a:rPr>
              <a:t>The MCH level was slightly but significantly lower in patients with hypersomnia (98 ± 32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/ml) compared to controls (118 ± 20 </a:t>
            </a:r>
            <a:r>
              <a:rPr lang="en-US" sz="1200" b="0" i="0" u="none" strike="noStrike" kern="1200" dirty="0" err="1">
                <a:solidFill>
                  <a:schemeClr val="tx1"/>
                </a:solidFill>
                <a:effectLst/>
                <a:latin typeface="+mn-lt"/>
                <a:ea typeface="+mn-ea"/>
                <a:cs typeface="+mn-cs"/>
              </a:rPr>
              <a:t>pg</a:t>
            </a:r>
            <a:r>
              <a:rPr lang="en-US" sz="1200" b="0" i="0" u="none" strike="noStrike" kern="1200" dirty="0">
                <a:solidFill>
                  <a:schemeClr val="tx1"/>
                </a:solidFill>
                <a:effectLst/>
                <a:latin typeface="+mn-lt"/>
                <a:ea typeface="+mn-ea"/>
                <a:cs typeface="+mn-cs"/>
              </a:rPr>
              <a:t>/ml). After exclusion of patients affected with post-traumatic hypersomnia the difference became non-significant. We also failed to find any association between MCH level and hypocretin level, the severity of daytime sleepiness, the number of SOREMPs, the frequency of cataplexy, and the presence of hypnagogic hallucinations or sleep paralysis.</a:t>
            </a:r>
          </a:p>
          <a:p>
            <a:r>
              <a:rPr lang="en-US" sz="1200" b="1" i="0" u="none" strike="noStrike" kern="1200" dirty="0">
                <a:solidFill>
                  <a:schemeClr val="tx1"/>
                </a:solidFill>
                <a:effectLst/>
                <a:latin typeface="+mn-lt"/>
                <a:ea typeface="+mn-ea"/>
                <a:cs typeface="+mn-cs"/>
              </a:rPr>
              <a:t>Conclusion: </a:t>
            </a:r>
            <a:r>
              <a:rPr lang="en-US" sz="1200" b="0" i="0" u="none" strike="noStrike" kern="1200" dirty="0">
                <a:solidFill>
                  <a:schemeClr val="tx1"/>
                </a:solidFill>
                <a:effectLst/>
                <a:latin typeface="+mn-lt"/>
                <a:ea typeface="+mn-ea"/>
                <a:cs typeface="+mn-cs"/>
              </a:rPr>
              <a:t>This study reports the first measurement of MCH in CSF using radioimmunoassay technology. It appears to be a non-informative tool to differentiate etiologies of central hypersomnia with or without REM sleep dysregulation.</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a:p>
        </p:txBody>
      </p:sp>
    </p:spTree>
    <p:extLst>
      <p:ext uri="{BB962C8B-B14F-4D97-AF65-F5344CB8AC3E}">
        <p14:creationId xmlns:p14="http://schemas.microsoft.com/office/powerpoint/2010/main" val="224878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FR" altLang="fr-FR" b="1" dirty="0"/>
              <a:t>6:12</a:t>
            </a:r>
          </a:p>
          <a:p>
            <a:r>
              <a:rPr lang="fr-FR" altLang="fr-FR" b="1" dirty="0"/>
              <a:t>And </a:t>
            </a:r>
            <a:r>
              <a:rPr lang="fr-FR" altLang="fr-FR" b="1" dirty="0" err="1"/>
              <a:t>then</a:t>
            </a:r>
            <a:r>
              <a:rPr lang="fr-FR" altLang="fr-FR" b="1" dirty="0"/>
              <a:t> </a:t>
            </a:r>
            <a:r>
              <a:rPr lang="fr-FR" altLang="fr-FR" b="1" dirty="0" err="1"/>
              <a:t>we</a:t>
            </a:r>
            <a:r>
              <a:rPr lang="fr-FR" altLang="fr-FR" b="1" dirty="0"/>
              <a:t> move on to </a:t>
            </a:r>
          </a:p>
          <a:p>
            <a:endParaRPr lang="fr-FR" altLang="fr-FR" dirty="0"/>
          </a:p>
          <a:p>
            <a:r>
              <a:rPr lang="fr-FR" altLang="fr-FR" dirty="0" err="1"/>
              <a:t>Neurobiology</a:t>
            </a:r>
            <a:r>
              <a:rPr lang="fr-FR" altLang="fr-FR" dirty="0"/>
              <a:t> of </a:t>
            </a:r>
            <a:r>
              <a:rPr lang="fr-FR" altLang="fr-FR" dirty="0" err="1"/>
              <a:t>residual</a:t>
            </a:r>
            <a:r>
              <a:rPr lang="fr-FR" altLang="fr-FR" dirty="0"/>
              <a:t> EDS in OSAS</a:t>
            </a:r>
            <a:r>
              <a:rPr lang="fr-FR" altLang="fr-FR" baseline="0" dirty="0"/>
              <a:t> </a:t>
            </a:r>
            <a:r>
              <a:rPr lang="fr-FR" altLang="fr-FR" baseline="0" dirty="0" err="1"/>
              <a:t>remains</a:t>
            </a:r>
            <a:r>
              <a:rPr lang="fr-FR" altLang="fr-FR" baseline="0" dirty="0"/>
              <a:t> </a:t>
            </a:r>
            <a:r>
              <a:rPr lang="fr-FR" altLang="fr-FR" baseline="0" dirty="0" err="1"/>
              <a:t>also</a:t>
            </a:r>
            <a:r>
              <a:rPr lang="fr-FR" altLang="fr-FR" baseline="0" dirty="0"/>
              <a:t> </a:t>
            </a:r>
            <a:r>
              <a:rPr lang="fr-FR" altLang="fr-FR" baseline="0" dirty="0" err="1"/>
              <a:t>unknown</a:t>
            </a:r>
            <a:r>
              <a:rPr lang="fr-FR" altLang="fr-FR" baseline="0" dirty="0"/>
              <a:t> ?</a:t>
            </a:r>
          </a:p>
          <a:p>
            <a:r>
              <a:rPr lang="fr-FR" sz="1200" kern="1200" baseline="0" dirty="0">
                <a:solidFill>
                  <a:schemeClr val="tx1"/>
                </a:solidFill>
                <a:latin typeface="+mn-lt"/>
                <a:ea typeface="+mn-ea"/>
                <a:cs typeface="+mn-cs"/>
              </a:rPr>
              <a:t>Is </a:t>
            </a:r>
            <a:r>
              <a:rPr lang="fr-FR" sz="1200" kern="1200" baseline="0" dirty="0" err="1">
                <a:solidFill>
                  <a:schemeClr val="tx1"/>
                </a:solidFill>
                <a:latin typeface="+mn-lt"/>
                <a:ea typeface="+mn-ea"/>
                <a:cs typeface="+mn-cs"/>
              </a:rPr>
              <a:t>there</a:t>
            </a:r>
            <a:r>
              <a:rPr lang="fr-FR" sz="1200" kern="1200" baseline="0" dirty="0">
                <a:solidFill>
                  <a:schemeClr val="tx1"/>
                </a:solidFill>
                <a:latin typeface="+mn-lt"/>
                <a:ea typeface="+mn-ea"/>
                <a:cs typeface="+mn-cs"/>
              </a:rPr>
              <a:t> a </a:t>
            </a:r>
            <a:r>
              <a:rPr lang="fr-FR" sz="1200" kern="1200" baseline="0" dirty="0" err="1">
                <a:solidFill>
                  <a:schemeClr val="tx1"/>
                </a:solidFill>
                <a:latin typeface="+mn-lt"/>
                <a:ea typeface="+mn-ea"/>
                <a:cs typeface="+mn-cs"/>
              </a:rPr>
              <a:t>deficeincy</a:t>
            </a:r>
            <a:r>
              <a:rPr lang="fr-FR" sz="1200" kern="1200" baseline="0" dirty="0">
                <a:solidFill>
                  <a:schemeClr val="tx1"/>
                </a:solidFill>
                <a:latin typeface="+mn-lt"/>
                <a:ea typeface="+mn-ea"/>
                <a:cs typeface="+mn-cs"/>
              </a:rPr>
              <a:t> in the </a:t>
            </a:r>
            <a:r>
              <a:rPr lang="fr-FR" sz="1200" kern="1200" baseline="0" dirty="0" err="1">
                <a:solidFill>
                  <a:schemeClr val="tx1"/>
                </a:solidFill>
                <a:latin typeface="+mn-lt"/>
                <a:ea typeface="+mn-ea"/>
                <a:cs typeface="+mn-cs"/>
              </a:rPr>
              <a:t>wake</a:t>
            </a:r>
            <a:r>
              <a:rPr lang="fr-FR" sz="1200" kern="1200" baseline="0" dirty="0">
                <a:solidFill>
                  <a:schemeClr val="tx1"/>
                </a:solidFill>
                <a:latin typeface="+mn-lt"/>
                <a:ea typeface="+mn-ea"/>
                <a:cs typeface="+mn-cs"/>
              </a:rPr>
              <a:t> </a:t>
            </a:r>
            <a:r>
              <a:rPr lang="fr-FR" sz="1200" kern="1200" baseline="0" dirty="0" err="1">
                <a:solidFill>
                  <a:schemeClr val="tx1"/>
                </a:solidFill>
                <a:latin typeface="+mn-lt"/>
                <a:ea typeface="+mn-ea"/>
                <a:cs typeface="+mn-cs"/>
              </a:rPr>
              <a:t>systems</a:t>
            </a:r>
            <a:r>
              <a:rPr lang="fr-FR" sz="1200" kern="1200" baseline="0" dirty="0">
                <a:solidFill>
                  <a:schemeClr val="tx1"/>
                </a:solidFill>
                <a:latin typeface="+mn-lt"/>
                <a:ea typeface="+mn-ea"/>
                <a:cs typeface="+mn-cs"/>
              </a:rPr>
              <a:t> or an </a:t>
            </a:r>
            <a:r>
              <a:rPr lang="fr-FR" sz="1200" kern="1200" baseline="0" dirty="0" err="1">
                <a:solidFill>
                  <a:schemeClr val="tx1"/>
                </a:solidFill>
                <a:latin typeface="+mn-lt"/>
                <a:ea typeface="+mn-ea"/>
                <a:cs typeface="+mn-cs"/>
              </a:rPr>
              <a:t>excess</a:t>
            </a:r>
            <a:r>
              <a:rPr lang="fr-FR" sz="1200" kern="1200" baseline="0" dirty="0">
                <a:solidFill>
                  <a:schemeClr val="tx1"/>
                </a:solidFill>
                <a:latin typeface="+mn-lt"/>
                <a:ea typeface="+mn-ea"/>
                <a:cs typeface="+mn-cs"/>
              </a:rPr>
              <a:t> in </a:t>
            </a:r>
            <a:r>
              <a:rPr lang="fr-FR" sz="1200" kern="1200" baseline="0" dirty="0" err="1">
                <a:solidFill>
                  <a:schemeClr val="tx1"/>
                </a:solidFill>
                <a:latin typeface="+mn-lt"/>
                <a:ea typeface="+mn-ea"/>
                <a:cs typeface="+mn-cs"/>
              </a:rPr>
              <a:t>tghe</a:t>
            </a:r>
            <a:r>
              <a:rPr lang="fr-FR" sz="1200" kern="1200" baseline="0" dirty="0">
                <a:solidFill>
                  <a:schemeClr val="tx1"/>
                </a:solidFill>
                <a:latin typeface="+mn-lt"/>
                <a:ea typeface="+mn-ea"/>
                <a:cs typeface="+mn-cs"/>
              </a:rPr>
              <a:t> </a:t>
            </a:r>
            <a:r>
              <a:rPr lang="fr-FR" sz="1200" kern="1200" baseline="0" dirty="0" err="1">
                <a:solidFill>
                  <a:schemeClr val="tx1"/>
                </a:solidFill>
                <a:latin typeface="+mn-lt"/>
                <a:ea typeface="+mn-ea"/>
                <a:cs typeface="+mn-cs"/>
              </a:rPr>
              <a:t>sleep</a:t>
            </a:r>
            <a:r>
              <a:rPr lang="fr-FR" sz="1200" kern="1200" baseline="0" dirty="0">
                <a:solidFill>
                  <a:schemeClr val="tx1"/>
                </a:solidFill>
                <a:latin typeface="+mn-lt"/>
                <a:ea typeface="+mn-ea"/>
                <a:cs typeface="+mn-cs"/>
              </a:rPr>
              <a:t> system ?</a:t>
            </a:r>
            <a:endParaRPr lang="fr-FR" altLang="fr-FR" dirty="0"/>
          </a:p>
          <a:p>
            <a:pPr eaLnBrk="1" hangingPunct="1"/>
            <a:r>
              <a:rPr lang="fr-FR" altLang="fr-FR" b="0" dirty="0"/>
              <a:t>How </a:t>
            </a:r>
            <a:r>
              <a:rPr lang="fr-FR" altLang="fr-FR" b="0" dirty="0" err="1"/>
              <a:t>assessment</a:t>
            </a:r>
            <a:r>
              <a:rPr lang="fr-FR" altLang="fr-FR" b="0" baseline="0" dirty="0"/>
              <a:t> of EDS </a:t>
            </a:r>
            <a:r>
              <a:rPr lang="fr-FR" altLang="fr-FR" b="0" baseline="0" dirty="0" err="1"/>
              <a:t>is</a:t>
            </a:r>
            <a:r>
              <a:rPr lang="fr-FR" altLang="fr-FR" b="0" baseline="0" dirty="0"/>
              <a:t> </a:t>
            </a:r>
            <a:r>
              <a:rPr lang="fr-FR" altLang="fr-FR" b="0" baseline="0" dirty="0" err="1"/>
              <a:t>performed</a:t>
            </a:r>
            <a:r>
              <a:rPr lang="fr-FR" altLang="fr-FR" b="0" baseline="0" dirty="0"/>
              <a:t> in routine ?</a:t>
            </a:r>
          </a:p>
          <a:p>
            <a:pPr eaLnBrk="1" hangingPunct="1"/>
            <a:r>
              <a:rPr lang="fr-FR" altLang="fr-FR" b="0" baseline="0" dirty="0"/>
              <a:t>How </a:t>
            </a:r>
            <a:r>
              <a:rPr lang="fr-FR" altLang="fr-FR" b="0" baseline="0" dirty="0" err="1"/>
              <a:t>differential</a:t>
            </a:r>
            <a:r>
              <a:rPr lang="fr-FR" altLang="fr-FR" b="0" baseline="0" dirty="0"/>
              <a:t> diagnoses are </a:t>
            </a:r>
            <a:r>
              <a:rPr lang="fr-FR" altLang="fr-FR" b="0" baseline="0" dirty="0" err="1"/>
              <a:t>excluded</a:t>
            </a:r>
            <a:r>
              <a:rPr lang="fr-FR" altLang="fr-FR" b="0" baseline="0" dirty="0"/>
              <a:t> in </a:t>
            </a:r>
            <a:r>
              <a:rPr lang="fr-FR" altLang="fr-FR" b="0" baseline="0" dirty="0" err="1"/>
              <a:t>this</a:t>
            </a:r>
            <a:r>
              <a:rPr lang="fr-FR" altLang="fr-FR" b="0" baseline="0" dirty="0"/>
              <a:t> </a:t>
            </a:r>
            <a:r>
              <a:rPr lang="fr-FR" altLang="fr-FR" b="0" baseline="0" dirty="0" err="1"/>
              <a:t>specific</a:t>
            </a:r>
            <a:r>
              <a:rPr lang="fr-FR" altLang="fr-FR" b="0" baseline="0" dirty="0"/>
              <a:t> population</a:t>
            </a:r>
          </a:p>
          <a:p>
            <a:pPr eaLnBrk="1" hangingPunct="1"/>
            <a:r>
              <a:rPr lang="fr-FR" altLang="fr-FR" b="0" baseline="0" dirty="0"/>
              <a:t>How to </a:t>
            </a:r>
            <a:r>
              <a:rPr lang="fr-FR" altLang="fr-FR" b="0" baseline="0" dirty="0" err="1"/>
              <a:t>better</a:t>
            </a:r>
            <a:r>
              <a:rPr lang="fr-FR" altLang="fr-FR" b="0" baseline="0" dirty="0"/>
              <a:t> </a:t>
            </a:r>
            <a:r>
              <a:rPr lang="fr-FR" altLang="fr-FR" b="0" baseline="0" dirty="0" err="1"/>
              <a:t>understand</a:t>
            </a:r>
            <a:r>
              <a:rPr lang="fr-FR" altLang="fr-FR" b="0" baseline="0" dirty="0"/>
              <a:t> </a:t>
            </a:r>
            <a:r>
              <a:rPr lang="fr-FR" altLang="fr-FR" b="0" baseline="0" dirty="0" err="1"/>
              <a:t>its</a:t>
            </a:r>
            <a:r>
              <a:rPr lang="fr-FR" altLang="fr-FR" b="0" baseline="0" dirty="0"/>
              <a:t> </a:t>
            </a:r>
            <a:r>
              <a:rPr lang="fr-FR" altLang="fr-FR" b="0" baseline="0" dirty="0" err="1"/>
              <a:t>pathophysiology</a:t>
            </a:r>
            <a:r>
              <a:rPr lang="fr-FR" altLang="fr-FR" b="0" baseline="0" dirty="0"/>
              <a:t> ?</a:t>
            </a:r>
            <a:endParaRPr lang="fr-FR" altLang="fr-FR" b="0" dirty="0"/>
          </a:p>
          <a:p>
            <a:pPr eaLnBrk="1" hangingPunct="1"/>
            <a:endParaRPr lang="fr-FR" altLang="fr-FR" dirty="0"/>
          </a:p>
          <a:p>
            <a:pPr eaLnBrk="1" hangingPunct="1"/>
            <a:endParaRPr lang="fr-FR" altLang="fr-FR" dirty="0"/>
          </a:p>
          <a:p>
            <a:pPr eaLnBrk="1" hangingPunct="1"/>
            <a:r>
              <a:rPr lang="fr-FR" altLang="fr-FR" dirty="0" err="1"/>
              <a:t>Garbarino</a:t>
            </a:r>
            <a:r>
              <a:rPr lang="fr-FR" altLang="fr-FR" dirty="0"/>
              <a:t> S, et al. Front </a:t>
            </a:r>
            <a:r>
              <a:rPr lang="fr-FR" altLang="fr-FR" dirty="0" err="1"/>
              <a:t>Neurol</a:t>
            </a:r>
            <a:r>
              <a:rPr lang="fr-FR" altLang="fr-FR" dirty="0"/>
              <a:t>. 2018; </a:t>
            </a:r>
            <a:r>
              <a:rPr lang="en-US" sz="1200" b="0" i="0" u="none" strike="noStrike" kern="1200" dirty="0">
                <a:solidFill>
                  <a:schemeClr val="tx1"/>
                </a:solidFill>
                <a:effectLst/>
                <a:latin typeface="+mn-lt"/>
                <a:ea typeface="+mn-ea"/>
                <a:cs typeface="+mn-cs"/>
                <a:hlinkClick r:id="rId3"/>
              </a:rPr>
              <a:t>https://doi.org/10.3389/fneur.2018.00505</a:t>
            </a:r>
            <a:endParaRPr lang="fr-FR" altLang="fr-FR" dirty="0"/>
          </a:p>
          <a:p>
            <a:pPr eaLnBrk="1" hangingPunct="1"/>
            <a:endParaRPr lang="fr-FR" alt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Obstructive Sleep Apnea With or Without Excessive Daytime Sleepiness: Clinical and Experimental Data-Driven Phenotyping</a:t>
            </a:r>
          </a:p>
          <a:p>
            <a:r>
              <a:rPr lang="en-US" sz="1200" b="1" i="0" kern="1200" dirty="0">
                <a:solidFill>
                  <a:schemeClr val="tx1"/>
                </a:solidFill>
                <a:effectLst/>
                <a:latin typeface="+mn-lt"/>
                <a:ea typeface="+mn-ea"/>
                <a:cs typeface="+mn-cs"/>
              </a:rPr>
              <a:t>Introduction:</a:t>
            </a:r>
            <a:r>
              <a:rPr lang="en-US" sz="1200" b="0" i="0" kern="1200" dirty="0">
                <a:solidFill>
                  <a:schemeClr val="tx1"/>
                </a:solidFill>
                <a:effectLst/>
                <a:latin typeface="+mn-lt"/>
                <a:ea typeface="+mn-ea"/>
                <a:cs typeface="+mn-cs"/>
              </a:rPr>
              <a:t> Obstructive sleep apnea (OSA) is a serious and prevalent medical condition with major consequences for health and safety. Excessive daytime sleepiness (EDS) is a common—but not universal—accompanying symptom. The purpose of this literature analysis is to understand whether the presence/absence of EDS is associated with different </a:t>
            </a:r>
            <a:r>
              <a:rPr lang="en-US" sz="1200" b="0" i="0" kern="1200" dirty="0" err="1">
                <a:solidFill>
                  <a:schemeClr val="tx1"/>
                </a:solidFill>
                <a:effectLst/>
                <a:latin typeface="+mn-lt"/>
                <a:ea typeface="+mn-ea"/>
                <a:cs typeface="+mn-cs"/>
              </a:rPr>
              <a:t>physiopathologic</a:t>
            </a:r>
            <a:r>
              <a:rPr lang="en-US" sz="1200" b="0" i="0" kern="1200" dirty="0">
                <a:solidFill>
                  <a:schemeClr val="tx1"/>
                </a:solidFill>
                <a:effectLst/>
                <a:latin typeface="+mn-lt"/>
                <a:ea typeface="+mn-ea"/>
                <a:cs typeface="+mn-cs"/>
              </a:rPr>
              <a:t>, prognostic, and therapeutic outcomes in OSA patients.</a:t>
            </a:r>
          </a:p>
          <a:p>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Articles in English published in PubMed, Medline, and EMBASE between January 2000 and June 2017, focusing on no-EDS OSA patients, were critically reviewed.</a:t>
            </a:r>
          </a:p>
          <a:p>
            <a:r>
              <a:rPr lang="en-US" sz="1200" b="1" i="0" kern="1200" dirty="0">
                <a:solidFill>
                  <a:schemeClr val="tx1"/>
                </a:solidFill>
                <a:effectLst/>
                <a:latin typeface="+mn-lt"/>
                <a:ea typeface="+mn-ea"/>
                <a:cs typeface="+mn-cs"/>
              </a:rPr>
              <a:t>Results:</a:t>
            </a:r>
            <a:r>
              <a:rPr lang="en-US" sz="1200" b="0" i="0" kern="1200" dirty="0">
                <a:solidFill>
                  <a:schemeClr val="tx1"/>
                </a:solidFill>
                <a:effectLst/>
                <a:latin typeface="+mn-lt"/>
                <a:ea typeface="+mn-ea"/>
                <a:cs typeface="+mn-cs"/>
              </a:rPr>
              <a:t> A relevant percentage of OSA patients do not complain of EDS. EDS is a significant and independent predictor of incident cardiovascular disease (CVD) and is associated with all-cause mortality and an increased risk of metabolic syndrome and diabetes. Male gender, younger age, high body mass index, are predictors of EDS. The positive effects of nasal continuous positive airway pressure (CPAP) therapy on blood pressure, insulin resistance, fatal and non-fatal CVD, and endothelial dysfunction risk factors have been demonstrated in EDS-OSA patients, but results are inconsistent in no-EDS patients. The most sustainable cause of EDS is nocturnal hypoxemia and alterations of sleep architecture, including sleep fragmentation. These changes are less evident in no-EDS patients that seem less susceptible to the cortical effects of apneas.</a:t>
            </a:r>
          </a:p>
          <a:p>
            <a:r>
              <a:rPr lang="en-US" sz="1200" b="1" i="0" kern="1200" dirty="0">
                <a:solidFill>
                  <a:schemeClr val="tx1"/>
                </a:solidFill>
                <a:effectLst/>
                <a:latin typeface="+mn-lt"/>
                <a:ea typeface="+mn-ea"/>
                <a:cs typeface="+mn-cs"/>
              </a:rPr>
              <a:t>Conclusions:</a:t>
            </a:r>
            <a:r>
              <a:rPr lang="en-US" sz="1200" b="0" i="0" kern="1200" dirty="0">
                <a:solidFill>
                  <a:schemeClr val="tx1"/>
                </a:solidFill>
                <a:effectLst/>
                <a:latin typeface="+mn-lt"/>
                <a:ea typeface="+mn-ea"/>
                <a:cs typeface="+mn-cs"/>
              </a:rPr>
              <a:t> There is no consensus if we should consider OSA as a single disease with different phenotypes with or without EDS, or if there are different diseases with different genetic/epigenetic determinants, pathogenic mechanisms, prognosis, and </a:t>
            </a:r>
            <a:r>
              <a:rPr lang="en-US" sz="1200" b="0" i="0" kern="1200" dirty="0" err="1">
                <a:solidFill>
                  <a:schemeClr val="tx1"/>
                </a:solidFill>
                <a:effectLst/>
                <a:latin typeface="+mn-lt"/>
                <a:ea typeface="+mn-ea"/>
                <a:cs typeface="+mn-cs"/>
              </a:rPr>
              <a:t>treatment.The</a:t>
            </a:r>
            <a:r>
              <a:rPr lang="en-US" sz="1200" b="0" i="0" kern="1200" dirty="0">
                <a:solidFill>
                  <a:schemeClr val="tx1"/>
                </a:solidFill>
                <a:effectLst/>
                <a:latin typeface="+mn-lt"/>
                <a:ea typeface="+mn-ea"/>
                <a:cs typeface="+mn-cs"/>
              </a:rPr>
              <a:t> small number of studies focused on this issue indicates the need for further research in this area. Clinicians must carefully assess the presence or absence of EDS and decide accordingly the treatment. This approach could improve combination therapy targeted to a patient's specific pathology to enhance both efficacy and long-term adherence to OSA treatment and significantly reduce the social, economic, and health negative impact of OSA.</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a:p>
        </p:txBody>
      </p:sp>
    </p:spTree>
    <p:extLst>
      <p:ext uri="{BB962C8B-B14F-4D97-AF65-F5344CB8AC3E}">
        <p14:creationId xmlns:p14="http://schemas.microsoft.com/office/powerpoint/2010/main" val="3982969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aster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ctrTitle" hasCustomPrompt="1"/>
          </p:nvPr>
        </p:nvSpPr>
        <p:spPr>
          <a:xfrm>
            <a:off x="3413126" y="1542450"/>
            <a:ext cx="5286378" cy="1097736"/>
          </a:xfrm>
          <a:effectLst/>
        </p:spPr>
        <p:txBody>
          <a:bodyPr wrap="square" rIns="91440" anchor="b">
            <a:spAutoFit/>
          </a:bodyPr>
          <a:lstStyle>
            <a:lvl1pPr>
              <a:lnSpc>
                <a:spcPct val="80000"/>
              </a:lnSpc>
              <a:defRPr sz="4000" b="1" cap="none" baseline="0">
                <a:solidFill>
                  <a:srgbClr val="FFFF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3413126" y="2744959"/>
            <a:ext cx="5286374" cy="941796"/>
          </a:xfrm>
        </p:spPr>
        <p:txBody>
          <a:bodyPr wrap="square" anchor="t">
            <a:spAutoFit/>
          </a:bodyPr>
          <a:lstStyle>
            <a:lvl1pPr marL="0" indent="0" algn="l">
              <a:spcBef>
                <a:spcPts val="300"/>
              </a:spcBef>
              <a:buNone/>
              <a:defRPr sz="3200">
                <a:solidFill>
                  <a:schemeClr val="accent3">
                    <a:lumMod val="60000"/>
                    <a:lumOff val="40000"/>
                  </a:schemeClr>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endParaRPr dirty="0"/>
          </a:p>
        </p:txBody>
      </p:sp>
      <p:pic>
        <p:nvPicPr>
          <p:cNvPr id="5" name="Picture 4">
            <a:extLst>
              <a:ext uri="{FF2B5EF4-FFF2-40B4-BE49-F238E27FC236}">
                <a16:creationId xmlns:a16="http://schemas.microsoft.com/office/drawing/2014/main" id="{06690686-8E27-6748-BA22-DC88DB28721A}"/>
              </a:ext>
            </a:extLst>
          </p:cNvPr>
          <p:cNvPicPr>
            <a:picLocks noChangeAspect="1"/>
          </p:cNvPicPr>
          <p:nvPr userDrawn="1"/>
        </p:nvPicPr>
        <p:blipFill>
          <a:blip r:embed="rId3"/>
          <a:stretch>
            <a:fillRect/>
          </a:stretch>
        </p:blipFill>
        <p:spPr>
          <a:xfrm>
            <a:off x="8286018" y="4772522"/>
            <a:ext cx="752474" cy="270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2C8168-5722-43FF-8D78-24AF49229F79}" type="datetimeFigureOut">
              <a:rPr lang="fr-FR" smtClean="0"/>
              <a:t>29/10/2020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AE43D3-D8CC-4437-B134-DA9EEE4AF660}" type="slidenum">
              <a:rPr lang="fr-FR" smtClean="0"/>
              <a:t>‹#›</a:t>
            </a:fld>
            <a:endParaRPr lang="fr-FR"/>
          </a:p>
        </p:txBody>
      </p:sp>
    </p:spTree>
    <p:extLst>
      <p:ext uri="{BB962C8B-B14F-4D97-AF65-F5344CB8AC3E}">
        <p14:creationId xmlns:p14="http://schemas.microsoft.com/office/powerpoint/2010/main" val="57282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2C8168-5722-43FF-8D78-24AF49229F79}" type="datetimeFigureOut">
              <a:rPr lang="fr-FR" smtClean="0"/>
              <a:t>29/10/2020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AE43D3-D8CC-4437-B134-DA9EEE4AF660}" type="slidenum">
              <a:rPr lang="fr-FR" smtClean="0"/>
              <a:t>‹#›</a:t>
            </a:fld>
            <a:endParaRPr lang="fr-FR"/>
          </a:p>
        </p:txBody>
      </p:sp>
    </p:spTree>
    <p:extLst>
      <p:ext uri="{BB962C8B-B14F-4D97-AF65-F5344CB8AC3E}">
        <p14:creationId xmlns:p14="http://schemas.microsoft.com/office/powerpoint/2010/main" val="1118703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E2C8168-5722-43FF-8D78-24AF49229F79}" type="datetimeFigureOut">
              <a:rPr lang="fr-FR" smtClean="0"/>
              <a:t>29/10/2020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AE43D3-D8CC-4437-B134-DA9EEE4AF660}" type="slidenum">
              <a:rPr lang="fr-FR" smtClean="0"/>
              <a:t>‹#›</a:t>
            </a:fld>
            <a:endParaRPr lang="fr-FR"/>
          </a:p>
        </p:txBody>
      </p:sp>
    </p:spTree>
    <p:extLst>
      <p:ext uri="{BB962C8B-B14F-4D97-AF65-F5344CB8AC3E}">
        <p14:creationId xmlns:p14="http://schemas.microsoft.com/office/powerpoint/2010/main" val="156330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
    <p:spTree>
      <p:nvGrpSpPr>
        <p:cNvPr id="1" name=""/>
        <p:cNvGrpSpPr/>
        <p:nvPr/>
      </p:nvGrpSpPr>
      <p:grpSpPr>
        <a:xfrm>
          <a:off x="0" y="0"/>
          <a:ext cx="0" cy="0"/>
          <a:chOff x="0" y="0"/>
          <a:chExt cx="0" cy="0"/>
        </a:xfrm>
      </p:grpSpPr>
      <p:pic>
        <p:nvPicPr>
          <p:cNvPr id="4" name="Picture 3" descr="masterSlide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a:xfrm>
            <a:off x="549274" y="2260612"/>
            <a:ext cx="8001000" cy="630942"/>
          </a:xfrm>
        </p:spPr>
        <p:txBody>
          <a:bodyPr/>
          <a:lstStyle>
            <a:lvl1pPr algn="ctr">
              <a:defRPr b="0">
                <a:solidFill>
                  <a:srgbClr val="FFFFFF"/>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327FE77-D95B-E04A-BDCD-1F2773A08212}"/>
              </a:ext>
            </a:extLst>
          </p:cNvPr>
          <p:cNvPicPr>
            <a:picLocks noChangeAspect="1"/>
          </p:cNvPicPr>
          <p:nvPr userDrawn="1"/>
        </p:nvPicPr>
        <p:blipFill>
          <a:blip r:embed="rId3"/>
          <a:stretch>
            <a:fillRect/>
          </a:stretch>
        </p:blipFill>
        <p:spPr>
          <a:xfrm>
            <a:off x="8286018" y="4772522"/>
            <a:ext cx="752474" cy="270119"/>
          </a:xfrm>
          <a:prstGeom prst="rect">
            <a:avLst/>
          </a:prstGeom>
        </p:spPr>
      </p:pic>
    </p:spTree>
    <p:extLst>
      <p:ext uri="{BB962C8B-B14F-4D97-AF65-F5344CB8AC3E}">
        <p14:creationId xmlns:p14="http://schemas.microsoft.com/office/powerpoint/2010/main" val="37269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884" y="166731"/>
            <a:ext cx="8502316" cy="630942"/>
          </a:xfrm>
        </p:spPr>
        <p:txBody>
          <a:bodyPr wrap="square">
            <a:spAutoFit/>
          </a:bodyPr>
          <a:lstStyle>
            <a:lvl1pPr>
              <a:defRPr baseline="0"/>
            </a:lvl1pPr>
          </a:lstStyle>
          <a:p>
            <a:r>
              <a:rPr lang="en-US" dirty="0"/>
              <a:t>Click to edit Master Title Style</a:t>
            </a:r>
          </a:p>
        </p:txBody>
      </p:sp>
      <p:sp>
        <p:nvSpPr>
          <p:cNvPr id="3" name="Content Placeholder 2"/>
          <p:cNvSpPr>
            <a:spLocks noGrp="1"/>
          </p:cNvSpPr>
          <p:nvPr>
            <p:ph idx="1"/>
          </p:nvPr>
        </p:nvSpPr>
        <p:spPr>
          <a:xfrm>
            <a:off x="336884" y="1111796"/>
            <a:ext cx="8502316" cy="171431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74197"/>
            <a:ext cx="9144000"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vy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04BF55-189D-C14E-8C99-A0E1DD921992}"/>
              </a:ext>
            </a:extLst>
          </p:cNvPr>
          <p:cNvSpPr/>
          <p:nvPr userDrawn="1"/>
        </p:nvSpPr>
        <p:spPr>
          <a:xfrm>
            <a:off x="0" y="511149"/>
            <a:ext cx="9144000" cy="1443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DB3FF11-BE1F-3B44-BE68-8F17C2D2B3AC}"/>
              </a:ext>
            </a:extLst>
          </p:cNvPr>
          <p:cNvPicPr>
            <a:picLocks noChangeAspect="1"/>
          </p:cNvPicPr>
          <p:nvPr userDrawn="1"/>
        </p:nvPicPr>
        <p:blipFill>
          <a:blip r:embed="rId2"/>
          <a:stretch>
            <a:fillRect/>
          </a:stretch>
        </p:blipFill>
        <p:spPr>
          <a:xfrm>
            <a:off x="0" y="0"/>
            <a:ext cx="9144000" cy="660400"/>
          </a:xfrm>
          <a:prstGeom prst="rect">
            <a:avLst/>
          </a:prstGeom>
        </p:spPr>
      </p:pic>
      <p:sp>
        <p:nvSpPr>
          <p:cNvPr id="2" name="Title 1">
            <a:extLst>
              <a:ext uri="{FF2B5EF4-FFF2-40B4-BE49-F238E27FC236}">
                <a16:creationId xmlns:a16="http://schemas.microsoft.com/office/drawing/2014/main" id="{1E26D9E1-D7E3-8D4C-AB78-EDCB055211AB}"/>
              </a:ext>
            </a:extLst>
          </p:cNvPr>
          <p:cNvSpPr>
            <a:spLocks noGrp="1"/>
          </p:cNvSpPr>
          <p:nvPr>
            <p:ph type="title"/>
          </p:nvPr>
        </p:nvSpPr>
        <p:spPr>
          <a:xfrm>
            <a:off x="304800" y="101807"/>
            <a:ext cx="8518358" cy="537070"/>
          </a:xfrm>
        </p:spPr>
        <p:txBody>
          <a:bodyPr/>
          <a:lstStyle>
            <a:lvl1pPr>
              <a:defRPr sz="3400"/>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DCADC532-26A3-724B-9875-D966FE8AB30D}"/>
              </a:ext>
            </a:extLst>
          </p:cNvPr>
          <p:cNvSpPr/>
          <p:nvPr userDrawn="1"/>
        </p:nvSpPr>
        <p:spPr>
          <a:xfrm flipV="1">
            <a:off x="0" y="649299"/>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 name="Content Placeholder 2">
            <a:extLst>
              <a:ext uri="{FF2B5EF4-FFF2-40B4-BE49-F238E27FC236}">
                <a16:creationId xmlns:a16="http://schemas.microsoft.com/office/drawing/2014/main" id="{32F1F53C-E04A-0246-9BAA-0EAD68E76228}"/>
              </a:ext>
            </a:extLst>
          </p:cNvPr>
          <p:cNvSpPr>
            <a:spLocks noGrp="1"/>
          </p:cNvSpPr>
          <p:nvPr>
            <p:ph idx="1"/>
          </p:nvPr>
        </p:nvSpPr>
        <p:spPr>
          <a:xfrm>
            <a:off x="336884" y="873174"/>
            <a:ext cx="8502316" cy="171431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Text Placeholder 6">
            <a:extLst>
              <a:ext uri="{FF2B5EF4-FFF2-40B4-BE49-F238E27FC236}">
                <a16:creationId xmlns:a16="http://schemas.microsoft.com/office/drawing/2014/main" id="{DDB1B311-F015-3140-BC58-06D7910D6730}"/>
              </a:ext>
            </a:extLst>
          </p:cNvPr>
          <p:cNvSpPr>
            <a:spLocks noGrp="1"/>
          </p:cNvSpPr>
          <p:nvPr>
            <p:ph type="body" sz="quarter" idx="10"/>
          </p:nvPr>
        </p:nvSpPr>
        <p:spPr>
          <a:xfrm>
            <a:off x="0" y="4874197"/>
            <a:ext cx="9144000"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8718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111796"/>
            <a:ext cx="8502316" cy="171431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hasCustomPrompt="1"/>
          </p:nvPr>
        </p:nvSpPr>
        <p:spPr>
          <a:xfrm>
            <a:off x="320842" y="122078"/>
            <a:ext cx="8502316" cy="537070"/>
          </a:xfrm>
        </p:spPr>
        <p:txBody>
          <a:bodyPr wrap="square" anchor="b" anchorCtr="0">
            <a:spAutoFit/>
          </a:bodyPr>
          <a:lstStyle>
            <a:lvl1pPr>
              <a:defRPr sz="3400" baseline="0">
                <a:solidFill>
                  <a:schemeClr val="accent2"/>
                </a:solidFill>
              </a:defRPr>
            </a:lvl1pPr>
          </a:lstStyle>
          <a:p>
            <a:r>
              <a:rPr lang="en-US" dirty="0"/>
              <a:t>Click to edit Master Title Style</a:t>
            </a:r>
          </a:p>
        </p:txBody>
      </p:sp>
      <p:sp>
        <p:nvSpPr>
          <p:cNvPr id="10" name="Text Placeholder 3"/>
          <p:cNvSpPr>
            <a:spLocks noGrp="1"/>
          </p:cNvSpPr>
          <p:nvPr>
            <p:ph type="body" sz="half" idx="2"/>
          </p:nvPr>
        </p:nvSpPr>
        <p:spPr>
          <a:xfrm>
            <a:off x="320842" y="547827"/>
            <a:ext cx="8502316" cy="415498"/>
          </a:xfrm>
        </p:spPr>
        <p:txBody>
          <a:bodyPr vert="horz" wrap="square" lIns="0" tIns="45720" rIns="0" bIns="45720" rtlCol="0" anchor="t" anchorCtr="0">
            <a:spAutoFit/>
          </a:bodyPr>
          <a:lstStyle>
            <a:lvl1pPr marL="0" indent="0">
              <a:buNone/>
              <a:defRPr kumimoji="0" sz="2100" b="0" i="0" u="none" strike="noStrike" kern="1200" cap="none" spc="0" normalizeH="0" baseline="0">
                <a:ln>
                  <a:noFill/>
                </a:ln>
                <a:solidFill>
                  <a:schemeClr val="accent3">
                    <a:lumMod val="60000"/>
                    <a:lumOff val="40000"/>
                  </a:schemeClr>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74197"/>
            <a:ext cx="8823158"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accent1"/>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S Layout">
    <p:spTree>
      <p:nvGrpSpPr>
        <p:cNvPr id="1" name=""/>
        <p:cNvGrpSpPr/>
        <p:nvPr/>
      </p:nvGrpSpPr>
      <p:grpSpPr>
        <a:xfrm>
          <a:off x="0" y="0"/>
          <a:ext cx="0" cy="0"/>
          <a:chOff x="0" y="0"/>
          <a:chExt cx="0" cy="0"/>
        </a:xfrm>
      </p:grpSpPr>
      <p:sp>
        <p:nvSpPr>
          <p:cNvPr id="2" name="Title 1"/>
          <p:cNvSpPr>
            <a:spLocks noGrp="1"/>
          </p:cNvSpPr>
          <p:nvPr>
            <p:ph type="title"/>
          </p:nvPr>
        </p:nvSpPr>
        <p:spPr>
          <a:xfrm>
            <a:off x="320842" y="211820"/>
            <a:ext cx="8502316" cy="630942"/>
          </a:xfrm>
        </p:spPr>
        <p:txBody>
          <a:bodyPr/>
          <a:lstStyle>
            <a:lvl1pPr>
              <a:defRPr>
                <a:solidFill>
                  <a:srgbClr val="1DB5FF"/>
                </a:solidFill>
              </a:defRPr>
            </a:lvl1pPr>
          </a:lstStyle>
          <a:p>
            <a:r>
              <a:rPr lang="en-US"/>
              <a:t>Click to edit Master title style</a:t>
            </a:r>
            <a:endParaRPr lang="en-US" dirty="0"/>
          </a:p>
        </p:txBody>
      </p:sp>
      <p:sp>
        <p:nvSpPr>
          <p:cNvPr id="4" name="Content Placeholder 2"/>
          <p:cNvSpPr>
            <a:spLocks noGrp="1"/>
          </p:cNvSpPr>
          <p:nvPr>
            <p:ph idx="1"/>
          </p:nvPr>
        </p:nvSpPr>
        <p:spPr>
          <a:xfrm>
            <a:off x="320842" y="1430280"/>
            <a:ext cx="8502316" cy="577081"/>
          </a:xfrm>
        </p:spPr>
        <p:txBody>
          <a:bodyPr wrap="square">
            <a:spAutoFit/>
          </a:bodyPr>
          <a:lstStyle>
            <a:lvl1pPr marL="0" indent="0">
              <a:buSzPct val="100000"/>
              <a:buFont typeface="+mj-lt"/>
              <a:buNone/>
              <a:defRPr sz="3600" b="1"/>
            </a:lvl1pPr>
          </a:lstStyle>
          <a:p>
            <a:pPr lvl="0"/>
            <a:r>
              <a:rPr lang="en-US"/>
              <a:t>Click to edit Master text styles</a:t>
            </a:r>
          </a:p>
        </p:txBody>
      </p:sp>
      <p:sp>
        <p:nvSpPr>
          <p:cNvPr id="5" name="Content Placeholder 2"/>
          <p:cNvSpPr>
            <a:spLocks noGrp="1"/>
          </p:cNvSpPr>
          <p:nvPr>
            <p:ph idx="10"/>
          </p:nvPr>
        </p:nvSpPr>
        <p:spPr>
          <a:xfrm>
            <a:off x="320842" y="2518418"/>
            <a:ext cx="8502316" cy="458587"/>
          </a:xfrm>
        </p:spPr>
        <p:txBody>
          <a:bodyPr wrap="square">
            <a:spAutoFit/>
          </a:bodyPr>
          <a:lstStyle>
            <a:lvl1pPr marL="514350" indent="-514350">
              <a:buSzPct val="10000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6297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842" y="165110"/>
            <a:ext cx="8502316" cy="630942"/>
          </a:xfrm>
        </p:spPr>
        <p:txBody>
          <a:bodyPr wrap="square">
            <a:spAutoFit/>
          </a:bodyPr>
          <a:lstStyle>
            <a:lvl1pPr>
              <a:defRPr baseline="0"/>
            </a:lvl1pPr>
          </a:lstStyle>
          <a:p>
            <a:r>
              <a:rPr lang="en-US" dirty="0"/>
              <a:t>Click to edit Master Title Style</a:t>
            </a:r>
          </a:p>
        </p:txBody>
      </p:sp>
      <p:sp>
        <p:nvSpPr>
          <p:cNvPr id="3" name="Content Placeholder 2"/>
          <p:cNvSpPr>
            <a:spLocks noGrp="1"/>
          </p:cNvSpPr>
          <p:nvPr>
            <p:ph sz="half" idx="1" hasCustomPrompt="1"/>
          </p:nvPr>
        </p:nvSpPr>
        <p:spPr>
          <a:xfrm>
            <a:off x="336884" y="1111796"/>
            <a:ext cx="4098590" cy="2768213"/>
          </a:xfrm>
        </p:spPr>
        <p:txBody>
          <a:bodyPr wrap="square">
            <a:noAutofit/>
          </a:bodyPr>
          <a:lstStyle>
            <a:lvl1pPr marL="347663" indent="-347663">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4" y="1111796"/>
            <a:ext cx="4159084" cy="2768213"/>
          </a:xfrm>
        </p:spPr>
        <p:txBody>
          <a:bodyPr wrap="square">
            <a:noAutofit/>
          </a:bodyPr>
          <a:lstStyle>
            <a:lvl1pPr marL="347663" indent="-347663">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74198"/>
            <a:ext cx="8823158"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spAutoFit/>
          </a:bodyPr>
          <a:lstStyle>
            <a:lvl1pPr>
              <a:defRPr baseline="0"/>
            </a:lvl1pPr>
          </a:lstStyle>
          <a:p>
            <a:r>
              <a:rPr lang="en-US" dirty="0"/>
              <a:t>Click to edit Master Title Style</a:t>
            </a:r>
          </a:p>
        </p:txBody>
      </p:sp>
      <p:sp>
        <p:nvSpPr>
          <p:cNvPr id="3" name="Text Placeholder 6"/>
          <p:cNvSpPr>
            <a:spLocks noGrp="1"/>
          </p:cNvSpPr>
          <p:nvPr>
            <p:ph type="body" sz="quarter" idx="10"/>
          </p:nvPr>
        </p:nvSpPr>
        <p:spPr>
          <a:xfrm>
            <a:off x="0" y="4874198"/>
            <a:ext cx="8823158" cy="269304"/>
          </a:xfrm>
        </p:spPr>
        <p:txBody>
          <a:bodyPr vert="horz" wrap="square" lIns="320040" tIns="0" rIns="0" bIns="137160" rtlCol="0" anchor="b" anchorCtr="0">
            <a:spAutoFit/>
          </a:bodyPr>
          <a:lstStyle>
            <a:lvl1pPr>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6"/>
          <p:cNvSpPr>
            <a:spLocks noGrp="1"/>
          </p:cNvSpPr>
          <p:nvPr>
            <p:ph type="body" sz="quarter" idx="10"/>
          </p:nvPr>
        </p:nvSpPr>
        <p:spPr>
          <a:xfrm>
            <a:off x="0" y="4874198"/>
            <a:ext cx="8534400" cy="269304"/>
          </a:xfrm>
        </p:spPr>
        <p:txBody>
          <a:bodyPr vert="horz" lIns="320040" tIns="0" rIns="0" bIns="137160" rtlCol="0" anchor="b" anchorCtr="0">
            <a:spAutoFit/>
          </a:bodyPr>
          <a:lstStyle>
            <a:lvl1pPr>
              <a:buFont typeface="Arial"/>
              <a:buNone/>
              <a:defRPr kumimoji="0" lang="en-US" sz="1000" b="0" i="0" u="none" strike="noStrike" kern="1200" cap="none" spc="0" normalizeH="0" baseline="0" noProof="0" dirty="0" smtClean="0">
                <a:ln>
                  <a:noFill/>
                </a:ln>
                <a:solidFill>
                  <a:schemeClr val="tx2"/>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ext Placeholder 5"/>
          <p:cNvSpPr>
            <a:spLocks noGrp="1"/>
          </p:cNvSpPr>
          <p:nvPr>
            <p:ph type="body" sz="quarter" idx="11"/>
          </p:nvPr>
        </p:nvSpPr>
        <p:spPr>
          <a:xfrm>
            <a:off x="304800" y="241300"/>
            <a:ext cx="8502650" cy="849313"/>
          </a:xfrm>
        </p:spPr>
        <p:txBody>
          <a:bodyPr/>
          <a:lstStyle>
            <a:lvl1pPr marL="0" indent="0">
              <a:buNone/>
              <a:defRPr sz="4000" b="1">
                <a:solidFill>
                  <a:schemeClr val="accent2"/>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2B5EFC93-A5D0-8548-8334-65AA024BF706}"/>
              </a:ext>
            </a:extLst>
          </p:cNvPr>
          <p:cNvPicPr>
            <a:picLocks noChangeAspect="1"/>
          </p:cNvPicPr>
          <p:nvPr userDrawn="1"/>
        </p:nvPicPr>
        <p:blipFill>
          <a:blip r:embed="rId2">
            <a:alphaModFix amt="50000"/>
          </a:blip>
          <a:stretch>
            <a:fillRect/>
          </a:stretch>
        </p:blipFill>
        <p:spPr>
          <a:xfrm>
            <a:off x="8185638" y="4736848"/>
            <a:ext cx="852854" cy="305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srcRect/>
          <a:stretch/>
        </p:blipFill>
        <p:spPr>
          <a:xfrm>
            <a:off x="3" y="0"/>
            <a:ext cx="9143391" cy="914339"/>
          </a:xfrm>
          <a:prstGeom prst="rect">
            <a:avLst/>
          </a:prstGeom>
        </p:spPr>
      </p:pic>
      <p:sp>
        <p:nvSpPr>
          <p:cNvPr id="2" name="Title Placeholder 1"/>
          <p:cNvSpPr>
            <a:spLocks noGrp="1"/>
          </p:cNvSpPr>
          <p:nvPr>
            <p:ph type="title"/>
          </p:nvPr>
        </p:nvSpPr>
        <p:spPr>
          <a:xfrm>
            <a:off x="304800" y="195678"/>
            <a:ext cx="8518358" cy="630942"/>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04800" y="1110018"/>
            <a:ext cx="8518358" cy="3577644"/>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flipV="1">
            <a:off x="0" y="907005"/>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7" name="Picture 6">
            <a:extLst>
              <a:ext uri="{FF2B5EF4-FFF2-40B4-BE49-F238E27FC236}">
                <a16:creationId xmlns:a16="http://schemas.microsoft.com/office/drawing/2014/main" id="{652E6001-8F0E-A74E-8D19-E8BAFA9DDE2D}"/>
              </a:ext>
            </a:extLst>
          </p:cNvPr>
          <p:cNvPicPr>
            <a:picLocks noChangeAspect="1"/>
          </p:cNvPicPr>
          <p:nvPr userDrawn="1"/>
        </p:nvPicPr>
        <p:blipFill>
          <a:blip r:embed="rId15">
            <a:alphaModFix amt="50000"/>
          </a:blip>
          <a:stretch>
            <a:fillRect/>
          </a:stretch>
        </p:blipFill>
        <p:spPr>
          <a:xfrm>
            <a:off x="8185638" y="4736848"/>
            <a:ext cx="852854" cy="305793"/>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29" r:id="rId2"/>
    <p:sldLayoutId id="2147483719" r:id="rId3"/>
    <p:sldLayoutId id="2147483730" r:id="rId4"/>
    <p:sldLayoutId id="2147483720" r:id="rId5"/>
    <p:sldLayoutId id="2147483728" r:id="rId6"/>
    <p:sldLayoutId id="2147483721" r:id="rId7"/>
    <p:sldLayoutId id="2147483726" r:id="rId8"/>
    <p:sldLayoutId id="2147483727"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914400" rtl="0" eaLnBrk="1" latinLnBrk="0" hangingPunct="1">
        <a:lnSpc>
          <a:spcPct val="85000"/>
        </a:lnSpc>
        <a:spcBef>
          <a:spcPct val="0"/>
        </a:spcBef>
        <a:buNone/>
        <a:defRPr sz="4000" b="1" kern="1200" cap="none" baseline="0">
          <a:solidFill>
            <a:srgbClr val="5D9438"/>
          </a:solidFill>
          <a:latin typeface="+mj-lt"/>
          <a:ea typeface="+mj-ea"/>
          <a:cs typeface="+mj-cs"/>
        </a:defRPr>
      </a:lvl1pPr>
    </p:titleStyle>
    <p:bodyStyle>
      <a:lvl1pPr marL="346075" indent="-346075" algn="l" defTabSz="914400" rtl="0" eaLnBrk="1" latinLnBrk="0" hangingPunct="1">
        <a:lnSpc>
          <a:spcPct val="85000"/>
        </a:lnSpc>
        <a:spcBef>
          <a:spcPts val="800"/>
        </a:spcBef>
        <a:buClr>
          <a:schemeClr val="accent1"/>
        </a:buClr>
        <a:buSzPct val="115000"/>
        <a:buFont typeface="Arial"/>
        <a:buChar char="●"/>
        <a:defRPr sz="2800" kern="1200">
          <a:solidFill>
            <a:schemeClr val="tx2"/>
          </a:solidFill>
          <a:latin typeface="Arial"/>
          <a:ea typeface="+mn-ea"/>
          <a:cs typeface="Arial"/>
        </a:defRPr>
      </a:lvl1pPr>
      <a:lvl2pPr marL="739775" indent="-282575"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2pPr>
      <a:lvl3pPr marL="1078992"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3pPr>
      <a:lvl4pPr marL="1481328"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4pPr>
      <a:lvl5pPr marL="1883664"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18.png"/><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cmeoutfitters.com/TST4373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3128" y="2088877"/>
            <a:ext cx="4923351" cy="1200329"/>
          </a:xfrm>
        </p:spPr>
        <p:txBody>
          <a:bodyPr/>
          <a:lstStyle/>
          <a:p>
            <a:r>
              <a:rPr lang="en-US" sz="3000" dirty="0">
                <a:solidFill>
                  <a:schemeClr val="bg2"/>
                </a:solidFill>
              </a:rPr>
              <a:t>Matching Treatment Choice to the Pathophysiology of Sleep</a:t>
            </a:r>
            <a:endParaRPr lang="en-US" sz="3000" dirty="0"/>
          </a:p>
        </p:txBody>
      </p:sp>
      <p:sp>
        <p:nvSpPr>
          <p:cNvPr id="3" name="Subtitle 2"/>
          <p:cNvSpPr>
            <a:spLocks noGrp="1"/>
          </p:cNvSpPr>
          <p:nvPr>
            <p:ph type="subTitle" idx="1"/>
          </p:nvPr>
        </p:nvSpPr>
        <p:spPr>
          <a:xfrm>
            <a:off x="3413128" y="3562252"/>
            <a:ext cx="4483097" cy="563231"/>
          </a:xfrm>
        </p:spPr>
        <p:txBody>
          <a:bodyPr/>
          <a:lstStyle/>
          <a:p>
            <a:pPr>
              <a:spcBef>
                <a:spcPts val="1200"/>
              </a:spcBef>
            </a:pPr>
            <a:r>
              <a:rPr lang="en-US" sz="1800" dirty="0"/>
              <a:t>Supported by an educational grant from Jazz Pharmaceuticals, Inc.</a:t>
            </a:r>
          </a:p>
        </p:txBody>
      </p:sp>
      <p:sp>
        <p:nvSpPr>
          <p:cNvPr id="4" name="TextBox 3">
            <a:extLst>
              <a:ext uri="{FF2B5EF4-FFF2-40B4-BE49-F238E27FC236}">
                <a16:creationId xmlns:a16="http://schemas.microsoft.com/office/drawing/2014/main" id="{C21BC04C-139C-9346-9055-C03EDC357ED8}"/>
              </a:ext>
            </a:extLst>
          </p:cNvPr>
          <p:cNvSpPr txBox="1"/>
          <p:nvPr/>
        </p:nvSpPr>
        <p:spPr>
          <a:xfrm>
            <a:off x="6498109" y="1374121"/>
            <a:ext cx="2109873" cy="553998"/>
          </a:xfrm>
          <a:prstGeom prst="rect">
            <a:avLst/>
          </a:prstGeom>
          <a:noFill/>
        </p:spPr>
        <p:txBody>
          <a:bodyPr wrap="none" rtlCol="0">
            <a:spAutoFit/>
          </a:bodyPr>
          <a:lstStyle/>
          <a:p>
            <a:r>
              <a:rPr lang="en-US" sz="3000" b="1" dirty="0">
                <a:solidFill>
                  <a:schemeClr val="bg2"/>
                </a:solidFill>
                <a:latin typeface="Avenir Book" panose="02000503020000020003" pitchFamily="2" charset="0"/>
              </a:rPr>
              <a:t>EPISODE 2</a:t>
            </a:r>
          </a:p>
        </p:txBody>
      </p:sp>
      <p:pic>
        <p:nvPicPr>
          <p:cNvPr id="8" name="Picture 7">
            <a:extLst>
              <a:ext uri="{FF2B5EF4-FFF2-40B4-BE49-F238E27FC236}">
                <a16:creationId xmlns:a16="http://schemas.microsoft.com/office/drawing/2014/main" id="{9147ED71-1891-4E4A-A23A-AD4FF3CF63D2}"/>
              </a:ext>
            </a:extLst>
          </p:cNvPr>
          <p:cNvPicPr>
            <a:picLocks noChangeAspect="1"/>
          </p:cNvPicPr>
          <p:nvPr/>
        </p:nvPicPr>
        <p:blipFill>
          <a:blip r:embed="rId3"/>
          <a:stretch>
            <a:fillRect/>
          </a:stretch>
        </p:blipFill>
        <p:spPr>
          <a:xfrm>
            <a:off x="3299918" y="1129037"/>
            <a:ext cx="3381375" cy="933450"/>
          </a:xfrm>
          <a:prstGeom prst="rect">
            <a:avLst/>
          </a:prstGeom>
        </p:spPr>
      </p:pic>
    </p:spTree>
    <p:extLst>
      <p:ext uri="{BB962C8B-B14F-4D97-AF65-F5344CB8AC3E}">
        <p14:creationId xmlns:p14="http://schemas.microsoft.com/office/powerpoint/2010/main" val="282675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78B465B8-0925-D24B-AACC-90F4DDE3E30F}"/>
              </a:ext>
            </a:extLst>
          </p:cNvPr>
          <p:cNvPicPr>
            <a:picLocks noChangeAspect="1"/>
          </p:cNvPicPr>
          <p:nvPr/>
        </p:nvPicPr>
        <p:blipFill>
          <a:blip r:embed="rId3"/>
          <a:stretch>
            <a:fillRect/>
          </a:stretch>
        </p:blipFill>
        <p:spPr>
          <a:xfrm>
            <a:off x="4572000" y="1155535"/>
            <a:ext cx="4138864" cy="2773919"/>
          </a:xfrm>
          <a:prstGeom prst="rect">
            <a:avLst/>
          </a:prstGeom>
        </p:spPr>
      </p:pic>
      <p:sp>
        <p:nvSpPr>
          <p:cNvPr id="2" name="Title 1">
            <a:extLst>
              <a:ext uri="{FF2B5EF4-FFF2-40B4-BE49-F238E27FC236}">
                <a16:creationId xmlns:a16="http://schemas.microsoft.com/office/drawing/2014/main" id="{4AB1D5A8-A0F1-2F42-86EF-A503B9951029}"/>
              </a:ext>
            </a:extLst>
          </p:cNvPr>
          <p:cNvSpPr>
            <a:spLocks noGrp="1"/>
          </p:cNvSpPr>
          <p:nvPr>
            <p:ph type="title"/>
          </p:nvPr>
        </p:nvSpPr>
        <p:spPr/>
        <p:txBody>
          <a:bodyPr/>
          <a:lstStyle/>
          <a:p>
            <a:r>
              <a:rPr lang="en-US" sz="3600"/>
              <a:t>Determining a Target for Therapeutic Intervention</a:t>
            </a:r>
            <a:endParaRPr lang="en-US" sz="3600" dirty="0"/>
          </a:p>
        </p:txBody>
      </p:sp>
      <p:sp>
        <p:nvSpPr>
          <p:cNvPr id="3" name="Content Placeholder 2">
            <a:extLst>
              <a:ext uri="{FF2B5EF4-FFF2-40B4-BE49-F238E27FC236}">
                <a16:creationId xmlns:a16="http://schemas.microsoft.com/office/drawing/2014/main" id="{4825CCD4-6130-5142-B7ED-5C8B3E177475}"/>
              </a:ext>
            </a:extLst>
          </p:cNvPr>
          <p:cNvSpPr>
            <a:spLocks noGrp="1"/>
          </p:cNvSpPr>
          <p:nvPr>
            <p:ph idx="1"/>
          </p:nvPr>
        </p:nvSpPr>
        <p:spPr>
          <a:xfrm>
            <a:off x="336884" y="1111796"/>
            <a:ext cx="8502316" cy="798680"/>
          </a:xfrm>
        </p:spPr>
        <p:txBody>
          <a:bodyPr/>
          <a:lstStyle/>
          <a:p>
            <a:pPr marL="0" indent="0">
              <a:buNone/>
            </a:pPr>
            <a:r>
              <a:rPr lang="fr-FR" sz="2200" dirty="0" err="1"/>
              <a:t>Based</a:t>
            </a:r>
            <a:r>
              <a:rPr lang="fr-FR" sz="2200" dirty="0"/>
              <a:t> on:</a:t>
            </a:r>
          </a:p>
          <a:p>
            <a:pPr marL="339217" lvl="2"/>
            <a:r>
              <a:rPr lang="fr-FR" sz="1500" dirty="0" err="1"/>
              <a:t>Symptom</a:t>
            </a:r>
            <a:r>
              <a:rPr lang="fr-FR" sz="1500" dirty="0"/>
              <a:t> (EDS) </a:t>
            </a:r>
            <a:r>
              <a:rPr lang="fr-FR" sz="1500" dirty="0" err="1"/>
              <a:t>severity</a:t>
            </a:r>
            <a:r>
              <a:rPr lang="fr-FR" sz="1500" dirty="0"/>
              <a:t>? </a:t>
            </a:r>
          </a:p>
          <a:p>
            <a:pPr marL="339217" lvl="2"/>
            <a:r>
              <a:rPr lang="fr-FR" sz="1500" dirty="0"/>
              <a:t>Background </a:t>
            </a:r>
            <a:r>
              <a:rPr lang="fr-FR" sz="1500" dirty="0" err="1"/>
              <a:t>disorder</a:t>
            </a:r>
            <a:r>
              <a:rPr lang="fr-FR" sz="1500" dirty="0"/>
              <a:t> (</a:t>
            </a:r>
            <a:r>
              <a:rPr lang="fr-FR" sz="1500" dirty="0" err="1"/>
              <a:t>narcolepsy</a:t>
            </a:r>
            <a:r>
              <a:rPr lang="fr-FR" sz="1500" dirty="0"/>
              <a:t>, OSA…)?</a:t>
            </a:r>
          </a:p>
        </p:txBody>
      </p:sp>
      <p:sp>
        <p:nvSpPr>
          <p:cNvPr id="4" name="Text Placeholder 3">
            <a:extLst>
              <a:ext uri="{FF2B5EF4-FFF2-40B4-BE49-F238E27FC236}">
                <a16:creationId xmlns:a16="http://schemas.microsoft.com/office/drawing/2014/main" id="{0E4B9EA7-8645-254D-A1BE-EF96AB6BED27}"/>
              </a:ext>
            </a:extLst>
          </p:cNvPr>
          <p:cNvSpPr>
            <a:spLocks noGrp="1"/>
          </p:cNvSpPr>
          <p:nvPr>
            <p:ph type="body" sz="quarter" idx="10"/>
          </p:nvPr>
        </p:nvSpPr>
        <p:spPr>
          <a:xfrm>
            <a:off x="0" y="4692095"/>
            <a:ext cx="9144000" cy="451406"/>
          </a:xfrm>
        </p:spPr>
        <p:txBody>
          <a:bodyPr/>
          <a:lstStyle/>
          <a:p>
            <a:pPr>
              <a:spcBef>
                <a:spcPts val="400"/>
              </a:spcBef>
            </a:pPr>
            <a:r>
              <a:rPr lang="fr-FR"/>
              <a:t>SXB </a:t>
            </a:r>
            <a:r>
              <a:rPr lang="fr-FR" dirty="0"/>
              <a:t>= sodium </a:t>
            </a:r>
            <a:r>
              <a:rPr lang="fr-FR" dirty="0" err="1"/>
              <a:t>oxybate</a:t>
            </a:r>
            <a:r>
              <a:rPr lang="fr-FR" dirty="0"/>
              <a:t>; GHB = gamma-</a:t>
            </a:r>
            <a:r>
              <a:rPr lang="fr-FR" dirty="0" err="1"/>
              <a:t>hydroxybutyrate</a:t>
            </a:r>
            <a:endParaRPr lang="fr-FR" dirty="0"/>
          </a:p>
          <a:p>
            <a:pPr>
              <a:spcBef>
                <a:spcPts val="400"/>
              </a:spcBef>
            </a:pPr>
            <a:r>
              <a:rPr lang="fr-FR" dirty="0"/>
              <a:t>Szabo ST, et al. </a:t>
            </a:r>
            <a:r>
              <a:rPr lang="fr-FR" i="1" dirty="0" err="1"/>
              <a:t>Sleep</a:t>
            </a:r>
            <a:r>
              <a:rPr lang="fr-FR" i="1" dirty="0"/>
              <a:t> Med </a:t>
            </a:r>
            <a:r>
              <a:rPr lang="fr-FR" i="1" dirty="0" err="1"/>
              <a:t>Rev</a:t>
            </a:r>
            <a:r>
              <a:rPr lang="fr-FR" dirty="0"/>
              <a:t>. 2019;43:23-36.</a:t>
            </a:r>
          </a:p>
        </p:txBody>
      </p:sp>
      <p:pic>
        <p:nvPicPr>
          <p:cNvPr id="5" name="Picture 4">
            <a:extLst>
              <a:ext uri="{FF2B5EF4-FFF2-40B4-BE49-F238E27FC236}">
                <a16:creationId xmlns:a16="http://schemas.microsoft.com/office/drawing/2014/main" id="{144B796A-F862-1F48-97AE-B99C31FB8DC0}"/>
              </a:ext>
            </a:extLst>
          </p:cNvPr>
          <p:cNvPicPr>
            <a:picLocks noChangeAspect="1"/>
          </p:cNvPicPr>
          <p:nvPr/>
        </p:nvPicPr>
        <p:blipFill rotWithShape="1">
          <a:blip r:embed="rId4"/>
          <a:srcRect l="20516" t="88685" r="22791"/>
          <a:stretch/>
        </p:blipFill>
        <p:spPr>
          <a:xfrm>
            <a:off x="6064413" y="3994499"/>
            <a:ext cx="2187018" cy="750961"/>
          </a:xfrm>
          <a:prstGeom prst="rect">
            <a:avLst/>
          </a:prstGeom>
        </p:spPr>
      </p:pic>
      <p:pic>
        <p:nvPicPr>
          <p:cNvPr id="12" name="Picture 11" descr="A picture containing holding, person, indoor, cake&#10;&#10;Description automatically generated">
            <a:extLst>
              <a:ext uri="{FF2B5EF4-FFF2-40B4-BE49-F238E27FC236}">
                <a16:creationId xmlns:a16="http://schemas.microsoft.com/office/drawing/2014/main" id="{E312A5C9-40F8-D445-8874-93109991FB99}"/>
              </a:ext>
            </a:extLst>
          </p:cNvPr>
          <p:cNvPicPr>
            <a:picLocks noChangeAspect="1"/>
          </p:cNvPicPr>
          <p:nvPr/>
        </p:nvPicPr>
        <p:blipFill rotWithShape="1">
          <a:blip r:embed="rId5"/>
          <a:srcRect b="1617"/>
          <a:stretch/>
        </p:blipFill>
        <p:spPr>
          <a:xfrm>
            <a:off x="448205" y="2008144"/>
            <a:ext cx="3582514" cy="2587309"/>
          </a:xfrm>
          <a:prstGeom prst="rect">
            <a:avLst/>
          </a:prstGeom>
        </p:spPr>
      </p:pic>
      <p:sp>
        <p:nvSpPr>
          <p:cNvPr id="13" name="TextBox 12">
            <a:extLst>
              <a:ext uri="{FF2B5EF4-FFF2-40B4-BE49-F238E27FC236}">
                <a16:creationId xmlns:a16="http://schemas.microsoft.com/office/drawing/2014/main" id="{C8E25117-2B19-F444-A8CE-F099CE2714E2}"/>
              </a:ext>
            </a:extLst>
          </p:cNvPr>
          <p:cNvSpPr txBox="1"/>
          <p:nvPr/>
        </p:nvSpPr>
        <p:spPr>
          <a:xfrm>
            <a:off x="1304728" y="4028932"/>
            <a:ext cx="481542" cy="313932"/>
          </a:xfrm>
          <a:prstGeom prst="rect">
            <a:avLst/>
          </a:prstGeom>
          <a:solidFill>
            <a:schemeClr val="bg1"/>
          </a:solidFill>
        </p:spPr>
        <p:txBody>
          <a:bodyPr wrap="square" lIns="0" tIns="0" rIns="0" bIns="0" rtlCol="0">
            <a:spAutoFit/>
          </a:bodyPr>
          <a:lstStyle/>
          <a:p>
            <a:pPr algn="r">
              <a:lnSpc>
                <a:spcPct val="85000"/>
              </a:lnSpc>
            </a:pPr>
            <a:r>
              <a:rPr lang="en-US" sz="800" dirty="0"/>
              <a:t>Spinal motor neurons</a:t>
            </a:r>
          </a:p>
        </p:txBody>
      </p:sp>
      <p:sp>
        <p:nvSpPr>
          <p:cNvPr id="14" name="TextBox 13">
            <a:extLst>
              <a:ext uri="{FF2B5EF4-FFF2-40B4-BE49-F238E27FC236}">
                <a16:creationId xmlns:a16="http://schemas.microsoft.com/office/drawing/2014/main" id="{492C8766-BABD-0046-991A-040ACA6E8299}"/>
              </a:ext>
            </a:extLst>
          </p:cNvPr>
          <p:cNvSpPr txBox="1"/>
          <p:nvPr/>
        </p:nvSpPr>
        <p:spPr>
          <a:xfrm>
            <a:off x="2161251" y="4081254"/>
            <a:ext cx="481542" cy="209288"/>
          </a:xfrm>
          <a:prstGeom prst="rect">
            <a:avLst/>
          </a:prstGeom>
          <a:solidFill>
            <a:schemeClr val="bg1"/>
          </a:solidFill>
        </p:spPr>
        <p:txBody>
          <a:bodyPr wrap="square" lIns="0" tIns="0" rIns="0" bIns="0" rtlCol="0">
            <a:spAutoFit/>
          </a:bodyPr>
          <a:lstStyle/>
          <a:p>
            <a:pPr>
              <a:lnSpc>
                <a:spcPct val="85000"/>
              </a:lnSpc>
            </a:pPr>
            <a:r>
              <a:rPr lang="en-US" sz="800" dirty="0"/>
              <a:t>Locus coeruleus</a:t>
            </a:r>
          </a:p>
        </p:txBody>
      </p:sp>
      <p:sp>
        <p:nvSpPr>
          <p:cNvPr id="15" name="TextBox 14">
            <a:extLst>
              <a:ext uri="{FF2B5EF4-FFF2-40B4-BE49-F238E27FC236}">
                <a16:creationId xmlns:a16="http://schemas.microsoft.com/office/drawing/2014/main" id="{F0F98321-C8E8-4048-B1F4-B14C76FAC217}"/>
              </a:ext>
            </a:extLst>
          </p:cNvPr>
          <p:cNvSpPr txBox="1"/>
          <p:nvPr/>
        </p:nvSpPr>
        <p:spPr>
          <a:xfrm>
            <a:off x="2480227" y="3690103"/>
            <a:ext cx="1042693" cy="209288"/>
          </a:xfrm>
          <a:prstGeom prst="rect">
            <a:avLst/>
          </a:prstGeom>
          <a:solidFill>
            <a:schemeClr val="bg1"/>
          </a:solidFill>
        </p:spPr>
        <p:txBody>
          <a:bodyPr wrap="square" lIns="0" tIns="0" rIns="0" bIns="0" rtlCol="0">
            <a:spAutoFit/>
          </a:bodyPr>
          <a:lstStyle/>
          <a:p>
            <a:pPr>
              <a:lnSpc>
                <a:spcPct val="85000"/>
              </a:lnSpc>
            </a:pPr>
            <a:r>
              <a:rPr lang="en-US" sz="800" dirty="0"/>
              <a:t>Dorsal raphe </a:t>
            </a:r>
            <a:br>
              <a:rPr lang="en-US" sz="800" dirty="0"/>
            </a:br>
            <a:r>
              <a:rPr lang="en-US" sz="800" dirty="0"/>
              <a:t>nucleus</a:t>
            </a:r>
          </a:p>
        </p:txBody>
      </p:sp>
      <p:sp>
        <p:nvSpPr>
          <p:cNvPr id="16" name="TextBox 15">
            <a:extLst>
              <a:ext uri="{FF2B5EF4-FFF2-40B4-BE49-F238E27FC236}">
                <a16:creationId xmlns:a16="http://schemas.microsoft.com/office/drawing/2014/main" id="{D8D21D15-9977-6E41-855E-4F31EBF3AF49}"/>
              </a:ext>
            </a:extLst>
          </p:cNvPr>
          <p:cNvSpPr txBox="1"/>
          <p:nvPr/>
        </p:nvSpPr>
        <p:spPr>
          <a:xfrm>
            <a:off x="2806291" y="3505279"/>
            <a:ext cx="1042693" cy="104644"/>
          </a:xfrm>
          <a:prstGeom prst="rect">
            <a:avLst/>
          </a:prstGeom>
          <a:solidFill>
            <a:schemeClr val="bg1"/>
          </a:solidFill>
        </p:spPr>
        <p:txBody>
          <a:bodyPr wrap="square" lIns="0" tIns="0" rIns="0" bIns="0" rtlCol="0">
            <a:spAutoFit/>
          </a:bodyPr>
          <a:lstStyle/>
          <a:p>
            <a:pPr>
              <a:lnSpc>
                <a:spcPct val="85000"/>
              </a:lnSpc>
            </a:pPr>
            <a:r>
              <a:rPr lang="en-US" sz="800" dirty="0"/>
              <a:t>Ventral </a:t>
            </a:r>
            <a:r>
              <a:rPr lang="en-US" sz="800" dirty="0" err="1"/>
              <a:t>tegmenta</a:t>
            </a:r>
            <a:endParaRPr lang="en-US" sz="800" dirty="0"/>
          </a:p>
        </p:txBody>
      </p:sp>
      <p:sp>
        <p:nvSpPr>
          <p:cNvPr id="17" name="TextBox 16">
            <a:extLst>
              <a:ext uri="{FF2B5EF4-FFF2-40B4-BE49-F238E27FC236}">
                <a16:creationId xmlns:a16="http://schemas.microsoft.com/office/drawing/2014/main" id="{2E22E3EC-3E63-644E-9755-888B99C4746C}"/>
              </a:ext>
            </a:extLst>
          </p:cNvPr>
          <p:cNvSpPr txBox="1"/>
          <p:nvPr/>
        </p:nvSpPr>
        <p:spPr>
          <a:xfrm>
            <a:off x="2948287" y="3327385"/>
            <a:ext cx="1042693" cy="104644"/>
          </a:xfrm>
          <a:prstGeom prst="rect">
            <a:avLst/>
          </a:prstGeom>
          <a:solidFill>
            <a:schemeClr val="bg1"/>
          </a:solidFill>
        </p:spPr>
        <p:txBody>
          <a:bodyPr wrap="square" lIns="0" tIns="0" rIns="0" bIns="0" rtlCol="0">
            <a:spAutoFit/>
          </a:bodyPr>
          <a:lstStyle/>
          <a:p>
            <a:pPr>
              <a:lnSpc>
                <a:spcPct val="85000"/>
              </a:lnSpc>
            </a:pPr>
            <a:r>
              <a:rPr lang="en-US" sz="800" dirty="0" err="1"/>
              <a:t>Hypothalamu</a:t>
            </a:r>
            <a:endParaRPr lang="en-US" sz="800" dirty="0"/>
          </a:p>
        </p:txBody>
      </p:sp>
      <p:sp>
        <p:nvSpPr>
          <p:cNvPr id="18" name="TextBox 17">
            <a:extLst>
              <a:ext uri="{FF2B5EF4-FFF2-40B4-BE49-F238E27FC236}">
                <a16:creationId xmlns:a16="http://schemas.microsoft.com/office/drawing/2014/main" id="{F4306EAE-80A8-8948-BA12-FBEDB57039D3}"/>
              </a:ext>
            </a:extLst>
          </p:cNvPr>
          <p:cNvSpPr txBox="1"/>
          <p:nvPr/>
        </p:nvSpPr>
        <p:spPr>
          <a:xfrm>
            <a:off x="3183842" y="2266633"/>
            <a:ext cx="1042693" cy="104644"/>
          </a:xfrm>
          <a:prstGeom prst="rect">
            <a:avLst/>
          </a:prstGeom>
          <a:solidFill>
            <a:schemeClr val="bg1"/>
          </a:solidFill>
        </p:spPr>
        <p:txBody>
          <a:bodyPr wrap="square" lIns="0" tIns="0" rIns="0" bIns="0" rtlCol="0">
            <a:spAutoFit/>
          </a:bodyPr>
          <a:lstStyle/>
          <a:p>
            <a:pPr>
              <a:lnSpc>
                <a:spcPct val="85000"/>
              </a:lnSpc>
            </a:pPr>
            <a:r>
              <a:rPr lang="en-US" sz="800" dirty="0"/>
              <a:t>Cortex</a:t>
            </a:r>
          </a:p>
        </p:txBody>
      </p:sp>
      <p:sp>
        <p:nvSpPr>
          <p:cNvPr id="21" name="TextBox 20">
            <a:extLst>
              <a:ext uri="{FF2B5EF4-FFF2-40B4-BE49-F238E27FC236}">
                <a16:creationId xmlns:a16="http://schemas.microsoft.com/office/drawing/2014/main" id="{922B1B8F-9255-A64F-BE37-BA9DE23A1C8E}"/>
              </a:ext>
            </a:extLst>
          </p:cNvPr>
          <p:cNvSpPr txBox="1"/>
          <p:nvPr/>
        </p:nvSpPr>
        <p:spPr>
          <a:xfrm>
            <a:off x="6743252" y="1169024"/>
            <a:ext cx="829340" cy="104644"/>
          </a:xfrm>
          <a:prstGeom prst="rect">
            <a:avLst/>
          </a:prstGeom>
          <a:solidFill>
            <a:schemeClr val="bg1"/>
          </a:solidFill>
        </p:spPr>
        <p:txBody>
          <a:bodyPr wrap="square" lIns="0" tIns="0" rIns="0" bIns="0" rtlCol="0">
            <a:spAutoFit/>
          </a:bodyPr>
          <a:lstStyle/>
          <a:p>
            <a:pPr algn="ctr">
              <a:lnSpc>
                <a:spcPct val="85000"/>
              </a:lnSpc>
            </a:pPr>
            <a:r>
              <a:rPr lang="en-US" sz="800" dirty="0"/>
              <a:t>SSRI</a:t>
            </a:r>
          </a:p>
        </p:txBody>
      </p:sp>
      <p:sp>
        <p:nvSpPr>
          <p:cNvPr id="22" name="TextBox 21">
            <a:extLst>
              <a:ext uri="{FF2B5EF4-FFF2-40B4-BE49-F238E27FC236}">
                <a16:creationId xmlns:a16="http://schemas.microsoft.com/office/drawing/2014/main" id="{947E5479-3EF4-6745-ADA0-AF357686D726}"/>
              </a:ext>
            </a:extLst>
          </p:cNvPr>
          <p:cNvSpPr txBox="1"/>
          <p:nvPr/>
        </p:nvSpPr>
        <p:spPr>
          <a:xfrm>
            <a:off x="7728878" y="1169024"/>
            <a:ext cx="829340" cy="104644"/>
          </a:xfrm>
          <a:prstGeom prst="rect">
            <a:avLst/>
          </a:prstGeom>
          <a:solidFill>
            <a:schemeClr val="bg1"/>
          </a:solidFill>
        </p:spPr>
        <p:txBody>
          <a:bodyPr wrap="square" lIns="0" tIns="0" rIns="0" bIns="0" rtlCol="0">
            <a:spAutoFit/>
          </a:bodyPr>
          <a:lstStyle/>
          <a:p>
            <a:pPr algn="ctr">
              <a:lnSpc>
                <a:spcPct val="85000"/>
              </a:lnSpc>
            </a:pPr>
            <a:r>
              <a:rPr lang="en-US" sz="800" dirty="0"/>
              <a:t>SNRI/TCA</a:t>
            </a:r>
          </a:p>
        </p:txBody>
      </p:sp>
      <p:sp>
        <p:nvSpPr>
          <p:cNvPr id="23" name="TextBox 22">
            <a:extLst>
              <a:ext uri="{FF2B5EF4-FFF2-40B4-BE49-F238E27FC236}">
                <a16:creationId xmlns:a16="http://schemas.microsoft.com/office/drawing/2014/main" id="{1919A92F-A365-6D41-88FC-C2419E4FC197}"/>
              </a:ext>
            </a:extLst>
          </p:cNvPr>
          <p:cNvSpPr txBox="1"/>
          <p:nvPr/>
        </p:nvSpPr>
        <p:spPr>
          <a:xfrm>
            <a:off x="7569390" y="2092374"/>
            <a:ext cx="1148317" cy="104644"/>
          </a:xfrm>
          <a:prstGeom prst="rect">
            <a:avLst/>
          </a:prstGeom>
          <a:solidFill>
            <a:schemeClr val="bg1"/>
          </a:solidFill>
        </p:spPr>
        <p:txBody>
          <a:bodyPr wrap="square" lIns="0" tIns="0" rIns="0" bIns="0" rtlCol="0">
            <a:spAutoFit/>
          </a:bodyPr>
          <a:lstStyle/>
          <a:p>
            <a:pPr algn="ctr">
              <a:lnSpc>
                <a:spcPct val="85000"/>
              </a:lnSpc>
            </a:pPr>
            <a:r>
              <a:rPr lang="en-US" sz="800" dirty="0"/>
              <a:t>Stimulants/</a:t>
            </a:r>
            <a:r>
              <a:rPr lang="en-US" sz="800" dirty="0" err="1"/>
              <a:t>Solriamfetol</a:t>
            </a:r>
            <a:endParaRPr lang="en-US" sz="800" dirty="0"/>
          </a:p>
        </p:txBody>
      </p:sp>
      <p:sp>
        <p:nvSpPr>
          <p:cNvPr id="24" name="TextBox 23">
            <a:extLst>
              <a:ext uri="{FF2B5EF4-FFF2-40B4-BE49-F238E27FC236}">
                <a16:creationId xmlns:a16="http://schemas.microsoft.com/office/drawing/2014/main" id="{6A696289-6D49-9142-843E-80BD1A86C0B0}"/>
              </a:ext>
            </a:extLst>
          </p:cNvPr>
          <p:cNvSpPr txBox="1"/>
          <p:nvPr/>
        </p:nvSpPr>
        <p:spPr>
          <a:xfrm>
            <a:off x="6670644" y="3022139"/>
            <a:ext cx="929898" cy="104644"/>
          </a:xfrm>
          <a:prstGeom prst="rect">
            <a:avLst/>
          </a:prstGeom>
          <a:solidFill>
            <a:schemeClr val="bg1"/>
          </a:solidFill>
        </p:spPr>
        <p:txBody>
          <a:bodyPr wrap="square" lIns="0" tIns="0" rIns="0" bIns="0" rtlCol="0">
            <a:spAutoFit/>
          </a:bodyPr>
          <a:lstStyle/>
          <a:p>
            <a:pPr algn="ctr">
              <a:lnSpc>
                <a:spcPct val="85000"/>
              </a:lnSpc>
            </a:pPr>
            <a:r>
              <a:rPr lang="en-US" sz="800" dirty="0"/>
              <a:t>GHB/SXB/JZP-258 </a:t>
            </a:r>
          </a:p>
        </p:txBody>
      </p:sp>
      <p:sp>
        <p:nvSpPr>
          <p:cNvPr id="25" name="TextBox 24">
            <a:extLst>
              <a:ext uri="{FF2B5EF4-FFF2-40B4-BE49-F238E27FC236}">
                <a16:creationId xmlns:a16="http://schemas.microsoft.com/office/drawing/2014/main" id="{DA7206C2-9F54-FA46-9150-5141A45853E7}"/>
              </a:ext>
            </a:extLst>
          </p:cNvPr>
          <p:cNvSpPr txBox="1"/>
          <p:nvPr/>
        </p:nvSpPr>
        <p:spPr>
          <a:xfrm>
            <a:off x="7728878" y="3022139"/>
            <a:ext cx="829340" cy="104644"/>
          </a:xfrm>
          <a:prstGeom prst="rect">
            <a:avLst/>
          </a:prstGeom>
          <a:noFill/>
        </p:spPr>
        <p:txBody>
          <a:bodyPr wrap="square" lIns="0" tIns="0" rIns="0" bIns="0" rtlCol="0">
            <a:spAutoFit/>
          </a:bodyPr>
          <a:lstStyle/>
          <a:p>
            <a:pPr algn="ctr">
              <a:lnSpc>
                <a:spcPct val="85000"/>
              </a:lnSpc>
            </a:pPr>
            <a:r>
              <a:rPr lang="en-US" sz="800" dirty="0" err="1"/>
              <a:t>Pitolisant</a:t>
            </a:r>
            <a:endParaRPr lang="en-US" sz="800" dirty="0"/>
          </a:p>
        </p:txBody>
      </p:sp>
      <p:cxnSp>
        <p:nvCxnSpPr>
          <p:cNvPr id="29" name="Straight Connector 28">
            <a:extLst>
              <a:ext uri="{FF2B5EF4-FFF2-40B4-BE49-F238E27FC236}">
                <a16:creationId xmlns:a16="http://schemas.microsoft.com/office/drawing/2014/main" id="{0410F9C9-CD4F-4142-86C8-86B6E8708696}"/>
              </a:ext>
            </a:extLst>
          </p:cNvPr>
          <p:cNvCxnSpPr>
            <a:cxnSpLocks/>
          </p:cNvCxnSpPr>
          <p:nvPr/>
        </p:nvCxnSpPr>
        <p:spPr>
          <a:xfrm flipV="1">
            <a:off x="2239462" y="2008144"/>
            <a:ext cx="2332538" cy="1184509"/>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50A456A-7C56-BD44-A46E-E123F6ED4238}"/>
              </a:ext>
            </a:extLst>
          </p:cNvPr>
          <p:cNvCxnSpPr>
            <a:cxnSpLocks/>
          </p:cNvCxnSpPr>
          <p:nvPr/>
        </p:nvCxnSpPr>
        <p:spPr>
          <a:xfrm>
            <a:off x="2239462" y="3525044"/>
            <a:ext cx="2332538" cy="404410"/>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0123F30D-F16D-F54D-8014-51B6B5C34A81}"/>
              </a:ext>
            </a:extLst>
          </p:cNvPr>
          <p:cNvSpPr/>
          <p:nvPr/>
        </p:nvSpPr>
        <p:spPr>
          <a:xfrm>
            <a:off x="4597548" y="1111797"/>
            <a:ext cx="4241652" cy="2817658"/>
          </a:xfrm>
          <a:prstGeom prst="rect">
            <a:avLst/>
          </a:prstGeom>
          <a:noFill/>
          <a:ln w="15875">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5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9" y="-57061"/>
            <a:ext cx="7401046" cy="824841"/>
          </a:xfrm>
        </p:spPr>
        <p:txBody>
          <a:bodyPr/>
          <a:lstStyle/>
          <a:p>
            <a:r>
              <a:rPr lang="en-US" sz="2800" dirty="0">
                <a:solidFill>
                  <a:srgbClr val="598E36"/>
                </a:solidFill>
              </a:rPr>
              <a:t>Mechanisms of Action of Current and Novel Therapies for EDS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7794745"/>
              </p:ext>
            </p:extLst>
          </p:nvPr>
        </p:nvGraphicFramePr>
        <p:xfrm>
          <a:off x="312739" y="950976"/>
          <a:ext cx="8562973" cy="3128448"/>
        </p:xfrm>
        <a:graphic>
          <a:graphicData uri="http://schemas.openxmlformats.org/drawingml/2006/table">
            <a:tbl>
              <a:tblPr firstRow="1" bandRow="1">
                <a:tableStyleId>{21E4AEA4-8DFA-4A89-87EB-49C32662AFE0}</a:tableStyleId>
              </a:tblPr>
              <a:tblGrid>
                <a:gridCol w="3969663">
                  <a:extLst>
                    <a:ext uri="{9D8B030D-6E8A-4147-A177-3AD203B41FA5}">
                      <a16:colId xmlns:a16="http://schemas.microsoft.com/office/drawing/2014/main" val="20001"/>
                    </a:ext>
                  </a:extLst>
                </a:gridCol>
                <a:gridCol w="311824">
                  <a:extLst>
                    <a:ext uri="{9D8B030D-6E8A-4147-A177-3AD203B41FA5}">
                      <a16:colId xmlns:a16="http://schemas.microsoft.com/office/drawing/2014/main" val="20002"/>
                    </a:ext>
                  </a:extLst>
                </a:gridCol>
                <a:gridCol w="4281486">
                  <a:extLst>
                    <a:ext uri="{9D8B030D-6E8A-4147-A177-3AD203B41FA5}">
                      <a16:colId xmlns:a16="http://schemas.microsoft.com/office/drawing/2014/main" val="2203390493"/>
                    </a:ext>
                  </a:extLst>
                </a:gridCol>
              </a:tblGrid>
              <a:tr h="300321">
                <a:tc gridSpan="2">
                  <a:txBody>
                    <a:bodyPr/>
                    <a:lstStyle/>
                    <a:p>
                      <a:pPr algn="ctr">
                        <a:lnSpc>
                          <a:spcPct val="85000"/>
                        </a:lnSpc>
                        <a:spcBef>
                          <a:spcPts val="300"/>
                        </a:spcBef>
                      </a:pPr>
                      <a:r>
                        <a:rPr lang="en-US" sz="2000" b="1" dirty="0">
                          <a:solidFill>
                            <a:schemeClr val="bg2"/>
                          </a:solidFill>
                          <a:latin typeface="Arial"/>
                          <a:cs typeface="Arial"/>
                        </a:rPr>
                        <a:t>                                   </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hMerge="1">
                  <a:txBody>
                    <a:bodyPr/>
                    <a:lstStyle/>
                    <a:p>
                      <a:pPr algn="ctr">
                        <a:lnSpc>
                          <a:spcPct val="85000"/>
                        </a:lnSpc>
                        <a:spcBef>
                          <a:spcPts val="300"/>
                        </a:spcBef>
                      </a:pPr>
                      <a:endParaRPr lang="en-US" sz="2400" b="1" dirty="0">
                        <a:solidFill>
                          <a:schemeClr val="bg2"/>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2000" b="1">
                          <a:solidFill>
                            <a:schemeClr val="bg2"/>
                          </a:solidFill>
                          <a:latin typeface="Arial"/>
                          <a:cs typeface="Arial"/>
                        </a:rPr>
                        <a:t>Affinities and Selectivity</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97117">
                <a:tc>
                  <a:txBody>
                    <a:bodyPr/>
                    <a:lstStyle/>
                    <a:p>
                      <a:pPr algn="l">
                        <a:lnSpc>
                          <a:spcPct val="85000"/>
                        </a:lnSpc>
                        <a:spcBef>
                          <a:spcPts val="300"/>
                        </a:spcBef>
                      </a:pPr>
                      <a:r>
                        <a:rPr lang="en-US" sz="1800" dirty="0"/>
                        <a:t>Traditional stimulants </a:t>
                      </a:r>
                      <a:br>
                        <a:rPr lang="en-US" sz="1800" dirty="0"/>
                      </a:br>
                      <a:r>
                        <a:rPr lang="en-US" sz="1800" dirty="0"/>
                        <a:t>(e.g., methylphenidate, dextroamphetamine)</a:t>
                      </a:r>
                      <a:endParaRPr lang="en-US" sz="1800" dirty="0">
                        <a:solidFill>
                          <a:srgbClr val="000000"/>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a:solidFill>
                            <a:srgbClr val="000000"/>
                          </a:solidFill>
                        </a:rPr>
                        <a:t>High affinity, non-selective for the DAT, NET, and SERT</a:t>
                      </a:r>
                      <a:r>
                        <a:rPr lang="en-US" sz="1800" b="0" baseline="30000">
                          <a:solidFill>
                            <a:srgbClr val="000000"/>
                          </a:solidFill>
                        </a:rPr>
                        <a:t>1</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532677">
                <a:tc>
                  <a:txBody>
                    <a:bodyPr/>
                    <a:lstStyle/>
                    <a:p>
                      <a:pPr algn="l">
                        <a:lnSpc>
                          <a:spcPct val="85000"/>
                        </a:lnSpc>
                        <a:spcBef>
                          <a:spcPts val="300"/>
                        </a:spcBef>
                      </a:pPr>
                      <a:r>
                        <a:rPr lang="en-US" sz="1800" dirty="0">
                          <a:solidFill>
                            <a:srgbClr val="000000"/>
                          </a:solidFill>
                          <a:latin typeface="Arial"/>
                          <a:cs typeface="Arial"/>
                        </a:rPr>
                        <a:t>Wake-promoting agents </a:t>
                      </a:r>
                      <a:br>
                        <a:rPr lang="en-US" sz="1800" dirty="0">
                          <a:solidFill>
                            <a:srgbClr val="000000"/>
                          </a:solidFill>
                          <a:latin typeface="Arial"/>
                          <a:cs typeface="Arial"/>
                        </a:rPr>
                      </a:br>
                      <a:r>
                        <a:rPr lang="en-US" sz="1800" dirty="0">
                          <a:solidFill>
                            <a:srgbClr val="000000"/>
                          </a:solidFill>
                          <a:latin typeface="Arial"/>
                          <a:cs typeface="Arial"/>
                        </a:rPr>
                        <a:t>(e.g., modafinil)</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gridSpan="2">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sz="1800" b="0">
                          <a:solidFill>
                            <a:srgbClr val="000000"/>
                          </a:solidFill>
                        </a:rPr>
                        <a:t>Low affinity, DAT selective</a:t>
                      </a:r>
                      <a:r>
                        <a:rPr lang="en-US" sz="1800" b="0" baseline="30000">
                          <a:solidFill>
                            <a:srgbClr val="000000"/>
                          </a:solidFill>
                        </a:rPr>
                        <a:t>2</a:t>
                      </a:r>
                      <a:endParaRPr lang="en-US" sz="1800" b="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hMerge="1">
                  <a:txBody>
                    <a:bodyPr/>
                    <a:lstStyle/>
                    <a:p>
                      <a:endParaRPr lang="en-US"/>
                    </a:p>
                  </a:txBody>
                  <a:tcPr/>
                </a:tc>
                <a:extLst>
                  <a:ext uri="{0D108BD9-81ED-4DB2-BD59-A6C34878D82A}">
                    <a16:rowId xmlns:a16="http://schemas.microsoft.com/office/drawing/2014/main" val="2917483746"/>
                  </a:ext>
                </a:extLst>
              </a:tr>
              <a:tr h="499256">
                <a:tc>
                  <a:txBody>
                    <a:bodyPr/>
                    <a:lstStyle/>
                    <a:p>
                      <a:pPr algn="l">
                        <a:lnSpc>
                          <a:spcPct val="85000"/>
                        </a:lnSpc>
                        <a:spcBef>
                          <a:spcPts val="300"/>
                        </a:spcBef>
                      </a:pPr>
                      <a:r>
                        <a:rPr lang="en-US" sz="1800" dirty="0"/>
                        <a:t>Solriamfetol</a:t>
                      </a:r>
                      <a:endParaRPr lang="en-US" sz="1800" dirty="0">
                        <a:solidFill>
                          <a:srgbClr val="000000"/>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a:solidFill>
                            <a:srgbClr val="000000"/>
                          </a:solidFill>
                        </a:rPr>
                        <a:t>Low affinity,</a:t>
                      </a:r>
                      <a:r>
                        <a:rPr lang="en-US" sz="1800" b="0" baseline="0">
                          <a:solidFill>
                            <a:srgbClr val="000000"/>
                          </a:solidFill>
                        </a:rPr>
                        <a:t> </a:t>
                      </a:r>
                      <a:r>
                        <a:rPr lang="en-US" sz="1800" b="0">
                          <a:solidFill>
                            <a:srgbClr val="000000"/>
                          </a:solidFill>
                        </a:rPr>
                        <a:t>DAT and NET selective</a:t>
                      </a:r>
                      <a:r>
                        <a:rPr lang="en-US" sz="1800" b="0" baseline="30000">
                          <a:solidFill>
                            <a:srgbClr val="000000"/>
                          </a:solidFill>
                        </a:rPr>
                        <a:t>3</a:t>
                      </a:r>
                      <a:endParaRPr lang="en-US" sz="1800" b="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2"/>
                  </a:ext>
                </a:extLst>
              </a:tr>
              <a:tr h="499256">
                <a:tc>
                  <a:txBody>
                    <a:bodyPr/>
                    <a:lstStyle/>
                    <a:p>
                      <a:pPr marL="0" marR="0" lvl="0" indent="0" algn="l" defTabSz="1219170" rtl="0" eaLnBrk="1" fontAlgn="auto" latinLnBrk="0" hangingPunct="1">
                        <a:lnSpc>
                          <a:spcPct val="85000"/>
                        </a:lnSpc>
                        <a:spcBef>
                          <a:spcPts val="300"/>
                        </a:spcBef>
                        <a:spcAft>
                          <a:spcPts val="0"/>
                        </a:spcAft>
                        <a:buClrTx/>
                        <a:buSzTx/>
                        <a:buFontTx/>
                        <a:buNone/>
                        <a:tabLst/>
                        <a:defRPr/>
                      </a:pPr>
                      <a:r>
                        <a:rPr lang="en-US" sz="1800" dirty="0">
                          <a:solidFill>
                            <a:srgbClr val="000000"/>
                          </a:solidFill>
                          <a:latin typeface="+mn-lt"/>
                          <a:cs typeface="Arial"/>
                        </a:rPr>
                        <a:t>Sodium oxybate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dirty="0">
                          <a:solidFill>
                            <a:srgbClr val="000000"/>
                          </a:solidFill>
                        </a:rPr>
                        <a:t>High affinity, </a:t>
                      </a:r>
                      <a:r>
                        <a:rPr lang="en-US" sz="1800" b="0" kern="1200" dirty="0">
                          <a:solidFill>
                            <a:schemeClr val="dk1"/>
                          </a:solidFill>
                          <a:effectLst/>
                          <a:latin typeface="+mn-lt"/>
                          <a:ea typeface="+mn-ea"/>
                          <a:cs typeface="+mn-cs"/>
                          <a:sym typeface="Symbol" pitchFamily="2" charset="2"/>
                        </a:rPr>
                        <a:t>GABA</a:t>
                      </a:r>
                      <a:r>
                        <a:rPr lang="en-US" sz="1800" b="0" kern="1200" baseline="-25000" dirty="0">
                          <a:solidFill>
                            <a:schemeClr val="dk1"/>
                          </a:solidFill>
                          <a:effectLst/>
                          <a:latin typeface="+mn-lt"/>
                          <a:ea typeface="+mn-ea"/>
                          <a:cs typeface="+mn-cs"/>
                          <a:sym typeface="Symbol" pitchFamily="2" charset="2"/>
                        </a:rPr>
                        <a:t>B </a:t>
                      </a:r>
                      <a:r>
                        <a:rPr lang="en-US" sz="1800" b="0" kern="1200" baseline="0" dirty="0">
                          <a:solidFill>
                            <a:schemeClr val="dk1"/>
                          </a:solidFill>
                          <a:effectLst/>
                          <a:latin typeface="+mn-lt"/>
                          <a:ea typeface="+mn-ea"/>
                          <a:cs typeface="+mn-cs"/>
                          <a:sym typeface="Symbol" pitchFamily="2" charset="2"/>
                        </a:rPr>
                        <a:t>selective</a:t>
                      </a:r>
                      <a:r>
                        <a:rPr lang="en-US" sz="1800" b="0" kern="1200" baseline="30000" dirty="0">
                          <a:solidFill>
                            <a:schemeClr val="dk1"/>
                          </a:solidFill>
                          <a:effectLst/>
                          <a:latin typeface="+mn-lt"/>
                          <a:ea typeface="+mn-ea"/>
                          <a:cs typeface="+mn-cs"/>
                          <a:sym typeface="Symbol" pitchFamily="2" charset="2"/>
                        </a:rPr>
                        <a:t>4</a:t>
                      </a:r>
                      <a:endParaRPr lang="en-US" sz="1800" b="0" baseline="3000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hMerge="1">
                  <a:txBody>
                    <a:bodyPr/>
                    <a:lstStyle/>
                    <a:p>
                      <a:endParaRPr lang="en-US"/>
                    </a:p>
                  </a:txBody>
                  <a:tcPr/>
                </a:tc>
                <a:extLst>
                  <a:ext uri="{0D108BD9-81ED-4DB2-BD59-A6C34878D82A}">
                    <a16:rowId xmlns:a16="http://schemas.microsoft.com/office/drawing/2014/main" val="2314045372"/>
                  </a:ext>
                </a:extLst>
              </a:tr>
              <a:tr h="499256">
                <a:tc>
                  <a:txBody>
                    <a:bodyPr/>
                    <a:lstStyle/>
                    <a:p>
                      <a:pPr algn="l">
                        <a:lnSpc>
                          <a:spcPct val="85000"/>
                        </a:lnSpc>
                        <a:spcBef>
                          <a:spcPts val="300"/>
                        </a:spcBef>
                      </a:pPr>
                      <a:r>
                        <a:rPr lang="en-US" sz="1800" dirty="0">
                          <a:solidFill>
                            <a:srgbClr val="000000"/>
                          </a:solidFill>
                          <a:latin typeface="Arial"/>
                          <a:cs typeface="Arial"/>
                        </a:rPr>
                        <a:t>JZP-258</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dirty="0">
                          <a:solidFill>
                            <a:srgbClr val="000000"/>
                          </a:solidFill>
                        </a:rPr>
                        <a:t>High affinity, </a:t>
                      </a:r>
                      <a:r>
                        <a:rPr lang="en-US" sz="1800" b="0" kern="1200" dirty="0">
                          <a:solidFill>
                            <a:schemeClr val="dk1"/>
                          </a:solidFill>
                          <a:effectLst/>
                          <a:latin typeface="+mn-lt"/>
                          <a:ea typeface="+mn-ea"/>
                          <a:cs typeface="+mn-cs"/>
                          <a:sym typeface="Symbol" pitchFamily="2" charset="2"/>
                        </a:rPr>
                        <a:t>GABA</a:t>
                      </a:r>
                      <a:r>
                        <a:rPr lang="en-US" sz="1800" b="0" kern="1200" baseline="-25000" dirty="0">
                          <a:solidFill>
                            <a:schemeClr val="dk1"/>
                          </a:solidFill>
                          <a:effectLst/>
                          <a:latin typeface="+mn-lt"/>
                          <a:ea typeface="+mn-ea"/>
                          <a:cs typeface="+mn-cs"/>
                          <a:sym typeface="Symbol" pitchFamily="2" charset="2"/>
                        </a:rPr>
                        <a:t>B </a:t>
                      </a:r>
                      <a:r>
                        <a:rPr lang="en-US" sz="1800" b="0" kern="1200" baseline="0" dirty="0">
                          <a:solidFill>
                            <a:schemeClr val="dk1"/>
                          </a:solidFill>
                          <a:effectLst/>
                          <a:latin typeface="+mn-lt"/>
                          <a:ea typeface="+mn-ea"/>
                          <a:cs typeface="+mn-cs"/>
                          <a:sym typeface="Symbol" pitchFamily="2" charset="2"/>
                        </a:rPr>
                        <a:t>selective</a:t>
                      </a:r>
                      <a:r>
                        <a:rPr lang="en-US" sz="1800" b="0" kern="1200" baseline="30000" dirty="0">
                          <a:solidFill>
                            <a:schemeClr val="dk1"/>
                          </a:solidFill>
                          <a:effectLst/>
                          <a:latin typeface="+mn-lt"/>
                          <a:ea typeface="+mn-ea"/>
                          <a:cs typeface="+mn-cs"/>
                          <a:sym typeface="Symbol" pitchFamily="2" charset="2"/>
                        </a:rPr>
                        <a:t>5</a:t>
                      </a:r>
                      <a:endParaRPr lang="en-US" sz="1800" b="0" baseline="3000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37823776"/>
                  </a:ext>
                </a:extLst>
              </a:tr>
            </a:tbl>
          </a:graphicData>
        </a:graphic>
      </p:graphicFrame>
      <p:sp>
        <p:nvSpPr>
          <p:cNvPr id="7" name="Text Placeholder 6">
            <a:extLst>
              <a:ext uri="{FF2B5EF4-FFF2-40B4-BE49-F238E27FC236}">
                <a16:creationId xmlns:a16="http://schemas.microsoft.com/office/drawing/2014/main" id="{76A99F19-D757-C74E-BE2C-F4186C8E1F93}"/>
              </a:ext>
            </a:extLst>
          </p:cNvPr>
          <p:cNvSpPr>
            <a:spLocks noGrp="1"/>
          </p:cNvSpPr>
          <p:nvPr>
            <p:ph type="body" sz="quarter" idx="10"/>
          </p:nvPr>
        </p:nvSpPr>
        <p:spPr>
          <a:xfrm>
            <a:off x="0" y="4220171"/>
            <a:ext cx="9144000" cy="923330"/>
          </a:xfrm>
        </p:spPr>
        <p:txBody>
          <a:bodyPr/>
          <a:lstStyle/>
          <a:p>
            <a:pPr marL="9525" indent="-9525"/>
            <a:br>
              <a:rPr lang="en-US" dirty="0"/>
            </a:br>
            <a:r>
              <a:rPr lang="en-US" dirty="0"/>
              <a:t>DAT =  dopamine transporter; NET = noradrenaline transporter; SERT = serotonin transporter; GABA = gamma-aminobutyric acid</a:t>
            </a:r>
            <a:br>
              <a:rPr lang="en-US" dirty="0"/>
            </a:br>
            <a:br>
              <a:rPr lang="en-US" dirty="0"/>
            </a:br>
            <a:r>
              <a:rPr lang="en-US" dirty="0"/>
              <a:t>1. </a:t>
            </a:r>
            <a:r>
              <a:rPr lang="da-DK" dirty="0" err="1"/>
              <a:t>Rothman</a:t>
            </a:r>
            <a:r>
              <a:rPr lang="da-DK" dirty="0"/>
              <a:t> RB, et al. </a:t>
            </a:r>
            <a:r>
              <a:rPr lang="da-DK" i="1" dirty="0" err="1"/>
              <a:t>Synapse</a:t>
            </a:r>
            <a:r>
              <a:rPr lang="da-DK" i="1" dirty="0"/>
              <a:t>.</a:t>
            </a:r>
            <a:r>
              <a:rPr lang="da-DK" dirty="0"/>
              <a:t> 2001;39(1):32-41.; 2. </a:t>
            </a:r>
            <a:r>
              <a:rPr lang="da-DK" dirty="0" err="1"/>
              <a:t>Wisor</a:t>
            </a:r>
            <a:r>
              <a:rPr lang="da-DK" dirty="0"/>
              <a:t> J. </a:t>
            </a:r>
            <a:r>
              <a:rPr lang="da-DK" i="1" dirty="0"/>
              <a:t>Front </a:t>
            </a:r>
            <a:r>
              <a:rPr lang="da-DK" i="1" dirty="0" err="1"/>
              <a:t>Neurol</a:t>
            </a:r>
            <a:r>
              <a:rPr lang="da-DK" i="1" dirty="0"/>
              <a:t>.</a:t>
            </a:r>
            <a:r>
              <a:rPr lang="da-DK" dirty="0"/>
              <a:t> 2013;4:139.; 3. Markham A. </a:t>
            </a:r>
            <a:r>
              <a:rPr lang="da-DK" i="1" dirty="0"/>
              <a:t>Drugs. </a:t>
            </a:r>
            <a:r>
              <a:rPr lang="da-DK" dirty="0"/>
              <a:t>2019;79:785-790.; </a:t>
            </a:r>
            <a:br>
              <a:rPr lang="da-DK" dirty="0"/>
            </a:br>
            <a:r>
              <a:rPr lang="en-US" dirty="0"/>
              <a:t>4. Jazz Pharmaceuticals. </a:t>
            </a:r>
            <a:r>
              <a:rPr lang="en-US" i="1" dirty="0"/>
              <a:t>Product Monograph Including Patient Medication Information: </a:t>
            </a:r>
            <a:r>
              <a:rPr lang="en-US" i="1" dirty="0" err="1"/>
              <a:t>Xyrem</a:t>
            </a:r>
            <a:r>
              <a:rPr lang="en-US" i="1" dirty="0"/>
              <a:t> (Sodium </a:t>
            </a:r>
            <a:r>
              <a:rPr lang="en-US" i="1" dirty="0" err="1"/>
              <a:t>Oxybate</a:t>
            </a:r>
            <a:r>
              <a:rPr lang="en-US" i="1" dirty="0"/>
              <a:t> Oral Solution). </a:t>
            </a:r>
            <a:r>
              <a:rPr lang="en-US" dirty="0"/>
              <a:t>2018. </a:t>
            </a:r>
            <a:br>
              <a:rPr lang="en-US" dirty="0"/>
            </a:br>
            <a:r>
              <a:rPr lang="en-US" dirty="0"/>
              <a:t>http://pp.jazzpharma.com/pi/xyrem.ca.PM-en.pdf.; 5. </a:t>
            </a:r>
            <a:r>
              <a:rPr lang="en-US" dirty="0" err="1"/>
              <a:t>Drugs@FDA.gov</a:t>
            </a:r>
            <a:r>
              <a:rPr lang="en-US" dirty="0"/>
              <a:t>.</a:t>
            </a:r>
          </a:p>
        </p:txBody>
      </p:sp>
    </p:spTree>
    <p:extLst>
      <p:ext uri="{BB962C8B-B14F-4D97-AF65-F5344CB8AC3E}">
        <p14:creationId xmlns:p14="http://schemas.microsoft.com/office/powerpoint/2010/main" val="424824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BBE9C2-ACAC-4A4B-B2E5-AC0F425D7C2E}"/>
              </a:ext>
            </a:extLst>
          </p:cNvPr>
          <p:cNvSpPr>
            <a:spLocks noGrp="1"/>
          </p:cNvSpPr>
          <p:nvPr>
            <p:ph type="body" sz="quarter" idx="10"/>
          </p:nvPr>
        </p:nvSpPr>
        <p:spPr>
          <a:xfrm>
            <a:off x="0" y="4743391"/>
            <a:ext cx="9144000" cy="400110"/>
          </a:xfrm>
        </p:spPr>
        <p:txBody>
          <a:bodyPr/>
          <a:lstStyle/>
          <a:p>
            <a:pPr marL="11113" indent="-11113"/>
            <a:r>
              <a:rPr lang="en-US" dirty="0"/>
              <a:t>Malhotra A, et al. </a:t>
            </a:r>
            <a:r>
              <a:rPr lang="en-US" i="1" dirty="0"/>
              <a:t>Sleep</a:t>
            </a:r>
            <a:r>
              <a:rPr lang="en-US" dirty="0"/>
              <a:t>. 2019;43(2):zsz220.; </a:t>
            </a:r>
            <a:r>
              <a:rPr lang="en-US" dirty="0" err="1"/>
              <a:t>Thorpy</a:t>
            </a:r>
            <a:r>
              <a:rPr lang="en-US" dirty="0"/>
              <a:t> MJ, et al. </a:t>
            </a:r>
            <a:r>
              <a:rPr lang="en-US" i="1" dirty="0"/>
              <a:t>Ann Neurol. </a:t>
            </a:r>
            <a:r>
              <a:rPr lang="en-US" dirty="0"/>
              <a:t>2019;85(3):359-370.; </a:t>
            </a:r>
            <a:br>
              <a:rPr lang="en-US" dirty="0"/>
            </a:br>
            <a:r>
              <a:rPr lang="en-US" dirty="0" err="1"/>
              <a:t>Sukhal</a:t>
            </a:r>
            <a:r>
              <a:rPr lang="en-US" dirty="0"/>
              <a:t> S, et al. </a:t>
            </a:r>
            <a:r>
              <a:rPr lang="en-US" i="1" dirty="0"/>
              <a:t>J Clin Sleep Med. </a:t>
            </a:r>
            <a:r>
              <a:rPr lang="en-US" dirty="0"/>
              <a:t>2015;11(10):1179-1186.; </a:t>
            </a:r>
            <a:r>
              <a:rPr lang="en-US" dirty="0" err="1"/>
              <a:t>Avellar</a:t>
            </a:r>
            <a:r>
              <a:rPr lang="en-US" dirty="0"/>
              <a:t> A, et al. </a:t>
            </a:r>
            <a:r>
              <a:rPr lang="en-US" i="1" dirty="0"/>
              <a:t>Sleep Med Rev. </a:t>
            </a:r>
            <a:r>
              <a:rPr lang="en-US" dirty="0"/>
              <a:t>2016;30:97-107.</a:t>
            </a:r>
            <a:endParaRPr lang="en-US" i="1" dirty="0"/>
          </a:p>
        </p:txBody>
      </p:sp>
      <p:sp>
        <p:nvSpPr>
          <p:cNvPr id="4" name="Title 3">
            <a:extLst>
              <a:ext uri="{FF2B5EF4-FFF2-40B4-BE49-F238E27FC236}">
                <a16:creationId xmlns:a16="http://schemas.microsoft.com/office/drawing/2014/main" id="{4F997152-83B8-D246-BB31-6CE3FF2533B4}"/>
              </a:ext>
            </a:extLst>
          </p:cNvPr>
          <p:cNvSpPr>
            <a:spLocks noGrp="1"/>
          </p:cNvSpPr>
          <p:nvPr>
            <p:ph type="title"/>
          </p:nvPr>
        </p:nvSpPr>
        <p:spPr>
          <a:xfrm>
            <a:off x="304800" y="-42078"/>
            <a:ext cx="8518358" cy="824841"/>
          </a:xfrm>
        </p:spPr>
        <p:txBody>
          <a:bodyPr/>
          <a:lstStyle/>
          <a:p>
            <a:r>
              <a:rPr lang="fr-FR" sz="2800" dirty="0" err="1"/>
              <a:t>Mechanism</a:t>
            </a:r>
            <a:r>
              <a:rPr lang="fr-FR" sz="2800" dirty="0"/>
              <a:t> of Action and </a:t>
            </a:r>
            <a:r>
              <a:rPr lang="fr-FR" sz="2800" dirty="0" err="1"/>
              <a:t>Clinical</a:t>
            </a:r>
            <a:r>
              <a:rPr lang="fr-FR" sz="2800" dirty="0"/>
              <a:t> Impact on EDS: Dopamine, </a:t>
            </a:r>
            <a:r>
              <a:rPr lang="fr-FR" sz="2800" dirty="0" err="1"/>
              <a:t>Norepinephrine</a:t>
            </a:r>
            <a:r>
              <a:rPr lang="fr-FR" sz="2800" dirty="0"/>
              <a:t>, </a:t>
            </a:r>
            <a:r>
              <a:rPr lang="fr-FR" sz="2800" dirty="0" err="1"/>
              <a:t>Serotonin</a:t>
            </a:r>
            <a:endParaRPr lang="fr-FR" sz="2800" dirty="0"/>
          </a:p>
        </p:txBody>
      </p:sp>
      <p:grpSp>
        <p:nvGrpSpPr>
          <p:cNvPr id="26" name="Group 25">
            <a:extLst>
              <a:ext uri="{FF2B5EF4-FFF2-40B4-BE49-F238E27FC236}">
                <a16:creationId xmlns:a16="http://schemas.microsoft.com/office/drawing/2014/main" id="{8FC547F5-0A71-6D4F-8E93-3623B4001CD3}"/>
              </a:ext>
            </a:extLst>
          </p:cNvPr>
          <p:cNvGrpSpPr/>
          <p:nvPr/>
        </p:nvGrpSpPr>
        <p:grpSpPr>
          <a:xfrm>
            <a:off x="4760772" y="926490"/>
            <a:ext cx="3672526" cy="3669323"/>
            <a:chOff x="1513144" y="1206867"/>
            <a:chExt cx="4218088" cy="4459620"/>
          </a:xfrm>
        </p:grpSpPr>
        <p:pic>
          <p:nvPicPr>
            <p:cNvPr id="27" name="Image 3">
              <a:extLst>
                <a:ext uri="{FF2B5EF4-FFF2-40B4-BE49-F238E27FC236}">
                  <a16:creationId xmlns:a16="http://schemas.microsoft.com/office/drawing/2014/main" id="{AEFE655A-DA97-A549-9787-8B5F3634AA3D}"/>
                </a:ext>
              </a:extLst>
            </p:cNvPr>
            <p:cNvPicPr>
              <a:picLocks noChangeAspect="1"/>
            </p:cNvPicPr>
            <p:nvPr/>
          </p:nvPicPr>
          <p:blipFill rotWithShape="1">
            <a:blip r:embed="rId3"/>
            <a:srcRect t="3058" b="8467"/>
            <a:stretch/>
          </p:blipFill>
          <p:spPr>
            <a:xfrm>
              <a:off x="1513144" y="1206867"/>
              <a:ext cx="4218088" cy="4459620"/>
            </a:xfrm>
            <a:prstGeom prst="rect">
              <a:avLst/>
            </a:prstGeom>
          </p:spPr>
        </p:pic>
        <p:sp>
          <p:nvSpPr>
            <p:cNvPr id="28" name="Ellipse 4">
              <a:extLst>
                <a:ext uri="{FF2B5EF4-FFF2-40B4-BE49-F238E27FC236}">
                  <a16:creationId xmlns:a16="http://schemas.microsoft.com/office/drawing/2014/main" id="{3F18EF49-075F-8C4A-8DAC-3B56C52F1AFC}"/>
                </a:ext>
              </a:extLst>
            </p:cNvPr>
            <p:cNvSpPr/>
            <p:nvPr/>
          </p:nvSpPr>
          <p:spPr>
            <a:xfrm>
              <a:off x="1601912" y="3352800"/>
              <a:ext cx="1872208" cy="108012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Content Placeholder 2">
            <a:extLst>
              <a:ext uri="{FF2B5EF4-FFF2-40B4-BE49-F238E27FC236}">
                <a16:creationId xmlns:a16="http://schemas.microsoft.com/office/drawing/2014/main" id="{371ED359-4DEC-3340-9D3E-E9E58262F13F}"/>
              </a:ext>
            </a:extLst>
          </p:cNvPr>
          <p:cNvSpPr txBox="1">
            <a:spLocks/>
          </p:cNvSpPr>
          <p:nvPr/>
        </p:nvSpPr>
        <p:spPr>
          <a:xfrm>
            <a:off x="336884" y="1111796"/>
            <a:ext cx="4423888" cy="2734595"/>
          </a:xfrm>
          <a:prstGeom prst="rect">
            <a:avLst/>
          </a:prstGeom>
        </p:spPr>
        <p:txBody>
          <a:bodyPr/>
          <a:lstStyle>
            <a:lvl1pPr marL="346075" indent="-346075" algn="l" defTabSz="914400" rtl="0" eaLnBrk="1" latinLnBrk="0" hangingPunct="1">
              <a:lnSpc>
                <a:spcPct val="85000"/>
              </a:lnSpc>
              <a:spcBef>
                <a:spcPts val="800"/>
              </a:spcBef>
              <a:buClr>
                <a:schemeClr val="accent1"/>
              </a:buClr>
              <a:buSzPct val="115000"/>
              <a:buFont typeface="Arial"/>
              <a:buChar char="●"/>
              <a:defRPr sz="2800" kern="1200">
                <a:solidFill>
                  <a:schemeClr val="tx2"/>
                </a:solidFill>
                <a:latin typeface="Arial"/>
                <a:ea typeface="+mn-ea"/>
                <a:cs typeface="Arial"/>
              </a:defRPr>
            </a:lvl1pPr>
            <a:lvl2pPr marL="739775" indent="-282575"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2pPr>
            <a:lvl3pPr marL="1078992"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3pPr>
            <a:lvl4pPr marL="1481328"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4pPr>
            <a:lvl5pPr marL="1883664"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Monoaminergic neurons: </a:t>
            </a:r>
            <a:r>
              <a:rPr lang="en-US" sz="1800" dirty="0">
                <a:solidFill>
                  <a:srgbClr val="000000"/>
                </a:solidFill>
                <a:ea typeface="Arial"/>
                <a:sym typeface="Arial"/>
              </a:rPr>
              <a:t>generally high rates of firing during wake (especially active wake), slow firing during non-rapid eye movement (NREM) sleep, and a virtual cessation of firing during REM sleep</a:t>
            </a:r>
          </a:p>
          <a:p>
            <a:pPr marL="742950" lvl="1" indent="-285750">
              <a:buFont typeface="Arial" panose="020B0604020202020204" pitchFamily="34" charset="0"/>
              <a:buChar char="•"/>
            </a:pPr>
            <a:r>
              <a:rPr lang="en-US" sz="1600" dirty="0"/>
              <a:t>High dopamine (DA) tone promotes wakefulness, while low DA tone promotes sleep.</a:t>
            </a:r>
          </a:p>
          <a:p>
            <a:pPr marL="742950" lvl="1" indent="-285750">
              <a:buFont typeface="Arial" panose="020B0604020202020204" pitchFamily="34" charset="0"/>
              <a:buChar char="•"/>
            </a:pPr>
            <a:r>
              <a:rPr lang="en-US" sz="1600" dirty="0"/>
              <a:t>Norepinephrine (NE) is key in arousal and maintaining normal sleep states</a:t>
            </a:r>
          </a:p>
          <a:p>
            <a:pPr marL="742950" lvl="1" indent="-285750">
              <a:buFont typeface="Arial" panose="020B0604020202020204" pitchFamily="34" charset="0"/>
              <a:buChar char="•"/>
            </a:pPr>
            <a:r>
              <a:rPr lang="en-US" sz="1600" dirty="0"/>
              <a:t>Serotonin precursors and reuptake inhibitors promote wakefulness. </a:t>
            </a:r>
          </a:p>
        </p:txBody>
      </p:sp>
    </p:spTree>
    <p:extLst>
      <p:ext uri="{BB962C8B-B14F-4D97-AF65-F5344CB8AC3E}">
        <p14:creationId xmlns:p14="http://schemas.microsoft.com/office/powerpoint/2010/main" val="5862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9" y="-57061"/>
            <a:ext cx="7401046" cy="824841"/>
          </a:xfrm>
        </p:spPr>
        <p:txBody>
          <a:bodyPr/>
          <a:lstStyle/>
          <a:p>
            <a:r>
              <a:rPr lang="en-US" sz="2800" dirty="0">
                <a:solidFill>
                  <a:srgbClr val="598E36"/>
                </a:solidFill>
              </a:rPr>
              <a:t>Mechanisms of Action of Current and Novel Therapies for EDS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030579"/>
              </p:ext>
            </p:extLst>
          </p:nvPr>
        </p:nvGraphicFramePr>
        <p:xfrm>
          <a:off x="312739" y="1025619"/>
          <a:ext cx="8562973" cy="3092262"/>
        </p:xfrm>
        <a:graphic>
          <a:graphicData uri="http://schemas.openxmlformats.org/drawingml/2006/table">
            <a:tbl>
              <a:tblPr firstRow="1" bandRow="1">
                <a:tableStyleId>{21E4AEA4-8DFA-4A89-87EB-49C32662AFE0}</a:tableStyleId>
              </a:tblPr>
              <a:tblGrid>
                <a:gridCol w="3969663">
                  <a:extLst>
                    <a:ext uri="{9D8B030D-6E8A-4147-A177-3AD203B41FA5}">
                      <a16:colId xmlns:a16="http://schemas.microsoft.com/office/drawing/2014/main" val="20001"/>
                    </a:ext>
                  </a:extLst>
                </a:gridCol>
                <a:gridCol w="311824">
                  <a:extLst>
                    <a:ext uri="{9D8B030D-6E8A-4147-A177-3AD203B41FA5}">
                      <a16:colId xmlns:a16="http://schemas.microsoft.com/office/drawing/2014/main" val="20002"/>
                    </a:ext>
                  </a:extLst>
                </a:gridCol>
                <a:gridCol w="4281486">
                  <a:extLst>
                    <a:ext uri="{9D8B030D-6E8A-4147-A177-3AD203B41FA5}">
                      <a16:colId xmlns:a16="http://schemas.microsoft.com/office/drawing/2014/main" val="2203390493"/>
                    </a:ext>
                  </a:extLst>
                </a:gridCol>
              </a:tblGrid>
              <a:tr h="293065">
                <a:tc gridSpan="2">
                  <a:txBody>
                    <a:bodyPr/>
                    <a:lstStyle/>
                    <a:p>
                      <a:pPr algn="ctr">
                        <a:lnSpc>
                          <a:spcPct val="85000"/>
                        </a:lnSpc>
                        <a:spcBef>
                          <a:spcPts val="300"/>
                        </a:spcBef>
                      </a:pPr>
                      <a:r>
                        <a:rPr lang="en-US" sz="2000" b="1" dirty="0">
                          <a:solidFill>
                            <a:schemeClr val="bg2"/>
                          </a:solidFill>
                          <a:latin typeface="Arial"/>
                          <a:cs typeface="Arial"/>
                        </a:rPr>
                        <a:t>                                   </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hMerge="1">
                  <a:txBody>
                    <a:bodyPr/>
                    <a:lstStyle/>
                    <a:p>
                      <a:pPr algn="ctr">
                        <a:lnSpc>
                          <a:spcPct val="85000"/>
                        </a:lnSpc>
                        <a:spcBef>
                          <a:spcPts val="300"/>
                        </a:spcBef>
                      </a:pPr>
                      <a:endParaRPr lang="en-US" sz="2400" b="1" dirty="0">
                        <a:solidFill>
                          <a:schemeClr val="bg2"/>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85000"/>
                        </a:lnSpc>
                        <a:spcBef>
                          <a:spcPts val="300"/>
                        </a:spcBef>
                      </a:pPr>
                      <a:r>
                        <a:rPr lang="en-US" sz="2000" b="1">
                          <a:solidFill>
                            <a:schemeClr val="bg2"/>
                          </a:solidFill>
                          <a:latin typeface="Arial"/>
                          <a:cs typeface="Arial"/>
                        </a:rPr>
                        <a:t>Affinities and Selectivity</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80275">
                <a:tc>
                  <a:txBody>
                    <a:bodyPr/>
                    <a:lstStyle/>
                    <a:p>
                      <a:pPr algn="l">
                        <a:lnSpc>
                          <a:spcPct val="85000"/>
                        </a:lnSpc>
                        <a:spcBef>
                          <a:spcPts val="300"/>
                        </a:spcBef>
                      </a:pPr>
                      <a:r>
                        <a:rPr lang="en-US" sz="1800" dirty="0"/>
                        <a:t>Traditional stimulants </a:t>
                      </a:r>
                      <a:br>
                        <a:rPr lang="en-US" sz="1800" dirty="0"/>
                      </a:br>
                      <a:r>
                        <a:rPr lang="en-US" sz="1800" dirty="0"/>
                        <a:t>(e.g., methylphenidate, dextroamphetamine)</a:t>
                      </a:r>
                      <a:endParaRPr lang="en-US" sz="1800" dirty="0">
                        <a:solidFill>
                          <a:srgbClr val="000000"/>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a:solidFill>
                            <a:srgbClr val="000000"/>
                          </a:solidFill>
                        </a:rPr>
                        <a:t>High affinity, non-selective for the DAT, NET, and SERT</a:t>
                      </a:r>
                      <a:r>
                        <a:rPr lang="en-US" sz="1800" b="0" baseline="30000">
                          <a:solidFill>
                            <a:srgbClr val="000000"/>
                          </a:solidFill>
                        </a:rPr>
                        <a:t>1</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519808">
                <a:tc>
                  <a:txBody>
                    <a:bodyPr/>
                    <a:lstStyle/>
                    <a:p>
                      <a:pPr algn="l">
                        <a:lnSpc>
                          <a:spcPct val="85000"/>
                        </a:lnSpc>
                        <a:spcBef>
                          <a:spcPts val="300"/>
                        </a:spcBef>
                      </a:pPr>
                      <a:r>
                        <a:rPr lang="en-US" sz="1800" dirty="0">
                          <a:solidFill>
                            <a:srgbClr val="000000"/>
                          </a:solidFill>
                          <a:latin typeface="Arial"/>
                          <a:cs typeface="Arial"/>
                        </a:rPr>
                        <a:t>Wake-promoting agents </a:t>
                      </a:r>
                      <a:br>
                        <a:rPr lang="en-US" sz="1800" dirty="0">
                          <a:solidFill>
                            <a:srgbClr val="000000"/>
                          </a:solidFill>
                          <a:latin typeface="Arial"/>
                          <a:cs typeface="Arial"/>
                        </a:rPr>
                      </a:br>
                      <a:r>
                        <a:rPr lang="en-US" sz="1800" dirty="0">
                          <a:solidFill>
                            <a:srgbClr val="000000"/>
                          </a:solidFill>
                          <a:latin typeface="Arial"/>
                          <a:cs typeface="Arial"/>
                        </a:rPr>
                        <a:t>(e.g., modafinil)</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gridSpan="2">
                  <a:txBody>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sz="1800" b="0">
                          <a:solidFill>
                            <a:srgbClr val="000000"/>
                          </a:solidFill>
                        </a:rPr>
                        <a:t>Low affinity, DAT selective</a:t>
                      </a:r>
                      <a:r>
                        <a:rPr lang="en-US" sz="1800" b="0" baseline="30000">
                          <a:solidFill>
                            <a:srgbClr val="000000"/>
                          </a:solidFill>
                        </a:rPr>
                        <a:t>2</a:t>
                      </a:r>
                      <a:endParaRPr lang="en-US" sz="1800" b="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hMerge="1">
                  <a:txBody>
                    <a:bodyPr/>
                    <a:lstStyle/>
                    <a:p>
                      <a:endParaRPr lang="en-US"/>
                    </a:p>
                  </a:txBody>
                  <a:tcPr/>
                </a:tc>
                <a:extLst>
                  <a:ext uri="{0D108BD9-81ED-4DB2-BD59-A6C34878D82A}">
                    <a16:rowId xmlns:a16="http://schemas.microsoft.com/office/drawing/2014/main" val="2917483746"/>
                  </a:ext>
                </a:extLst>
              </a:tr>
              <a:tr h="487194">
                <a:tc>
                  <a:txBody>
                    <a:bodyPr/>
                    <a:lstStyle/>
                    <a:p>
                      <a:pPr algn="l">
                        <a:lnSpc>
                          <a:spcPct val="85000"/>
                        </a:lnSpc>
                        <a:spcBef>
                          <a:spcPts val="300"/>
                        </a:spcBef>
                      </a:pPr>
                      <a:r>
                        <a:rPr lang="en-US" sz="1800" dirty="0"/>
                        <a:t>Solriamfetol</a:t>
                      </a:r>
                      <a:endParaRPr lang="en-US" sz="1800" dirty="0">
                        <a:solidFill>
                          <a:srgbClr val="000000"/>
                        </a:solidFill>
                        <a:latin typeface="Arial"/>
                        <a:cs typeface="Aria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a:solidFill>
                            <a:srgbClr val="000000"/>
                          </a:solidFill>
                        </a:rPr>
                        <a:t>Low affinity,</a:t>
                      </a:r>
                      <a:r>
                        <a:rPr lang="en-US" sz="1800" b="0" baseline="0">
                          <a:solidFill>
                            <a:srgbClr val="000000"/>
                          </a:solidFill>
                        </a:rPr>
                        <a:t> </a:t>
                      </a:r>
                      <a:r>
                        <a:rPr lang="en-US" sz="1800" b="0">
                          <a:solidFill>
                            <a:srgbClr val="000000"/>
                          </a:solidFill>
                        </a:rPr>
                        <a:t>DAT and NET selective</a:t>
                      </a:r>
                      <a:r>
                        <a:rPr lang="en-US" sz="1800" b="0" baseline="30000">
                          <a:solidFill>
                            <a:srgbClr val="000000"/>
                          </a:solidFill>
                        </a:rPr>
                        <a:t>3</a:t>
                      </a:r>
                      <a:endParaRPr lang="en-US" sz="1800" b="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2"/>
                  </a:ext>
                </a:extLst>
              </a:tr>
              <a:tr h="487194">
                <a:tc>
                  <a:txBody>
                    <a:bodyPr/>
                    <a:lstStyle/>
                    <a:p>
                      <a:pPr marL="0" marR="0" lvl="0" indent="0" algn="l" defTabSz="1219170" rtl="0" eaLnBrk="1" fontAlgn="auto" latinLnBrk="0" hangingPunct="1">
                        <a:lnSpc>
                          <a:spcPct val="85000"/>
                        </a:lnSpc>
                        <a:spcBef>
                          <a:spcPts val="300"/>
                        </a:spcBef>
                        <a:spcAft>
                          <a:spcPts val="0"/>
                        </a:spcAft>
                        <a:buClrTx/>
                        <a:buSzTx/>
                        <a:buFontTx/>
                        <a:buNone/>
                        <a:tabLst/>
                        <a:defRPr/>
                      </a:pPr>
                      <a:r>
                        <a:rPr lang="en-US" sz="1800" dirty="0">
                          <a:solidFill>
                            <a:srgbClr val="000000"/>
                          </a:solidFill>
                          <a:latin typeface="+mn-lt"/>
                          <a:cs typeface="Arial"/>
                        </a:rPr>
                        <a:t>Sodium oxybate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dirty="0">
                          <a:solidFill>
                            <a:srgbClr val="000000"/>
                          </a:solidFill>
                        </a:rPr>
                        <a:t>High affinity, </a:t>
                      </a:r>
                      <a:r>
                        <a:rPr lang="en-US" sz="1800" b="0" kern="1200" dirty="0">
                          <a:solidFill>
                            <a:schemeClr val="dk1"/>
                          </a:solidFill>
                          <a:effectLst/>
                          <a:latin typeface="+mn-lt"/>
                          <a:ea typeface="+mn-ea"/>
                          <a:cs typeface="+mn-cs"/>
                          <a:sym typeface="Symbol" pitchFamily="2" charset="2"/>
                        </a:rPr>
                        <a:t>GABA</a:t>
                      </a:r>
                      <a:r>
                        <a:rPr lang="en-US" sz="1800" b="0" kern="1200" baseline="-25000" dirty="0">
                          <a:solidFill>
                            <a:schemeClr val="dk1"/>
                          </a:solidFill>
                          <a:effectLst/>
                          <a:latin typeface="+mn-lt"/>
                          <a:ea typeface="+mn-ea"/>
                          <a:cs typeface="+mn-cs"/>
                          <a:sym typeface="Symbol" pitchFamily="2" charset="2"/>
                        </a:rPr>
                        <a:t>B </a:t>
                      </a:r>
                      <a:r>
                        <a:rPr lang="en-US" sz="1800" b="0" kern="1200" baseline="0" dirty="0">
                          <a:solidFill>
                            <a:schemeClr val="dk1"/>
                          </a:solidFill>
                          <a:effectLst/>
                          <a:latin typeface="+mn-lt"/>
                          <a:ea typeface="+mn-ea"/>
                          <a:cs typeface="+mn-cs"/>
                          <a:sym typeface="Symbol" pitchFamily="2" charset="2"/>
                        </a:rPr>
                        <a:t>selective</a:t>
                      </a:r>
                      <a:r>
                        <a:rPr lang="en-US" sz="1800" b="0" kern="1200" baseline="30000" dirty="0">
                          <a:solidFill>
                            <a:schemeClr val="dk1"/>
                          </a:solidFill>
                          <a:effectLst/>
                          <a:latin typeface="+mn-lt"/>
                          <a:ea typeface="+mn-ea"/>
                          <a:cs typeface="+mn-cs"/>
                          <a:sym typeface="Symbol" pitchFamily="2" charset="2"/>
                        </a:rPr>
                        <a:t>4</a:t>
                      </a:r>
                      <a:endParaRPr lang="en-US" sz="1800" b="0" baseline="3000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CEAE8"/>
                    </a:solidFill>
                  </a:tcPr>
                </a:tc>
                <a:tc hMerge="1">
                  <a:txBody>
                    <a:bodyPr/>
                    <a:lstStyle/>
                    <a:p>
                      <a:endParaRPr lang="en-US"/>
                    </a:p>
                  </a:txBody>
                  <a:tcPr/>
                </a:tc>
                <a:extLst>
                  <a:ext uri="{0D108BD9-81ED-4DB2-BD59-A6C34878D82A}">
                    <a16:rowId xmlns:a16="http://schemas.microsoft.com/office/drawing/2014/main" val="2314045372"/>
                  </a:ext>
                </a:extLst>
              </a:tr>
              <a:tr h="487194">
                <a:tc>
                  <a:txBody>
                    <a:bodyPr/>
                    <a:lstStyle/>
                    <a:p>
                      <a:pPr algn="l">
                        <a:lnSpc>
                          <a:spcPct val="85000"/>
                        </a:lnSpc>
                        <a:spcBef>
                          <a:spcPts val="300"/>
                        </a:spcBef>
                      </a:pPr>
                      <a:r>
                        <a:rPr lang="en-US" sz="1800" dirty="0">
                          <a:solidFill>
                            <a:srgbClr val="000000"/>
                          </a:solidFill>
                          <a:latin typeface="Arial"/>
                          <a:cs typeface="Arial"/>
                        </a:rPr>
                        <a:t>JZP-258</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800" b="0" dirty="0">
                          <a:solidFill>
                            <a:srgbClr val="000000"/>
                          </a:solidFill>
                        </a:rPr>
                        <a:t>High affinity, </a:t>
                      </a:r>
                      <a:r>
                        <a:rPr lang="en-US" sz="1800" b="0" kern="1200" dirty="0">
                          <a:solidFill>
                            <a:schemeClr val="dk1"/>
                          </a:solidFill>
                          <a:effectLst/>
                          <a:latin typeface="+mn-lt"/>
                          <a:ea typeface="+mn-ea"/>
                          <a:cs typeface="+mn-cs"/>
                          <a:sym typeface="Symbol" pitchFamily="2" charset="2"/>
                        </a:rPr>
                        <a:t>GABA</a:t>
                      </a:r>
                      <a:r>
                        <a:rPr lang="en-US" sz="1800" b="0" kern="1200" baseline="-25000" dirty="0">
                          <a:solidFill>
                            <a:schemeClr val="dk1"/>
                          </a:solidFill>
                          <a:effectLst/>
                          <a:latin typeface="+mn-lt"/>
                          <a:ea typeface="+mn-ea"/>
                          <a:cs typeface="+mn-cs"/>
                          <a:sym typeface="Symbol" pitchFamily="2" charset="2"/>
                        </a:rPr>
                        <a:t>B </a:t>
                      </a:r>
                      <a:r>
                        <a:rPr lang="en-US" sz="1800" b="0" kern="1200" baseline="0" dirty="0">
                          <a:solidFill>
                            <a:schemeClr val="dk1"/>
                          </a:solidFill>
                          <a:effectLst/>
                          <a:latin typeface="+mn-lt"/>
                          <a:ea typeface="+mn-ea"/>
                          <a:cs typeface="+mn-cs"/>
                          <a:sym typeface="Symbol" pitchFamily="2" charset="2"/>
                        </a:rPr>
                        <a:t>selective</a:t>
                      </a:r>
                      <a:r>
                        <a:rPr lang="en-US" sz="1800" b="0" kern="1200" baseline="30000" dirty="0">
                          <a:solidFill>
                            <a:schemeClr val="dk1"/>
                          </a:solidFill>
                          <a:effectLst/>
                          <a:latin typeface="+mn-lt"/>
                          <a:ea typeface="+mn-ea"/>
                          <a:cs typeface="+mn-cs"/>
                          <a:sym typeface="Symbol" pitchFamily="2" charset="2"/>
                        </a:rPr>
                        <a:t>5</a:t>
                      </a:r>
                      <a:endParaRPr lang="en-US" sz="1800" b="0" baseline="3000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37823776"/>
                  </a:ext>
                </a:extLst>
              </a:tr>
            </a:tbl>
          </a:graphicData>
        </a:graphic>
      </p:graphicFrame>
      <p:sp>
        <p:nvSpPr>
          <p:cNvPr id="7" name="Text Placeholder 6">
            <a:extLst>
              <a:ext uri="{FF2B5EF4-FFF2-40B4-BE49-F238E27FC236}">
                <a16:creationId xmlns:a16="http://schemas.microsoft.com/office/drawing/2014/main" id="{76A99F19-D757-C74E-BE2C-F4186C8E1F93}"/>
              </a:ext>
            </a:extLst>
          </p:cNvPr>
          <p:cNvSpPr>
            <a:spLocks noGrp="1"/>
          </p:cNvSpPr>
          <p:nvPr>
            <p:ph type="body" sz="quarter" idx="10"/>
          </p:nvPr>
        </p:nvSpPr>
        <p:spPr>
          <a:xfrm>
            <a:off x="0" y="4220171"/>
            <a:ext cx="9144000" cy="923330"/>
          </a:xfrm>
        </p:spPr>
        <p:txBody>
          <a:bodyPr/>
          <a:lstStyle/>
          <a:p>
            <a:pPr marL="9525" indent="-9525"/>
            <a:br>
              <a:rPr lang="en-US" dirty="0"/>
            </a:br>
            <a:r>
              <a:rPr lang="en-US" dirty="0"/>
              <a:t>DAT =  dopamine transporter; NET = noradrenaline transporter; SERT = serotonin transporter; GABA = gamma-aminobutyric acid</a:t>
            </a:r>
            <a:br>
              <a:rPr lang="en-US" dirty="0"/>
            </a:br>
            <a:br>
              <a:rPr lang="en-US" dirty="0"/>
            </a:br>
            <a:r>
              <a:rPr lang="en-US" dirty="0"/>
              <a:t>1. </a:t>
            </a:r>
            <a:r>
              <a:rPr lang="da-DK" dirty="0" err="1"/>
              <a:t>Rothman</a:t>
            </a:r>
            <a:r>
              <a:rPr lang="da-DK" dirty="0"/>
              <a:t> RB, et al. </a:t>
            </a:r>
            <a:r>
              <a:rPr lang="da-DK" i="1" dirty="0" err="1"/>
              <a:t>Synapse</a:t>
            </a:r>
            <a:r>
              <a:rPr lang="da-DK" i="1" dirty="0"/>
              <a:t>.</a:t>
            </a:r>
            <a:r>
              <a:rPr lang="da-DK" dirty="0"/>
              <a:t> 2001;39(1):32-41.; 2. </a:t>
            </a:r>
            <a:r>
              <a:rPr lang="da-DK" dirty="0" err="1"/>
              <a:t>Wisor</a:t>
            </a:r>
            <a:r>
              <a:rPr lang="da-DK" dirty="0"/>
              <a:t> J. </a:t>
            </a:r>
            <a:r>
              <a:rPr lang="da-DK" i="1" dirty="0"/>
              <a:t>Front </a:t>
            </a:r>
            <a:r>
              <a:rPr lang="da-DK" i="1" dirty="0" err="1"/>
              <a:t>Neurol</a:t>
            </a:r>
            <a:r>
              <a:rPr lang="da-DK" i="1" dirty="0"/>
              <a:t>.</a:t>
            </a:r>
            <a:r>
              <a:rPr lang="da-DK" dirty="0"/>
              <a:t> 2013;4:139.; 3. Markham A. </a:t>
            </a:r>
            <a:r>
              <a:rPr lang="da-DK" i="1" dirty="0"/>
              <a:t>Drugs. </a:t>
            </a:r>
            <a:r>
              <a:rPr lang="da-DK" dirty="0"/>
              <a:t>2019;79:785-790.; </a:t>
            </a:r>
            <a:br>
              <a:rPr lang="da-DK" dirty="0"/>
            </a:br>
            <a:r>
              <a:rPr lang="en-US" dirty="0"/>
              <a:t>4. Jazz Pharmaceuticals. </a:t>
            </a:r>
            <a:r>
              <a:rPr lang="en-US" i="1" dirty="0"/>
              <a:t>Product Monograph Including Patient Medication Information: </a:t>
            </a:r>
            <a:r>
              <a:rPr lang="en-US" i="1" dirty="0" err="1"/>
              <a:t>Xyrem</a:t>
            </a:r>
            <a:r>
              <a:rPr lang="en-US" i="1" dirty="0"/>
              <a:t> (Sodium </a:t>
            </a:r>
            <a:r>
              <a:rPr lang="en-US" i="1" dirty="0" err="1"/>
              <a:t>Oxybate</a:t>
            </a:r>
            <a:r>
              <a:rPr lang="en-US" i="1" dirty="0"/>
              <a:t> Oral Solution). </a:t>
            </a:r>
            <a:r>
              <a:rPr lang="en-US" dirty="0"/>
              <a:t>2018. </a:t>
            </a:r>
            <a:br>
              <a:rPr lang="en-US" dirty="0"/>
            </a:br>
            <a:r>
              <a:rPr lang="en-US" dirty="0"/>
              <a:t>http://pp.jazzpharma.com/pi/xyrem.ca.PM-en.pdf.; 5. </a:t>
            </a:r>
            <a:r>
              <a:rPr lang="en-US" dirty="0" err="1"/>
              <a:t>Drugs@FDA.gov</a:t>
            </a:r>
            <a:r>
              <a:rPr lang="en-US" dirty="0"/>
              <a:t>.</a:t>
            </a:r>
          </a:p>
        </p:txBody>
      </p:sp>
    </p:spTree>
    <p:extLst>
      <p:ext uri="{BB962C8B-B14F-4D97-AF65-F5344CB8AC3E}">
        <p14:creationId xmlns:p14="http://schemas.microsoft.com/office/powerpoint/2010/main" val="278713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97152-83B8-D246-BB31-6CE3FF2533B4}"/>
              </a:ext>
            </a:extLst>
          </p:cNvPr>
          <p:cNvSpPr>
            <a:spLocks noGrp="1"/>
          </p:cNvSpPr>
          <p:nvPr>
            <p:ph type="title"/>
          </p:nvPr>
        </p:nvSpPr>
        <p:spPr/>
        <p:txBody>
          <a:bodyPr/>
          <a:lstStyle/>
          <a:p>
            <a:r>
              <a:rPr lang="fr-FR" sz="2800" dirty="0" err="1"/>
              <a:t>Mechanism</a:t>
            </a:r>
            <a:r>
              <a:rPr lang="fr-FR" sz="2800" dirty="0"/>
              <a:t> of Action and </a:t>
            </a:r>
            <a:r>
              <a:rPr lang="fr-FR" sz="2800" dirty="0" err="1"/>
              <a:t>Clinical</a:t>
            </a:r>
            <a:r>
              <a:rPr lang="fr-FR" sz="2800" dirty="0"/>
              <a:t> Impact on EDS: Histamine</a:t>
            </a:r>
            <a:endParaRPr lang="en-US" sz="3200" dirty="0"/>
          </a:p>
        </p:txBody>
      </p:sp>
      <p:sp>
        <p:nvSpPr>
          <p:cNvPr id="2" name="Content Placeholder 1">
            <a:extLst>
              <a:ext uri="{FF2B5EF4-FFF2-40B4-BE49-F238E27FC236}">
                <a16:creationId xmlns:a16="http://schemas.microsoft.com/office/drawing/2014/main" id="{EAD11686-1FB9-0B43-9383-E894BB941A85}"/>
              </a:ext>
            </a:extLst>
          </p:cNvPr>
          <p:cNvSpPr>
            <a:spLocks noGrp="1"/>
          </p:cNvSpPr>
          <p:nvPr>
            <p:ph idx="1"/>
          </p:nvPr>
        </p:nvSpPr>
        <p:spPr>
          <a:xfrm>
            <a:off x="336884" y="873174"/>
            <a:ext cx="3442636" cy="1241365"/>
          </a:xfrm>
        </p:spPr>
        <p:txBody>
          <a:bodyPr/>
          <a:lstStyle/>
          <a:p>
            <a:pPr marL="285750" indent="-285750">
              <a:buFont typeface="Arial" panose="020B0604020202020204" pitchFamily="34" charset="0"/>
              <a:buChar char="•"/>
            </a:pPr>
            <a:r>
              <a:rPr lang="en-US" sz="2000" dirty="0"/>
              <a:t>Histamine is a wake-promoting neurotransmitter</a:t>
            </a:r>
          </a:p>
          <a:p>
            <a:pPr marL="285750" indent="-285750">
              <a:buFont typeface="Arial" panose="020B0604020202020204" pitchFamily="34" charset="0"/>
              <a:buChar char="•"/>
            </a:pPr>
            <a:r>
              <a:rPr lang="en-US" sz="2000" dirty="0"/>
              <a:t>Histamine neurons </a:t>
            </a:r>
            <a:br>
              <a:rPr lang="en-US" sz="2000" dirty="0"/>
            </a:br>
            <a:r>
              <a:rPr lang="en-US" sz="2000" dirty="0"/>
              <a:t>promote arousal</a:t>
            </a:r>
          </a:p>
        </p:txBody>
      </p:sp>
      <p:sp>
        <p:nvSpPr>
          <p:cNvPr id="8" name="Text Placeholder 7">
            <a:extLst>
              <a:ext uri="{FF2B5EF4-FFF2-40B4-BE49-F238E27FC236}">
                <a16:creationId xmlns:a16="http://schemas.microsoft.com/office/drawing/2014/main" id="{6CBBE9C2-ACAC-4A4B-B2E5-AC0F425D7C2E}"/>
              </a:ext>
            </a:extLst>
          </p:cNvPr>
          <p:cNvSpPr>
            <a:spLocks noGrp="1"/>
          </p:cNvSpPr>
          <p:nvPr>
            <p:ph type="body" sz="quarter" idx="10"/>
          </p:nvPr>
        </p:nvSpPr>
        <p:spPr/>
        <p:txBody>
          <a:bodyPr/>
          <a:lstStyle/>
          <a:p>
            <a:pPr marL="0" indent="0"/>
            <a:r>
              <a:rPr lang="en-US" dirty="0" err="1"/>
              <a:t>Dauvilliers</a:t>
            </a:r>
            <a:r>
              <a:rPr lang="en-US" dirty="0"/>
              <a:t> Y, et al. </a:t>
            </a:r>
            <a:r>
              <a:rPr lang="en-US" i="1" dirty="0"/>
              <a:t>Sleep. </a:t>
            </a:r>
            <a:r>
              <a:rPr lang="en-US" dirty="0"/>
              <a:t>2019;42(11).pii:zsz174.</a:t>
            </a:r>
          </a:p>
        </p:txBody>
      </p:sp>
      <p:grpSp>
        <p:nvGrpSpPr>
          <p:cNvPr id="17" name="Group 16">
            <a:extLst>
              <a:ext uri="{FF2B5EF4-FFF2-40B4-BE49-F238E27FC236}">
                <a16:creationId xmlns:a16="http://schemas.microsoft.com/office/drawing/2014/main" id="{5199FECD-F149-6542-9DEF-B1F1BC9496A0}"/>
              </a:ext>
            </a:extLst>
          </p:cNvPr>
          <p:cNvGrpSpPr/>
          <p:nvPr/>
        </p:nvGrpSpPr>
        <p:grpSpPr>
          <a:xfrm>
            <a:off x="3884178" y="860295"/>
            <a:ext cx="5187373" cy="3936369"/>
            <a:chOff x="5735960" y="1871855"/>
            <a:chExt cx="4752529" cy="3645377"/>
          </a:xfrm>
        </p:grpSpPr>
        <p:pic>
          <p:nvPicPr>
            <p:cNvPr id="18" name="Picture 2">
              <a:extLst>
                <a:ext uri="{FF2B5EF4-FFF2-40B4-BE49-F238E27FC236}">
                  <a16:creationId xmlns:a16="http://schemas.microsoft.com/office/drawing/2014/main" id="{22BDBA6D-AA79-FA4E-A855-7F167DC44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55"/>
            <a:stretch/>
          </p:blipFill>
          <p:spPr bwMode="auto">
            <a:xfrm>
              <a:off x="5875249" y="1871855"/>
              <a:ext cx="4613240" cy="364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llipse 9">
              <a:extLst>
                <a:ext uri="{FF2B5EF4-FFF2-40B4-BE49-F238E27FC236}">
                  <a16:creationId xmlns:a16="http://schemas.microsoft.com/office/drawing/2014/main" id="{FFA62413-8D19-C442-962B-D49AEA4757F7}"/>
                </a:ext>
              </a:extLst>
            </p:cNvPr>
            <p:cNvSpPr/>
            <p:nvPr/>
          </p:nvSpPr>
          <p:spPr>
            <a:xfrm>
              <a:off x="7536160" y="2799486"/>
              <a:ext cx="936104" cy="845539"/>
            </a:xfrm>
            <a:prstGeom prst="ellipse">
              <a:avLst/>
            </a:prstGeom>
            <a:noFill/>
            <a:ln w="571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0">
              <a:extLst>
                <a:ext uri="{FF2B5EF4-FFF2-40B4-BE49-F238E27FC236}">
                  <a16:creationId xmlns:a16="http://schemas.microsoft.com/office/drawing/2014/main" id="{390BDF21-1264-864B-BBDC-54864B016F96}"/>
                </a:ext>
              </a:extLst>
            </p:cNvPr>
            <p:cNvSpPr/>
            <p:nvPr/>
          </p:nvSpPr>
          <p:spPr>
            <a:xfrm>
              <a:off x="5735960" y="3501009"/>
              <a:ext cx="1656184" cy="30658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TextBox 21">
            <a:extLst>
              <a:ext uri="{FF2B5EF4-FFF2-40B4-BE49-F238E27FC236}">
                <a16:creationId xmlns:a16="http://schemas.microsoft.com/office/drawing/2014/main" id="{F2972799-F416-344A-95FD-8304EE40F1C3}"/>
              </a:ext>
            </a:extLst>
          </p:cNvPr>
          <p:cNvSpPr txBox="1"/>
          <p:nvPr/>
        </p:nvSpPr>
        <p:spPr>
          <a:xfrm>
            <a:off x="304800" y="2192072"/>
            <a:ext cx="4473613" cy="2246769"/>
          </a:xfrm>
          <a:prstGeom prst="rect">
            <a:avLst/>
          </a:prstGeom>
          <a:noFill/>
        </p:spPr>
        <p:txBody>
          <a:bodyPr wrap="square" rtlCol="0">
            <a:spAutoFit/>
          </a:bodyPr>
          <a:lstStyle/>
          <a:p>
            <a:pPr lvl="1"/>
            <a:r>
              <a:rPr lang="en-US" sz="2000" dirty="0"/>
              <a:t>Partial cataplexy</a:t>
            </a:r>
          </a:p>
          <a:p>
            <a:pPr lvl="1"/>
            <a:endParaRPr lang="en-US" sz="2000" dirty="0"/>
          </a:p>
          <a:p>
            <a:pPr lvl="1"/>
            <a:r>
              <a:rPr lang="en-US" sz="2000" dirty="0"/>
              <a:t>REM sleep latency</a:t>
            </a:r>
          </a:p>
          <a:p>
            <a:pPr lvl="1"/>
            <a:endParaRPr lang="en-US" sz="2000" dirty="0"/>
          </a:p>
          <a:p>
            <a:pPr lvl="1"/>
            <a:r>
              <a:rPr lang="en-US" sz="2000" dirty="0"/>
              <a:t>EDS</a:t>
            </a:r>
          </a:p>
          <a:p>
            <a:endParaRPr lang="en-US" sz="2000" dirty="0"/>
          </a:p>
          <a:p>
            <a:endParaRPr lang="en-US" sz="2000" dirty="0"/>
          </a:p>
        </p:txBody>
      </p:sp>
      <p:sp>
        <p:nvSpPr>
          <p:cNvPr id="23" name="Down Arrow 22">
            <a:extLst>
              <a:ext uri="{FF2B5EF4-FFF2-40B4-BE49-F238E27FC236}">
                <a16:creationId xmlns:a16="http://schemas.microsoft.com/office/drawing/2014/main" id="{2CF9F5B2-3AC4-ED41-BF37-4417C95C3CD8}"/>
              </a:ext>
            </a:extLst>
          </p:cNvPr>
          <p:cNvSpPr/>
          <p:nvPr/>
        </p:nvSpPr>
        <p:spPr>
          <a:xfrm>
            <a:off x="657127" y="2250606"/>
            <a:ext cx="36223" cy="3593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Down Arrow 23">
            <a:extLst>
              <a:ext uri="{FF2B5EF4-FFF2-40B4-BE49-F238E27FC236}">
                <a16:creationId xmlns:a16="http://schemas.microsoft.com/office/drawing/2014/main" id="{C74EF3D3-D08B-4645-9A1E-5FA1CCE68781}"/>
              </a:ext>
            </a:extLst>
          </p:cNvPr>
          <p:cNvSpPr/>
          <p:nvPr/>
        </p:nvSpPr>
        <p:spPr>
          <a:xfrm>
            <a:off x="661032" y="3411908"/>
            <a:ext cx="36223" cy="3593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Up Arrow 24">
            <a:extLst>
              <a:ext uri="{FF2B5EF4-FFF2-40B4-BE49-F238E27FC236}">
                <a16:creationId xmlns:a16="http://schemas.microsoft.com/office/drawing/2014/main" id="{7A18EC16-C154-534C-BDDB-6D6DB30290B4}"/>
              </a:ext>
            </a:extLst>
          </p:cNvPr>
          <p:cNvSpPr/>
          <p:nvPr/>
        </p:nvSpPr>
        <p:spPr>
          <a:xfrm>
            <a:off x="658833" y="2846784"/>
            <a:ext cx="36223" cy="3006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6833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F7DC-209D-C542-9494-36B24A93B4EF}"/>
              </a:ext>
            </a:extLst>
          </p:cNvPr>
          <p:cNvSpPr>
            <a:spLocks noGrp="1"/>
          </p:cNvSpPr>
          <p:nvPr>
            <p:ph type="title"/>
          </p:nvPr>
        </p:nvSpPr>
        <p:spPr>
          <a:xfrm>
            <a:off x="304801" y="-28998"/>
            <a:ext cx="8518358" cy="798680"/>
          </a:xfrm>
        </p:spPr>
        <p:txBody>
          <a:bodyPr/>
          <a:lstStyle/>
          <a:p>
            <a:r>
              <a:rPr lang="en-US" sz="2700" dirty="0"/>
              <a:t>Mechanism of Action and Clinical Impact on EDS</a:t>
            </a:r>
            <a:r>
              <a:rPr lang="en-US" sz="2700"/>
              <a:t>: GABA-B</a:t>
            </a:r>
            <a:endParaRPr lang="en-US" sz="2700" dirty="0"/>
          </a:p>
        </p:txBody>
      </p:sp>
      <p:sp>
        <p:nvSpPr>
          <p:cNvPr id="8" name="Text Placeholder 7">
            <a:extLst>
              <a:ext uri="{FF2B5EF4-FFF2-40B4-BE49-F238E27FC236}">
                <a16:creationId xmlns:a16="http://schemas.microsoft.com/office/drawing/2014/main" id="{6CBBE9C2-ACAC-4A4B-B2E5-AC0F425D7C2E}"/>
              </a:ext>
            </a:extLst>
          </p:cNvPr>
          <p:cNvSpPr>
            <a:spLocks noGrp="1"/>
          </p:cNvSpPr>
          <p:nvPr>
            <p:ph type="body" sz="quarter" idx="10"/>
          </p:nvPr>
        </p:nvSpPr>
        <p:spPr>
          <a:xfrm>
            <a:off x="0" y="4743391"/>
            <a:ext cx="9144000" cy="400110"/>
          </a:xfrm>
        </p:spPr>
        <p:txBody>
          <a:bodyPr/>
          <a:lstStyle/>
          <a:p>
            <a:pPr marL="0" indent="0"/>
            <a:br>
              <a:rPr lang="en-US" dirty="0"/>
            </a:br>
            <a:r>
              <a:rPr lang="en-US" dirty="0"/>
              <a:t>Gowda CR, et al. </a:t>
            </a:r>
            <a:r>
              <a:rPr lang="en-US" i="1" dirty="0"/>
              <a:t>CNS Spectrums</a:t>
            </a:r>
            <a:r>
              <a:rPr lang="en-US" dirty="0"/>
              <a:t>. 2014;19:28–34.</a:t>
            </a:r>
          </a:p>
        </p:txBody>
      </p:sp>
      <p:sp>
        <p:nvSpPr>
          <p:cNvPr id="12" name="Down Arrow 11">
            <a:extLst>
              <a:ext uri="{FF2B5EF4-FFF2-40B4-BE49-F238E27FC236}">
                <a16:creationId xmlns:a16="http://schemas.microsoft.com/office/drawing/2014/main" id="{A4E67C4F-80BE-8141-BFB6-643AD1888EA3}"/>
              </a:ext>
            </a:extLst>
          </p:cNvPr>
          <p:cNvSpPr/>
          <p:nvPr/>
        </p:nvSpPr>
        <p:spPr>
          <a:xfrm>
            <a:off x="673934" y="2595441"/>
            <a:ext cx="34289" cy="2694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own Arrow 12">
            <a:extLst>
              <a:ext uri="{FF2B5EF4-FFF2-40B4-BE49-F238E27FC236}">
                <a16:creationId xmlns:a16="http://schemas.microsoft.com/office/drawing/2014/main" id="{FB45A64D-E013-2444-B682-56909CDA5FF0}"/>
              </a:ext>
            </a:extLst>
          </p:cNvPr>
          <p:cNvSpPr/>
          <p:nvPr/>
        </p:nvSpPr>
        <p:spPr>
          <a:xfrm>
            <a:off x="677631" y="3681957"/>
            <a:ext cx="34289" cy="2694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Up Arrow 13">
            <a:extLst>
              <a:ext uri="{FF2B5EF4-FFF2-40B4-BE49-F238E27FC236}">
                <a16:creationId xmlns:a16="http://schemas.microsoft.com/office/drawing/2014/main" id="{73C8FB93-5E41-2E47-BF6F-422701A9C4CE}"/>
              </a:ext>
            </a:extLst>
          </p:cNvPr>
          <p:cNvSpPr/>
          <p:nvPr/>
        </p:nvSpPr>
        <p:spPr>
          <a:xfrm flipH="1">
            <a:off x="667260" y="3127848"/>
            <a:ext cx="45719" cy="3110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88A59643-730F-3045-86BE-324658EDA2ED}"/>
              </a:ext>
            </a:extLst>
          </p:cNvPr>
          <p:cNvSpPr txBox="1">
            <a:spLocks/>
          </p:cNvSpPr>
          <p:nvPr/>
        </p:nvSpPr>
        <p:spPr>
          <a:xfrm>
            <a:off x="336884" y="1111796"/>
            <a:ext cx="4423888" cy="2734595"/>
          </a:xfrm>
          <a:prstGeom prst="rect">
            <a:avLst/>
          </a:prstGeom>
        </p:spPr>
        <p:txBody>
          <a:bodyPr/>
          <a:lstStyle>
            <a:lvl1pPr marL="346075" indent="-346075" algn="l" defTabSz="914400" rtl="0" eaLnBrk="1" latinLnBrk="0" hangingPunct="1">
              <a:lnSpc>
                <a:spcPct val="85000"/>
              </a:lnSpc>
              <a:spcBef>
                <a:spcPts val="800"/>
              </a:spcBef>
              <a:buClr>
                <a:schemeClr val="accent1"/>
              </a:buClr>
              <a:buSzPct val="115000"/>
              <a:buFont typeface="Arial"/>
              <a:buChar char="●"/>
              <a:defRPr sz="2800" kern="1200">
                <a:solidFill>
                  <a:schemeClr val="tx2"/>
                </a:solidFill>
                <a:latin typeface="Arial"/>
                <a:ea typeface="+mn-ea"/>
                <a:cs typeface="Arial"/>
              </a:defRPr>
            </a:lvl1pPr>
            <a:lvl2pPr marL="739775" indent="-282575"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2pPr>
            <a:lvl3pPr marL="1078992"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3pPr>
            <a:lvl4pPr marL="1481328"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4pPr>
            <a:lvl5pPr marL="1883664" indent="-283464" algn="l" defTabSz="914400" rtl="0" eaLnBrk="1" latinLnBrk="0" hangingPunct="1">
              <a:lnSpc>
                <a:spcPct val="85000"/>
              </a:lnSpc>
              <a:spcBef>
                <a:spcPts val="0"/>
              </a:spcBef>
              <a:buClr>
                <a:schemeClr val="accent2"/>
              </a:buClr>
              <a:buSzPct val="115000"/>
              <a:buFont typeface="Arial"/>
              <a:buChar char="●"/>
              <a:defRPr sz="2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a:buFont typeface="Arial" panose="020B0604020202020204" pitchFamily="34" charset="0"/>
              <a:buChar char="•"/>
            </a:pPr>
            <a:r>
              <a:rPr lang="en-US" sz="2000" dirty="0"/>
              <a:t>GABA shuts off wake-promoting impact during the sleep-wake cycle</a:t>
            </a:r>
          </a:p>
          <a:p>
            <a:pPr marL="257175" indent="-257175">
              <a:buFont typeface="Arial" panose="020B0604020202020204" pitchFamily="34" charset="0"/>
              <a:buChar char="•"/>
            </a:pPr>
            <a:r>
              <a:rPr lang="en-US" sz="2000" dirty="0"/>
              <a:t>GABA-B selectivity results in OSA and narcolepsy:</a:t>
            </a:r>
          </a:p>
          <a:p>
            <a:pPr marL="285750" indent="-285750">
              <a:buFont typeface="Arial" panose="020B0604020202020204" pitchFamily="34" charset="0"/>
              <a:buChar char="•"/>
            </a:pPr>
            <a:endParaRPr lang="en-US" sz="2000" dirty="0"/>
          </a:p>
        </p:txBody>
      </p:sp>
      <p:sp>
        <p:nvSpPr>
          <p:cNvPr id="16" name="TextBox 15">
            <a:extLst>
              <a:ext uri="{FF2B5EF4-FFF2-40B4-BE49-F238E27FC236}">
                <a16:creationId xmlns:a16="http://schemas.microsoft.com/office/drawing/2014/main" id="{38C623B4-007B-C446-8FE4-FB179AD417DA}"/>
              </a:ext>
            </a:extLst>
          </p:cNvPr>
          <p:cNvSpPr txBox="1"/>
          <p:nvPr/>
        </p:nvSpPr>
        <p:spPr>
          <a:xfrm>
            <a:off x="372969" y="2501920"/>
            <a:ext cx="4409574" cy="2031325"/>
          </a:xfrm>
          <a:prstGeom prst="rect">
            <a:avLst/>
          </a:prstGeom>
          <a:noFill/>
        </p:spPr>
        <p:txBody>
          <a:bodyPr wrap="square" rtlCol="0">
            <a:spAutoFit/>
          </a:bodyPr>
          <a:lstStyle/>
          <a:p>
            <a:pPr lvl="1"/>
            <a:r>
              <a:rPr lang="en-US" dirty="0"/>
              <a:t>Cataplexy</a:t>
            </a:r>
          </a:p>
          <a:p>
            <a:pPr lvl="1"/>
            <a:endParaRPr lang="en-US" dirty="0"/>
          </a:p>
          <a:p>
            <a:pPr lvl="1"/>
            <a:r>
              <a:rPr lang="en-US" dirty="0"/>
              <a:t>Slow-wave sleep</a:t>
            </a:r>
          </a:p>
          <a:p>
            <a:pPr lvl="1"/>
            <a:endParaRPr lang="en-US" dirty="0"/>
          </a:p>
          <a:p>
            <a:pPr lvl="1"/>
            <a:r>
              <a:rPr lang="en-US" dirty="0"/>
              <a:t>EDS</a:t>
            </a:r>
          </a:p>
          <a:p>
            <a:endParaRPr lang="en-US" dirty="0"/>
          </a:p>
          <a:p>
            <a:endParaRPr lang="en-US" dirty="0"/>
          </a:p>
        </p:txBody>
      </p:sp>
      <p:grpSp>
        <p:nvGrpSpPr>
          <p:cNvPr id="20" name="Group 19">
            <a:extLst>
              <a:ext uri="{FF2B5EF4-FFF2-40B4-BE49-F238E27FC236}">
                <a16:creationId xmlns:a16="http://schemas.microsoft.com/office/drawing/2014/main" id="{8B76B4A9-C1CE-E144-9A94-7989AA69A2BB}"/>
              </a:ext>
            </a:extLst>
          </p:cNvPr>
          <p:cNvGrpSpPr/>
          <p:nvPr/>
        </p:nvGrpSpPr>
        <p:grpSpPr>
          <a:xfrm>
            <a:off x="5302876" y="722433"/>
            <a:ext cx="2941433" cy="4284999"/>
            <a:chOff x="5374415" y="722433"/>
            <a:chExt cx="2941433" cy="4284999"/>
          </a:xfrm>
        </p:grpSpPr>
        <p:pic>
          <p:nvPicPr>
            <p:cNvPr id="7" name="Picture 6" descr="A picture containing drawing&#10;&#10;Description automatically generated">
              <a:extLst>
                <a:ext uri="{FF2B5EF4-FFF2-40B4-BE49-F238E27FC236}">
                  <a16:creationId xmlns:a16="http://schemas.microsoft.com/office/drawing/2014/main" id="{39860A74-7E7B-F044-9BF3-9BFA99EDD533}"/>
                </a:ext>
              </a:extLst>
            </p:cNvPr>
            <p:cNvPicPr>
              <a:picLocks noChangeAspect="1"/>
            </p:cNvPicPr>
            <p:nvPr/>
          </p:nvPicPr>
          <p:blipFill>
            <a:blip r:embed="rId3"/>
            <a:stretch>
              <a:fillRect/>
            </a:stretch>
          </p:blipFill>
          <p:spPr>
            <a:xfrm>
              <a:off x="5374415" y="722433"/>
              <a:ext cx="2820506" cy="4284999"/>
            </a:xfrm>
            <a:prstGeom prst="rect">
              <a:avLst/>
            </a:prstGeom>
          </p:spPr>
        </p:pic>
        <p:sp>
          <p:nvSpPr>
            <p:cNvPr id="17" name="TextBox 16">
              <a:extLst>
                <a:ext uri="{FF2B5EF4-FFF2-40B4-BE49-F238E27FC236}">
                  <a16:creationId xmlns:a16="http://schemas.microsoft.com/office/drawing/2014/main" id="{44976BC7-F338-5A4A-B6EB-DDA4AE9EAF86}"/>
                </a:ext>
              </a:extLst>
            </p:cNvPr>
            <p:cNvSpPr txBox="1"/>
            <p:nvPr/>
          </p:nvSpPr>
          <p:spPr>
            <a:xfrm>
              <a:off x="7260617" y="2555997"/>
              <a:ext cx="1055231" cy="230832"/>
            </a:xfrm>
            <a:prstGeom prst="rect">
              <a:avLst/>
            </a:prstGeom>
            <a:solidFill>
              <a:schemeClr val="bg1"/>
            </a:solidFill>
          </p:spPr>
          <p:txBody>
            <a:bodyPr wrap="square" rtlCol="0">
              <a:spAutoFit/>
            </a:bodyPr>
            <a:lstStyle/>
            <a:p>
              <a:r>
                <a:rPr lang="en-US" sz="900" dirty="0"/>
                <a:t>SXB, JZP-258</a:t>
              </a:r>
            </a:p>
          </p:txBody>
        </p:sp>
        <p:sp>
          <p:nvSpPr>
            <p:cNvPr id="11" name="TextBox 10">
              <a:extLst>
                <a:ext uri="{FF2B5EF4-FFF2-40B4-BE49-F238E27FC236}">
                  <a16:creationId xmlns:a16="http://schemas.microsoft.com/office/drawing/2014/main" id="{01940AC2-C7D3-5D4C-89F0-60FA40EBFA5E}"/>
                </a:ext>
              </a:extLst>
            </p:cNvPr>
            <p:cNvSpPr txBox="1"/>
            <p:nvPr/>
          </p:nvSpPr>
          <p:spPr>
            <a:xfrm>
              <a:off x="6511332" y="4612193"/>
              <a:ext cx="602901" cy="215444"/>
            </a:xfrm>
            <a:prstGeom prst="rect">
              <a:avLst/>
            </a:prstGeom>
            <a:solidFill>
              <a:schemeClr val="bg1"/>
            </a:solidFill>
          </p:spPr>
          <p:txBody>
            <a:bodyPr wrap="square" rtlCol="0">
              <a:spAutoFit/>
            </a:bodyPr>
            <a:lstStyle/>
            <a:p>
              <a:endParaRPr lang="en-US" sz="800" dirty="0"/>
            </a:p>
          </p:txBody>
        </p:sp>
        <p:sp>
          <p:nvSpPr>
            <p:cNvPr id="18" name="TextBox 17">
              <a:extLst>
                <a:ext uri="{FF2B5EF4-FFF2-40B4-BE49-F238E27FC236}">
                  <a16:creationId xmlns:a16="http://schemas.microsoft.com/office/drawing/2014/main" id="{46122ADB-1A85-4A4E-885A-2B68E125481B}"/>
                </a:ext>
              </a:extLst>
            </p:cNvPr>
            <p:cNvSpPr txBox="1"/>
            <p:nvPr/>
          </p:nvSpPr>
          <p:spPr>
            <a:xfrm>
              <a:off x="6312391" y="4194576"/>
              <a:ext cx="602901" cy="369332"/>
            </a:xfrm>
            <a:prstGeom prst="rect">
              <a:avLst/>
            </a:prstGeom>
            <a:solidFill>
              <a:schemeClr val="bg1"/>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501A86A1-715C-3045-96DD-0BD32E2207F0}"/>
                </a:ext>
              </a:extLst>
            </p:cNvPr>
            <p:cNvSpPr txBox="1"/>
            <p:nvPr/>
          </p:nvSpPr>
          <p:spPr>
            <a:xfrm>
              <a:off x="6471139" y="4729429"/>
              <a:ext cx="1507252" cy="276999"/>
            </a:xfrm>
            <a:prstGeom prst="rect">
              <a:avLst/>
            </a:prstGeom>
            <a:solidFill>
              <a:schemeClr val="bg1"/>
            </a:solidFill>
          </p:spPr>
          <p:txBody>
            <a:bodyPr wrap="square" rtlCol="0">
              <a:spAutoFit/>
            </a:bodyPr>
            <a:lstStyle/>
            <a:p>
              <a:endParaRPr lang="en-US" sz="1200" dirty="0"/>
            </a:p>
          </p:txBody>
        </p:sp>
      </p:grpSp>
    </p:spTree>
    <p:extLst>
      <p:ext uri="{BB962C8B-B14F-4D97-AF65-F5344CB8AC3E}">
        <p14:creationId xmlns:p14="http://schemas.microsoft.com/office/powerpoint/2010/main" val="228007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7A9D70D-D332-C54E-A9C3-397CCE084C2A}"/>
              </a:ext>
            </a:extLst>
          </p:cNvPr>
          <p:cNvSpPr>
            <a:spLocks noGrp="1"/>
          </p:cNvSpPr>
          <p:nvPr>
            <p:ph idx="1"/>
          </p:nvPr>
        </p:nvSpPr>
        <p:spPr>
          <a:xfrm>
            <a:off x="336884" y="1111796"/>
            <a:ext cx="8502316" cy="2758704"/>
          </a:xfrm>
        </p:spPr>
        <p:txBody>
          <a:bodyPr/>
          <a:lstStyle/>
          <a:p>
            <a:r>
              <a:rPr lang="en-US" dirty="0"/>
              <a:t>Identify key neurotransmitters involved in the sleep-wake cycle, particularly those involved in narcolepsy (type 1 and type 2) and OSA </a:t>
            </a:r>
          </a:p>
          <a:p>
            <a:r>
              <a:rPr lang="en-US" dirty="0"/>
              <a:t>Recognize how therapies targeted to the key neurotransmitters in the sleep-wake cycle exert their therapeutic effect on EDS in narcolepsy and OSA</a:t>
            </a:r>
          </a:p>
        </p:txBody>
      </p:sp>
      <p:sp>
        <p:nvSpPr>
          <p:cNvPr id="5" name="Title 4">
            <a:extLst>
              <a:ext uri="{FF2B5EF4-FFF2-40B4-BE49-F238E27FC236}">
                <a16:creationId xmlns:a16="http://schemas.microsoft.com/office/drawing/2014/main" id="{76B19D86-3EC8-BE46-A7D1-BBE097ECCCC6}"/>
              </a:ext>
            </a:extLst>
          </p:cNvPr>
          <p:cNvSpPr>
            <a:spLocks noGrp="1"/>
          </p:cNvSpPr>
          <p:nvPr>
            <p:ph type="title"/>
          </p:nvPr>
        </p:nvSpPr>
        <p:spPr/>
        <p:txBody>
          <a:bodyPr/>
          <a:lstStyle/>
          <a:p>
            <a:r>
              <a:rPr lang="en-US" dirty="0"/>
              <a:t>SMART Goals</a:t>
            </a:r>
          </a:p>
        </p:txBody>
      </p:sp>
      <p:sp>
        <p:nvSpPr>
          <p:cNvPr id="7" name="Text Placeholder 6">
            <a:extLst>
              <a:ext uri="{FF2B5EF4-FFF2-40B4-BE49-F238E27FC236}">
                <a16:creationId xmlns:a16="http://schemas.microsoft.com/office/drawing/2014/main" id="{A3571E93-172B-8142-B73F-7DDC81A59241}"/>
              </a:ext>
            </a:extLst>
          </p:cNvPr>
          <p:cNvSpPr>
            <a:spLocks noGrp="1"/>
          </p:cNvSpPr>
          <p:nvPr>
            <p:ph type="body" sz="half" idx="2"/>
          </p:nvPr>
        </p:nvSpPr>
        <p:spPr>
          <a:xfrm>
            <a:off x="320842" y="547827"/>
            <a:ext cx="8502316" cy="367024"/>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8" name="Text Placeholder 7">
            <a:extLst>
              <a:ext uri="{FF2B5EF4-FFF2-40B4-BE49-F238E27FC236}">
                <a16:creationId xmlns:a16="http://schemas.microsoft.com/office/drawing/2014/main" id="{03CC67C5-7D58-EB41-89BE-D0033DA2448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8835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1930-D1A7-DD49-B35D-6FD5096A8728}"/>
              </a:ext>
            </a:extLst>
          </p:cNvPr>
          <p:cNvSpPr>
            <a:spLocks noGrp="1"/>
          </p:cNvSpPr>
          <p:nvPr>
            <p:ph type="title"/>
          </p:nvPr>
        </p:nvSpPr>
        <p:spPr/>
        <p:txBody>
          <a:bodyPr/>
          <a:lstStyle/>
          <a:p>
            <a:r>
              <a:rPr lang="en-US" dirty="0"/>
              <a:t>Additional Abbreviations</a:t>
            </a:r>
          </a:p>
        </p:txBody>
      </p:sp>
      <p:sp>
        <p:nvSpPr>
          <p:cNvPr id="3" name="Content Placeholder 2">
            <a:extLst>
              <a:ext uri="{FF2B5EF4-FFF2-40B4-BE49-F238E27FC236}">
                <a16:creationId xmlns:a16="http://schemas.microsoft.com/office/drawing/2014/main" id="{61CFCFAC-2AD2-BF4F-B769-FF795C491737}"/>
              </a:ext>
            </a:extLst>
          </p:cNvPr>
          <p:cNvSpPr>
            <a:spLocks noGrp="1"/>
          </p:cNvSpPr>
          <p:nvPr>
            <p:ph sz="half" idx="1"/>
          </p:nvPr>
        </p:nvSpPr>
        <p:spPr/>
        <p:txBody>
          <a:bodyPr/>
          <a:lstStyle/>
          <a:p>
            <a:pPr marL="0" indent="0">
              <a:buNone/>
            </a:pPr>
            <a:r>
              <a:rPr lang="en-US" sz="1600" dirty="0"/>
              <a:t>5-HT = 5-hyroxytryptamine</a:t>
            </a:r>
            <a:br>
              <a:rPr lang="en-US" sz="1600" dirty="0"/>
            </a:br>
            <a:r>
              <a:rPr lang="en-US" sz="1600" dirty="0"/>
              <a:t>AC = anterior commissure</a:t>
            </a:r>
            <a:br>
              <a:rPr lang="en-US" sz="1600" dirty="0"/>
            </a:br>
            <a:r>
              <a:rPr lang="en-US" sz="1600" dirty="0"/>
              <a:t>Ach =  acetylcholine</a:t>
            </a:r>
            <a:br>
              <a:rPr lang="en-US" sz="1600" dirty="0"/>
            </a:br>
            <a:r>
              <a:rPr lang="en-US" sz="1600" dirty="0"/>
              <a:t>BF = basal forebrain</a:t>
            </a:r>
            <a:br>
              <a:rPr lang="en-US" sz="1600" dirty="0"/>
            </a:br>
            <a:r>
              <a:rPr lang="en-US" sz="1600" dirty="0"/>
              <a:t>Ca = calcium</a:t>
            </a:r>
            <a:br>
              <a:rPr lang="en-US" sz="1600" dirty="0"/>
            </a:br>
            <a:r>
              <a:rPr lang="en-US" sz="1600" dirty="0"/>
              <a:t>cAMP = cyclic adenosine monophosphate</a:t>
            </a:r>
            <a:br>
              <a:rPr lang="en-US" sz="1600" dirty="0"/>
            </a:br>
            <a:r>
              <a:rPr lang="en-US" sz="1600" dirty="0"/>
              <a:t>DAG = diglyceride</a:t>
            </a:r>
            <a:br>
              <a:rPr lang="en-US" sz="1600" dirty="0"/>
            </a:br>
            <a:r>
              <a:rPr lang="en-US" sz="1600" dirty="0"/>
              <a:t>GHB = gamma-hydroxybutyrate</a:t>
            </a:r>
            <a:br>
              <a:rPr lang="en-US" sz="1600" dirty="0"/>
            </a:br>
            <a:r>
              <a:rPr lang="en-US" sz="1600" dirty="0"/>
              <a:t>GLU = glutamine</a:t>
            </a:r>
            <a:br>
              <a:rPr lang="en-US" sz="1600" dirty="0"/>
            </a:br>
            <a:r>
              <a:rPr lang="en-US" sz="1600" dirty="0"/>
              <a:t>H = hydrogen</a:t>
            </a:r>
            <a:br>
              <a:rPr lang="en-US" sz="1600" dirty="0"/>
            </a:br>
            <a:r>
              <a:rPr lang="en-US" sz="1600" dirty="0"/>
              <a:t>HA = hyaluronic acid</a:t>
            </a:r>
            <a:br>
              <a:rPr lang="en-US" sz="1600" dirty="0"/>
            </a:br>
            <a:r>
              <a:rPr lang="en-US" sz="1600" dirty="0"/>
              <a:t>HDC = histidine decarboxylase</a:t>
            </a:r>
            <a:br>
              <a:rPr lang="en-US" sz="1600" dirty="0"/>
            </a:br>
            <a:r>
              <a:rPr lang="en-US" sz="1600" dirty="0"/>
              <a:t>HNMT = histamine N-methyltransferase</a:t>
            </a:r>
            <a:br>
              <a:rPr lang="en-US" sz="1600" dirty="0"/>
            </a:br>
            <a:r>
              <a:rPr lang="en-US" sz="1600" dirty="0" err="1"/>
              <a:t>ir</a:t>
            </a:r>
            <a:r>
              <a:rPr lang="en-US" sz="1600" dirty="0"/>
              <a:t> = iridium</a:t>
            </a:r>
            <a:br>
              <a:rPr lang="en-US" sz="1600" dirty="0"/>
            </a:br>
            <a:r>
              <a:rPr lang="en-US" sz="1600" dirty="0"/>
              <a:t>K = potassium</a:t>
            </a:r>
            <a:br>
              <a:rPr lang="en-US" sz="1600" dirty="0"/>
            </a:br>
            <a:r>
              <a:rPr lang="en-US" sz="1600" dirty="0"/>
              <a:t>LDT = </a:t>
            </a:r>
            <a:r>
              <a:rPr lang="en-US" sz="1600" dirty="0" err="1"/>
              <a:t>laterodorsal</a:t>
            </a:r>
            <a:r>
              <a:rPr lang="en-US" sz="1600" dirty="0"/>
              <a:t> tegmental hormone</a:t>
            </a:r>
            <a:br>
              <a:rPr lang="en-US" sz="1600" dirty="0"/>
            </a:br>
            <a:r>
              <a:rPr lang="en-US" sz="1600" dirty="0"/>
              <a:t>LH = lateral hypothalamus</a:t>
            </a:r>
            <a:br>
              <a:rPr lang="en-US" sz="1600" dirty="0"/>
            </a:br>
            <a:br>
              <a:rPr lang="en-US" sz="1600" dirty="0"/>
            </a:br>
            <a:endParaRPr lang="en-US" sz="1600" dirty="0"/>
          </a:p>
        </p:txBody>
      </p:sp>
      <p:sp>
        <p:nvSpPr>
          <p:cNvPr id="4" name="Content Placeholder 3">
            <a:extLst>
              <a:ext uri="{FF2B5EF4-FFF2-40B4-BE49-F238E27FC236}">
                <a16:creationId xmlns:a16="http://schemas.microsoft.com/office/drawing/2014/main" id="{566135FF-C164-1D4A-8F2E-E48D1EE19BAA}"/>
              </a:ext>
            </a:extLst>
          </p:cNvPr>
          <p:cNvSpPr>
            <a:spLocks noGrp="1"/>
          </p:cNvSpPr>
          <p:nvPr>
            <p:ph sz="half" idx="2"/>
          </p:nvPr>
        </p:nvSpPr>
        <p:spPr/>
        <p:txBody>
          <a:bodyPr/>
          <a:lstStyle/>
          <a:p>
            <a:pPr marL="0" indent="0">
              <a:buNone/>
            </a:pPr>
            <a:r>
              <a:rPr lang="en-US" sz="1600" dirty="0"/>
              <a:t>MAO = monoamine oxidases</a:t>
            </a:r>
            <a:br>
              <a:rPr lang="en-US" sz="1600" dirty="0"/>
            </a:br>
            <a:r>
              <a:rPr lang="en-US" sz="1600" dirty="0"/>
              <a:t>NA = nucleus </a:t>
            </a:r>
            <a:r>
              <a:rPr lang="en-US" sz="1600" dirty="0" err="1"/>
              <a:t>accumbens</a:t>
            </a:r>
            <a:br>
              <a:rPr lang="en-US" sz="1600" dirty="0"/>
            </a:br>
            <a:r>
              <a:rPr lang="en-US" sz="1600" dirty="0"/>
              <a:t>Na = sodium</a:t>
            </a:r>
            <a:br>
              <a:rPr lang="en-US" sz="1600" dirty="0"/>
            </a:br>
            <a:r>
              <a:rPr lang="en-US" sz="1600" dirty="0"/>
              <a:t>NMDAR = N-methyl-D-aspartate receptor</a:t>
            </a:r>
            <a:br>
              <a:rPr lang="en-US" sz="1600" dirty="0"/>
            </a:br>
            <a:r>
              <a:rPr lang="en-US" sz="1600" dirty="0"/>
              <a:t>ORX = orexin</a:t>
            </a:r>
            <a:br>
              <a:rPr lang="en-US" sz="1600" dirty="0"/>
            </a:br>
            <a:r>
              <a:rPr lang="en-US" sz="1600" dirty="0"/>
              <a:t>PAG = </a:t>
            </a:r>
            <a:r>
              <a:rPr lang="en-US" sz="1600" dirty="0" err="1"/>
              <a:t>periagueductal</a:t>
            </a:r>
            <a:r>
              <a:rPr lang="en-US" sz="1600" dirty="0"/>
              <a:t> gray</a:t>
            </a:r>
            <a:br>
              <a:rPr lang="en-US" sz="1600" dirty="0"/>
            </a:br>
            <a:r>
              <a:rPr lang="en-US" sz="1600" dirty="0"/>
              <a:t>PIP2 = phosphatidylinositol diphosphate</a:t>
            </a:r>
            <a:br>
              <a:rPr lang="en-US" sz="1600" dirty="0"/>
            </a:br>
            <a:r>
              <a:rPr lang="en-US" sz="1600" dirty="0"/>
              <a:t>PKA = protein kinase A</a:t>
            </a:r>
            <a:br>
              <a:rPr lang="en-US" sz="1600" dirty="0"/>
            </a:br>
            <a:r>
              <a:rPr lang="en-US" sz="1600" dirty="0"/>
              <a:t>PKC = protein kinase C</a:t>
            </a:r>
            <a:br>
              <a:rPr lang="en-US" sz="1600" dirty="0"/>
            </a:br>
            <a:r>
              <a:rPr lang="en-US" sz="1600" dirty="0"/>
              <a:t>PLC = phospholipase C</a:t>
            </a:r>
            <a:br>
              <a:rPr lang="en-US" sz="1600" dirty="0"/>
            </a:br>
            <a:r>
              <a:rPr lang="en-US" sz="1600" dirty="0"/>
              <a:t>PPT = pedunculopontine tegmental nucleus</a:t>
            </a:r>
            <a:br>
              <a:rPr lang="en-US" sz="1600" dirty="0"/>
            </a:br>
            <a:r>
              <a:rPr lang="en-US" sz="1600" dirty="0"/>
              <a:t>TMN = tuberomammillary nucleus</a:t>
            </a:r>
            <a:br>
              <a:rPr lang="en-US" sz="1600" dirty="0"/>
            </a:br>
            <a:r>
              <a:rPr lang="en-US" sz="1600" dirty="0"/>
              <a:t>VLPO = ventrolateral preoptic nucleus</a:t>
            </a:r>
            <a:br>
              <a:rPr lang="en-US" sz="1600" dirty="0"/>
            </a:br>
            <a:r>
              <a:rPr lang="en-US" sz="1600" dirty="0"/>
              <a:t>VMAT = vesicular monoamine transporter</a:t>
            </a:r>
          </a:p>
        </p:txBody>
      </p:sp>
      <p:sp>
        <p:nvSpPr>
          <p:cNvPr id="5" name="Text Placeholder 4">
            <a:extLst>
              <a:ext uri="{FF2B5EF4-FFF2-40B4-BE49-F238E27FC236}">
                <a16:creationId xmlns:a16="http://schemas.microsoft.com/office/drawing/2014/main" id="{B60A7120-4570-5044-B5BE-56139984B01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803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4DB3E3-7D99-9E4C-815A-79DD510842E3}"/>
              </a:ext>
            </a:extLst>
          </p:cNvPr>
          <p:cNvSpPr>
            <a:spLocks noGrp="1"/>
          </p:cNvSpPr>
          <p:nvPr>
            <p:ph type="title"/>
          </p:nvPr>
        </p:nvSpPr>
        <p:spPr>
          <a:xfrm>
            <a:off x="549274" y="1197083"/>
            <a:ext cx="8001000" cy="3388620"/>
          </a:xfrm>
        </p:spPr>
        <p:txBody>
          <a:bodyPr/>
          <a:lstStyle/>
          <a:p>
            <a:pPr>
              <a:spcBef>
                <a:spcPts val="1000"/>
              </a:spcBef>
            </a:pPr>
            <a:r>
              <a:rPr lang="en-US" sz="2800" dirty="0">
                <a:solidFill>
                  <a:schemeClr val="bg2"/>
                </a:solidFill>
              </a:rPr>
              <a:t>To receive CME/CE credit, click on the link to complete the post-test and evaluation online. Be sure to fill in your </a:t>
            </a:r>
            <a:r>
              <a:rPr lang="en-US" sz="2800" b="1" dirty="0">
                <a:solidFill>
                  <a:schemeClr val="bg2"/>
                </a:solidFill>
              </a:rPr>
              <a:t>ABIM ID number </a:t>
            </a:r>
            <a:r>
              <a:rPr lang="en-US" sz="2800" dirty="0">
                <a:solidFill>
                  <a:schemeClr val="bg2"/>
                </a:solidFill>
              </a:rPr>
              <a:t>and </a:t>
            </a:r>
            <a:r>
              <a:rPr lang="en-US" sz="2800" b="1" dirty="0">
                <a:solidFill>
                  <a:schemeClr val="bg2"/>
                </a:solidFill>
              </a:rPr>
              <a:t>DOB</a:t>
            </a:r>
            <a:r>
              <a:rPr lang="en-US" sz="2800" dirty="0">
                <a:solidFill>
                  <a:schemeClr val="bg2"/>
                </a:solidFill>
              </a:rPr>
              <a:t> (MM/DD) on the evaluation, so we can submit your credit to ABIM.</a:t>
            </a:r>
            <a:br>
              <a:rPr lang="en-US" sz="2800" dirty="0">
                <a:solidFill>
                  <a:schemeClr val="bg2"/>
                </a:solidFill>
              </a:rPr>
            </a:br>
            <a:br>
              <a:rPr lang="en-US" sz="2800" dirty="0">
                <a:solidFill>
                  <a:schemeClr val="bg2"/>
                </a:solidFill>
              </a:rPr>
            </a:br>
            <a:r>
              <a:rPr lang="en-US" sz="2800" b="1" dirty="0">
                <a:solidFill>
                  <a:schemeClr val="accent3">
                    <a:lumMod val="40000"/>
                    <a:lumOff val="60000"/>
                  </a:schemeClr>
                </a:solidFill>
                <a:hlinkClick r:id="rId2">
                  <a:extLst>
                    <a:ext uri="{A12FA001-AC4F-418D-AE19-62706E023703}">
                      <ahyp:hlinkClr xmlns:ahyp="http://schemas.microsoft.com/office/drawing/2018/hyperlinkcolor" val="tx"/>
                    </a:ext>
                  </a:extLst>
                </a:hlinkClick>
              </a:rPr>
              <a:t>http://www.cmeoutfitters.com/TST43735</a:t>
            </a:r>
            <a:br>
              <a:rPr lang="en-US" sz="2800" b="1" dirty="0">
                <a:solidFill>
                  <a:schemeClr val="bg1"/>
                </a:solidFill>
              </a:rPr>
            </a:br>
            <a:r>
              <a:rPr lang="en-US" sz="2800" dirty="0">
                <a:solidFill>
                  <a:schemeClr val="bg2"/>
                </a:solidFill>
              </a:rPr>
              <a:t>Participants can print their certificate or statement of credit immediately.</a:t>
            </a:r>
          </a:p>
        </p:txBody>
      </p:sp>
      <p:sp>
        <p:nvSpPr>
          <p:cNvPr id="3" name="Title 1">
            <a:extLst>
              <a:ext uri="{FF2B5EF4-FFF2-40B4-BE49-F238E27FC236}">
                <a16:creationId xmlns:a16="http://schemas.microsoft.com/office/drawing/2014/main" id="{F81EC4C3-4433-624E-A6D2-D37BB8DA9538}"/>
              </a:ext>
            </a:extLst>
          </p:cNvPr>
          <p:cNvSpPr txBox="1">
            <a:spLocks/>
          </p:cNvSpPr>
          <p:nvPr/>
        </p:nvSpPr>
        <p:spPr>
          <a:xfrm>
            <a:off x="373590" y="543384"/>
            <a:ext cx="8308975" cy="563231"/>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lgn="ctr"/>
            <a:r>
              <a:rPr lang="en-US" sz="3600" dirty="0">
                <a:solidFill>
                  <a:schemeClr val="accent2"/>
                </a:solidFill>
              </a:rPr>
              <a:t>How to Collect Credit for this Activity</a:t>
            </a:r>
          </a:p>
        </p:txBody>
      </p:sp>
    </p:spTree>
    <p:extLst>
      <p:ext uri="{BB962C8B-B14F-4D97-AF65-F5344CB8AC3E}">
        <p14:creationId xmlns:p14="http://schemas.microsoft.com/office/powerpoint/2010/main" val="404169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76C1-253A-D44A-A9B0-690774CEE318}"/>
              </a:ext>
            </a:extLst>
          </p:cNvPr>
          <p:cNvSpPr>
            <a:spLocks noGrp="1"/>
          </p:cNvSpPr>
          <p:nvPr>
            <p:ph type="ctrTitle"/>
          </p:nvPr>
        </p:nvSpPr>
        <p:spPr>
          <a:xfrm>
            <a:off x="3192796" y="1185039"/>
            <a:ext cx="5506704" cy="1027974"/>
          </a:xfrm>
        </p:spPr>
        <p:txBody>
          <a:bodyPr/>
          <a:lstStyle/>
          <a:p>
            <a:r>
              <a:rPr lang="en-US" sz="3600" i="1" dirty="0"/>
              <a:t>Visit the </a:t>
            </a:r>
            <a:br>
              <a:rPr lang="en-US" dirty="0"/>
            </a:br>
            <a:r>
              <a:rPr lang="en-US" b="1" dirty="0"/>
              <a:t>Sleep Disorders Hub </a:t>
            </a:r>
          </a:p>
        </p:txBody>
      </p:sp>
      <p:sp>
        <p:nvSpPr>
          <p:cNvPr id="3" name="Text Placeholder 2">
            <a:extLst>
              <a:ext uri="{FF2B5EF4-FFF2-40B4-BE49-F238E27FC236}">
                <a16:creationId xmlns:a16="http://schemas.microsoft.com/office/drawing/2014/main" id="{863795BB-C7AD-F545-8DE5-4901F093E68A}"/>
              </a:ext>
            </a:extLst>
          </p:cNvPr>
          <p:cNvSpPr>
            <a:spLocks noGrp="1"/>
          </p:cNvSpPr>
          <p:nvPr>
            <p:ph type="subTitle" idx="1"/>
          </p:nvPr>
        </p:nvSpPr>
        <p:spPr>
          <a:xfrm>
            <a:off x="3174274" y="2120247"/>
            <a:ext cx="5969726" cy="1962076"/>
          </a:xfrm>
        </p:spPr>
        <p:txBody>
          <a:bodyPr/>
          <a:lstStyle/>
          <a:p>
            <a:r>
              <a:rPr lang="en-US" sz="2800" dirty="0">
                <a:solidFill>
                  <a:schemeClr val="bg2"/>
                </a:solidFill>
              </a:rPr>
              <a:t>Free resources, education, and tools for both HCPs and patients about EDS.</a:t>
            </a:r>
            <a:endParaRPr lang="en-US" sz="2800" b="1" dirty="0">
              <a:solidFill>
                <a:schemeClr val="bg2"/>
              </a:solidFill>
            </a:endParaRPr>
          </a:p>
          <a:p>
            <a:r>
              <a:rPr lang="en-US" sz="2800" b="1"/>
              <a:t>www</a:t>
            </a:r>
            <a:r>
              <a:rPr lang="en-US" sz="2800" b="1" dirty="0" err="1"/>
              <a:t>.cmeoutfitters.com</a:t>
            </a:r>
            <a:r>
              <a:rPr lang="en-US" sz="2800" b="1" dirty="0"/>
              <a:t>/sleep-disorders-hub/</a:t>
            </a:r>
            <a:endParaRPr lang="en-US" sz="2800" dirty="0"/>
          </a:p>
        </p:txBody>
      </p:sp>
    </p:spTree>
    <p:extLst>
      <p:ext uri="{BB962C8B-B14F-4D97-AF65-F5344CB8AC3E}">
        <p14:creationId xmlns:p14="http://schemas.microsoft.com/office/powerpoint/2010/main" val="20445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776" y="1324907"/>
            <a:ext cx="5286378" cy="978729"/>
          </a:xfrm>
        </p:spPr>
        <p:txBody>
          <a:bodyPr/>
          <a:lstStyle/>
          <a:p>
            <a:r>
              <a:rPr lang="en-US" sz="3600" dirty="0"/>
              <a:t>Richard K. </a:t>
            </a:r>
            <a:r>
              <a:rPr lang="en-US" sz="3600" dirty="0" err="1"/>
              <a:t>Bogan</a:t>
            </a:r>
            <a:r>
              <a:rPr lang="en-US" sz="3600" dirty="0"/>
              <a:t>, MD, FCCP, FAASM</a:t>
            </a:r>
          </a:p>
        </p:txBody>
      </p:sp>
      <p:sp>
        <p:nvSpPr>
          <p:cNvPr id="3" name="Subtitle 2"/>
          <p:cNvSpPr>
            <a:spLocks noGrp="1"/>
          </p:cNvSpPr>
          <p:nvPr>
            <p:ph type="subTitle" idx="1"/>
          </p:nvPr>
        </p:nvSpPr>
        <p:spPr>
          <a:xfrm>
            <a:off x="3279776" y="2306809"/>
            <a:ext cx="5286374" cy="1920526"/>
          </a:xfrm>
        </p:spPr>
        <p:txBody>
          <a:bodyPr/>
          <a:lstStyle/>
          <a:p>
            <a:r>
              <a:rPr lang="en-US" sz="1600" dirty="0"/>
              <a:t>President of </a:t>
            </a:r>
            <a:r>
              <a:rPr lang="en-US" sz="1600" dirty="0" err="1"/>
              <a:t>Bogan</a:t>
            </a:r>
            <a:r>
              <a:rPr lang="en-US" sz="1600" dirty="0"/>
              <a:t> Sleep Consultants, LLC</a:t>
            </a:r>
          </a:p>
          <a:p>
            <a:r>
              <a:rPr lang="en-US" sz="1600" dirty="0"/>
              <a:t>Medical Officer, SleepMed, Inc.</a:t>
            </a:r>
          </a:p>
          <a:p>
            <a:r>
              <a:rPr lang="en-US" sz="1600" dirty="0"/>
              <a:t>Director, SleepMed of South Carolina</a:t>
            </a:r>
          </a:p>
          <a:p>
            <a:r>
              <a:rPr lang="en-US" sz="1600" dirty="0"/>
              <a:t>Associate Clinical Professor, University of South Carolina </a:t>
            </a:r>
            <a:br>
              <a:rPr lang="en-US" sz="1600" dirty="0"/>
            </a:br>
            <a:r>
              <a:rPr lang="en-US" sz="1600" dirty="0"/>
              <a:t>School of Medicine, Colombia, SC</a:t>
            </a:r>
          </a:p>
          <a:p>
            <a:r>
              <a:rPr lang="en-US" sz="1600" dirty="0"/>
              <a:t>Associate Clinical Professor, </a:t>
            </a:r>
            <a:br>
              <a:rPr lang="en-US" sz="1600" dirty="0"/>
            </a:br>
            <a:r>
              <a:rPr lang="en-US" sz="1600" dirty="0"/>
              <a:t>Medical University of South Carolina</a:t>
            </a:r>
            <a:br>
              <a:rPr lang="en-US" sz="1600" dirty="0"/>
            </a:br>
            <a:r>
              <a:rPr lang="en-US" sz="1600" dirty="0"/>
              <a:t>Charleston, SC</a:t>
            </a:r>
          </a:p>
        </p:txBody>
      </p:sp>
    </p:spTree>
    <p:extLst>
      <p:ext uri="{BB962C8B-B14F-4D97-AF65-F5344CB8AC3E}">
        <p14:creationId xmlns:p14="http://schemas.microsoft.com/office/powerpoint/2010/main" val="6614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B96534-7886-FA4B-8720-1B92736235F8}"/>
              </a:ext>
            </a:extLst>
          </p:cNvPr>
          <p:cNvSpPr txBox="1">
            <a:spLocks/>
          </p:cNvSpPr>
          <p:nvPr/>
        </p:nvSpPr>
        <p:spPr>
          <a:xfrm>
            <a:off x="1694788" y="1199967"/>
            <a:ext cx="5856926" cy="367024"/>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r>
              <a:rPr lang="en-US" sz="2100" dirty="0"/>
              <a:t>“I Shouldn’t Be This Sleepy”: A Look Into EDS</a:t>
            </a:r>
          </a:p>
        </p:txBody>
      </p:sp>
      <p:grpSp>
        <p:nvGrpSpPr>
          <p:cNvPr id="9" name="Group 8">
            <a:extLst>
              <a:ext uri="{FF2B5EF4-FFF2-40B4-BE49-F238E27FC236}">
                <a16:creationId xmlns:a16="http://schemas.microsoft.com/office/drawing/2014/main" id="{1ED07817-408B-B14A-A20B-11B6386F6C5D}"/>
              </a:ext>
            </a:extLst>
          </p:cNvPr>
          <p:cNvGrpSpPr/>
          <p:nvPr/>
        </p:nvGrpSpPr>
        <p:grpSpPr>
          <a:xfrm>
            <a:off x="1694788" y="224496"/>
            <a:ext cx="5840870" cy="1047381"/>
            <a:chOff x="1651565" y="436753"/>
            <a:chExt cx="5840870" cy="1047381"/>
          </a:xfrm>
        </p:grpSpPr>
        <p:sp>
          <p:nvSpPr>
            <p:cNvPr id="7" name="TextBox 6">
              <a:extLst>
                <a:ext uri="{FF2B5EF4-FFF2-40B4-BE49-F238E27FC236}">
                  <a16:creationId xmlns:a16="http://schemas.microsoft.com/office/drawing/2014/main" id="{A1601DFB-3FB2-F34C-824B-DE4E3144090B}"/>
                </a:ext>
              </a:extLst>
            </p:cNvPr>
            <p:cNvSpPr txBox="1"/>
            <p:nvPr/>
          </p:nvSpPr>
          <p:spPr>
            <a:xfrm>
              <a:off x="5255925" y="719239"/>
              <a:ext cx="2236510" cy="584775"/>
            </a:xfrm>
            <a:prstGeom prst="rect">
              <a:avLst/>
            </a:prstGeom>
            <a:noFill/>
          </p:spPr>
          <p:txBody>
            <a:bodyPr wrap="none" rtlCol="0">
              <a:spAutoFit/>
            </a:bodyPr>
            <a:lstStyle/>
            <a:p>
              <a:r>
                <a:rPr lang="en-US" sz="3200" b="1" dirty="0">
                  <a:solidFill>
                    <a:schemeClr val="bg2"/>
                  </a:solidFill>
                  <a:latin typeface="Avenir Book" panose="02000503020000020003" pitchFamily="2" charset="0"/>
                </a:rPr>
                <a:t>EPISODE 1</a:t>
              </a:r>
            </a:p>
          </p:txBody>
        </p:sp>
        <p:pic>
          <p:nvPicPr>
            <p:cNvPr id="8" name="Picture 7">
              <a:extLst>
                <a:ext uri="{FF2B5EF4-FFF2-40B4-BE49-F238E27FC236}">
                  <a16:creationId xmlns:a16="http://schemas.microsoft.com/office/drawing/2014/main" id="{8515A1F3-376C-6146-A78C-D08221071224}"/>
                </a:ext>
              </a:extLst>
            </p:cNvPr>
            <p:cNvPicPr>
              <a:picLocks noChangeAspect="1"/>
            </p:cNvPicPr>
            <p:nvPr/>
          </p:nvPicPr>
          <p:blipFill>
            <a:blip r:embed="rId3"/>
            <a:stretch>
              <a:fillRect/>
            </a:stretch>
          </p:blipFill>
          <p:spPr>
            <a:xfrm>
              <a:off x="1651565" y="436753"/>
              <a:ext cx="3794084" cy="1047381"/>
            </a:xfrm>
            <a:prstGeom prst="rect">
              <a:avLst/>
            </a:prstGeom>
          </p:spPr>
        </p:pic>
      </p:grpSp>
      <p:sp>
        <p:nvSpPr>
          <p:cNvPr id="10" name="Title 1">
            <a:extLst>
              <a:ext uri="{FF2B5EF4-FFF2-40B4-BE49-F238E27FC236}">
                <a16:creationId xmlns:a16="http://schemas.microsoft.com/office/drawing/2014/main" id="{3F78BCA0-698D-DC4A-8537-87FAE16B8DD8}"/>
              </a:ext>
            </a:extLst>
          </p:cNvPr>
          <p:cNvSpPr txBox="1">
            <a:spLocks/>
          </p:cNvSpPr>
          <p:nvPr/>
        </p:nvSpPr>
        <p:spPr>
          <a:xfrm>
            <a:off x="3272096" y="3491548"/>
            <a:ext cx="5663634" cy="406265"/>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endParaRPr lang="en-US" sz="2400" dirty="0"/>
          </a:p>
        </p:txBody>
      </p:sp>
      <p:grpSp>
        <p:nvGrpSpPr>
          <p:cNvPr id="11" name="Group 10">
            <a:extLst>
              <a:ext uri="{FF2B5EF4-FFF2-40B4-BE49-F238E27FC236}">
                <a16:creationId xmlns:a16="http://schemas.microsoft.com/office/drawing/2014/main" id="{FBFE25D0-3758-0D4F-B0D0-95304131469C}"/>
              </a:ext>
            </a:extLst>
          </p:cNvPr>
          <p:cNvGrpSpPr/>
          <p:nvPr/>
        </p:nvGrpSpPr>
        <p:grpSpPr>
          <a:xfrm>
            <a:off x="1694788" y="1602439"/>
            <a:ext cx="5840870" cy="1047381"/>
            <a:chOff x="1651565" y="436753"/>
            <a:chExt cx="5840870" cy="1047381"/>
          </a:xfrm>
        </p:grpSpPr>
        <p:sp>
          <p:nvSpPr>
            <p:cNvPr id="12" name="TextBox 11">
              <a:extLst>
                <a:ext uri="{FF2B5EF4-FFF2-40B4-BE49-F238E27FC236}">
                  <a16:creationId xmlns:a16="http://schemas.microsoft.com/office/drawing/2014/main" id="{4BF55AE1-E8AE-7B41-BC87-BB85E758F30E}"/>
                </a:ext>
              </a:extLst>
            </p:cNvPr>
            <p:cNvSpPr txBox="1"/>
            <p:nvPr/>
          </p:nvSpPr>
          <p:spPr>
            <a:xfrm>
              <a:off x="5255925" y="700951"/>
              <a:ext cx="2236510" cy="584775"/>
            </a:xfrm>
            <a:prstGeom prst="rect">
              <a:avLst/>
            </a:prstGeom>
            <a:noFill/>
          </p:spPr>
          <p:txBody>
            <a:bodyPr wrap="none" rtlCol="0">
              <a:spAutoFit/>
            </a:bodyPr>
            <a:lstStyle/>
            <a:p>
              <a:r>
                <a:rPr lang="en-US" sz="3200" b="1" dirty="0">
                  <a:solidFill>
                    <a:schemeClr val="bg2"/>
                  </a:solidFill>
                  <a:latin typeface="Avenir Book" panose="02000503020000020003" pitchFamily="2" charset="0"/>
                </a:rPr>
                <a:t>EPISODE 3</a:t>
              </a:r>
            </a:p>
          </p:txBody>
        </p:sp>
        <p:pic>
          <p:nvPicPr>
            <p:cNvPr id="13" name="Picture 12">
              <a:extLst>
                <a:ext uri="{FF2B5EF4-FFF2-40B4-BE49-F238E27FC236}">
                  <a16:creationId xmlns:a16="http://schemas.microsoft.com/office/drawing/2014/main" id="{B7303E99-3D21-744B-83A6-711B0E6C96F9}"/>
                </a:ext>
              </a:extLst>
            </p:cNvPr>
            <p:cNvPicPr>
              <a:picLocks noChangeAspect="1"/>
            </p:cNvPicPr>
            <p:nvPr/>
          </p:nvPicPr>
          <p:blipFill>
            <a:blip r:embed="rId3"/>
            <a:stretch>
              <a:fillRect/>
            </a:stretch>
          </p:blipFill>
          <p:spPr>
            <a:xfrm>
              <a:off x="1651565" y="436753"/>
              <a:ext cx="3794084" cy="1047381"/>
            </a:xfrm>
            <a:prstGeom prst="rect">
              <a:avLst/>
            </a:prstGeom>
          </p:spPr>
        </p:pic>
      </p:grpSp>
      <p:sp>
        <p:nvSpPr>
          <p:cNvPr id="14" name="TextBox 13">
            <a:extLst>
              <a:ext uri="{FF2B5EF4-FFF2-40B4-BE49-F238E27FC236}">
                <a16:creationId xmlns:a16="http://schemas.microsoft.com/office/drawing/2014/main" id="{DA473A67-368D-B148-B15F-38FFB00FC390}"/>
              </a:ext>
            </a:extLst>
          </p:cNvPr>
          <p:cNvSpPr txBox="1"/>
          <p:nvPr/>
        </p:nvSpPr>
        <p:spPr>
          <a:xfrm>
            <a:off x="3142590" y="4493719"/>
            <a:ext cx="2961323" cy="400110"/>
          </a:xfrm>
          <a:prstGeom prst="rect">
            <a:avLst/>
          </a:prstGeom>
          <a:noFill/>
        </p:spPr>
        <p:txBody>
          <a:bodyPr wrap="none" rtlCol="0">
            <a:spAutoFit/>
          </a:bodyPr>
          <a:lstStyle/>
          <a:p>
            <a:r>
              <a:rPr lang="en-US" sz="2000" dirty="0" err="1">
                <a:solidFill>
                  <a:schemeClr val="accent2">
                    <a:lumMod val="60000"/>
                    <a:lumOff val="40000"/>
                  </a:schemeClr>
                </a:solidFill>
              </a:rPr>
              <a:t>www.CMEOutfitters.com</a:t>
            </a:r>
            <a:endParaRPr lang="en-US" sz="2000" dirty="0">
              <a:solidFill>
                <a:schemeClr val="accent2">
                  <a:lumMod val="60000"/>
                  <a:lumOff val="40000"/>
                </a:schemeClr>
              </a:solidFill>
            </a:endParaRPr>
          </a:p>
        </p:txBody>
      </p:sp>
      <p:sp>
        <p:nvSpPr>
          <p:cNvPr id="15" name="Title 1">
            <a:extLst>
              <a:ext uri="{FF2B5EF4-FFF2-40B4-BE49-F238E27FC236}">
                <a16:creationId xmlns:a16="http://schemas.microsoft.com/office/drawing/2014/main" id="{678ECFFD-1035-8F42-ADEF-26115619282B}"/>
              </a:ext>
            </a:extLst>
          </p:cNvPr>
          <p:cNvSpPr txBox="1">
            <a:spLocks/>
          </p:cNvSpPr>
          <p:nvPr/>
        </p:nvSpPr>
        <p:spPr>
          <a:xfrm>
            <a:off x="0" y="2583419"/>
            <a:ext cx="9144000" cy="367024"/>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r>
              <a:rPr lang="en-US" sz="2100" dirty="0"/>
              <a:t>Differentiators When Choosing Novel Treatment Options for EDS</a:t>
            </a:r>
          </a:p>
        </p:txBody>
      </p:sp>
      <p:grpSp>
        <p:nvGrpSpPr>
          <p:cNvPr id="16" name="Group 15">
            <a:extLst>
              <a:ext uri="{FF2B5EF4-FFF2-40B4-BE49-F238E27FC236}">
                <a16:creationId xmlns:a16="http://schemas.microsoft.com/office/drawing/2014/main" id="{7E8E1161-3BBC-D246-9981-D87C954F85E4}"/>
              </a:ext>
            </a:extLst>
          </p:cNvPr>
          <p:cNvGrpSpPr/>
          <p:nvPr/>
        </p:nvGrpSpPr>
        <p:grpSpPr>
          <a:xfrm>
            <a:off x="1694788" y="3019705"/>
            <a:ext cx="5840870" cy="1047381"/>
            <a:chOff x="1651565" y="436753"/>
            <a:chExt cx="5840870" cy="1047381"/>
          </a:xfrm>
        </p:grpSpPr>
        <p:sp>
          <p:nvSpPr>
            <p:cNvPr id="17" name="TextBox 16">
              <a:extLst>
                <a:ext uri="{FF2B5EF4-FFF2-40B4-BE49-F238E27FC236}">
                  <a16:creationId xmlns:a16="http://schemas.microsoft.com/office/drawing/2014/main" id="{1D6E2A4B-C8BF-1D4C-AA4B-EA0D482DB575}"/>
                </a:ext>
              </a:extLst>
            </p:cNvPr>
            <p:cNvSpPr txBox="1"/>
            <p:nvPr/>
          </p:nvSpPr>
          <p:spPr>
            <a:xfrm>
              <a:off x="5255925" y="710095"/>
              <a:ext cx="2236510" cy="584775"/>
            </a:xfrm>
            <a:prstGeom prst="rect">
              <a:avLst/>
            </a:prstGeom>
            <a:noFill/>
          </p:spPr>
          <p:txBody>
            <a:bodyPr wrap="none" rtlCol="0">
              <a:spAutoFit/>
            </a:bodyPr>
            <a:lstStyle/>
            <a:p>
              <a:r>
                <a:rPr lang="en-US" sz="3200" b="1" dirty="0">
                  <a:solidFill>
                    <a:schemeClr val="bg2"/>
                  </a:solidFill>
                  <a:latin typeface="Avenir Book" panose="02000503020000020003" pitchFamily="2" charset="0"/>
                </a:rPr>
                <a:t>EPISODE 4</a:t>
              </a:r>
            </a:p>
          </p:txBody>
        </p:sp>
        <p:pic>
          <p:nvPicPr>
            <p:cNvPr id="18" name="Picture 17">
              <a:extLst>
                <a:ext uri="{FF2B5EF4-FFF2-40B4-BE49-F238E27FC236}">
                  <a16:creationId xmlns:a16="http://schemas.microsoft.com/office/drawing/2014/main" id="{38699304-CBD9-0A44-B2D6-D4FAF6837D38}"/>
                </a:ext>
              </a:extLst>
            </p:cNvPr>
            <p:cNvPicPr>
              <a:picLocks noChangeAspect="1"/>
            </p:cNvPicPr>
            <p:nvPr/>
          </p:nvPicPr>
          <p:blipFill>
            <a:blip r:embed="rId3"/>
            <a:stretch>
              <a:fillRect/>
            </a:stretch>
          </p:blipFill>
          <p:spPr>
            <a:xfrm>
              <a:off x="1651565" y="436753"/>
              <a:ext cx="3794084" cy="1047381"/>
            </a:xfrm>
            <a:prstGeom prst="rect">
              <a:avLst/>
            </a:prstGeom>
          </p:spPr>
        </p:pic>
      </p:grpSp>
      <p:sp>
        <p:nvSpPr>
          <p:cNvPr id="19" name="Title 1">
            <a:extLst>
              <a:ext uri="{FF2B5EF4-FFF2-40B4-BE49-F238E27FC236}">
                <a16:creationId xmlns:a16="http://schemas.microsoft.com/office/drawing/2014/main" id="{CA6CED07-8173-EE4A-9178-CB4A4706C3B5}"/>
              </a:ext>
            </a:extLst>
          </p:cNvPr>
          <p:cNvSpPr txBox="1">
            <a:spLocks/>
          </p:cNvSpPr>
          <p:nvPr/>
        </p:nvSpPr>
        <p:spPr>
          <a:xfrm>
            <a:off x="58996" y="4078473"/>
            <a:ext cx="9144000" cy="367024"/>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algn="ctr" defTabSz="914400" rtl="0" eaLnBrk="1" latinLnBrk="0" hangingPunct="1">
              <a:lnSpc>
                <a:spcPct val="85000"/>
              </a:lnSpc>
              <a:spcBef>
                <a:spcPct val="0"/>
              </a:spcBef>
              <a:buNone/>
              <a:defRPr sz="4000" b="0" kern="1200" cap="none" baseline="0">
                <a:solidFill>
                  <a:srgbClr val="FFFFFF"/>
                </a:solidFill>
                <a:latin typeface="+mj-lt"/>
                <a:ea typeface="+mj-ea"/>
                <a:cs typeface="+mj-cs"/>
              </a:defRPr>
            </a:lvl1pPr>
          </a:lstStyle>
          <a:p>
            <a:r>
              <a:rPr lang="en-US" sz="2100" dirty="0"/>
              <a:t>Diagnosis and Treatment of Pediatric Narcolepsy with Cataplexy </a:t>
            </a:r>
          </a:p>
        </p:txBody>
      </p:sp>
    </p:spTree>
    <p:extLst>
      <p:ext uri="{BB962C8B-B14F-4D97-AF65-F5344CB8AC3E}">
        <p14:creationId xmlns:p14="http://schemas.microsoft.com/office/powerpoint/2010/main" val="92399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3125" y="1410776"/>
            <a:ext cx="5286375" cy="486287"/>
          </a:xfrm>
        </p:spPr>
        <p:txBody>
          <a:bodyPr/>
          <a:lstStyle/>
          <a:p>
            <a:r>
              <a:rPr lang="en-US" sz="3200" dirty="0"/>
              <a:t>Yves </a:t>
            </a:r>
            <a:r>
              <a:rPr lang="en-US" sz="3200" dirty="0" err="1"/>
              <a:t>Dauvilliers</a:t>
            </a:r>
            <a:r>
              <a:rPr lang="en-US" sz="3200" dirty="0"/>
              <a:t>, MD, PhD</a:t>
            </a:r>
          </a:p>
        </p:txBody>
      </p:sp>
      <p:sp>
        <p:nvSpPr>
          <p:cNvPr id="3" name="Subtitle 2"/>
          <p:cNvSpPr>
            <a:spLocks noGrp="1"/>
          </p:cNvSpPr>
          <p:nvPr>
            <p:ph type="subTitle" idx="1"/>
          </p:nvPr>
        </p:nvSpPr>
        <p:spPr>
          <a:xfrm>
            <a:off x="3413125" y="2001838"/>
            <a:ext cx="5286375" cy="2154436"/>
          </a:xfrm>
        </p:spPr>
        <p:txBody>
          <a:bodyPr/>
          <a:lstStyle/>
          <a:p>
            <a:r>
              <a:rPr lang="en-US" sz="2000" dirty="0"/>
              <a:t>Professor of Neurology and Physiology</a:t>
            </a:r>
          </a:p>
          <a:p>
            <a:r>
              <a:rPr lang="en-US" sz="2000" dirty="0"/>
              <a:t>University of Montpellier</a:t>
            </a:r>
          </a:p>
          <a:p>
            <a:r>
              <a:rPr lang="en-US" sz="2000" dirty="0"/>
              <a:t>Director, Sleep-Wake Disorders Centre</a:t>
            </a:r>
          </a:p>
          <a:p>
            <a:r>
              <a:rPr lang="en-US" sz="2000" dirty="0"/>
              <a:t>Department of Neurology</a:t>
            </a:r>
          </a:p>
          <a:p>
            <a:r>
              <a:rPr lang="en-US" sz="2000" dirty="0" err="1"/>
              <a:t>Gui</a:t>
            </a:r>
            <a:r>
              <a:rPr lang="en-US" sz="2000" dirty="0"/>
              <a:t> de </a:t>
            </a:r>
            <a:r>
              <a:rPr lang="en-US" sz="2000" dirty="0" err="1"/>
              <a:t>Chauliac</a:t>
            </a:r>
            <a:r>
              <a:rPr lang="en-US" sz="2000" dirty="0"/>
              <a:t> Hospital</a:t>
            </a:r>
          </a:p>
          <a:p>
            <a:r>
              <a:rPr lang="en-US" sz="2000" dirty="0"/>
              <a:t>Montpellier, France</a:t>
            </a:r>
          </a:p>
          <a:p>
            <a:endParaRPr lang="en-US" sz="2000" dirty="0"/>
          </a:p>
        </p:txBody>
      </p:sp>
    </p:spTree>
    <p:extLst>
      <p:ext uri="{BB962C8B-B14F-4D97-AF65-F5344CB8AC3E}">
        <p14:creationId xmlns:p14="http://schemas.microsoft.com/office/powerpoint/2010/main" val="12546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3126" y="1342425"/>
            <a:ext cx="5286378" cy="1097736"/>
          </a:xfrm>
        </p:spPr>
        <p:txBody>
          <a:bodyPr/>
          <a:lstStyle/>
          <a:p>
            <a:r>
              <a:rPr lang="en-US" dirty="0"/>
              <a:t>Learning </a:t>
            </a:r>
            <a:br>
              <a:rPr lang="en-US" dirty="0"/>
            </a:br>
            <a:r>
              <a:rPr lang="en-US" dirty="0"/>
              <a:t>Objective</a:t>
            </a:r>
          </a:p>
        </p:txBody>
      </p:sp>
      <p:sp>
        <p:nvSpPr>
          <p:cNvPr id="3" name="Subtitle 2"/>
          <p:cNvSpPr>
            <a:spLocks noGrp="1"/>
          </p:cNvSpPr>
          <p:nvPr>
            <p:ph type="subTitle" idx="1"/>
          </p:nvPr>
        </p:nvSpPr>
        <p:spPr>
          <a:xfrm>
            <a:off x="3413126" y="2472742"/>
            <a:ext cx="5286374" cy="1348061"/>
          </a:xfrm>
        </p:spPr>
        <p:txBody>
          <a:bodyPr/>
          <a:lstStyle/>
          <a:p>
            <a:r>
              <a:rPr lang="en-US" sz="2400" dirty="0"/>
              <a:t>Evaluate the significance of mechanism of action when selecting optimal treatment of EDS in patients with OSA or narcolepsy.</a:t>
            </a:r>
          </a:p>
        </p:txBody>
      </p:sp>
    </p:spTree>
    <p:extLst>
      <p:ext uri="{BB962C8B-B14F-4D97-AF65-F5344CB8AC3E}">
        <p14:creationId xmlns:p14="http://schemas.microsoft.com/office/powerpoint/2010/main" val="163933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C8B0-907D-0444-A7C3-0FB6BC5E4A47}"/>
              </a:ext>
            </a:extLst>
          </p:cNvPr>
          <p:cNvSpPr>
            <a:spLocks noGrp="1"/>
          </p:cNvSpPr>
          <p:nvPr>
            <p:ph type="title"/>
          </p:nvPr>
        </p:nvSpPr>
        <p:spPr>
          <a:xfrm>
            <a:off x="336884" y="-34862"/>
            <a:ext cx="7547028" cy="1034129"/>
          </a:xfrm>
        </p:spPr>
        <p:txBody>
          <a:bodyPr/>
          <a:lstStyle/>
          <a:p>
            <a:r>
              <a:rPr lang="en-US" sz="3600" dirty="0"/>
              <a:t>Normal Regulations of Sleep and Wake Systems</a:t>
            </a:r>
          </a:p>
        </p:txBody>
      </p:sp>
      <p:sp>
        <p:nvSpPr>
          <p:cNvPr id="4" name="Text Placeholder 3">
            <a:extLst>
              <a:ext uri="{FF2B5EF4-FFF2-40B4-BE49-F238E27FC236}">
                <a16:creationId xmlns:a16="http://schemas.microsoft.com/office/drawing/2014/main" id="{DDB10049-B73E-CB4E-BC84-A56F835F730A}"/>
              </a:ext>
            </a:extLst>
          </p:cNvPr>
          <p:cNvSpPr>
            <a:spLocks noGrp="1"/>
          </p:cNvSpPr>
          <p:nvPr>
            <p:ph type="body" sz="quarter" idx="10"/>
          </p:nvPr>
        </p:nvSpPr>
        <p:spPr>
          <a:xfrm>
            <a:off x="0" y="4640799"/>
            <a:ext cx="9144000" cy="502702"/>
          </a:xfrm>
        </p:spPr>
        <p:txBody>
          <a:bodyPr/>
          <a:lstStyle/>
          <a:p>
            <a:r>
              <a:rPr lang="en-US" dirty="0"/>
              <a:t>ORX = orexin</a:t>
            </a:r>
          </a:p>
          <a:p>
            <a:r>
              <a:rPr lang="en-US" dirty="0"/>
              <a:t>Saper CB, et al. </a:t>
            </a:r>
            <a:r>
              <a:rPr lang="en-US" i="1" dirty="0"/>
              <a:t>Nature. </a:t>
            </a:r>
            <a:r>
              <a:rPr lang="en-US" dirty="0"/>
              <a:t>2005;437(7063):1257-1263.</a:t>
            </a:r>
          </a:p>
        </p:txBody>
      </p:sp>
      <p:pic>
        <p:nvPicPr>
          <p:cNvPr id="5" name="Picture 3">
            <a:extLst>
              <a:ext uri="{FF2B5EF4-FFF2-40B4-BE49-F238E27FC236}">
                <a16:creationId xmlns:a16="http://schemas.microsoft.com/office/drawing/2014/main" id="{7FA5BD5E-C841-DA43-86FC-1BF811CBE2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4"/>
          <a:stretch/>
        </p:blipFill>
        <p:spPr bwMode="auto">
          <a:xfrm>
            <a:off x="336884" y="1411354"/>
            <a:ext cx="5454316" cy="306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1">
            <a:extLst>
              <a:ext uri="{FF2B5EF4-FFF2-40B4-BE49-F238E27FC236}">
                <a16:creationId xmlns:a16="http://schemas.microsoft.com/office/drawing/2014/main" id="{8D71F9FB-CD15-FE48-BBFA-19F202F658E9}"/>
              </a:ext>
            </a:extLst>
          </p:cNvPr>
          <p:cNvSpPr txBox="1">
            <a:spLocks noChangeArrowheads="1"/>
          </p:cNvSpPr>
          <p:nvPr/>
        </p:nvSpPr>
        <p:spPr bwMode="auto">
          <a:xfrm>
            <a:off x="660734" y="1117654"/>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dirty="0">
                <a:latin typeface="+mj-lt"/>
              </a:rPr>
              <a:t>Arousal System</a:t>
            </a:r>
          </a:p>
        </p:txBody>
      </p:sp>
      <p:sp>
        <p:nvSpPr>
          <p:cNvPr id="7" name="ZoneTexte 6">
            <a:extLst>
              <a:ext uri="{FF2B5EF4-FFF2-40B4-BE49-F238E27FC236}">
                <a16:creationId xmlns:a16="http://schemas.microsoft.com/office/drawing/2014/main" id="{2C576268-1F09-7948-877B-BC11B7F6C7E5}"/>
              </a:ext>
            </a:extLst>
          </p:cNvPr>
          <p:cNvSpPr txBox="1">
            <a:spLocks noChangeArrowheads="1"/>
          </p:cNvSpPr>
          <p:nvPr/>
        </p:nvSpPr>
        <p:spPr bwMode="auto">
          <a:xfrm>
            <a:off x="3178508" y="1117654"/>
            <a:ext cx="2520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dirty="0" err="1">
                <a:latin typeface="+mj-lt"/>
              </a:rPr>
              <a:t>Sleep</a:t>
            </a:r>
            <a:r>
              <a:rPr lang="fr-FR" altLang="fr-FR" sz="2000" dirty="0">
                <a:latin typeface="+mj-lt"/>
              </a:rPr>
              <a:t> </a:t>
            </a:r>
            <a:r>
              <a:rPr lang="fr-FR" altLang="fr-FR" sz="2000" dirty="0" err="1">
                <a:latin typeface="+mj-lt"/>
              </a:rPr>
              <a:t>Onset</a:t>
            </a:r>
            <a:r>
              <a:rPr lang="fr-FR" altLang="fr-FR" sz="2000" dirty="0">
                <a:latin typeface="+mj-lt"/>
              </a:rPr>
              <a:t> System</a:t>
            </a:r>
          </a:p>
        </p:txBody>
      </p:sp>
      <p:pic>
        <p:nvPicPr>
          <p:cNvPr id="8" name="Picture 4">
            <a:extLst>
              <a:ext uri="{FF2B5EF4-FFF2-40B4-BE49-F238E27FC236}">
                <a16:creationId xmlns:a16="http://schemas.microsoft.com/office/drawing/2014/main" id="{37211EF2-1432-0040-A9D9-339B692FD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45081"/>
            <a:ext cx="3193260" cy="310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DE7DA0D-D772-7249-86C5-A38AAD2C8F46}"/>
              </a:ext>
            </a:extLst>
          </p:cNvPr>
          <p:cNvSpPr txBox="1"/>
          <p:nvPr/>
        </p:nvSpPr>
        <p:spPr>
          <a:xfrm>
            <a:off x="822718" y="3686502"/>
            <a:ext cx="658835" cy="123111"/>
          </a:xfrm>
          <a:prstGeom prst="rect">
            <a:avLst/>
          </a:prstGeom>
          <a:solidFill>
            <a:schemeClr val="bg1"/>
          </a:solidFill>
        </p:spPr>
        <p:txBody>
          <a:bodyPr wrap="none" lIns="0" tIns="0" rIns="0" bIns="0" rtlCol="0">
            <a:spAutoFit/>
          </a:bodyPr>
          <a:lstStyle/>
          <a:p>
            <a:r>
              <a:rPr lang="en-US" sz="800" dirty="0"/>
              <a:t>Hypothalamus</a:t>
            </a:r>
          </a:p>
        </p:txBody>
      </p:sp>
      <p:sp>
        <p:nvSpPr>
          <p:cNvPr id="9" name="TextBox 8">
            <a:extLst>
              <a:ext uri="{FF2B5EF4-FFF2-40B4-BE49-F238E27FC236}">
                <a16:creationId xmlns:a16="http://schemas.microsoft.com/office/drawing/2014/main" id="{91CE5200-621D-654F-AE69-46CF7D816627}"/>
              </a:ext>
            </a:extLst>
          </p:cNvPr>
          <p:cNvSpPr txBox="1"/>
          <p:nvPr/>
        </p:nvSpPr>
        <p:spPr>
          <a:xfrm>
            <a:off x="1363732" y="3796753"/>
            <a:ext cx="235642" cy="123111"/>
          </a:xfrm>
          <a:prstGeom prst="rect">
            <a:avLst/>
          </a:prstGeom>
          <a:solidFill>
            <a:schemeClr val="bg1"/>
          </a:solidFill>
        </p:spPr>
        <p:txBody>
          <a:bodyPr wrap="none" lIns="0" tIns="0" rIns="0" bIns="0" rtlCol="0">
            <a:spAutoFit/>
          </a:bodyPr>
          <a:lstStyle/>
          <a:p>
            <a:r>
              <a:rPr lang="en-US" sz="800" dirty="0"/>
              <a:t>Pons</a:t>
            </a:r>
          </a:p>
        </p:txBody>
      </p:sp>
      <p:sp>
        <p:nvSpPr>
          <p:cNvPr id="10" name="TextBox 9">
            <a:extLst>
              <a:ext uri="{FF2B5EF4-FFF2-40B4-BE49-F238E27FC236}">
                <a16:creationId xmlns:a16="http://schemas.microsoft.com/office/drawing/2014/main" id="{FAD7E20A-2D39-D146-9754-4ADA2385F06B}"/>
              </a:ext>
            </a:extLst>
          </p:cNvPr>
          <p:cNvSpPr txBox="1"/>
          <p:nvPr/>
        </p:nvSpPr>
        <p:spPr>
          <a:xfrm>
            <a:off x="1363732" y="3917523"/>
            <a:ext cx="360676" cy="123111"/>
          </a:xfrm>
          <a:prstGeom prst="rect">
            <a:avLst/>
          </a:prstGeom>
          <a:solidFill>
            <a:schemeClr val="bg1"/>
          </a:solidFill>
        </p:spPr>
        <p:txBody>
          <a:bodyPr wrap="none" lIns="0" tIns="0" rIns="0" bIns="0" rtlCol="0">
            <a:spAutoFit/>
          </a:bodyPr>
          <a:lstStyle/>
          <a:p>
            <a:r>
              <a:rPr lang="en-US" sz="800" dirty="0"/>
              <a:t>Medulla</a:t>
            </a:r>
          </a:p>
        </p:txBody>
      </p:sp>
      <p:sp>
        <p:nvSpPr>
          <p:cNvPr id="11" name="TextBox 10">
            <a:extLst>
              <a:ext uri="{FF2B5EF4-FFF2-40B4-BE49-F238E27FC236}">
                <a16:creationId xmlns:a16="http://schemas.microsoft.com/office/drawing/2014/main" id="{17A03613-D66A-5547-B4F0-05D3CCAFED5A}"/>
              </a:ext>
            </a:extLst>
          </p:cNvPr>
          <p:cNvSpPr txBox="1"/>
          <p:nvPr/>
        </p:nvSpPr>
        <p:spPr>
          <a:xfrm>
            <a:off x="2177495" y="4133183"/>
            <a:ext cx="463268" cy="123111"/>
          </a:xfrm>
          <a:prstGeom prst="rect">
            <a:avLst/>
          </a:prstGeom>
          <a:solidFill>
            <a:schemeClr val="bg1"/>
          </a:solidFill>
        </p:spPr>
        <p:txBody>
          <a:bodyPr wrap="none" lIns="0" tIns="0" rIns="0" bIns="0" rtlCol="0">
            <a:spAutoFit/>
          </a:bodyPr>
          <a:lstStyle/>
          <a:p>
            <a:r>
              <a:rPr lang="en-US" sz="800" dirty="0"/>
              <a:t>Brainstem</a:t>
            </a:r>
          </a:p>
        </p:txBody>
      </p:sp>
      <p:sp>
        <p:nvSpPr>
          <p:cNvPr id="12" name="TextBox 11">
            <a:extLst>
              <a:ext uri="{FF2B5EF4-FFF2-40B4-BE49-F238E27FC236}">
                <a16:creationId xmlns:a16="http://schemas.microsoft.com/office/drawing/2014/main" id="{E5805C93-E67E-884E-9FED-4360F0FC881C}"/>
              </a:ext>
            </a:extLst>
          </p:cNvPr>
          <p:cNvSpPr txBox="1"/>
          <p:nvPr/>
        </p:nvSpPr>
        <p:spPr>
          <a:xfrm>
            <a:off x="4906945" y="4133183"/>
            <a:ext cx="463268" cy="123111"/>
          </a:xfrm>
          <a:prstGeom prst="rect">
            <a:avLst/>
          </a:prstGeom>
          <a:solidFill>
            <a:schemeClr val="bg1"/>
          </a:solidFill>
        </p:spPr>
        <p:txBody>
          <a:bodyPr wrap="none" lIns="0" tIns="0" rIns="0" bIns="0" rtlCol="0">
            <a:spAutoFit/>
          </a:bodyPr>
          <a:lstStyle/>
          <a:p>
            <a:r>
              <a:rPr lang="en-US" sz="800" dirty="0"/>
              <a:t>Brainstem</a:t>
            </a:r>
          </a:p>
        </p:txBody>
      </p:sp>
      <p:sp>
        <p:nvSpPr>
          <p:cNvPr id="13" name="TextBox 12">
            <a:extLst>
              <a:ext uri="{FF2B5EF4-FFF2-40B4-BE49-F238E27FC236}">
                <a16:creationId xmlns:a16="http://schemas.microsoft.com/office/drawing/2014/main" id="{E3C44408-025B-7449-B1AA-968D7A417E9D}"/>
              </a:ext>
            </a:extLst>
          </p:cNvPr>
          <p:cNvSpPr txBox="1"/>
          <p:nvPr/>
        </p:nvSpPr>
        <p:spPr>
          <a:xfrm>
            <a:off x="3538417" y="3686502"/>
            <a:ext cx="658835" cy="123111"/>
          </a:xfrm>
          <a:prstGeom prst="rect">
            <a:avLst/>
          </a:prstGeom>
          <a:solidFill>
            <a:schemeClr val="bg1"/>
          </a:solidFill>
        </p:spPr>
        <p:txBody>
          <a:bodyPr wrap="none" lIns="0" tIns="0" rIns="0" bIns="0" rtlCol="0">
            <a:spAutoFit/>
          </a:bodyPr>
          <a:lstStyle/>
          <a:p>
            <a:r>
              <a:rPr lang="en-US" sz="800" dirty="0"/>
              <a:t>Hypothalamus</a:t>
            </a:r>
          </a:p>
        </p:txBody>
      </p:sp>
      <p:sp>
        <p:nvSpPr>
          <p:cNvPr id="14" name="TextBox 13">
            <a:extLst>
              <a:ext uri="{FF2B5EF4-FFF2-40B4-BE49-F238E27FC236}">
                <a16:creationId xmlns:a16="http://schemas.microsoft.com/office/drawing/2014/main" id="{B68819FD-EDE6-C64E-9A63-2DC177257BE2}"/>
              </a:ext>
            </a:extLst>
          </p:cNvPr>
          <p:cNvSpPr txBox="1"/>
          <p:nvPr/>
        </p:nvSpPr>
        <p:spPr>
          <a:xfrm>
            <a:off x="4079431" y="3796753"/>
            <a:ext cx="235642" cy="123111"/>
          </a:xfrm>
          <a:prstGeom prst="rect">
            <a:avLst/>
          </a:prstGeom>
          <a:solidFill>
            <a:schemeClr val="bg1"/>
          </a:solidFill>
        </p:spPr>
        <p:txBody>
          <a:bodyPr wrap="none" lIns="0" tIns="0" rIns="0" bIns="0" rtlCol="0">
            <a:spAutoFit/>
          </a:bodyPr>
          <a:lstStyle/>
          <a:p>
            <a:r>
              <a:rPr lang="en-US" sz="800" dirty="0"/>
              <a:t>Pons</a:t>
            </a:r>
          </a:p>
        </p:txBody>
      </p:sp>
      <p:sp>
        <p:nvSpPr>
          <p:cNvPr id="15" name="TextBox 14">
            <a:extLst>
              <a:ext uri="{FF2B5EF4-FFF2-40B4-BE49-F238E27FC236}">
                <a16:creationId xmlns:a16="http://schemas.microsoft.com/office/drawing/2014/main" id="{EE0A9D5C-64CA-8D4B-B674-2C770CAB63BC}"/>
              </a:ext>
            </a:extLst>
          </p:cNvPr>
          <p:cNvSpPr txBox="1"/>
          <p:nvPr/>
        </p:nvSpPr>
        <p:spPr>
          <a:xfrm>
            <a:off x="4079431" y="3917523"/>
            <a:ext cx="360676" cy="123111"/>
          </a:xfrm>
          <a:prstGeom prst="rect">
            <a:avLst/>
          </a:prstGeom>
          <a:solidFill>
            <a:schemeClr val="bg1"/>
          </a:solidFill>
        </p:spPr>
        <p:txBody>
          <a:bodyPr wrap="none" lIns="0" tIns="0" rIns="0" bIns="0" rtlCol="0">
            <a:spAutoFit/>
          </a:bodyPr>
          <a:lstStyle/>
          <a:p>
            <a:r>
              <a:rPr lang="en-US" sz="800" dirty="0"/>
              <a:t>Medulla</a:t>
            </a:r>
          </a:p>
        </p:txBody>
      </p:sp>
      <p:sp>
        <p:nvSpPr>
          <p:cNvPr id="16" name="TextBox 15">
            <a:extLst>
              <a:ext uri="{FF2B5EF4-FFF2-40B4-BE49-F238E27FC236}">
                <a16:creationId xmlns:a16="http://schemas.microsoft.com/office/drawing/2014/main" id="{0CB35F82-F024-2A4D-A453-95CD532CABAF}"/>
              </a:ext>
            </a:extLst>
          </p:cNvPr>
          <p:cNvSpPr txBox="1"/>
          <p:nvPr/>
        </p:nvSpPr>
        <p:spPr>
          <a:xfrm>
            <a:off x="5866223" y="3568967"/>
            <a:ext cx="264496" cy="123111"/>
          </a:xfrm>
          <a:prstGeom prst="rect">
            <a:avLst/>
          </a:prstGeom>
          <a:solidFill>
            <a:schemeClr val="bg1"/>
          </a:solidFill>
        </p:spPr>
        <p:txBody>
          <a:bodyPr wrap="none" lIns="0" tIns="0" rIns="0" bIns="0" rtlCol="0">
            <a:spAutoFit/>
          </a:bodyPr>
          <a:lstStyle/>
          <a:p>
            <a:r>
              <a:rPr lang="en-US" sz="800" dirty="0"/>
              <a:t>Sleep</a:t>
            </a:r>
          </a:p>
        </p:txBody>
      </p:sp>
      <p:sp>
        <p:nvSpPr>
          <p:cNvPr id="17" name="TextBox 16">
            <a:extLst>
              <a:ext uri="{FF2B5EF4-FFF2-40B4-BE49-F238E27FC236}">
                <a16:creationId xmlns:a16="http://schemas.microsoft.com/office/drawing/2014/main" id="{B74552E9-C306-214A-953C-93C24AD2C07A}"/>
              </a:ext>
            </a:extLst>
          </p:cNvPr>
          <p:cNvSpPr txBox="1"/>
          <p:nvPr/>
        </p:nvSpPr>
        <p:spPr>
          <a:xfrm>
            <a:off x="7871786" y="4200314"/>
            <a:ext cx="121828" cy="107722"/>
          </a:xfrm>
          <a:prstGeom prst="rect">
            <a:avLst/>
          </a:prstGeom>
          <a:solidFill>
            <a:schemeClr val="bg1"/>
          </a:solidFill>
        </p:spPr>
        <p:txBody>
          <a:bodyPr wrap="none" lIns="0" tIns="0" rIns="0" bIns="0" rtlCol="0">
            <a:spAutoFit/>
          </a:bodyPr>
          <a:lstStyle/>
          <a:p>
            <a:r>
              <a:rPr lang="en-US" sz="700" dirty="0"/>
              <a:t>Off</a:t>
            </a:r>
          </a:p>
        </p:txBody>
      </p:sp>
      <p:sp>
        <p:nvSpPr>
          <p:cNvPr id="18" name="TextBox 17">
            <a:extLst>
              <a:ext uri="{FF2B5EF4-FFF2-40B4-BE49-F238E27FC236}">
                <a16:creationId xmlns:a16="http://schemas.microsoft.com/office/drawing/2014/main" id="{A18344D4-F913-2C4C-B5DB-F6A2FBBC4C09}"/>
              </a:ext>
            </a:extLst>
          </p:cNvPr>
          <p:cNvSpPr txBox="1"/>
          <p:nvPr/>
        </p:nvSpPr>
        <p:spPr>
          <a:xfrm>
            <a:off x="7988882" y="2254427"/>
            <a:ext cx="120226" cy="107722"/>
          </a:xfrm>
          <a:prstGeom prst="rect">
            <a:avLst/>
          </a:prstGeom>
          <a:solidFill>
            <a:schemeClr val="bg1"/>
          </a:solidFill>
        </p:spPr>
        <p:txBody>
          <a:bodyPr wrap="none" lIns="0" tIns="0" rIns="0" bIns="0" rtlCol="0">
            <a:spAutoFit/>
          </a:bodyPr>
          <a:lstStyle/>
          <a:p>
            <a:r>
              <a:rPr lang="en-US" sz="700" dirty="0"/>
              <a:t>On</a:t>
            </a:r>
          </a:p>
        </p:txBody>
      </p:sp>
      <p:sp>
        <p:nvSpPr>
          <p:cNvPr id="21" name="TextBox 20">
            <a:extLst>
              <a:ext uri="{FF2B5EF4-FFF2-40B4-BE49-F238E27FC236}">
                <a16:creationId xmlns:a16="http://schemas.microsoft.com/office/drawing/2014/main" id="{CA4C5809-5129-C447-A241-166CFC3048A6}"/>
              </a:ext>
            </a:extLst>
          </p:cNvPr>
          <p:cNvSpPr txBox="1"/>
          <p:nvPr/>
        </p:nvSpPr>
        <p:spPr>
          <a:xfrm>
            <a:off x="8652426" y="1931553"/>
            <a:ext cx="309380" cy="123111"/>
          </a:xfrm>
          <a:prstGeom prst="rect">
            <a:avLst/>
          </a:prstGeom>
          <a:solidFill>
            <a:schemeClr val="bg1"/>
          </a:solidFill>
        </p:spPr>
        <p:txBody>
          <a:bodyPr wrap="none" lIns="0" tIns="0" rIns="0" bIns="0" rtlCol="0">
            <a:spAutoFit/>
          </a:bodyPr>
          <a:lstStyle/>
          <a:p>
            <a:r>
              <a:rPr lang="en-US" sz="800" dirty="0"/>
              <a:t>Awake</a:t>
            </a:r>
          </a:p>
        </p:txBody>
      </p:sp>
      <p:sp>
        <p:nvSpPr>
          <p:cNvPr id="22" name="Rectangle 21">
            <a:extLst>
              <a:ext uri="{FF2B5EF4-FFF2-40B4-BE49-F238E27FC236}">
                <a16:creationId xmlns:a16="http://schemas.microsoft.com/office/drawing/2014/main" id="{209718A9-BEE2-5B42-96A3-0AD6AF94E5C0}"/>
              </a:ext>
            </a:extLst>
          </p:cNvPr>
          <p:cNvSpPr/>
          <p:nvPr/>
        </p:nvSpPr>
        <p:spPr>
          <a:xfrm>
            <a:off x="5866223" y="1609060"/>
            <a:ext cx="132248" cy="1205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E929A4-3F66-7349-84AA-20390BADB40C}"/>
              </a:ext>
            </a:extLst>
          </p:cNvPr>
          <p:cNvSpPr/>
          <p:nvPr/>
        </p:nvSpPr>
        <p:spPr>
          <a:xfrm>
            <a:off x="5866223" y="3253563"/>
            <a:ext cx="132248" cy="1205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6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holding, items, cake&#10;&#10;Description automatically generated">
            <a:extLst>
              <a:ext uri="{FF2B5EF4-FFF2-40B4-BE49-F238E27FC236}">
                <a16:creationId xmlns:a16="http://schemas.microsoft.com/office/drawing/2014/main" id="{144A504B-3F0B-2848-9D93-77F4B1C28BE6}"/>
              </a:ext>
            </a:extLst>
          </p:cNvPr>
          <p:cNvPicPr>
            <a:picLocks noChangeAspect="1"/>
          </p:cNvPicPr>
          <p:nvPr/>
        </p:nvPicPr>
        <p:blipFill>
          <a:blip r:embed="rId3">
            <a:clrChange>
              <a:clrFrom>
                <a:srgbClr val="F5F5F6"/>
              </a:clrFrom>
              <a:clrTo>
                <a:srgbClr val="F5F5F6">
                  <a:alpha val="0"/>
                </a:srgbClr>
              </a:clrTo>
            </a:clrChange>
          </a:blip>
          <a:stretch>
            <a:fillRect/>
          </a:stretch>
        </p:blipFill>
        <p:spPr>
          <a:xfrm>
            <a:off x="2131395" y="769331"/>
            <a:ext cx="4865167" cy="4139539"/>
          </a:xfrm>
          <a:prstGeom prst="rect">
            <a:avLst/>
          </a:prstGeom>
        </p:spPr>
      </p:pic>
      <p:sp>
        <p:nvSpPr>
          <p:cNvPr id="2" name="Title 1">
            <a:extLst>
              <a:ext uri="{FF2B5EF4-FFF2-40B4-BE49-F238E27FC236}">
                <a16:creationId xmlns:a16="http://schemas.microsoft.com/office/drawing/2014/main" id="{44F64BFF-73C2-8F42-B46B-A9AAC901AB0A}"/>
              </a:ext>
            </a:extLst>
          </p:cNvPr>
          <p:cNvSpPr>
            <a:spLocks noGrp="1"/>
          </p:cNvSpPr>
          <p:nvPr>
            <p:ph type="title"/>
          </p:nvPr>
        </p:nvSpPr>
        <p:spPr>
          <a:xfrm>
            <a:off x="304801" y="147590"/>
            <a:ext cx="8518358" cy="445507"/>
          </a:xfrm>
        </p:spPr>
        <p:txBody>
          <a:bodyPr/>
          <a:lstStyle/>
          <a:p>
            <a:r>
              <a:rPr lang="en-US" sz="2700" dirty="0"/>
              <a:t>Neurotransmitters Involved in the Sleep-Wake Cycle</a:t>
            </a:r>
          </a:p>
        </p:txBody>
      </p:sp>
      <p:sp>
        <p:nvSpPr>
          <p:cNvPr id="6" name="Text Placeholder 5">
            <a:extLst>
              <a:ext uri="{FF2B5EF4-FFF2-40B4-BE49-F238E27FC236}">
                <a16:creationId xmlns:a16="http://schemas.microsoft.com/office/drawing/2014/main" id="{BE6B471F-35B2-1F42-AB62-72C684C13D68}"/>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216CEE91-963D-184C-B685-DD874B322331}"/>
              </a:ext>
            </a:extLst>
          </p:cNvPr>
          <p:cNvSpPr txBox="1"/>
          <p:nvPr/>
        </p:nvSpPr>
        <p:spPr>
          <a:xfrm>
            <a:off x="2305131" y="2683265"/>
            <a:ext cx="1241045" cy="307777"/>
          </a:xfrm>
          <a:prstGeom prst="rect">
            <a:avLst/>
          </a:prstGeom>
          <a:solidFill>
            <a:schemeClr val="bg1"/>
          </a:solidFill>
        </p:spPr>
        <p:txBody>
          <a:bodyPr wrap="none" rtlCol="0">
            <a:spAutoFit/>
          </a:bodyPr>
          <a:lstStyle/>
          <a:p>
            <a:r>
              <a:rPr lang="en-US" sz="1400" dirty="0"/>
              <a:t>Acetylcholine</a:t>
            </a:r>
          </a:p>
        </p:txBody>
      </p:sp>
      <p:sp>
        <p:nvSpPr>
          <p:cNvPr id="7" name="TextBox 6">
            <a:extLst>
              <a:ext uri="{FF2B5EF4-FFF2-40B4-BE49-F238E27FC236}">
                <a16:creationId xmlns:a16="http://schemas.microsoft.com/office/drawing/2014/main" id="{A024B916-984F-EB47-B0E6-8278FC74CCDB}"/>
              </a:ext>
            </a:extLst>
          </p:cNvPr>
          <p:cNvSpPr txBox="1"/>
          <p:nvPr/>
        </p:nvSpPr>
        <p:spPr>
          <a:xfrm>
            <a:off x="2564817" y="3335634"/>
            <a:ext cx="981359" cy="307777"/>
          </a:xfrm>
          <a:prstGeom prst="rect">
            <a:avLst/>
          </a:prstGeom>
          <a:solidFill>
            <a:schemeClr val="bg1"/>
          </a:solidFill>
        </p:spPr>
        <p:txBody>
          <a:bodyPr wrap="none" rtlCol="0">
            <a:spAutoFit/>
          </a:bodyPr>
          <a:lstStyle/>
          <a:p>
            <a:r>
              <a:rPr lang="en-US" sz="1400" dirty="0"/>
              <a:t>Histamine</a:t>
            </a:r>
          </a:p>
        </p:txBody>
      </p:sp>
      <p:sp>
        <p:nvSpPr>
          <p:cNvPr id="8" name="TextBox 7">
            <a:extLst>
              <a:ext uri="{FF2B5EF4-FFF2-40B4-BE49-F238E27FC236}">
                <a16:creationId xmlns:a16="http://schemas.microsoft.com/office/drawing/2014/main" id="{94DEFF4B-1868-DD47-919F-F7233DD6AEA3}"/>
              </a:ext>
            </a:extLst>
          </p:cNvPr>
          <p:cNvSpPr txBox="1"/>
          <p:nvPr/>
        </p:nvSpPr>
        <p:spPr>
          <a:xfrm>
            <a:off x="2875427" y="3615813"/>
            <a:ext cx="1000595" cy="307777"/>
          </a:xfrm>
          <a:prstGeom prst="rect">
            <a:avLst/>
          </a:prstGeom>
          <a:solidFill>
            <a:schemeClr val="bg1"/>
          </a:solidFill>
        </p:spPr>
        <p:txBody>
          <a:bodyPr wrap="none" rtlCol="0">
            <a:spAutoFit/>
          </a:bodyPr>
          <a:lstStyle/>
          <a:p>
            <a:r>
              <a:rPr lang="en-US" sz="1400" dirty="0"/>
              <a:t>Dopamine</a:t>
            </a:r>
          </a:p>
        </p:txBody>
      </p:sp>
      <p:sp>
        <p:nvSpPr>
          <p:cNvPr id="9" name="TextBox 8">
            <a:extLst>
              <a:ext uri="{FF2B5EF4-FFF2-40B4-BE49-F238E27FC236}">
                <a16:creationId xmlns:a16="http://schemas.microsoft.com/office/drawing/2014/main" id="{D86B6AB3-0F44-EF47-BCFA-70B04D3110A1}"/>
              </a:ext>
            </a:extLst>
          </p:cNvPr>
          <p:cNvSpPr txBox="1"/>
          <p:nvPr/>
        </p:nvSpPr>
        <p:spPr>
          <a:xfrm>
            <a:off x="3056697" y="4313839"/>
            <a:ext cx="950901" cy="307777"/>
          </a:xfrm>
          <a:prstGeom prst="rect">
            <a:avLst/>
          </a:prstGeom>
          <a:solidFill>
            <a:schemeClr val="bg1"/>
          </a:solidFill>
        </p:spPr>
        <p:txBody>
          <a:bodyPr wrap="none" rtlCol="0">
            <a:spAutoFit/>
          </a:bodyPr>
          <a:lstStyle/>
          <a:p>
            <a:r>
              <a:rPr lang="en-US" sz="1400" dirty="0"/>
              <a:t>Serotonin</a:t>
            </a:r>
          </a:p>
        </p:txBody>
      </p:sp>
      <p:sp>
        <p:nvSpPr>
          <p:cNvPr id="10" name="TextBox 9">
            <a:extLst>
              <a:ext uri="{FF2B5EF4-FFF2-40B4-BE49-F238E27FC236}">
                <a16:creationId xmlns:a16="http://schemas.microsoft.com/office/drawing/2014/main" id="{8618E83F-933A-DA4F-8822-5EC704315BA6}"/>
              </a:ext>
            </a:extLst>
          </p:cNvPr>
          <p:cNvSpPr txBox="1"/>
          <p:nvPr/>
        </p:nvSpPr>
        <p:spPr>
          <a:xfrm>
            <a:off x="5751714" y="2465791"/>
            <a:ext cx="712054" cy="307777"/>
          </a:xfrm>
          <a:prstGeom prst="rect">
            <a:avLst/>
          </a:prstGeom>
          <a:solidFill>
            <a:schemeClr val="bg1"/>
          </a:solidFill>
        </p:spPr>
        <p:txBody>
          <a:bodyPr wrap="none" rtlCol="0">
            <a:spAutoFit/>
          </a:bodyPr>
          <a:lstStyle/>
          <a:p>
            <a:r>
              <a:rPr lang="en-US" sz="1400" dirty="0"/>
              <a:t>Orexin</a:t>
            </a:r>
          </a:p>
        </p:txBody>
      </p:sp>
      <p:sp>
        <p:nvSpPr>
          <p:cNvPr id="11" name="TextBox 10">
            <a:extLst>
              <a:ext uri="{FF2B5EF4-FFF2-40B4-BE49-F238E27FC236}">
                <a16:creationId xmlns:a16="http://schemas.microsoft.com/office/drawing/2014/main" id="{AAEF8F32-B5A7-BB44-A479-44579C16BB3A}"/>
              </a:ext>
            </a:extLst>
          </p:cNvPr>
          <p:cNvSpPr txBox="1"/>
          <p:nvPr/>
        </p:nvSpPr>
        <p:spPr>
          <a:xfrm>
            <a:off x="5620650" y="3633872"/>
            <a:ext cx="1407758" cy="307777"/>
          </a:xfrm>
          <a:prstGeom prst="rect">
            <a:avLst/>
          </a:prstGeom>
          <a:solidFill>
            <a:schemeClr val="bg1"/>
          </a:solidFill>
        </p:spPr>
        <p:txBody>
          <a:bodyPr wrap="none" rtlCol="0">
            <a:spAutoFit/>
          </a:bodyPr>
          <a:lstStyle/>
          <a:p>
            <a:r>
              <a:rPr lang="en-US" sz="1400" dirty="0"/>
              <a:t>Norepinephrine</a:t>
            </a:r>
          </a:p>
        </p:txBody>
      </p:sp>
    </p:spTree>
    <p:extLst>
      <p:ext uri="{BB962C8B-B14F-4D97-AF65-F5344CB8AC3E}">
        <p14:creationId xmlns:p14="http://schemas.microsoft.com/office/powerpoint/2010/main" val="172077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50B4A9B0-A8EF-DC40-B1E6-A452E7FBD4E0}"/>
              </a:ext>
            </a:extLst>
          </p:cNvPr>
          <p:cNvCxnSpPr>
            <a:cxnSpLocks/>
          </p:cNvCxnSpPr>
          <p:nvPr/>
        </p:nvCxnSpPr>
        <p:spPr>
          <a:xfrm>
            <a:off x="4417770" y="2370392"/>
            <a:ext cx="0" cy="1131781"/>
          </a:xfrm>
          <a:prstGeom prst="straightConnector1">
            <a:avLst/>
          </a:prstGeom>
          <a:ln w="28575">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EA56A47-EC8E-6D4B-A54F-3D87A4D89DF3}"/>
              </a:ext>
            </a:extLst>
          </p:cNvPr>
          <p:cNvCxnSpPr>
            <a:cxnSpLocks/>
          </p:cNvCxnSpPr>
          <p:nvPr/>
        </p:nvCxnSpPr>
        <p:spPr>
          <a:xfrm>
            <a:off x="4417768" y="2370392"/>
            <a:ext cx="1726554" cy="943431"/>
          </a:xfrm>
          <a:prstGeom prst="straightConnector1">
            <a:avLst/>
          </a:prstGeom>
          <a:ln w="28575">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F9039CF8-9277-F14F-9E17-BB697E66E9DE}"/>
              </a:ext>
            </a:extLst>
          </p:cNvPr>
          <p:cNvCxnSpPr>
            <a:cxnSpLocks/>
            <a:stCxn id="31" idx="0"/>
          </p:cNvCxnSpPr>
          <p:nvPr/>
        </p:nvCxnSpPr>
        <p:spPr>
          <a:xfrm flipH="1">
            <a:off x="2590594" y="2363849"/>
            <a:ext cx="1827176" cy="936782"/>
          </a:xfrm>
          <a:prstGeom prst="straightConnector1">
            <a:avLst/>
          </a:prstGeom>
          <a:ln w="28575">
            <a:prstDash val="sysDash"/>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5DADF4-A3B6-D944-BD2F-2264C6D03E72}"/>
              </a:ext>
            </a:extLst>
          </p:cNvPr>
          <p:cNvSpPr>
            <a:spLocks noGrp="1"/>
          </p:cNvSpPr>
          <p:nvPr>
            <p:ph type="title"/>
          </p:nvPr>
        </p:nvSpPr>
        <p:spPr>
          <a:xfrm>
            <a:off x="304800" y="-15918"/>
            <a:ext cx="6865434" cy="772519"/>
          </a:xfrm>
        </p:spPr>
        <p:txBody>
          <a:bodyPr/>
          <a:lstStyle/>
          <a:p>
            <a:r>
              <a:rPr lang="fr-FR" sz="2600" dirty="0"/>
              <a:t>Neurobiology of NT1: </a:t>
            </a:r>
            <a:br>
              <a:rPr lang="fr-FR" sz="2600" dirty="0"/>
            </a:br>
            <a:r>
              <a:rPr lang="fr-FR" sz="2600" dirty="0" err="1"/>
              <a:t>Loss</a:t>
            </a:r>
            <a:r>
              <a:rPr lang="fr-FR" sz="2600" dirty="0"/>
              <a:t> of </a:t>
            </a:r>
            <a:r>
              <a:rPr lang="fr-FR" sz="2600" dirty="0" err="1"/>
              <a:t>Orexin</a:t>
            </a:r>
            <a:r>
              <a:rPr lang="fr-FR" sz="2600" dirty="0"/>
              <a:t>/</a:t>
            </a:r>
            <a:r>
              <a:rPr lang="fr-FR" sz="2600" dirty="0" err="1"/>
              <a:t>Hypocretin</a:t>
            </a:r>
            <a:r>
              <a:rPr lang="fr-FR" sz="2600" dirty="0"/>
              <a:t> Neurons </a:t>
            </a:r>
            <a:endParaRPr lang="en-US" sz="2600" dirty="0"/>
          </a:p>
        </p:txBody>
      </p:sp>
      <p:sp>
        <p:nvSpPr>
          <p:cNvPr id="4" name="Text Placeholder 3">
            <a:extLst>
              <a:ext uri="{FF2B5EF4-FFF2-40B4-BE49-F238E27FC236}">
                <a16:creationId xmlns:a16="http://schemas.microsoft.com/office/drawing/2014/main" id="{146A0BDB-8502-A94F-AC46-ED9EEDD62887}"/>
              </a:ext>
            </a:extLst>
          </p:cNvPr>
          <p:cNvSpPr>
            <a:spLocks noGrp="1"/>
          </p:cNvSpPr>
          <p:nvPr>
            <p:ph type="body" sz="quarter" idx="10"/>
          </p:nvPr>
        </p:nvSpPr>
        <p:spPr>
          <a:xfrm>
            <a:off x="0" y="4692095"/>
            <a:ext cx="9144000" cy="451406"/>
          </a:xfrm>
        </p:spPr>
        <p:txBody>
          <a:bodyPr/>
          <a:lstStyle/>
          <a:p>
            <a:pPr marL="11113" indent="-11113">
              <a:spcBef>
                <a:spcPts val="400"/>
              </a:spcBef>
            </a:pPr>
            <a:r>
              <a:rPr lang="fr-FR" altLang="fr-FR" dirty="0"/>
              <a:t>CSF = </a:t>
            </a:r>
            <a:r>
              <a:rPr lang="fr-FR" altLang="fr-FR" dirty="0" err="1"/>
              <a:t>cerebrospinal</a:t>
            </a:r>
            <a:r>
              <a:rPr lang="fr-FR" altLang="fr-FR" dirty="0"/>
              <a:t> </a:t>
            </a:r>
            <a:r>
              <a:rPr lang="fr-FR" altLang="fr-FR" dirty="0" err="1"/>
              <a:t>fluid</a:t>
            </a:r>
            <a:r>
              <a:rPr lang="fr-FR" altLang="fr-FR" dirty="0"/>
              <a:t>; EDS = excessive daytime sleepiness; SOREMP = </a:t>
            </a:r>
            <a:r>
              <a:rPr lang="en-US" dirty="0"/>
              <a:t>sleep onset REM periods</a:t>
            </a:r>
            <a:endParaRPr lang="fr-FR" altLang="fr-FR" dirty="0"/>
          </a:p>
          <a:p>
            <a:pPr marL="11113" indent="-11113">
              <a:spcBef>
                <a:spcPts val="400"/>
              </a:spcBef>
            </a:pPr>
            <a:r>
              <a:rPr lang="fr-FR" altLang="fr-FR" dirty="0" err="1"/>
              <a:t>Sakuri</a:t>
            </a:r>
            <a:r>
              <a:rPr lang="fr-FR" altLang="fr-FR" dirty="0"/>
              <a:t> </a:t>
            </a:r>
            <a:r>
              <a:rPr lang="fr-FR" altLang="fr-FR" dirty="0" err="1"/>
              <a:t>T</a:t>
            </a:r>
            <a:r>
              <a:rPr lang="fr-FR" altLang="fr-FR" dirty="0"/>
              <a:t>, et al. </a:t>
            </a:r>
            <a:r>
              <a:rPr lang="en-US" dirty="0">
                <a:solidFill>
                  <a:schemeClr val="tx1"/>
                </a:solidFill>
              </a:rPr>
              <a:t>Orexin (hypocretin) and narcolepsy. In: </a:t>
            </a:r>
            <a:r>
              <a:rPr lang="en-US" i="1" dirty="0">
                <a:solidFill>
                  <a:schemeClr val="tx1"/>
                </a:solidFill>
              </a:rPr>
              <a:t>The Genetic Basis of Sleep and Sleep Disorders. </a:t>
            </a:r>
            <a:r>
              <a:rPr lang="en-US" dirty="0">
                <a:solidFill>
                  <a:schemeClr val="tx1"/>
                </a:solidFill>
              </a:rPr>
              <a:t>2013.</a:t>
            </a:r>
          </a:p>
        </p:txBody>
      </p:sp>
      <p:pic>
        <p:nvPicPr>
          <p:cNvPr id="26" name="Picture 5">
            <a:extLst>
              <a:ext uri="{FF2B5EF4-FFF2-40B4-BE49-F238E27FC236}">
                <a16:creationId xmlns:a16="http://schemas.microsoft.com/office/drawing/2014/main" id="{2E70E15E-83A9-2D4F-B0ED-E527F39803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262" y="1073589"/>
            <a:ext cx="1330470" cy="9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a:extLst>
              <a:ext uri="{FF2B5EF4-FFF2-40B4-BE49-F238E27FC236}">
                <a16:creationId xmlns:a16="http://schemas.microsoft.com/office/drawing/2014/main" id="{74E07F8A-BFC5-6047-AC27-A560907E75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366" y="1070441"/>
            <a:ext cx="1352820" cy="9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
            <a:extLst>
              <a:ext uri="{FF2B5EF4-FFF2-40B4-BE49-F238E27FC236}">
                <a16:creationId xmlns:a16="http://schemas.microsoft.com/office/drawing/2014/main" id="{37649EE1-E9DB-6548-8AD1-8CE1833F4BD9}"/>
              </a:ext>
            </a:extLst>
          </p:cNvPr>
          <p:cNvSpPr>
            <a:spLocks noChangeArrowheads="1"/>
          </p:cNvSpPr>
          <p:nvPr/>
        </p:nvSpPr>
        <p:spPr bwMode="auto">
          <a:xfrm>
            <a:off x="2688514" y="756601"/>
            <a:ext cx="1665734" cy="32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2100" b="1">
                <a:latin typeface="+mn-lt"/>
              </a:rPr>
              <a:t> </a:t>
            </a:r>
            <a:r>
              <a:rPr lang="en-US" altLang="fr-FR" sz="1500" b="1">
                <a:latin typeface="+mn-lt"/>
              </a:rPr>
              <a:t>Narcoleptics</a:t>
            </a:r>
          </a:p>
        </p:txBody>
      </p:sp>
      <p:sp>
        <p:nvSpPr>
          <p:cNvPr id="29" name="Rectangle 8">
            <a:extLst>
              <a:ext uri="{FF2B5EF4-FFF2-40B4-BE49-F238E27FC236}">
                <a16:creationId xmlns:a16="http://schemas.microsoft.com/office/drawing/2014/main" id="{8AE7931D-CBE6-7449-95E2-ACECA985928A}"/>
              </a:ext>
            </a:extLst>
          </p:cNvPr>
          <p:cNvSpPr>
            <a:spLocks noChangeArrowheads="1"/>
          </p:cNvSpPr>
          <p:nvPr/>
        </p:nvSpPr>
        <p:spPr bwMode="auto">
          <a:xfrm>
            <a:off x="4417771" y="825877"/>
            <a:ext cx="1261064" cy="23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1500" b="1">
                <a:latin typeface="+mn-lt"/>
              </a:rPr>
              <a:t>Controls</a:t>
            </a:r>
          </a:p>
        </p:txBody>
      </p:sp>
      <p:sp>
        <p:nvSpPr>
          <p:cNvPr id="30" name="Text Box 4">
            <a:extLst>
              <a:ext uri="{FF2B5EF4-FFF2-40B4-BE49-F238E27FC236}">
                <a16:creationId xmlns:a16="http://schemas.microsoft.com/office/drawing/2014/main" id="{1E8A2CE6-D11E-CB43-BDFE-628137DCB90F}"/>
              </a:ext>
            </a:extLst>
          </p:cNvPr>
          <p:cNvSpPr txBox="1">
            <a:spLocks noChangeArrowheads="1"/>
          </p:cNvSpPr>
          <p:nvPr/>
        </p:nvSpPr>
        <p:spPr bwMode="auto">
          <a:xfrm>
            <a:off x="2457062" y="2008901"/>
            <a:ext cx="39214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500" b="1" dirty="0">
                <a:latin typeface="+mn-lt"/>
              </a:rPr>
              <a:t>Destruction of </a:t>
            </a:r>
            <a:r>
              <a:rPr lang="fr-FR" altLang="fr-FR" sz="1500" b="1" dirty="0" err="1">
                <a:latin typeface="+mn-lt"/>
              </a:rPr>
              <a:t>hypocretin</a:t>
            </a:r>
            <a:r>
              <a:rPr lang="fr-FR" altLang="fr-FR" sz="1500" b="1" dirty="0">
                <a:latin typeface="+mn-lt"/>
              </a:rPr>
              <a:t> (</a:t>
            </a:r>
            <a:r>
              <a:rPr lang="fr-FR" altLang="fr-FR" sz="1500" b="1" dirty="0" err="1">
                <a:latin typeface="+mn-lt"/>
              </a:rPr>
              <a:t>Hcrt</a:t>
            </a:r>
            <a:r>
              <a:rPr lang="fr-FR" altLang="fr-FR" sz="1500" b="1" dirty="0">
                <a:latin typeface="+mn-lt"/>
              </a:rPr>
              <a:t>) neurons</a:t>
            </a:r>
          </a:p>
        </p:txBody>
      </p:sp>
      <p:sp>
        <p:nvSpPr>
          <p:cNvPr id="31" name="Text Box 21">
            <a:extLst>
              <a:ext uri="{FF2B5EF4-FFF2-40B4-BE49-F238E27FC236}">
                <a16:creationId xmlns:a16="http://schemas.microsoft.com/office/drawing/2014/main" id="{685AD55F-AC94-AD4C-9D86-C48C3EE21892}"/>
              </a:ext>
            </a:extLst>
          </p:cNvPr>
          <p:cNvSpPr txBox="1">
            <a:spLocks noChangeArrowheads="1"/>
          </p:cNvSpPr>
          <p:nvPr/>
        </p:nvSpPr>
        <p:spPr bwMode="auto">
          <a:xfrm>
            <a:off x="2566941" y="2363849"/>
            <a:ext cx="3701657" cy="415801"/>
          </a:xfrm>
          <a:prstGeom prst="rect">
            <a:avLst/>
          </a:prstGeom>
          <a:solidFill>
            <a:schemeClr val="accent2"/>
          </a:solidFill>
          <a:ln w="9525">
            <a:solidFill>
              <a:schemeClr val="bg2"/>
            </a:solidFill>
            <a:miter lim="800000"/>
            <a:headEnd/>
            <a:tailEnd/>
          </a:ln>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100" b="1" dirty="0">
                <a:solidFill>
                  <a:schemeClr val="bg1"/>
                </a:solidFill>
                <a:latin typeface="+mn-lt"/>
              </a:rPr>
              <a:t>Absence of CSF </a:t>
            </a:r>
            <a:r>
              <a:rPr lang="fr-FR" altLang="fr-FR" sz="2100" b="1" dirty="0" err="1">
                <a:solidFill>
                  <a:schemeClr val="bg1"/>
                </a:solidFill>
                <a:latin typeface="+mn-lt"/>
              </a:rPr>
              <a:t>hypocretin</a:t>
            </a:r>
            <a:endParaRPr lang="fr-FR" altLang="fr-FR" sz="2100" b="1" dirty="0">
              <a:solidFill>
                <a:schemeClr val="bg1"/>
              </a:solidFill>
              <a:latin typeface="+mn-lt"/>
            </a:endParaRPr>
          </a:p>
        </p:txBody>
      </p:sp>
      <p:sp>
        <p:nvSpPr>
          <p:cNvPr id="32" name="Text Box 11">
            <a:extLst>
              <a:ext uri="{FF2B5EF4-FFF2-40B4-BE49-F238E27FC236}">
                <a16:creationId xmlns:a16="http://schemas.microsoft.com/office/drawing/2014/main" id="{DE3D49E3-3234-1F48-81FD-92D3B59E3600}"/>
              </a:ext>
            </a:extLst>
          </p:cNvPr>
          <p:cNvSpPr txBox="1">
            <a:spLocks noChangeArrowheads="1"/>
          </p:cNvSpPr>
          <p:nvPr/>
        </p:nvSpPr>
        <p:spPr bwMode="auto">
          <a:xfrm>
            <a:off x="5593263" y="3313823"/>
            <a:ext cx="1453989" cy="4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100" b="1" dirty="0" err="1">
                <a:latin typeface="+mn-lt"/>
              </a:rPr>
              <a:t>Cataplexy</a:t>
            </a:r>
            <a:endParaRPr lang="fr-FR" altLang="fr-FR" sz="2100" b="1" dirty="0">
              <a:latin typeface="+mn-lt"/>
            </a:endParaRPr>
          </a:p>
        </p:txBody>
      </p:sp>
      <p:sp>
        <p:nvSpPr>
          <p:cNvPr id="33" name="Text Box 12">
            <a:extLst>
              <a:ext uri="{FF2B5EF4-FFF2-40B4-BE49-F238E27FC236}">
                <a16:creationId xmlns:a16="http://schemas.microsoft.com/office/drawing/2014/main" id="{0646ED37-7147-3D4A-8D22-28DCFA22B421}"/>
              </a:ext>
            </a:extLst>
          </p:cNvPr>
          <p:cNvSpPr txBox="1">
            <a:spLocks noChangeArrowheads="1"/>
          </p:cNvSpPr>
          <p:nvPr/>
        </p:nvSpPr>
        <p:spPr bwMode="auto">
          <a:xfrm>
            <a:off x="1986546" y="3314784"/>
            <a:ext cx="737582" cy="4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100" b="1" dirty="0">
                <a:latin typeface="+mn-lt"/>
              </a:rPr>
              <a:t>EDS</a:t>
            </a:r>
          </a:p>
        </p:txBody>
      </p:sp>
      <p:sp>
        <p:nvSpPr>
          <p:cNvPr id="34" name="Text Box 13">
            <a:extLst>
              <a:ext uri="{FF2B5EF4-FFF2-40B4-BE49-F238E27FC236}">
                <a16:creationId xmlns:a16="http://schemas.microsoft.com/office/drawing/2014/main" id="{8E862DD1-99AE-B249-A0B5-7E4E39DF83EA}"/>
              </a:ext>
            </a:extLst>
          </p:cNvPr>
          <p:cNvSpPr txBox="1">
            <a:spLocks noChangeArrowheads="1"/>
          </p:cNvSpPr>
          <p:nvPr/>
        </p:nvSpPr>
        <p:spPr bwMode="auto">
          <a:xfrm>
            <a:off x="3185468" y="3522950"/>
            <a:ext cx="2496250" cy="4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100" b="1" dirty="0">
                <a:latin typeface="+mn-lt"/>
              </a:rPr>
              <a:t>SOREMP</a:t>
            </a:r>
          </a:p>
        </p:txBody>
      </p:sp>
      <p:sp>
        <p:nvSpPr>
          <p:cNvPr id="35" name="Text Box 17">
            <a:extLst>
              <a:ext uri="{FF2B5EF4-FFF2-40B4-BE49-F238E27FC236}">
                <a16:creationId xmlns:a16="http://schemas.microsoft.com/office/drawing/2014/main" id="{0BE52F26-BB5F-6E4A-8DD0-50770496F819}"/>
              </a:ext>
            </a:extLst>
          </p:cNvPr>
          <p:cNvSpPr txBox="1">
            <a:spLocks noChangeArrowheads="1"/>
          </p:cNvSpPr>
          <p:nvPr/>
        </p:nvSpPr>
        <p:spPr bwMode="auto">
          <a:xfrm>
            <a:off x="2552653" y="4079056"/>
            <a:ext cx="3814957" cy="4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100" b="1" dirty="0">
                <a:latin typeface="+mn-lt"/>
              </a:rPr>
              <a:t>NARCOLEPSY TYPE 1 (NT1)</a:t>
            </a:r>
          </a:p>
        </p:txBody>
      </p:sp>
      <p:sp>
        <p:nvSpPr>
          <p:cNvPr id="45" name="AutoShape 18">
            <a:extLst>
              <a:ext uri="{FF2B5EF4-FFF2-40B4-BE49-F238E27FC236}">
                <a16:creationId xmlns:a16="http://schemas.microsoft.com/office/drawing/2014/main" id="{F08D3FFA-C697-C843-92FF-84F98812B1C7}"/>
              </a:ext>
            </a:extLst>
          </p:cNvPr>
          <p:cNvSpPr>
            <a:spLocks/>
          </p:cNvSpPr>
          <p:nvPr/>
        </p:nvSpPr>
        <p:spPr bwMode="auto">
          <a:xfrm rot="5400000">
            <a:off x="4290842" y="1687827"/>
            <a:ext cx="285500" cy="4534893"/>
          </a:xfrm>
          <a:prstGeom prst="rightBrace">
            <a:avLst>
              <a:gd name="adj1" fmla="val 11810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solidFill>
                <a:srgbClr val="58585A"/>
              </a:solidFill>
              <a:latin typeface="+mn-lt"/>
            </a:endParaRPr>
          </a:p>
        </p:txBody>
      </p:sp>
      <p:pic>
        <p:nvPicPr>
          <p:cNvPr id="46" name="Picture 19" descr="~AUT0010">
            <a:extLst>
              <a:ext uri="{FF2B5EF4-FFF2-40B4-BE49-F238E27FC236}">
                <a16:creationId xmlns:a16="http://schemas.microsoft.com/office/drawing/2014/main" id="{D3ABC132-5F03-F143-9AB1-889D2235E6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015" y="1745960"/>
            <a:ext cx="2014628" cy="137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2">
            <a:extLst>
              <a:ext uri="{FF2B5EF4-FFF2-40B4-BE49-F238E27FC236}">
                <a16:creationId xmlns:a16="http://schemas.microsoft.com/office/drawing/2014/main" id="{794AB922-2A51-BA45-ABB4-ED463AB88073}"/>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075" y="1734711"/>
            <a:ext cx="2160449" cy="137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2244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D404FC1-13CF-604B-BABF-AE8AF4BA5CE5}"/>
              </a:ext>
            </a:extLst>
          </p:cNvPr>
          <p:cNvCxnSpPr>
            <a:cxnSpLocks/>
          </p:cNvCxnSpPr>
          <p:nvPr/>
        </p:nvCxnSpPr>
        <p:spPr>
          <a:xfrm>
            <a:off x="5466775" y="3235050"/>
            <a:ext cx="2841825" cy="49776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02A4533-DF92-674B-A9FC-5103912BA623}"/>
              </a:ext>
            </a:extLst>
          </p:cNvPr>
          <p:cNvSpPr>
            <a:spLocks noGrp="1"/>
          </p:cNvSpPr>
          <p:nvPr>
            <p:ph type="title"/>
          </p:nvPr>
        </p:nvSpPr>
        <p:spPr>
          <a:xfrm>
            <a:off x="304800" y="-15918"/>
            <a:ext cx="8518358" cy="772519"/>
          </a:xfrm>
        </p:spPr>
        <p:txBody>
          <a:bodyPr/>
          <a:lstStyle/>
          <a:p>
            <a:r>
              <a:rPr lang="fr-FR" sz="2600" dirty="0"/>
              <a:t>Neurobiology of NT2: </a:t>
            </a:r>
            <a:br>
              <a:rPr lang="fr-FR" sz="2600" dirty="0"/>
            </a:br>
            <a:r>
              <a:rPr lang="fr-FR" sz="2600" dirty="0"/>
              <a:t>Pathology of Lateral Hypothalamus? </a:t>
            </a:r>
            <a:endParaRPr lang="en-US" sz="2600" dirty="0"/>
          </a:p>
        </p:txBody>
      </p:sp>
      <p:graphicFrame>
        <p:nvGraphicFramePr>
          <p:cNvPr id="5" name="Content Placeholder 4">
            <a:extLst>
              <a:ext uri="{FF2B5EF4-FFF2-40B4-BE49-F238E27FC236}">
                <a16:creationId xmlns:a16="http://schemas.microsoft.com/office/drawing/2014/main" id="{2E4860F1-D9BA-114C-913D-006EECCCAD7D}"/>
              </a:ext>
            </a:extLst>
          </p:cNvPr>
          <p:cNvGraphicFramePr>
            <a:graphicFrameLocks noGrp="1"/>
          </p:cNvGraphicFramePr>
          <p:nvPr>
            <p:ph idx="1"/>
            <p:extLst>
              <p:ext uri="{D42A27DB-BD31-4B8C-83A1-F6EECF244321}">
                <p14:modId xmlns:p14="http://schemas.microsoft.com/office/powerpoint/2010/main" val="2450565865"/>
              </p:ext>
            </p:extLst>
          </p:nvPr>
        </p:nvGraphicFramePr>
        <p:xfrm>
          <a:off x="458716" y="1653015"/>
          <a:ext cx="3937334" cy="22530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C0D5F135-F8BC-0645-BBEF-9BDBB0363B04}"/>
              </a:ext>
            </a:extLst>
          </p:cNvPr>
          <p:cNvSpPr>
            <a:spLocks noGrp="1"/>
          </p:cNvSpPr>
          <p:nvPr>
            <p:ph type="body" sz="quarter" idx="10"/>
          </p:nvPr>
        </p:nvSpPr>
        <p:spPr>
          <a:xfrm>
            <a:off x="0" y="4743391"/>
            <a:ext cx="9144000" cy="400110"/>
          </a:xfrm>
        </p:spPr>
        <p:txBody>
          <a:bodyPr/>
          <a:lstStyle/>
          <a:p>
            <a:pPr marL="11113" indent="-11113"/>
            <a:r>
              <a:rPr lang="en-US" dirty="0">
                <a:solidFill>
                  <a:schemeClr val="tx1"/>
                </a:solidFill>
              </a:rPr>
              <a:t>GABA = gamma-aminobutyric acid; </a:t>
            </a:r>
            <a:r>
              <a:rPr lang="en-US" dirty="0"/>
              <a:t>MCH = melanin concentrating hormone; </a:t>
            </a:r>
            <a:r>
              <a:rPr lang="en-US" dirty="0">
                <a:solidFill>
                  <a:schemeClr val="tx1"/>
                </a:solidFill>
              </a:rPr>
              <a:t>REM = rapid eye movement</a:t>
            </a:r>
            <a:br>
              <a:rPr lang="en-US" dirty="0">
                <a:solidFill>
                  <a:schemeClr val="tx1"/>
                </a:solidFill>
              </a:rPr>
            </a:br>
            <a:r>
              <a:rPr lang="en-US" dirty="0" err="1">
                <a:solidFill>
                  <a:schemeClr val="tx1"/>
                </a:solidFill>
              </a:rPr>
              <a:t>Peyron</a:t>
            </a:r>
            <a:r>
              <a:rPr lang="en-US" dirty="0">
                <a:solidFill>
                  <a:schemeClr val="tx1"/>
                </a:solidFill>
              </a:rPr>
              <a:t> C, et al. </a:t>
            </a:r>
            <a:r>
              <a:rPr lang="en-US" i="1" dirty="0">
                <a:solidFill>
                  <a:schemeClr val="tx1"/>
                </a:solidFill>
              </a:rPr>
              <a:t>Sleep Med</a:t>
            </a:r>
            <a:r>
              <a:rPr lang="en-US" dirty="0">
                <a:solidFill>
                  <a:schemeClr val="tx1"/>
                </a:solidFill>
              </a:rPr>
              <a:t>. 2011;12(8):768-772.</a:t>
            </a:r>
          </a:p>
        </p:txBody>
      </p:sp>
      <p:pic>
        <p:nvPicPr>
          <p:cNvPr id="6" name="Picture 2">
            <a:extLst>
              <a:ext uri="{FF2B5EF4-FFF2-40B4-BE49-F238E27FC236}">
                <a16:creationId xmlns:a16="http://schemas.microsoft.com/office/drawing/2014/main" id="{288EACE0-5D9B-B845-A48C-F43A1629094C}"/>
              </a:ext>
            </a:extLst>
          </p:cNvPr>
          <p:cNvPicPr>
            <a:picLocks noChangeAspect="1" noChangeArrowheads="1"/>
          </p:cNvPicPr>
          <p:nvPr/>
        </p:nvPicPr>
        <p:blipFill rotWithShape="1">
          <a:blip r:embed="rId4" cstate="print"/>
          <a:srcRect l="19193" t="11276" r="65565" b="38888"/>
          <a:stretch/>
        </p:blipFill>
        <p:spPr bwMode="auto">
          <a:xfrm>
            <a:off x="1273876" y="1828799"/>
            <a:ext cx="717677" cy="1385609"/>
          </a:xfrm>
          <a:prstGeom prst="rect">
            <a:avLst/>
          </a:prstGeom>
          <a:noFill/>
          <a:ln w="9525">
            <a:noFill/>
            <a:miter lim="800000"/>
            <a:headEnd/>
            <a:tailEnd/>
          </a:ln>
        </p:spPr>
      </p:pic>
      <p:pic>
        <p:nvPicPr>
          <p:cNvPr id="7" name="Picture 2">
            <a:extLst>
              <a:ext uri="{FF2B5EF4-FFF2-40B4-BE49-F238E27FC236}">
                <a16:creationId xmlns:a16="http://schemas.microsoft.com/office/drawing/2014/main" id="{7A4D0F07-8B90-4347-9632-F752E6E909D7}"/>
              </a:ext>
            </a:extLst>
          </p:cNvPr>
          <p:cNvPicPr>
            <a:picLocks noChangeAspect="1" noChangeArrowheads="1"/>
          </p:cNvPicPr>
          <p:nvPr/>
        </p:nvPicPr>
        <p:blipFill rotWithShape="1">
          <a:blip r:embed="rId4" cstate="print"/>
          <a:srcRect l="40533" t="12254" r="47868" b="48242"/>
          <a:stretch/>
        </p:blipFill>
        <p:spPr bwMode="auto">
          <a:xfrm>
            <a:off x="2257618" y="1915854"/>
            <a:ext cx="502388" cy="1071875"/>
          </a:xfrm>
          <a:prstGeom prst="rect">
            <a:avLst/>
          </a:prstGeom>
          <a:noFill/>
          <a:ln w="9525">
            <a:noFill/>
            <a:miter lim="800000"/>
            <a:headEnd/>
            <a:tailEnd/>
          </a:ln>
        </p:spPr>
      </p:pic>
      <p:pic>
        <p:nvPicPr>
          <p:cNvPr id="8" name="Picture 2">
            <a:extLst>
              <a:ext uri="{FF2B5EF4-FFF2-40B4-BE49-F238E27FC236}">
                <a16:creationId xmlns:a16="http://schemas.microsoft.com/office/drawing/2014/main" id="{04829FD6-4F7C-E147-BE02-CC2D8255F065}"/>
              </a:ext>
            </a:extLst>
          </p:cNvPr>
          <p:cNvPicPr>
            <a:picLocks noChangeAspect="1" noChangeArrowheads="1"/>
          </p:cNvPicPr>
          <p:nvPr/>
        </p:nvPicPr>
        <p:blipFill rotWithShape="1">
          <a:blip r:embed="rId4" cstate="print"/>
          <a:srcRect l="59536" t="34459" r="27137" b="43646"/>
          <a:stretch/>
        </p:blipFill>
        <p:spPr bwMode="auto">
          <a:xfrm>
            <a:off x="3039529" y="2395011"/>
            <a:ext cx="493776" cy="776123"/>
          </a:xfrm>
          <a:prstGeom prst="rect">
            <a:avLst/>
          </a:prstGeom>
          <a:noFill/>
          <a:ln w="9525">
            <a:noFill/>
            <a:miter lim="800000"/>
            <a:headEnd/>
            <a:tailEnd/>
          </a:ln>
        </p:spPr>
      </p:pic>
      <p:pic>
        <p:nvPicPr>
          <p:cNvPr id="9" name="Picture 2">
            <a:extLst>
              <a:ext uri="{FF2B5EF4-FFF2-40B4-BE49-F238E27FC236}">
                <a16:creationId xmlns:a16="http://schemas.microsoft.com/office/drawing/2014/main" id="{BC3555BC-DB1A-DE43-B6BC-EB3B21D2FDE8}"/>
              </a:ext>
            </a:extLst>
          </p:cNvPr>
          <p:cNvPicPr>
            <a:picLocks noChangeAspect="1" noChangeArrowheads="1"/>
          </p:cNvPicPr>
          <p:nvPr/>
        </p:nvPicPr>
        <p:blipFill rotWithShape="1">
          <a:blip r:embed="rId4" cstate="print"/>
          <a:srcRect l="79527" t="16489" r="7146" b="61616"/>
          <a:stretch/>
        </p:blipFill>
        <p:spPr bwMode="auto">
          <a:xfrm>
            <a:off x="3761996" y="1927268"/>
            <a:ext cx="493776" cy="524523"/>
          </a:xfrm>
          <a:prstGeom prst="rect">
            <a:avLst/>
          </a:prstGeom>
          <a:noFill/>
          <a:ln w="9525">
            <a:noFill/>
            <a:miter lim="800000"/>
            <a:headEnd/>
            <a:tailEnd/>
          </a:ln>
        </p:spPr>
      </p:pic>
      <p:sp>
        <p:nvSpPr>
          <p:cNvPr id="10" name="TextBox 9">
            <a:extLst>
              <a:ext uri="{FF2B5EF4-FFF2-40B4-BE49-F238E27FC236}">
                <a16:creationId xmlns:a16="http://schemas.microsoft.com/office/drawing/2014/main" id="{7F10907D-852D-D84C-A8AF-F966EED73627}"/>
              </a:ext>
            </a:extLst>
          </p:cNvPr>
          <p:cNvSpPr txBox="1"/>
          <p:nvPr/>
        </p:nvSpPr>
        <p:spPr>
          <a:xfrm>
            <a:off x="1024532" y="3729006"/>
            <a:ext cx="761747" cy="369332"/>
          </a:xfrm>
          <a:prstGeom prst="rect">
            <a:avLst/>
          </a:prstGeom>
          <a:noFill/>
        </p:spPr>
        <p:txBody>
          <a:bodyPr wrap="none" rtlCol="0">
            <a:spAutoFit/>
          </a:bodyPr>
          <a:lstStyle/>
          <a:p>
            <a:pPr algn="ctr"/>
            <a:r>
              <a:rPr lang="en-US" sz="900" dirty="0"/>
              <a:t>Narcolepsy</a:t>
            </a:r>
            <a:br>
              <a:rPr lang="en-US" sz="900" dirty="0"/>
            </a:br>
            <a:r>
              <a:rPr lang="en-US" sz="900" dirty="0"/>
              <a:t>Cataplexy</a:t>
            </a:r>
          </a:p>
        </p:txBody>
      </p:sp>
      <p:sp>
        <p:nvSpPr>
          <p:cNvPr id="11" name="TextBox 10">
            <a:extLst>
              <a:ext uri="{FF2B5EF4-FFF2-40B4-BE49-F238E27FC236}">
                <a16:creationId xmlns:a16="http://schemas.microsoft.com/office/drawing/2014/main" id="{BC971049-0D81-374F-B397-62D54569389E}"/>
              </a:ext>
            </a:extLst>
          </p:cNvPr>
          <p:cNvSpPr txBox="1"/>
          <p:nvPr/>
        </p:nvSpPr>
        <p:spPr>
          <a:xfrm>
            <a:off x="1822878" y="3748199"/>
            <a:ext cx="864339" cy="369332"/>
          </a:xfrm>
          <a:prstGeom prst="rect">
            <a:avLst/>
          </a:prstGeom>
          <a:noFill/>
        </p:spPr>
        <p:txBody>
          <a:bodyPr wrap="none" rtlCol="0">
            <a:spAutoFit/>
          </a:bodyPr>
          <a:lstStyle/>
          <a:p>
            <a:pPr algn="ctr"/>
            <a:r>
              <a:rPr lang="en-US" sz="900" dirty="0"/>
              <a:t>Idiopathic</a:t>
            </a:r>
            <a:br>
              <a:rPr lang="en-US" sz="900" dirty="0"/>
            </a:br>
            <a:r>
              <a:rPr lang="en-US" sz="900" dirty="0"/>
              <a:t>Hypersomnia</a:t>
            </a:r>
          </a:p>
        </p:txBody>
      </p:sp>
      <p:sp>
        <p:nvSpPr>
          <p:cNvPr id="12" name="TextBox 11">
            <a:extLst>
              <a:ext uri="{FF2B5EF4-FFF2-40B4-BE49-F238E27FC236}">
                <a16:creationId xmlns:a16="http://schemas.microsoft.com/office/drawing/2014/main" id="{1E08E3A0-5B97-7A4D-938D-CB979BDFF401}"/>
              </a:ext>
            </a:extLst>
          </p:cNvPr>
          <p:cNvSpPr txBox="1"/>
          <p:nvPr/>
        </p:nvSpPr>
        <p:spPr>
          <a:xfrm>
            <a:off x="2641112" y="3748199"/>
            <a:ext cx="928459" cy="369332"/>
          </a:xfrm>
          <a:prstGeom prst="rect">
            <a:avLst/>
          </a:prstGeom>
          <a:noFill/>
        </p:spPr>
        <p:txBody>
          <a:bodyPr wrap="none" rtlCol="0">
            <a:spAutoFit/>
          </a:bodyPr>
          <a:lstStyle/>
          <a:p>
            <a:pPr algn="ctr"/>
            <a:r>
              <a:rPr lang="en-US" sz="900" dirty="0"/>
              <a:t>Post-traumatic</a:t>
            </a:r>
          </a:p>
          <a:p>
            <a:pPr algn="ctr"/>
            <a:r>
              <a:rPr lang="en-US" sz="900" dirty="0"/>
              <a:t>Hypersomnia</a:t>
            </a:r>
          </a:p>
        </p:txBody>
      </p:sp>
      <p:sp>
        <p:nvSpPr>
          <p:cNvPr id="13" name="TextBox 12">
            <a:extLst>
              <a:ext uri="{FF2B5EF4-FFF2-40B4-BE49-F238E27FC236}">
                <a16:creationId xmlns:a16="http://schemas.microsoft.com/office/drawing/2014/main" id="{B80B187E-FF24-3244-AD0F-74628FAF894B}"/>
              </a:ext>
            </a:extLst>
          </p:cNvPr>
          <p:cNvSpPr txBox="1"/>
          <p:nvPr/>
        </p:nvSpPr>
        <p:spPr>
          <a:xfrm>
            <a:off x="3505451" y="3748199"/>
            <a:ext cx="825867" cy="369332"/>
          </a:xfrm>
          <a:prstGeom prst="rect">
            <a:avLst/>
          </a:prstGeom>
          <a:noFill/>
        </p:spPr>
        <p:txBody>
          <a:bodyPr wrap="none" rtlCol="0">
            <a:spAutoFit/>
          </a:bodyPr>
          <a:lstStyle/>
          <a:p>
            <a:pPr algn="ctr"/>
            <a:r>
              <a:rPr lang="en-US" sz="900" dirty="0"/>
              <a:t>Neurological</a:t>
            </a:r>
          </a:p>
          <a:p>
            <a:pPr algn="ctr"/>
            <a:r>
              <a:rPr lang="en-US" sz="900" dirty="0"/>
              <a:t>Controls</a:t>
            </a:r>
          </a:p>
        </p:txBody>
      </p:sp>
      <p:cxnSp>
        <p:nvCxnSpPr>
          <p:cNvPr id="15" name="Straight Connector 14">
            <a:extLst>
              <a:ext uri="{FF2B5EF4-FFF2-40B4-BE49-F238E27FC236}">
                <a16:creationId xmlns:a16="http://schemas.microsoft.com/office/drawing/2014/main" id="{29242519-6413-684E-9F79-FDFADAC87FE4}"/>
              </a:ext>
            </a:extLst>
          </p:cNvPr>
          <p:cNvCxnSpPr/>
          <p:nvPr/>
        </p:nvCxnSpPr>
        <p:spPr>
          <a:xfrm flipV="1">
            <a:off x="1860482" y="3740353"/>
            <a:ext cx="0" cy="724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045F8B-DDC8-F14F-AEF1-D9BEAC2637B9}"/>
              </a:ext>
            </a:extLst>
          </p:cNvPr>
          <p:cNvCxnSpPr/>
          <p:nvPr/>
        </p:nvCxnSpPr>
        <p:spPr>
          <a:xfrm flipV="1">
            <a:off x="2637569" y="3738850"/>
            <a:ext cx="0" cy="724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9E9D8CD-BED0-A94E-BC22-EFDBEE9B7E7A}"/>
              </a:ext>
            </a:extLst>
          </p:cNvPr>
          <p:cNvCxnSpPr/>
          <p:nvPr/>
        </p:nvCxnSpPr>
        <p:spPr>
          <a:xfrm flipV="1">
            <a:off x="3550464" y="3746398"/>
            <a:ext cx="0" cy="7242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40FD998-CBB0-F648-9CD8-BAA31CBF20E0}"/>
              </a:ext>
            </a:extLst>
          </p:cNvPr>
          <p:cNvSpPr txBox="1"/>
          <p:nvPr/>
        </p:nvSpPr>
        <p:spPr>
          <a:xfrm rot="16200000">
            <a:off x="-374501" y="2574529"/>
            <a:ext cx="1571264" cy="253916"/>
          </a:xfrm>
          <a:prstGeom prst="rect">
            <a:avLst/>
          </a:prstGeom>
          <a:noFill/>
        </p:spPr>
        <p:txBody>
          <a:bodyPr wrap="none" rtlCol="0">
            <a:spAutoFit/>
          </a:bodyPr>
          <a:lstStyle/>
          <a:p>
            <a:pPr algn="ctr"/>
            <a:r>
              <a:rPr lang="en-US" sz="1050" dirty="0"/>
              <a:t>CSF MCH level (</a:t>
            </a:r>
            <a:r>
              <a:rPr lang="en-US" sz="1050" dirty="0" err="1"/>
              <a:t>pg</a:t>
            </a:r>
            <a:r>
              <a:rPr lang="en-US" sz="1050" dirty="0"/>
              <a:t>/ml)</a:t>
            </a:r>
          </a:p>
        </p:txBody>
      </p:sp>
      <p:sp>
        <p:nvSpPr>
          <p:cNvPr id="19" name="TextBox 18">
            <a:extLst>
              <a:ext uri="{FF2B5EF4-FFF2-40B4-BE49-F238E27FC236}">
                <a16:creationId xmlns:a16="http://schemas.microsoft.com/office/drawing/2014/main" id="{4B0C21CF-CFCC-7B46-B7CE-DBC1104A46BD}"/>
              </a:ext>
            </a:extLst>
          </p:cNvPr>
          <p:cNvSpPr txBox="1"/>
          <p:nvPr/>
        </p:nvSpPr>
        <p:spPr>
          <a:xfrm>
            <a:off x="386387" y="817560"/>
            <a:ext cx="6341801" cy="800219"/>
          </a:xfrm>
          <a:prstGeom prst="rect">
            <a:avLst/>
          </a:prstGeom>
          <a:noFill/>
        </p:spPr>
        <p:txBody>
          <a:bodyPr wrap="none" rtlCol="0">
            <a:spAutoFit/>
          </a:bodyPr>
          <a:lstStyle/>
          <a:p>
            <a:pPr marL="285750" indent="-285750">
              <a:buFont typeface="Arial" panose="020B0604020202020204" pitchFamily="34" charset="0"/>
              <a:buChar char="•"/>
            </a:pPr>
            <a:r>
              <a:rPr lang="fr-FR" sz="1600" dirty="0"/>
              <a:t>Sleep-wake instability </a:t>
            </a:r>
            <a:r>
              <a:rPr lang="fr-FR" sz="1600" dirty="0" err="1"/>
              <a:t>with</a:t>
            </a:r>
            <a:r>
              <a:rPr lang="fr-FR" sz="1600" dirty="0"/>
              <a:t> high REM </a:t>
            </a:r>
            <a:r>
              <a:rPr lang="fr-FR" sz="1600" dirty="0" err="1"/>
              <a:t>sleep</a:t>
            </a:r>
            <a:r>
              <a:rPr lang="fr-FR" sz="1600" dirty="0"/>
              <a:t> </a:t>
            </a:r>
            <a:r>
              <a:rPr lang="fr-FR" sz="1600" dirty="0" err="1"/>
              <a:t>propensity</a:t>
            </a:r>
            <a:endParaRPr lang="fr-FR" sz="1600" dirty="0"/>
          </a:p>
          <a:p>
            <a:pPr marL="742950" lvl="1" indent="-285750">
              <a:buClr>
                <a:srgbClr val="5D9438"/>
              </a:buClr>
              <a:buFont typeface="Arial" panose="020B0604020202020204" pitchFamily="34" charset="0"/>
              <a:buChar char="•"/>
            </a:pPr>
            <a:r>
              <a:rPr lang="fr-FR" sz="1400" dirty="0"/>
              <a:t>Partial lesion of </a:t>
            </a:r>
            <a:r>
              <a:rPr lang="fr-FR" sz="1400" dirty="0" err="1"/>
              <a:t>Hcrt</a:t>
            </a:r>
            <a:r>
              <a:rPr lang="fr-FR" sz="1400" dirty="0"/>
              <a:t> neurons? </a:t>
            </a:r>
            <a:r>
              <a:rPr lang="fr-FR" sz="1400" dirty="0" err="1"/>
              <a:t>Increased</a:t>
            </a:r>
            <a:r>
              <a:rPr lang="fr-FR" sz="1400" dirty="0"/>
              <a:t> </a:t>
            </a:r>
            <a:r>
              <a:rPr lang="fr-FR" sz="1400" dirty="0" err="1"/>
              <a:t>activity</a:t>
            </a:r>
            <a:r>
              <a:rPr lang="fr-FR" sz="1400" dirty="0"/>
              <a:t> of MCH neurons?</a:t>
            </a:r>
          </a:p>
          <a:p>
            <a:pPr marL="285750" indent="-285750">
              <a:buFont typeface="Arial" panose="020B0604020202020204" pitchFamily="34" charset="0"/>
              <a:buChar char="•"/>
            </a:pPr>
            <a:r>
              <a:rPr lang="fr-FR" sz="1600" dirty="0" err="1"/>
              <a:t>Circadian</a:t>
            </a:r>
            <a:r>
              <a:rPr lang="fr-FR" sz="1600" dirty="0"/>
              <a:t> </a:t>
            </a:r>
            <a:r>
              <a:rPr lang="fr-FR" sz="1600" dirty="0" err="1"/>
              <a:t>disturbances</a:t>
            </a:r>
            <a:r>
              <a:rPr lang="fr-FR" sz="1600" dirty="0"/>
              <a:t> to </a:t>
            </a:r>
            <a:r>
              <a:rPr lang="fr-FR" sz="1600" dirty="0" err="1"/>
              <a:t>explain</a:t>
            </a:r>
            <a:r>
              <a:rPr lang="fr-FR" sz="1600" dirty="0"/>
              <a:t> the high REM </a:t>
            </a:r>
            <a:r>
              <a:rPr lang="fr-FR" sz="1600" dirty="0" err="1"/>
              <a:t>sleep</a:t>
            </a:r>
            <a:r>
              <a:rPr lang="fr-FR" sz="1600" dirty="0"/>
              <a:t> </a:t>
            </a:r>
            <a:r>
              <a:rPr lang="fr-FR" sz="1600" dirty="0" err="1"/>
              <a:t>propensity</a:t>
            </a:r>
            <a:endParaRPr lang="fr-FR" sz="1600" dirty="0"/>
          </a:p>
        </p:txBody>
      </p:sp>
      <p:sp>
        <p:nvSpPr>
          <p:cNvPr id="20" name="ZoneTexte 4">
            <a:extLst>
              <a:ext uri="{FF2B5EF4-FFF2-40B4-BE49-F238E27FC236}">
                <a16:creationId xmlns:a16="http://schemas.microsoft.com/office/drawing/2014/main" id="{A12657A4-7500-784A-815F-FB7C001FF9E0}"/>
              </a:ext>
            </a:extLst>
          </p:cNvPr>
          <p:cNvSpPr txBox="1"/>
          <p:nvPr/>
        </p:nvSpPr>
        <p:spPr>
          <a:xfrm>
            <a:off x="318364" y="4138276"/>
            <a:ext cx="8518358" cy="507831"/>
          </a:xfrm>
          <a:prstGeom prst="rect">
            <a:avLst/>
          </a:prstGeom>
          <a:solidFill>
            <a:schemeClr val="tx2">
              <a:lumMod val="50000"/>
              <a:lumOff val="50000"/>
            </a:schemeClr>
          </a:solidFill>
          <a:ln>
            <a:solidFill>
              <a:schemeClr val="tx2"/>
            </a:solidFill>
          </a:ln>
        </p:spPr>
        <p:txBody>
          <a:bodyPr wrap="square" rtlCol="0" anchor="ctr">
            <a:spAutoFit/>
          </a:bodyPr>
          <a:lstStyle/>
          <a:p>
            <a:pPr algn="ctr"/>
            <a:r>
              <a:rPr lang="fr-FR" sz="1200" dirty="0">
                <a:solidFill>
                  <a:schemeClr val="bg2"/>
                </a:solidFill>
                <a:cs typeface="Times New Roman" panose="02020603050405020304" pitchFamily="18" charset="0"/>
              </a:rPr>
              <a:t>No association </a:t>
            </a:r>
            <a:r>
              <a:rPr lang="fr-FR" sz="1200" dirty="0" err="1">
                <a:solidFill>
                  <a:schemeClr val="bg2"/>
                </a:solidFill>
                <a:cs typeface="Times New Roman" panose="02020603050405020304" pitchFamily="18" charset="0"/>
              </a:rPr>
              <a:t>between</a:t>
            </a:r>
            <a:r>
              <a:rPr lang="fr-FR" sz="1200" dirty="0">
                <a:solidFill>
                  <a:schemeClr val="bg2"/>
                </a:solidFill>
                <a:cs typeface="Times New Roman" panose="02020603050405020304" pitchFamily="18" charset="0"/>
              </a:rPr>
              <a:t> MCH, histamine, and </a:t>
            </a:r>
            <a:r>
              <a:rPr lang="fr-FR" sz="1200" dirty="0" err="1">
                <a:solidFill>
                  <a:schemeClr val="bg2"/>
                </a:solidFill>
                <a:cs typeface="Times New Roman" panose="02020603050405020304" pitchFamily="18" charset="0"/>
              </a:rPr>
              <a:t>hypocretin</a:t>
            </a:r>
            <a:r>
              <a:rPr lang="fr-FR" sz="1200" dirty="0">
                <a:solidFill>
                  <a:schemeClr val="bg2"/>
                </a:solidFill>
                <a:cs typeface="Times New Roman" panose="02020603050405020304" pitchFamily="18" charset="0"/>
              </a:rPr>
              <a:t> </a:t>
            </a:r>
            <a:r>
              <a:rPr lang="fr-FR" sz="1200" dirty="0" err="1">
                <a:solidFill>
                  <a:schemeClr val="bg2"/>
                </a:solidFill>
                <a:cs typeface="Times New Roman" panose="02020603050405020304" pitchFamily="18" charset="0"/>
              </a:rPr>
              <a:t>levels</a:t>
            </a:r>
            <a:r>
              <a:rPr lang="fr-FR" sz="1200" dirty="0">
                <a:solidFill>
                  <a:schemeClr val="bg2"/>
                </a:solidFill>
                <a:cs typeface="Times New Roman" panose="02020603050405020304" pitchFamily="18" charset="0"/>
              </a:rPr>
              <a:t>, EDS, </a:t>
            </a:r>
            <a:r>
              <a:rPr lang="fr-FR" sz="1200" dirty="0" err="1">
                <a:solidFill>
                  <a:schemeClr val="bg2"/>
                </a:solidFill>
                <a:cs typeface="Times New Roman" panose="02020603050405020304" pitchFamily="18" charset="0"/>
              </a:rPr>
              <a:t>SOREMPs</a:t>
            </a:r>
            <a:r>
              <a:rPr lang="fr-FR" sz="1200" dirty="0">
                <a:solidFill>
                  <a:schemeClr val="bg2"/>
                </a:solidFill>
                <a:cs typeface="Times New Roman" panose="02020603050405020304" pitchFamily="18" charset="0"/>
              </a:rPr>
              <a:t>, </a:t>
            </a:r>
            <a:r>
              <a:rPr lang="fr-FR" sz="1200" dirty="0" err="1">
                <a:solidFill>
                  <a:schemeClr val="bg2"/>
                </a:solidFill>
                <a:cs typeface="Times New Roman" panose="02020603050405020304" pitchFamily="18" charset="0"/>
              </a:rPr>
              <a:t>cataplexy</a:t>
            </a:r>
            <a:r>
              <a:rPr lang="en-US" sz="1500" i="1" dirty="0">
                <a:solidFill>
                  <a:schemeClr val="bg2"/>
                </a:solidFill>
                <a:cs typeface="Times New Roman" pitchFamily="18" charset="0"/>
              </a:rPr>
              <a:t>	</a:t>
            </a:r>
            <a:endParaRPr lang="en-US" sz="1200" dirty="0">
              <a:solidFill>
                <a:schemeClr val="bg2"/>
              </a:solidFill>
              <a:cs typeface="Times New Roman" pitchFamily="18" charset="0"/>
            </a:endParaRPr>
          </a:p>
          <a:p>
            <a:pPr algn="ctr"/>
            <a:r>
              <a:rPr lang="en-US" sz="1200" dirty="0">
                <a:solidFill>
                  <a:schemeClr val="bg2"/>
                </a:solidFill>
                <a:cs typeface="Times New Roman" pitchFamily="18" charset="0"/>
              </a:rPr>
              <a:t>NT2: Problem with phenotyping and stability of NT2. Unclear pathophysiology?  No identified specific biomarker.</a:t>
            </a:r>
            <a:endParaRPr lang="fr-FR" sz="1100" dirty="0">
              <a:solidFill>
                <a:schemeClr val="bg2"/>
              </a:solidFill>
            </a:endParaRPr>
          </a:p>
        </p:txBody>
      </p:sp>
      <p:sp>
        <p:nvSpPr>
          <p:cNvPr id="22" name="Triangle 21">
            <a:extLst>
              <a:ext uri="{FF2B5EF4-FFF2-40B4-BE49-F238E27FC236}">
                <a16:creationId xmlns:a16="http://schemas.microsoft.com/office/drawing/2014/main" id="{36DE2134-07D8-214A-BCF8-8A14AEB977F2}"/>
              </a:ext>
            </a:extLst>
          </p:cNvPr>
          <p:cNvSpPr/>
          <p:nvPr/>
        </p:nvSpPr>
        <p:spPr>
          <a:xfrm>
            <a:off x="6578930" y="3210312"/>
            <a:ext cx="617517" cy="532342"/>
          </a:xfrm>
          <a:prstGeom prst="triangl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2116E53-A5E7-E64D-9EF9-42439ABED554}"/>
              </a:ext>
            </a:extLst>
          </p:cNvPr>
          <p:cNvSpPr txBox="1"/>
          <p:nvPr/>
        </p:nvSpPr>
        <p:spPr>
          <a:xfrm>
            <a:off x="5628904" y="2206574"/>
            <a:ext cx="825867" cy="369332"/>
          </a:xfrm>
          <a:prstGeom prst="rect">
            <a:avLst/>
          </a:prstGeom>
          <a:solidFill>
            <a:schemeClr val="accent1">
              <a:lumMod val="50000"/>
              <a:lumOff val="50000"/>
            </a:schemeClr>
          </a:solidFill>
          <a:ln>
            <a:noFill/>
          </a:ln>
        </p:spPr>
        <p:txBody>
          <a:bodyPr wrap="none" rtlCol="0">
            <a:spAutoFit/>
          </a:bodyPr>
          <a:lstStyle/>
          <a:p>
            <a:r>
              <a:rPr lang="en-US" dirty="0">
                <a:solidFill>
                  <a:schemeClr val="bg2"/>
                </a:solidFill>
              </a:rPr>
              <a:t>GABA</a:t>
            </a:r>
          </a:p>
        </p:txBody>
      </p:sp>
      <p:sp>
        <p:nvSpPr>
          <p:cNvPr id="28" name="TextBox 27">
            <a:extLst>
              <a:ext uri="{FF2B5EF4-FFF2-40B4-BE49-F238E27FC236}">
                <a16:creationId xmlns:a16="http://schemas.microsoft.com/office/drawing/2014/main" id="{A035AF57-4636-0541-8A7C-CCFD20BE3C7F}"/>
              </a:ext>
            </a:extLst>
          </p:cNvPr>
          <p:cNvSpPr txBox="1"/>
          <p:nvPr/>
        </p:nvSpPr>
        <p:spPr>
          <a:xfrm>
            <a:off x="5654551" y="2740617"/>
            <a:ext cx="774571" cy="369332"/>
          </a:xfrm>
          <a:prstGeom prst="rect">
            <a:avLst/>
          </a:prstGeom>
          <a:solidFill>
            <a:schemeClr val="accent1">
              <a:lumMod val="50000"/>
              <a:lumOff val="50000"/>
            </a:schemeClr>
          </a:solidFill>
          <a:ln>
            <a:noFill/>
          </a:ln>
        </p:spPr>
        <p:txBody>
          <a:bodyPr wrap="none" rtlCol="0">
            <a:spAutoFit/>
          </a:bodyPr>
          <a:lstStyle/>
          <a:p>
            <a:r>
              <a:rPr lang="en-US" dirty="0">
                <a:solidFill>
                  <a:schemeClr val="bg2"/>
                </a:solidFill>
              </a:rPr>
              <a:t>Sleep</a:t>
            </a:r>
          </a:p>
        </p:txBody>
      </p:sp>
      <p:sp>
        <p:nvSpPr>
          <p:cNvPr id="30" name="TextBox 29">
            <a:extLst>
              <a:ext uri="{FF2B5EF4-FFF2-40B4-BE49-F238E27FC236}">
                <a16:creationId xmlns:a16="http://schemas.microsoft.com/office/drawing/2014/main" id="{4BB1B2F8-AF1B-1343-9443-6DF0E1482795}"/>
              </a:ext>
            </a:extLst>
          </p:cNvPr>
          <p:cNvSpPr txBox="1"/>
          <p:nvPr/>
        </p:nvSpPr>
        <p:spPr>
          <a:xfrm>
            <a:off x="7343559" y="2116398"/>
            <a:ext cx="1164101" cy="338554"/>
          </a:xfrm>
          <a:prstGeom prst="rect">
            <a:avLst/>
          </a:prstGeom>
          <a:solidFill>
            <a:schemeClr val="accent1">
              <a:lumMod val="50000"/>
              <a:lumOff val="50000"/>
            </a:schemeClr>
          </a:solidFill>
          <a:ln>
            <a:noFill/>
          </a:ln>
        </p:spPr>
        <p:txBody>
          <a:bodyPr wrap="none" rtlCol="0">
            <a:spAutoFit/>
          </a:bodyPr>
          <a:lstStyle/>
          <a:p>
            <a:r>
              <a:rPr lang="en-US" sz="1600" dirty="0">
                <a:solidFill>
                  <a:schemeClr val="bg2"/>
                </a:solidFill>
              </a:rPr>
              <a:t>Hypocretin</a:t>
            </a:r>
          </a:p>
        </p:txBody>
      </p:sp>
      <p:sp>
        <p:nvSpPr>
          <p:cNvPr id="31" name="TextBox 30">
            <a:extLst>
              <a:ext uri="{FF2B5EF4-FFF2-40B4-BE49-F238E27FC236}">
                <a16:creationId xmlns:a16="http://schemas.microsoft.com/office/drawing/2014/main" id="{6DEF049E-11AB-E245-B87D-D875E08AFF1F}"/>
              </a:ext>
            </a:extLst>
          </p:cNvPr>
          <p:cNvSpPr txBox="1"/>
          <p:nvPr/>
        </p:nvSpPr>
        <p:spPr>
          <a:xfrm>
            <a:off x="7183323" y="2585234"/>
            <a:ext cx="1484574" cy="338554"/>
          </a:xfrm>
          <a:prstGeom prst="rect">
            <a:avLst/>
          </a:prstGeom>
          <a:solidFill>
            <a:schemeClr val="accent1">
              <a:lumMod val="50000"/>
              <a:lumOff val="50000"/>
            </a:schemeClr>
          </a:solidFill>
          <a:ln>
            <a:noFill/>
          </a:ln>
        </p:spPr>
        <p:txBody>
          <a:bodyPr wrap="none" rtlCol="0">
            <a:spAutoFit/>
          </a:bodyPr>
          <a:lstStyle/>
          <a:p>
            <a:r>
              <a:rPr lang="en-US" sz="1600" b="1" dirty="0">
                <a:solidFill>
                  <a:schemeClr val="bg2"/>
                </a:solidFill>
              </a:rPr>
              <a:t>HA</a:t>
            </a:r>
            <a:r>
              <a:rPr lang="en-US" sz="1600" dirty="0">
                <a:solidFill>
                  <a:schemeClr val="bg2"/>
                </a:solidFill>
              </a:rPr>
              <a:t> / NA / 5HT</a:t>
            </a:r>
          </a:p>
        </p:txBody>
      </p:sp>
      <p:sp>
        <p:nvSpPr>
          <p:cNvPr id="32" name="TextBox 31">
            <a:extLst>
              <a:ext uri="{FF2B5EF4-FFF2-40B4-BE49-F238E27FC236}">
                <a16:creationId xmlns:a16="http://schemas.microsoft.com/office/drawing/2014/main" id="{40E5B45F-BC2E-D745-8A9A-DE37D14290F6}"/>
              </a:ext>
            </a:extLst>
          </p:cNvPr>
          <p:cNvSpPr txBox="1"/>
          <p:nvPr/>
        </p:nvSpPr>
        <p:spPr>
          <a:xfrm>
            <a:off x="7542621" y="3072592"/>
            <a:ext cx="765979" cy="369332"/>
          </a:xfrm>
          <a:prstGeom prst="rect">
            <a:avLst/>
          </a:prstGeom>
          <a:solidFill>
            <a:schemeClr val="accent1">
              <a:lumMod val="50000"/>
              <a:lumOff val="50000"/>
            </a:schemeClr>
          </a:solidFill>
          <a:ln>
            <a:noFill/>
          </a:ln>
        </p:spPr>
        <p:txBody>
          <a:bodyPr wrap="none" rtlCol="0">
            <a:spAutoFit/>
          </a:bodyPr>
          <a:lstStyle/>
          <a:p>
            <a:r>
              <a:rPr lang="en-US" dirty="0">
                <a:solidFill>
                  <a:schemeClr val="bg2"/>
                </a:solidFill>
              </a:rPr>
              <a:t>Wake</a:t>
            </a:r>
          </a:p>
        </p:txBody>
      </p:sp>
      <p:cxnSp>
        <p:nvCxnSpPr>
          <p:cNvPr id="34" name="Straight Arrow Connector 33">
            <a:extLst>
              <a:ext uri="{FF2B5EF4-FFF2-40B4-BE49-F238E27FC236}">
                <a16:creationId xmlns:a16="http://schemas.microsoft.com/office/drawing/2014/main" id="{482C5E98-BE13-B346-995E-5238CB986FF6}"/>
              </a:ext>
            </a:extLst>
          </p:cNvPr>
          <p:cNvCxnSpPr>
            <a:stCxn id="27" idx="2"/>
            <a:endCxn id="28" idx="0"/>
          </p:cNvCxnSpPr>
          <p:nvPr/>
        </p:nvCxnSpPr>
        <p:spPr>
          <a:xfrm flipH="1">
            <a:off x="6041837" y="2575906"/>
            <a:ext cx="1" cy="164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002B394A-D9BB-CA49-9030-E4C7CDC5FC5E}"/>
              </a:ext>
            </a:extLst>
          </p:cNvPr>
          <p:cNvCxnSpPr/>
          <p:nvPr/>
        </p:nvCxnSpPr>
        <p:spPr>
          <a:xfrm flipH="1">
            <a:off x="7904288" y="2443301"/>
            <a:ext cx="1" cy="164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24C28821-3249-C548-B8BA-0371E941019E}"/>
              </a:ext>
            </a:extLst>
          </p:cNvPr>
          <p:cNvCxnSpPr/>
          <p:nvPr/>
        </p:nvCxnSpPr>
        <p:spPr>
          <a:xfrm flipH="1">
            <a:off x="7914186" y="2928209"/>
            <a:ext cx="1" cy="164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ZoneTexte 7">
            <a:extLst>
              <a:ext uri="{FF2B5EF4-FFF2-40B4-BE49-F238E27FC236}">
                <a16:creationId xmlns:a16="http://schemas.microsoft.com/office/drawing/2014/main" id="{B77D49C3-3A9F-7743-BF15-D5F991DFCAF8}"/>
              </a:ext>
            </a:extLst>
          </p:cNvPr>
          <p:cNvSpPr txBox="1"/>
          <p:nvPr/>
        </p:nvSpPr>
        <p:spPr>
          <a:xfrm>
            <a:off x="5357985" y="1741781"/>
            <a:ext cx="3364626" cy="300082"/>
          </a:xfrm>
          <a:prstGeom prst="rect">
            <a:avLst/>
          </a:prstGeom>
          <a:noFill/>
        </p:spPr>
        <p:txBody>
          <a:bodyPr wrap="square" rtlCol="0">
            <a:spAutoFit/>
          </a:bodyPr>
          <a:lstStyle/>
          <a:p>
            <a:pPr algn="ctr"/>
            <a:r>
              <a:rPr lang="fr-FR" sz="1350" b="1" dirty="0"/>
              <a:t>Is </a:t>
            </a:r>
            <a:r>
              <a:rPr lang="fr-FR" sz="1350" b="1" dirty="0" err="1"/>
              <a:t>there</a:t>
            </a:r>
            <a:r>
              <a:rPr lang="fr-FR" sz="1350" b="1" dirty="0"/>
              <a:t> </a:t>
            </a:r>
            <a:r>
              <a:rPr lang="fr-FR" sz="1350" b="1" dirty="0" err="1"/>
              <a:t>biological</a:t>
            </a:r>
            <a:r>
              <a:rPr lang="fr-FR" sz="1350" b="1" dirty="0"/>
              <a:t> </a:t>
            </a:r>
            <a:r>
              <a:rPr lang="fr-FR" sz="1350" b="1" dirty="0" err="1"/>
              <a:t>dysfunction</a:t>
            </a:r>
            <a:r>
              <a:rPr lang="fr-FR" sz="1350" b="1" dirty="0"/>
              <a:t>?</a:t>
            </a:r>
          </a:p>
        </p:txBody>
      </p:sp>
    </p:spTree>
    <p:extLst>
      <p:ext uri="{BB962C8B-B14F-4D97-AF65-F5344CB8AC3E}">
        <p14:creationId xmlns:p14="http://schemas.microsoft.com/office/powerpoint/2010/main" val="28927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F120-9E49-E04F-90C9-AA645FF41223}"/>
              </a:ext>
            </a:extLst>
          </p:cNvPr>
          <p:cNvSpPr>
            <a:spLocks noGrp="1"/>
          </p:cNvSpPr>
          <p:nvPr>
            <p:ph type="title"/>
          </p:nvPr>
        </p:nvSpPr>
        <p:spPr/>
        <p:txBody>
          <a:bodyPr/>
          <a:lstStyle/>
          <a:p>
            <a:r>
              <a:rPr lang="en-US" dirty="0"/>
              <a:t>Neurobiology of EDS in OSA</a:t>
            </a:r>
          </a:p>
        </p:txBody>
      </p:sp>
      <p:sp>
        <p:nvSpPr>
          <p:cNvPr id="3" name="Content Placeholder 2">
            <a:extLst>
              <a:ext uri="{FF2B5EF4-FFF2-40B4-BE49-F238E27FC236}">
                <a16:creationId xmlns:a16="http://schemas.microsoft.com/office/drawing/2014/main" id="{4176C9C8-31B1-BD40-9257-B7430D5C6394}"/>
              </a:ext>
            </a:extLst>
          </p:cNvPr>
          <p:cNvSpPr>
            <a:spLocks noGrp="1"/>
          </p:cNvSpPr>
          <p:nvPr>
            <p:ph idx="1"/>
          </p:nvPr>
        </p:nvSpPr>
        <p:spPr>
          <a:xfrm>
            <a:off x="336884" y="1111796"/>
            <a:ext cx="8502316" cy="4267835"/>
          </a:xfrm>
        </p:spPr>
        <p:txBody>
          <a:bodyPr/>
          <a:lstStyle/>
          <a:p>
            <a:r>
              <a:rPr lang="en-US" sz="2000" dirty="0"/>
              <a:t>Problem with phenotyping </a:t>
            </a:r>
          </a:p>
          <a:p>
            <a:r>
              <a:rPr lang="en-US" sz="2000" dirty="0"/>
              <a:t>Assessment of EDS: </a:t>
            </a:r>
          </a:p>
          <a:p>
            <a:pPr lvl="1"/>
            <a:r>
              <a:rPr lang="en-US" sz="1800" dirty="0"/>
              <a:t>Interviews, questionnaires (e.g., Epworth Sleepiness Scale)</a:t>
            </a:r>
          </a:p>
          <a:p>
            <a:pPr lvl="1"/>
            <a:r>
              <a:rPr lang="en-US" sz="1800" dirty="0"/>
              <a:t>Objective data: MSLT, MWT, Osler…</a:t>
            </a:r>
          </a:p>
          <a:p>
            <a:r>
              <a:rPr lang="fr-FR" sz="2000" dirty="0"/>
              <a:t>First exclusion </a:t>
            </a:r>
          </a:p>
          <a:p>
            <a:pPr lvl="1"/>
            <a:r>
              <a:rPr lang="fr-FR" sz="1800" dirty="0" err="1"/>
              <a:t>Residual</a:t>
            </a:r>
            <a:r>
              <a:rPr lang="fr-FR" sz="1800" dirty="0"/>
              <a:t> AHI, </a:t>
            </a:r>
            <a:r>
              <a:rPr lang="fr-FR" sz="1800" dirty="0" err="1"/>
              <a:t>bad</a:t>
            </a:r>
            <a:r>
              <a:rPr lang="fr-FR" sz="1800" dirty="0"/>
              <a:t> compliance </a:t>
            </a:r>
            <a:r>
              <a:rPr lang="fr-FR" sz="1800" dirty="0" err="1"/>
              <a:t>with</a:t>
            </a:r>
            <a:r>
              <a:rPr lang="fr-FR" sz="1800" dirty="0"/>
              <a:t> CPAP, </a:t>
            </a:r>
            <a:r>
              <a:rPr lang="fr-FR" sz="1800" dirty="0" err="1"/>
              <a:t>leaks</a:t>
            </a:r>
            <a:r>
              <a:rPr lang="fr-FR" sz="1800" dirty="0"/>
              <a:t>…</a:t>
            </a:r>
          </a:p>
          <a:p>
            <a:pPr lvl="1"/>
            <a:r>
              <a:rPr lang="fr-FR" sz="1800" dirty="0" err="1"/>
              <a:t>Comorbid</a:t>
            </a:r>
            <a:r>
              <a:rPr lang="fr-FR" sz="1800" dirty="0"/>
              <a:t> </a:t>
            </a:r>
            <a:r>
              <a:rPr lang="fr-FR" sz="1800" dirty="0" err="1"/>
              <a:t>depression</a:t>
            </a:r>
            <a:r>
              <a:rPr lang="fr-FR" sz="1800" dirty="0"/>
              <a:t>, </a:t>
            </a:r>
            <a:r>
              <a:rPr lang="fr-FR" sz="1800" dirty="0" err="1"/>
              <a:t>obesity</a:t>
            </a:r>
            <a:r>
              <a:rPr lang="fr-FR" sz="1800" dirty="0"/>
              <a:t>, </a:t>
            </a:r>
            <a:r>
              <a:rPr lang="fr-FR" sz="1800" dirty="0" err="1"/>
              <a:t>drug</a:t>
            </a:r>
            <a:r>
              <a:rPr lang="fr-FR" sz="1800" dirty="0"/>
              <a:t> </a:t>
            </a:r>
            <a:r>
              <a:rPr lang="fr-FR" sz="1800" dirty="0" err="1"/>
              <a:t>intake</a:t>
            </a:r>
            <a:endParaRPr lang="fr-FR" sz="1800" dirty="0"/>
          </a:p>
          <a:p>
            <a:pPr lvl="1"/>
            <a:r>
              <a:rPr lang="fr-FR" sz="1800" dirty="0" err="1"/>
              <a:t>Insufficient</a:t>
            </a:r>
            <a:r>
              <a:rPr lang="fr-FR" sz="1800" dirty="0"/>
              <a:t> </a:t>
            </a:r>
            <a:r>
              <a:rPr lang="fr-FR" sz="1800" dirty="0" err="1"/>
              <a:t>sleep</a:t>
            </a:r>
            <a:r>
              <a:rPr lang="fr-FR" sz="1800" dirty="0"/>
              <a:t> syndrome</a:t>
            </a:r>
          </a:p>
          <a:p>
            <a:pPr lvl="1"/>
            <a:r>
              <a:rPr lang="fr-FR" sz="1800" dirty="0"/>
              <a:t>Central </a:t>
            </a:r>
            <a:r>
              <a:rPr lang="fr-FR" sz="1800" dirty="0" err="1"/>
              <a:t>hypersomnolence</a:t>
            </a:r>
            <a:r>
              <a:rPr lang="fr-FR" sz="1800" dirty="0"/>
              <a:t> </a:t>
            </a:r>
            <a:r>
              <a:rPr lang="fr-FR" sz="1800" dirty="0" err="1"/>
              <a:t>disorders</a:t>
            </a:r>
            <a:endParaRPr lang="fr-FR" sz="1800" dirty="0"/>
          </a:p>
          <a:p>
            <a:r>
              <a:rPr lang="fr-FR" sz="2000" dirty="0" err="1"/>
              <a:t>Need</a:t>
            </a:r>
            <a:r>
              <a:rPr lang="fr-FR" sz="2000" dirty="0"/>
              <a:t> to </a:t>
            </a:r>
            <a:r>
              <a:rPr lang="fr-FR" sz="2000" dirty="0" err="1"/>
              <a:t>define</a:t>
            </a:r>
            <a:r>
              <a:rPr lang="fr-FR" sz="2000" dirty="0"/>
              <a:t> </a:t>
            </a:r>
            <a:r>
              <a:rPr lang="fr-FR" sz="2000" dirty="0" err="1"/>
              <a:t>homogeneous</a:t>
            </a:r>
            <a:r>
              <a:rPr lang="fr-FR" sz="2000" dirty="0"/>
              <a:t> </a:t>
            </a:r>
            <a:r>
              <a:rPr lang="fr-FR" sz="2000" dirty="0" err="1"/>
              <a:t>criteria</a:t>
            </a:r>
            <a:r>
              <a:rPr lang="fr-FR" sz="2000" dirty="0"/>
              <a:t> for </a:t>
            </a:r>
            <a:r>
              <a:rPr lang="fr-FR" sz="2000" dirty="0" err="1"/>
              <a:t>this</a:t>
            </a:r>
            <a:r>
              <a:rPr lang="fr-FR" sz="2000" dirty="0"/>
              <a:t> condition </a:t>
            </a:r>
            <a:r>
              <a:rPr lang="fr-FR" sz="2000" dirty="0" err="1"/>
              <a:t>between</a:t>
            </a:r>
            <a:r>
              <a:rPr lang="fr-FR" sz="2000" dirty="0"/>
              <a:t> </a:t>
            </a:r>
            <a:r>
              <a:rPr lang="fr-FR" sz="2000" dirty="0" err="1"/>
              <a:t>sleep</a:t>
            </a:r>
            <a:r>
              <a:rPr lang="fr-FR" sz="2000" dirty="0"/>
              <a:t> </a:t>
            </a:r>
            <a:r>
              <a:rPr lang="fr-FR" sz="2000" dirty="0" err="1"/>
              <a:t>centers</a:t>
            </a:r>
            <a:endParaRPr lang="fr-FR" sz="2000" dirty="0"/>
          </a:p>
          <a:p>
            <a:r>
              <a:rPr lang="fr-FR" sz="2000" dirty="0"/>
              <a:t>No </a:t>
            </a:r>
            <a:r>
              <a:rPr lang="fr-FR" sz="2000" dirty="0" err="1"/>
              <a:t>identified</a:t>
            </a:r>
            <a:r>
              <a:rPr lang="fr-FR" sz="2000" dirty="0"/>
              <a:t> </a:t>
            </a:r>
            <a:r>
              <a:rPr lang="fr-FR" sz="2000" dirty="0" err="1"/>
              <a:t>pathophysiology</a:t>
            </a:r>
            <a:r>
              <a:rPr lang="fr-FR" sz="2000" dirty="0"/>
              <a:t>: </a:t>
            </a:r>
            <a:r>
              <a:rPr lang="fr-FR" sz="2000" dirty="0" err="1"/>
              <a:t>Really</a:t>
            </a:r>
            <a:r>
              <a:rPr lang="fr-FR" sz="2000" dirty="0"/>
              <a:t> unique?</a:t>
            </a:r>
          </a:p>
          <a:p>
            <a:endParaRPr lang="en-US" sz="4000" dirty="0"/>
          </a:p>
        </p:txBody>
      </p:sp>
      <p:sp>
        <p:nvSpPr>
          <p:cNvPr id="4" name="Text Placeholder 3">
            <a:extLst>
              <a:ext uri="{FF2B5EF4-FFF2-40B4-BE49-F238E27FC236}">
                <a16:creationId xmlns:a16="http://schemas.microsoft.com/office/drawing/2014/main" id="{83DC4AD9-6E45-D946-8D54-E10AB1962D49}"/>
              </a:ext>
            </a:extLst>
          </p:cNvPr>
          <p:cNvSpPr>
            <a:spLocks noGrp="1"/>
          </p:cNvSpPr>
          <p:nvPr>
            <p:ph type="body" sz="quarter" idx="10"/>
          </p:nvPr>
        </p:nvSpPr>
        <p:spPr>
          <a:xfrm>
            <a:off x="0" y="4612586"/>
            <a:ext cx="9144000" cy="530915"/>
          </a:xfrm>
        </p:spPr>
        <p:txBody>
          <a:bodyPr/>
          <a:lstStyle/>
          <a:p>
            <a:pPr marL="11113" indent="-11113"/>
            <a:r>
              <a:rPr lang="en-US" dirty="0"/>
              <a:t>AHI = apnea-hypopnea index; CPAP = continuous positive airway pressure; MSLT = Multiple Sleep Latency Test; </a:t>
            </a:r>
            <a:br>
              <a:rPr lang="en-US" dirty="0"/>
            </a:br>
            <a:r>
              <a:rPr lang="en-US" dirty="0"/>
              <a:t>MWT = Maintenance of Wakefulness Test; </a:t>
            </a:r>
            <a:r>
              <a:rPr lang="fr-FR" dirty="0"/>
              <a:t>OSA = obstructive </a:t>
            </a:r>
            <a:r>
              <a:rPr lang="fr-FR" dirty="0" err="1"/>
              <a:t>sleep</a:t>
            </a:r>
            <a:r>
              <a:rPr lang="fr-FR" dirty="0"/>
              <a:t> </a:t>
            </a:r>
            <a:r>
              <a:rPr lang="fr-FR" dirty="0" err="1"/>
              <a:t>apnea</a:t>
            </a:r>
            <a:br>
              <a:rPr lang="en-US" dirty="0"/>
            </a:br>
            <a:r>
              <a:rPr lang="en-US" dirty="0" err="1"/>
              <a:t>Garbarino</a:t>
            </a:r>
            <a:r>
              <a:rPr lang="en-US" dirty="0"/>
              <a:t> S, et al. </a:t>
            </a:r>
            <a:r>
              <a:rPr lang="en-US" i="1" dirty="0"/>
              <a:t>Front Neurol</a:t>
            </a:r>
            <a:r>
              <a:rPr lang="en-US" dirty="0"/>
              <a:t>. 2018;9:505.</a:t>
            </a:r>
          </a:p>
        </p:txBody>
      </p:sp>
    </p:spTree>
    <p:extLst>
      <p:ext uri="{BB962C8B-B14F-4D97-AF65-F5344CB8AC3E}">
        <p14:creationId xmlns:p14="http://schemas.microsoft.com/office/powerpoint/2010/main" val="42242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MEO TV077 HepB">
  <a:themeElements>
    <a:clrScheme name="Custom 85">
      <a:dk1>
        <a:srgbClr val="000000"/>
      </a:dk1>
      <a:lt1>
        <a:srgbClr val="FFFFFF"/>
      </a:lt1>
      <a:dk2>
        <a:srgbClr val="000000"/>
      </a:dk2>
      <a:lt2>
        <a:srgbClr val="FFFFFF"/>
      </a:lt2>
      <a:accent1>
        <a:srgbClr val="0C1013"/>
      </a:accent1>
      <a:accent2>
        <a:srgbClr val="5D9438"/>
      </a:accent2>
      <a:accent3>
        <a:srgbClr val="005A86"/>
      </a:accent3>
      <a:accent4>
        <a:srgbClr val="F28621"/>
      </a:accent4>
      <a:accent5>
        <a:srgbClr val="680E10"/>
      </a:accent5>
      <a:accent6>
        <a:srgbClr val="FFFF66"/>
      </a:accent6>
      <a:hlink>
        <a:srgbClr val="5D9438"/>
      </a:hlink>
      <a:folHlink>
        <a:srgbClr val="005A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BF262FCA-C12E-6643-952C-F1D7098A9A38}" vid="{601FCA4B-E09F-C84F-8E9A-65B40BB1C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 TV077 HepB</Template>
  <TotalTime>9866</TotalTime>
  <Words>3502</Words>
  <Application>Microsoft Macintosh PowerPoint</Application>
  <PresentationFormat>On-screen Show (16:9)</PresentationFormat>
  <Paragraphs>324</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Avenir Book</vt:lpstr>
      <vt:lpstr>Calibri</vt:lpstr>
      <vt:lpstr>CMEO TV077 HepB</vt:lpstr>
      <vt:lpstr>Matching Treatment Choice to the Pathophysiology of Sleep</vt:lpstr>
      <vt:lpstr>Richard K. Bogan, MD, FCCP, FAASM</vt:lpstr>
      <vt:lpstr>Yves Dauvilliers, MD, PhD</vt:lpstr>
      <vt:lpstr>Learning  Objective</vt:lpstr>
      <vt:lpstr>Normal Regulations of Sleep and Wake Systems</vt:lpstr>
      <vt:lpstr>Neurotransmitters Involved in the Sleep-Wake Cycle</vt:lpstr>
      <vt:lpstr>Neurobiology of NT1:  Loss of Orexin/Hypocretin Neurons </vt:lpstr>
      <vt:lpstr>Neurobiology of NT2:  Pathology of Lateral Hypothalamus? </vt:lpstr>
      <vt:lpstr>Neurobiology of EDS in OSA</vt:lpstr>
      <vt:lpstr>Determining a Target for Therapeutic Intervention</vt:lpstr>
      <vt:lpstr>Mechanisms of Action of Current and Novel Therapies for EDS</vt:lpstr>
      <vt:lpstr>Mechanism of Action and Clinical Impact on EDS: Dopamine, Norepinephrine, Serotonin</vt:lpstr>
      <vt:lpstr>Mechanisms of Action of Current and Novel Therapies for EDS</vt:lpstr>
      <vt:lpstr>Mechanism of Action and Clinical Impact on EDS: Histamine</vt:lpstr>
      <vt:lpstr>Mechanism of Action and Clinical Impact on EDS: GABA-B</vt:lpstr>
      <vt:lpstr>SMART Goals</vt:lpstr>
      <vt:lpstr>Additional Abbreviations</vt:lpstr>
      <vt:lpstr>To receive CME/CE credit, click on the link to complete the post-test and evaluation online. Be sure to fill in your ABIM ID number and DOB (MM/DD) on the evaluation, so we can submit your credit to ABIM.  http://www.cmeoutfitters.com/TST43735 Participants can print their certificate or statement of credit immediately.</vt:lpstr>
      <vt:lpstr>Visit the  Sleep Disorders Hub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Evan Luberger</dc:creator>
  <cp:lastModifiedBy>Evan Luberger</cp:lastModifiedBy>
  <cp:revision>145</cp:revision>
  <dcterms:created xsi:type="dcterms:W3CDTF">2020-07-23T12:19:38Z</dcterms:created>
  <dcterms:modified xsi:type="dcterms:W3CDTF">2020-10-29T13:01:43Z</dcterms:modified>
</cp:coreProperties>
</file>