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34"/>
  </p:notesMasterIdLst>
  <p:handoutMasterIdLst>
    <p:handoutMasterId r:id="rId35"/>
  </p:handoutMasterIdLst>
  <p:sldIdLst>
    <p:sldId id="275" r:id="rId2"/>
    <p:sldId id="4407" r:id="rId3"/>
    <p:sldId id="4347" r:id="rId4"/>
    <p:sldId id="2140756838" r:id="rId5"/>
    <p:sldId id="4408" r:id="rId6"/>
    <p:sldId id="2140756840" r:id="rId7"/>
    <p:sldId id="2140756841" r:id="rId8"/>
    <p:sldId id="2140756842" r:id="rId9"/>
    <p:sldId id="2140756846" r:id="rId10"/>
    <p:sldId id="2140756854" r:id="rId11"/>
    <p:sldId id="5493" r:id="rId12"/>
    <p:sldId id="2140756847" r:id="rId13"/>
    <p:sldId id="2140756869" r:id="rId14"/>
    <p:sldId id="2140756848" r:id="rId15"/>
    <p:sldId id="2140756870" r:id="rId16"/>
    <p:sldId id="2140756844" r:id="rId17"/>
    <p:sldId id="2140756871" r:id="rId18"/>
    <p:sldId id="2140756849" r:id="rId19"/>
    <p:sldId id="2140756872" r:id="rId20"/>
    <p:sldId id="2140756861" r:id="rId21"/>
    <p:sldId id="2140756860" r:id="rId22"/>
    <p:sldId id="2140756843" r:id="rId23"/>
    <p:sldId id="1993219274" r:id="rId24"/>
    <p:sldId id="2140756863" r:id="rId25"/>
    <p:sldId id="2140756858" r:id="rId26"/>
    <p:sldId id="2140756851" r:id="rId27"/>
    <p:sldId id="2140756868" r:id="rId28"/>
    <p:sldId id="2140756867" r:id="rId29"/>
    <p:sldId id="4340" r:id="rId30"/>
    <p:sldId id="4310" r:id="rId31"/>
    <p:sldId id="1993219296" r:id="rId32"/>
    <p:sldId id="4378"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userDrawn="1">
          <p15:clr>
            <a:srgbClr val="A4A3A4"/>
          </p15:clr>
        </p15:guide>
        <p15:guide id="2" pos="372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Perez" initials="JP" lastIdx="3" clrIdx="0">
    <p:extLst>
      <p:ext uri="{19B8F6BF-5375-455C-9EA6-DF929625EA0E}">
        <p15:presenceInfo xmlns:p15="http://schemas.microsoft.com/office/powerpoint/2012/main" userId="S::jperez@cmeoutfitters.com::23ab281a-04ab-4f6c-a832-984b81a857bc" providerId="AD"/>
      </p:ext>
    </p:extLst>
  </p:cmAuthor>
  <p:cmAuthor id="2" name="Susan Meehan-Perry" initials="SM" lastIdx="13" clrIdx="1">
    <p:extLst>
      <p:ext uri="{19B8F6BF-5375-455C-9EA6-DF929625EA0E}">
        <p15:presenceInfo xmlns:p15="http://schemas.microsoft.com/office/powerpoint/2012/main" userId="S::sperry@cmeoutfitters.com::4053fd2c-7c9c-4965-93ce-a5133a19b62c" providerId="AD"/>
      </p:ext>
    </p:extLst>
  </p:cmAuthor>
  <p:cmAuthor id="3" name="Jan Perez" initials="JP [2]" lastIdx="7" clrIdx="2">
    <p:extLst>
      <p:ext uri="{19B8F6BF-5375-455C-9EA6-DF929625EA0E}">
        <p15:presenceInfo xmlns:p15="http://schemas.microsoft.com/office/powerpoint/2012/main" userId="S::perezj@knowfully.com::dde488b3-8563-4d73-a7e1-d05c6708334a" providerId="AD"/>
      </p:ext>
    </p:extLst>
  </p:cmAuthor>
  <p:cmAuthor id="4" name="Eric Daar" initials="ED" lastIdx="1" clrIdx="3">
    <p:extLst>
      <p:ext uri="{19B8F6BF-5375-455C-9EA6-DF929625EA0E}">
        <p15:presenceInfo xmlns:p15="http://schemas.microsoft.com/office/powerpoint/2012/main" userId="Eric D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B72"/>
    <a:srgbClr val="FFF1DD"/>
    <a:srgbClr val="008BBF"/>
    <a:srgbClr val="009FDA"/>
    <a:srgbClr val="00AEEF"/>
    <a:srgbClr val="00A1F1"/>
    <a:srgbClr val="008EF2"/>
    <a:srgbClr val="9CC8D1"/>
    <a:srgbClr val="377A71"/>
    <a:srgbClr val="78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49"/>
    <p:restoredTop sz="75510" autoAdjust="0"/>
  </p:normalViewPr>
  <p:slideViewPr>
    <p:cSldViewPr snapToGrid="0" snapToObjects="1">
      <p:cViewPr varScale="1">
        <p:scale>
          <a:sx n="121" d="100"/>
          <a:sy n="121" d="100"/>
        </p:scale>
        <p:origin x="1040" y="176"/>
      </p:cViewPr>
      <p:guideLst>
        <p:guide orient="horz" pos="2436"/>
        <p:guide pos="37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p:scale>
          <a:sx n="298" d="100"/>
          <a:sy n="298" d="100"/>
        </p:scale>
        <p:origin x="144" y="-3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tx1"/>
                </a:solidFill>
              </a:rPr>
              <a:t>HIV-1 Viral Load, According to CD4 Subgroup</a:t>
            </a:r>
            <a:r>
              <a:rPr lang="en-US" sz="1600" baseline="0" dirty="0">
                <a:solidFill>
                  <a:schemeClr val="tx1"/>
                </a:solidFill>
              </a:rPr>
              <a:t> at Baseline</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56748823556819"/>
          <c:y val="0.13829328474536856"/>
          <c:w val="0.84688813306620692"/>
          <c:h val="0.51296759551254245"/>
        </c:manualLayout>
      </c:layout>
      <c:barChart>
        <c:barDir val="col"/>
        <c:grouping val="clustered"/>
        <c:varyColors val="0"/>
        <c:ser>
          <c:idx val="0"/>
          <c:order val="0"/>
          <c:tx>
            <c:strRef>
              <c:f>Sheet1!$B$1</c:f>
              <c:strCache>
                <c:ptCount val="1"/>
                <c:pt idx="0">
                  <c:v>&lt; 50 copies/mL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ITT population    (N = 40)</c:v>
                </c:pt>
                <c:pt idx="1">
                  <c:v>Baseline CD4 count &lt; 50 cells/µL (N = 17)</c:v>
                </c:pt>
                <c:pt idx="2">
                  <c:v>Baseline CD4 count ≥ 50 cells/µl (N = 23)</c:v>
                </c:pt>
              </c:strCache>
            </c:strRef>
          </c:cat>
          <c:val>
            <c:numRef>
              <c:f>Sheet1!$B$2:$B$4</c:f>
              <c:numCache>
                <c:formatCode>0%</c:formatCode>
                <c:ptCount val="3"/>
                <c:pt idx="0">
                  <c:v>0.43</c:v>
                </c:pt>
                <c:pt idx="1">
                  <c:v>0.18</c:v>
                </c:pt>
                <c:pt idx="2">
                  <c:v>0.61</c:v>
                </c:pt>
              </c:numCache>
            </c:numRef>
          </c:val>
          <c:extLst>
            <c:ext xmlns:c16="http://schemas.microsoft.com/office/drawing/2014/chart" uri="{C3380CC4-5D6E-409C-BE32-E72D297353CC}">
              <c16:uniqueId val="{00000000-EC04-D54D-94C3-5A4594EC8FBB}"/>
            </c:ext>
          </c:extLst>
        </c:ser>
        <c:ser>
          <c:idx val="1"/>
          <c:order val="1"/>
          <c:tx>
            <c:strRef>
              <c:f>Sheet1!$C$1</c:f>
              <c:strCache>
                <c:ptCount val="1"/>
                <c:pt idx="0">
                  <c:v>&lt; 200 copies/mL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ITT population    (N = 40)</c:v>
                </c:pt>
                <c:pt idx="1">
                  <c:v>Baseline CD4 count &lt; 50 cells/µL (N = 17)</c:v>
                </c:pt>
                <c:pt idx="2">
                  <c:v>Baseline CD4 count ≥ 50 cells/µl (N = 23)</c:v>
                </c:pt>
              </c:strCache>
            </c:strRef>
          </c:cat>
          <c:val>
            <c:numRef>
              <c:f>Sheet1!$C$2:$C$4</c:f>
              <c:numCache>
                <c:formatCode>0%</c:formatCode>
                <c:ptCount val="3"/>
                <c:pt idx="0">
                  <c:v>0.5</c:v>
                </c:pt>
                <c:pt idx="1">
                  <c:v>0.24</c:v>
                </c:pt>
                <c:pt idx="2">
                  <c:v>0.7</c:v>
                </c:pt>
              </c:numCache>
            </c:numRef>
          </c:val>
          <c:extLst>
            <c:ext xmlns:c16="http://schemas.microsoft.com/office/drawing/2014/chart" uri="{C3380CC4-5D6E-409C-BE32-E72D297353CC}">
              <c16:uniqueId val="{00000001-EC04-D54D-94C3-5A4594EC8FBB}"/>
            </c:ext>
          </c:extLst>
        </c:ser>
        <c:dLbls>
          <c:showLegendKey val="0"/>
          <c:showVal val="0"/>
          <c:showCatName val="0"/>
          <c:showSerName val="0"/>
          <c:showPercent val="0"/>
          <c:showBubbleSize val="0"/>
        </c:dLbls>
        <c:gapWidth val="219"/>
        <c:overlap val="-27"/>
        <c:axId val="415833615"/>
        <c:axId val="98247855"/>
      </c:barChart>
      <c:catAx>
        <c:axId val="415833615"/>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8247855"/>
        <c:crosses val="autoZero"/>
        <c:auto val="1"/>
        <c:lblAlgn val="ctr"/>
        <c:lblOffset val="100"/>
        <c:noMultiLvlLbl val="0"/>
      </c:catAx>
      <c:valAx>
        <c:axId val="98247855"/>
        <c:scaling>
          <c:orientation val="minMax"/>
        </c:scaling>
        <c:delete val="0"/>
        <c:axPos val="l"/>
        <c:numFmt formatCode="0%" sourceLinked="1"/>
        <c:majorTickMark val="none"/>
        <c:minorTickMark val="none"/>
        <c:tickLblPos val="nextTo"/>
        <c:spPr>
          <a:noFill/>
          <a:ln w="19050">
            <a:solidFill>
              <a:schemeClr val="tx2"/>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5833615"/>
        <c:crosses val="autoZero"/>
        <c:crossBetween val="between"/>
      </c:valAx>
      <c:spPr>
        <a:noFill/>
        <a:ln>
          <a:noFill/>
        </a:ln>
        <a:effectLst/>
      </c:spPr>
    </c:plotArea>
    <c:legend>
      <c:legendPos val="b"/>
      <c:layout>
        <c:manualLayout>
          <c:xMode val="edge"/>
          <c:yMode val="edge"/>
          <c:x val="0.15613241392163255"/>
          <c:y val="0.84909848148159817"/>
          <c:w val="0.68773493919768902"/>
          <c:h val="6.41213103317404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56694320701318"/>
          <c:y val="0.14834368277212512"/>
          <c:w val="0.57659053440078178"/>
          <c:h val="0.59099032695642151"/>
        </c:manualLayout>
      </c:layout>
      <c:barChart>
        <c:barDir val="col"/>
        <c:grouping val="clustered"/>
        <c:varyColors val="0"/>
        <c:ser>
          <c:idx val="0"/>
          <c:order val="0"/>
          <c:tx>
            <c:strRef>
              <c:f>Sheet1!$B$1</c:f>
              <c:strCache>
                <c:ptCount val="1"/>
                <c:pt idx="0">
                  <c:v>&lt;50 copies/mL</c:v>
                </c:pt>
              </c:strCache>
            </c:strRef>
          </c:tx>
          <c:spPr>
            <a:solidFill>
              <a:schemeClr val="accent6"/>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4-CD60-6941-9E06-A420E2ADFB2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0.81</c:v>
                </c:pt>
              </c:numCache>
            </c:numRef>
          </c:val>
          <c:extLst>
            <c:ext xmlns:c16="http://schemas.microsoft.com/office/drawing/2014/chart" uri="{C3380CC4-5D6E-409C-BE32-E72D297353CC}">
              <c16:uniqueId val="{00000000-CD60-6941-9E06-A420E2ADFB27}"/>
            </c:ext>
          </c:extLst>
        </c:ser>
        <c:dLbls>
          <c:showLegendKey val="0"/>
          <c:showVal val="0"/>
          <c:showCatName val="0"/>
          <c:showSerName val="0"/>
          <c:showPercent val="0"/>
          <c:showBubbleSize val="0"/>
        </c:dLbls>
        <c:gapWidth val="204"/>
        <c:overlap val="-27"/>
        <c:axId val="229677024"/>
        <c:axId val="229679632"/>
      </c:barChart>
      <c:catAx>
        <c:axId val="229677024"/>
        <c:scaling>
          <c:orientation val="minMax"/>
        </c:scaling>
        <c:delete val="0"/>
        <c:axPos val="b"/>
        <c:numFmt formatCode="General" sourceLinked="1"/>
        <c:majorTickMark val="cross"/>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679632"/>
        <c:crosses val="autoZero"/>
        <c:auto val="1"/>
        <c:lblAlgn val="ctr"/>
        <c:lblOffset val="100"/>
        <c:noMultiLvlLbl val="0"/>
      </c:catAx>
      <c:valAx>
        <c:axId val="229679632"/>
        <c:scaling>
          <c:orientation val="minMax"/>
          <c:max val="1"/>
          <c:min val="0"/>
        </c:scaling>
        <c:delete val="0"/>
        <c:axPos val="l"/>
        <c:numFmt formatCode="0%" sourceLinked="1"/>
        <c:majorTickMark val="cross"/>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96770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7-23T10:40:14.376" idx="7">
    <p:pos x="10" y="10"/>
    <p:text>Dr. Daar: Do we need both this slide from an historical perspective or jump to the regimen as part of the current visit in the next slide?</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0.43394</cdr:x>
      <cdr:y>0.74624</cdr:y>
    </cdr:from>
    <cdr:to>
      <cdr:x>0.63266</cdr:x>
      <cdr:y>1</cdr:y>
    </cdr:to>
    <cdr:sp macro="" textlink="">
      <cdr:nvSpPr>
        <cdr:cNvPr id="2" name="TextBox 1">
          <a:extLst xmlns:a="http://schemas.openxmlformats.org/drawingml/2006/main">
            <a:ext uri="{FF2B5EF4-FFF2-40B4-BE49-F238E27FC236}">
              <a16:creationId xmlns:a16="http://schemas.microsoft.com/office/drawing/2014/main" id="{E07A696D-FC42-524C-8D66-2DF623CE3951}"/>
            </a:ext>
          </a:extLst>
        </cdr:cNvPr>
        <cdr:cNvSpPr txBox="1"/>
      </cdr:nvSpPr>
      <cdr:spPr>
        <a:xfrm xmlns:a="http://schemas.openxmlformats.org/drawingml/2006/main">
          <a:off x="1996724" y="26890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HIV-1 RNA</a:t>
          </a:r>
        </a:p>
        <a:p xmlns:a="http://schemas.openxmlformats.org/drawingml/2006/main">
          <a:pPr algn="ctr"/>
          <a:r>
            <a:rPr lang="en-US" sz="1400" dirty="0"/>
            <a:t>&lt; 50 copies/mL</a:t>
          </a:r>
        </a:p>
      </cdr:txBody>
    </cdr:sp>
  </cdr:relSizeAnchor>
  <cdr:relSizeAnchor xmlns:cdr="http://schemas.openxmlformats.org/drawingml/2006/chartDrawing">
    <cdr:from>
      <cdr:x>0.46405</cdr:x>
      <cdr:y>0.65747</cdr:y>
    </cdr:from>
    <cdr:to>
      <cdr:x>0.67181</cdr:x>
      <cdr:y>0.76128</cdr:y>
    </cdr:to>
    <cdr:sp macro="" textlink="">
      <cdr:nvSpPr>
        <cdr:cNvPr id="3" name="TextBox 2">
          <a:extLst xmlns:a="http://schemas.openxmlformats.org/drawingml/2006/main">
            <a:ext uri="{FF2B5EF4-FFF2-40B4-BE49-F238E27FC236}">
              <a16:creationId xmlns:a16="http://schemas.microsoft.com/office/drawing/2014/main" id="{74BABE1F-4120-8641-B8D5-3D57361F31A2}"/>
            </a:ext>
          </a:extLst>
        </cdr:cNvPr>
        <cdr:cNvSpPr txBox="1"/>
      </cdr:nvSpPr>
      <cdr:spPr>
        <a:xfrm xmlns:a="http://schemas.openxmlformats.org/drawingml/2006/main">
          <a:off x="2135268" y="2369128"/>
          <a:ext cx="955964" cy="374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2"/>
              </a:solidFill>
            </a:rPr>
            <a:t>N = 29/36</a:t>
          </a:r>
        </a:p>
      </cdr:txBody>
    </cdr:sp>
  </cdr:relSizeAnchor>
  <cdr:relSizeAnchor xmlns:cdr="http://schemas.openxmlformats.org/drawingml/2006/chartDrawing">
    <cdr:from>
      <cdr:x>0.35264</cdr:x>
      <cdr:y>0.04229</cdr:y>
    </cdr:from>
    <cdr:to>
      <cdr:x>0.55137</cdr:x>
      <cdr:y>0.29605</cdr:y>
    </cdr:to>
    <cdr:sp macro="" textlink="">
      <cdr:nvSpPr>
        <cdr:cNvPr id="4" name="TextBox 3">
          <a:extLst xmlns:a="http://schemas.openxmlformats.org/drawingml/2006/main">
            <a:ext uri="{FF2B5EF4-FFF2-40B4-BE49-F238E27FC236}">
              <a16:creationId xmlns:a16="http://schemas.microsoft.com/office/drawing/2014/main" id="{A25020A5-EA1E-7A44-A09B-48DA2FBEFC77}"/>
            </a:ext>
          </a:extLst>
        </cdr:cNvPr>
        <cdr:cNvSpPr txBox="1"/>
      </cdr:nvSpPr>
      <cdr:spPr>
        <a:xfrm xmlns:a="http://schemas.openxmlformats.org/drawingml/2006/main">
          <a:off x="1622651" y="152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8/16/21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dirty="0"/>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8/16/21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dirty="0"/>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vimeo.com</a:t>
            </a:r>
            <a:r>
              <a:rPr lang="en-US"/>
              <a:t>/582341563/1c50be100e</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258011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6:32:03</a:t>
            </a:r>
          </a:p>
          <a:p>
            <a:r>
              <a:rPr lang="en-US" dirty="0"/>
              <a:t>So when we think about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dirty="0"/>
          </a:p>
        </p:txBody>
      </p:sp>
    </p:spTree>
    <p:extLst>
      <p:ext uri="{BB962C8B-B14F-4D97-AF65-F5344CB8AC3E}">
        <p14:creationId xmlns:p14="http://schemas.microsoft.com/office/powerpoint/2010/main" val="63042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8:59:19</a:t>
            </a:r>
          </a:p>
          <a:p>
            <a:r>
              <a:rPr lang="en-US" dirty="0"/>
              <a:t>So when we think about</a:t>
            </a:r>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dirty="0"/>
          </a:p>
        </p:txBody>
      </p:sp>
    </p:spTree>
    <p:extLst>
      <p:ext uri="{BB962C8B-B14F-4D97-AF65-F5344CB8AC3E}">
        <p14:creationId xmlns:p14="http://schemas.microsoft.com/office/powerpoint/2010/main" val="146236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13:06:24</a:t>
            </a:r>
          </a:p>
          <a:p>
            <a:r>
              <a:rPr lang="en-US" dirty="0"/>
              <a:t>After he says…..should be done</a:t>
            </a:r>
          </a:p>
          <a:p>
            <a:endParaRPr lang="en-US" dirty="0"/>
          </a:p>
          <a:p>
            <a:r>
              <a:rPr lang="en-US" dirty="0"/>
              <a:t>Correct answer: Yes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dirty="0"/>
          </a:p>
        </p:txBody>
      </p:sp>
    </p:spTree>
    <p:extLst>
      <p:ext uri="{BB962C8B-B14F-4D97-AF65-F5344CB8AC3E}">
        <p14:creationId xmlns:p14="http://schemas.microsoft.com/office/powerpoint/2010/main" val="6232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13:07:12 </a:t>
            </a:r>
            <a:r>
              <a:rPr lang="en-US" b="1" dirty="0"/>
              <a:t>THIS IS A SLIDE TO BE SHOWN AS HE DESCRIBES THE RATIONALE</a:t>
            </a:r>
          </a:p>
          <a:p>
            <a:r>
              <a:rPr lang="en-US" dirty="0"/>
              <a:t>When in reality</a:t>
            </a:r>
          </a:p>
          <a:p>
            <a:endParaRPr lang="en-US" dirty="0"/>
          </a:p>
          <a:p>
            <a:r>
              <a:rPr lang="en-US" dirty="0"/>
              <a:t>Correct answer: Yes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dirty="0"/>
          </a:p>
        </p:txBody>
      </p:sp>
    </p:spTree>
    <p:extLst>
      <p:ext uri="{BB962C8B-B14F-4D97-AF65-F5344CB8AC3E}">
        <p14:creationId xmlns:p14="http://schemas.microsoft.com/office/powerpoint/2010/main" val="73584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13:59:05</a:t>
            </a:r>
          </a:p>
          <a:p>
            <a:r>
              <a:rPr lang="en-US" dirty="0"/>
              <a:t>After he says….when should it e</a:t>
            </a:r>
          </a:p>
          <a:p>
            <a:endParaRPr lang="en-US" dirty="0"/>
          </a:p>
          <a:p>
            <a:endParaRPr lang="en-US" dirty="0"/>
          </a:p>
          <a:p>
            <a:r>
              <a:rPr lang="en-US" dirty="0"/>
              <a:t>Correct answer A</a:t>
            </a:r>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dirty="0"/>
          </a:p>
        </p:txBody>
      </p:sp>
    </p:spTree>
    <p:extLst>
      <p:ext uri="{BB962C8B-B14F-4D97-AF65-F5344CB8AC3E}">
        <p14:creationId xmlns:p14="http://schemas.microsoft.com/office/powerpoint/2010/main" val="216875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14:00:06 </a:t>
            </a:r>
            <a:r>
              <a:rPr lang="en-US" b="1" dirty="0"/>
              <a:t>THIS IS A SLIDE TO BE SHOWN AS HE DESCRIBES THE RATIONALE</a:t>
            </a:r>
            <a:endParaRPr lang="en-US" dirty="0"/>
          </a:p>
          <a:p>
            <a:r>
              <a:rPr lang="en-US" dirty="0"/>
              <a:t>One of the important things</a:t>
            </a:r>
          </a:p>
          <a:p>
            <a:endParaRPr lang="en-US" dirty="0"/>
          </a:p>
          <a:p>
            <a:endParaRPr lang="en-US" dirty="0"/>
          </a:p>
          <a:p>
            <a:r>
              <a:rPr lang="en-US" dirty="0"/>
              <a:t>Correct answer A</a:t>
            </a:r>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dirty="0"/>
          </a:p>
        </p:txBody>
      </p:sp>
    </p:spTree>
    <p:extLst>
      <p:ext uri="{BB962C8B-B14F-4D97-AF65-F5344CB8AC3E}">
        <p14:creationId xmlns:p14="http://schemas.microsoft.com/office/powerpoint/2010/main" val="213932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15:23:14</a:t>
            </a:r>
          </a:p>
          <a:p>
            <a:r>
              <a:rPr lang="en-US" dirty="0"/>
              <a:t>After he says…should it be</a:t>
            </a:r>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dirty="0"/>
          </a:p>
        </p:txBody>
      </p:sp>
    </p:spTree>
    <p:extLst>
      <p:ext uri="{BB962C8B-B14F-4D97-AF65-F5344CB8AC3E}">
        <p14:creationId xmlns:p14="http://schemas.microsoft.com/office/powerpoint/2010/main" val="284899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15:24:09 </a:t>
            </a:r>
            <a:r>
              <a:rPr lang="en-US" b="1" dirty="0"/>
              <a:t>THIS IS A SLIDE TO BE SHOWN AS HE DESCRIBES THE RATIONALE</a:t>
            </a:r>
          </a:p>
          <a:p>
            <a:r>
              <a:rPr lang="en-US" b="0" dirty="0"/>
              <a:t>Well we already</a:t>
            </a:r>
          </a:p>
          <a:p>
            <a:endParaRPr lang="en-US" b="0" dirty="0"/>
          </a:p>
          <a:p>
            <a:r>
              <a:rPr lang="en-US" b="0" dirty="0"/>
              <a:t>Correct answer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dirty="0"/>
          </a:p>
        </p:txBody>
      </p:sp>
    </p:spTree>
    <p:extLst>
      <p:ext uri="{BB962C8B-B14F-4D97-AF65-F5344CB8AC3E}">
        <p14:creationId xmlns:p14="http://schemas.microsoft.com/office/powerpoint/2010/main" val="427174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16:52:18</a:t>
            </a:r>
          </a:p>
          <a:p>
            <a:r>
              <a:rPr lang="en-US" dirty="0"/>
              <a:t>After he says…..be performed</a:t>
            </a:r>
          </a:p>
          <a:p>
            <a:endParaRPr lang="en-US" dirty="0"/>
          </a:p>
          <a:p>
            <a:endParaRPr lang="en-US" dirty="0"/>
          </a:p>
          <a:p>
            <a:r>
              <a:rPr lang="en-US" dirty="0"/>
              <a:t>Correct answer: B</a:t>
            </a:r>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dirty="0"/>
          </a:p>
        </p:txBody>
      </p:sp>
    </p:spTree>
    <p:extLst>
      <p:ext uri="{BB962C8B-B14F-4D97-AF65-F5344CB8AC3E}">
        <p14:creationId xmlns:p14="http://schemas.microsoft.com/office/powerpoint/2010/main" val="139615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16:53:12 </a:t>
            </a:r>
            <a:r>
              <a:rPr lang="en-US" b="1" dirty="0"/>
              <a:t>THIS IS A SLIDE TO BE SHOWN AS HE DESCRIBES THE RATIONALE</a:t>
            </a:r>
          </a:p>
          <a:p>
            <a:r>
              <a:rPr lang="en-US" b="0" dirty="0"/>
              <a:t>So the role of a tropism</a:t>
            </a:r>
          </a:p>
          <a:p>
            <a:endParaRPr lang="en-US" b="0" dirty="0"/>
          </a:p>
          <a:p>
            <a:r>
              <a:rPr lang="en-US" b="0" dirty="0"/>
              <a:t>Correct answer: B</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dirty="0"/>
          </a:p>
        </p:txBody>
      </p:sp>
    </p:spTree>
    <p:extLst>
      <p:ext uri="{BB962C8B-B14F-4D97-AF65-F5344CB8AC3E}">
        <p14:creationId xmlns:p14="http://schemas.microsoft.com/office/powerpoint/2010/main" val="21562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0:24</a:t>
            </a:r>
            <a:endParaRPr lang="en-US" dirty="0"/>
          </a:p>
          <a:p>
            <a:r>
              <a:rPr lang="en-US" dirty="0"/>
              <a:t>I’m  the chief of the division</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dirty="0"/>
          </a:p>
        </p:txBody>
      </p:sp>
    </p:spTree>
    <p:extLst>
      <p:ext uri="{BB962C8B-B14F-4D97-AF65-F5344CB8AC3E}">
        <p14:creationId xmlns:p14="http://schemas.microsoft.com/office/powerpoint/2010/main" val="3935128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18:29:04</a:t>
            </a:r>
          </a:p>
          <a:p>
            <a:r>
              <a:rPr lang="en-US" altLang="en-US" dirty="0"/>
              <a:t>So let’s talk about</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B68D0C-1E38-4C41-A892-A9D0FBE40D4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896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i="0" dirty="0">
                <a:latin typeface="Arial" panose="020B0604020202020204" pitchFamily="34" charset="0"/>
                <a:cs typeface="Arial" panose="020B0604020202020204" pitchFamily="34" charset="0"/>
              </a:rPr>
              <a:t>21:18:24</a:t>
            </a:r>
          </a:p>
          <a:p>
            <a:r>
              <a:rPr lang="en-US" altLang="en-US" sz="1200" i="0" dirty="0">
                <a:latin typeface="Arial" panose="020B0604020202020204" pitchFamily="34" charset="0"/>
                <a:cs typeface="Arial" panose="020B0604020202020204" pitchFamily="34" charset="0"/>
              </a:rPr>
              <a:t>Obviously, Luke doesn’t</a:t>
            </a:r>
          </a:p>
          <a:p>
            <a:endParaRPr lang="en-US" altLang="en-US" sz="1200" i="1" dirty="0">
              <a:latin typeface="Arial" panose="020B0604020202020204" pitchFamily="34" charset="0"/>
              <a:cs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89E42A-6E52-4021-AD15-1F9912198AB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257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23:28:02</a:t>
            </a:r>
          </a:p>
          <a:p>
            <a:r>
              <a:rPr lang="en-US" dirty="0"/>
              <a:t>So here is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22</a:t>
            </a:fld>
            <a:endParaRPr lang="en-US" dirty="0"/>
          </a:p>
        </p:txBody>
      </p:sp>
    </p:spTree>
    <p:extLst>
      <p:ext uri="{BB962C8B-B14F-4D97-AF65-F5344CB8AC3E}">
        <p14:creationId xmlns:p14="http://schemas.microsoft.com/office/powerpoint/2010/main" val="52665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25:48:19</a:t>
            </a:r>
          </a:p>
          <a:p>
            <a:r>
              <a:rPr lang="en-US" dirty="0"/>
              <a:t>So fortunately we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dirty="0"/>
          </a:p>
        </p:txBody>
      </p:sp>
    </p:spTree>
    <p:extLst>
      <p:ext uri="{BB962C8B-B14F-4D97-AF65-F5344CB8AC3E}">
        <p14:creationId xmlns:p14="http://schemas.microsoft.com/office/powerpoint/2010/main" val="3305130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26:52:22</a:t>
            </a:r>
          </a:p>
          <a:p>
            <a:r>
              <a:rPr lang="en-US" dirty="0"/>
              <a:t>And then ibalizumab</a:t>
            </a:r>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dirty="0"/>
          </a:p>
        </p:txBody>
      </p:sp>
    </p:spTree>
    <p:extLst>
      <p:ext uri="{BB962C8B-B14F-4D97-AF65-F5344CB8AC3E}">
        <p14:creationId xmlns:p14="http://schemas.microsoft.com/office/powerpoint/2010/main" val="294047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28:24:07</a:t>
            </a:r>
          </a:p>
          <a:p>
            <a:r>
              <a:rPr lang="en-US" dirty="0"/>
              <a:t>There are other drugs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25</a:t>
            </a:fld>
            <a:endParaRPr lang="en-US" dirty="0"/>
          </a:p>
        </p:txBody>
      </p:sp>
    </p:spTree>
    <p:extLst>
      <p:ext uri="{BB962C8B-B14F-4D97-AF65-F5344CB8AC3E}">
        <p14:creationId xmlns:p14="http://schemas.microsoft.com/office/powerpoint/2010/main" val="60420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29:08:02</a:t>
            </a:r>
          </a:p>
          <a:p>
            <a:r>
              <a:rPr lang="en-US" dirty="0"/>
              <a:t>So this is the key</a:t>
            </a:r>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dirty="0"/>
          </a:p>
        </p:txBody>
      </p:sp>
    </p:spTree>
    <p:extLst>
      <p:ext uri="{BB962C8B-B14F-4D97-AF65-F5344CB8AC3E}">
        <p14:creationId xmlns:p14="http://schemas.microsoft.com/office/powerpoint/2010/main" val="939110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29:57:21</a:t>
            </a:r>
          </a:p>
          <a:p>
            <a:r>
              <a:rPr lang="en-US" dirty="0"/>
              <a:t>Here’s the primary endpoint data</a:t>
            </a:r>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dirty="0"/>
          </a:p>
        </p:txBody>
      </p:sp>
    </p:spTree>
    <p:extLst>
      <p:ext uri="{BB962C8B-B14F-4D97-AF65-F5344CB8AC3E}">
        <p14:creationId xmlns:p14="http://schemas.microsoft.com/office/powerpoint/2010/main" val="3312516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30:18:18</a:t>
            </a:r>
          </a:p>
          <a:p>
            <a:r>
              <a:rPr lang="en-US" dirty="0"/>
              <a:t>And then recently</a:t>
            </a:r>
          </a:p>
        </p:txBody>
      </p:sp>
      <p:sp>
        <p:nvSpPr>
          <p:cNvPr id="4" name="Slide Number Placeholder 3"/>
          <p:cNvSpPr>
            <a:spLocks noGrp="1"/>
          </p:cNvSpPr>
          <p:nvPr>
            <p:ph type="sldNum" sz="quarter" idx="5"/>
          </p:nvPr>
        </p:nvSpPr>
        <p:spPr/>
        <p:txBody>
          <a:bodyPr/>
          <a:lstStyle/>
          <a:p>
            <a:fld id="{9446E1A8-6D11-D944-BA46-3CE3E43A53DE}" type="slidenum">
              <a:rPr lang="en-US" smtClean="0"/>
              <a:pPr/>
              <a:t>28</a:t>
            </a:fld>
            <a:endParaRPr lang="en-US" dirty="0"/>
          </a:p>
        </p:txBody>
      </p:sp>
    </p:spTree>
    <p:extLst>
      <p:ext uri="{BB962C8B-B14F-4D97-AF65-F5344CB8AC3E}">
        <p14:creationId xmlns:p14="http://schemas.microsoft.com/office/powerpoint/2010/main" val="2720151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31:01:23</a:t>
            </a:r>
          </a:p>
          <a:p>
            <a:r>
              <a:rPr lang="en-US" dirty="0"/>
              <a:t>So with that</a:t>
            </a:r>
          </a:p>
        </p:txBody>
      </p:sp>
      <p:sp>
        <p:nvSpPr>
          <p:cNvPr id="4" name="Slide Number Placeholder 3"/>
          <p:cNvSpPr>
            <a:spLocks noGrp="1"/>
          </p:cNvSpPr>
          <p:nvPr>
            <p:ph type="sldNum" sz="quarter" idx="5"/>
          </p:nvPr>
        </p:nvSpPr>
        <p:spPr/>
        <p:txBody>
          <a:bodyPr/>
          <a:lstStyle/>
          <a:p>
            <a:fld id="{9446E1A8-6D11-D944-BA46-3CE3E43A53DE}" type="slidenum">
              <a:rPr lang="en-US" smtClean="0"/>
              <a:pPr/>
              <a:t>29</a:t>
            </a:fld>
            <a:endParaRPr lang="en-US" dirty="0"/>
          </a:p>
        </p:txBody>
      </p:sp>
    </p:spTree>
    <p:extLst>
      <p:ext uri="{BB962C8B-B14F-4D97-AF65-F5344CB8AC3E}">
        <p14:creationId xmlns:p14="http://schemas.microsoft.com/office/powerpoint/2010/main" val="104073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0:37:03</a:t>
            </a:r>
          </a:p>
          <a:p>
            <a:r>
              <a:rPr lang="en-US" dirty="0"/>
              <a:t>Our first learning objective</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dirty="0"/>
          </a:p>
        </p:txBody>
      </p:sp>
    </p:spTree>
    <p:extLst>
      <p:ext uri="{BB962C8B-B14F-4D97-AF65-F5344CB8AC3E}">
        <p14:creationId xmlns:p14="http://schemas.microsoft.com/office/powerpoint/2010/main" val="3431974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32:29:06</a:t>
            </a:r>
          </a:p>
          <a:p>
            <a:r>
              <a:rPr lang="en-US" dirty="0"/>
              <a:t>Today’s CMEO Briefcase</a:t>
            </a:r>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dirty="0"/>
          </a:p>
        </p:txBody>
      </p:sp>
    </p:spTree>
    <p:extLst>
      <p:ext uri="{BB962C8B-B14F-4D97-AF65-F5344CB8AC3E}">
        <p14:creationId xmlns:p14="http://schemas.microsoft.com/office/powerpoint/2010/main" val="206870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32:52:03</a:t>
            </a:r>
          </a:p>
          <a:p>
            <a:r>
              <a:rPr lang="en-US" dirty="0"/>
              <a:t>CME Outfitters also has a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a:p>
        </p:txBody>
      </p:sp>
    </p:spTree>
    <p:extLst>
      <p:ext uri="{BB962C8B-B14F-4D97-AF65-F5344CB8AC3E}">
        <p14:creationId xmlns:p14="http://schemas.microsoft.com/office/powerpoint/2010/main" val="2112437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33:06:02</a:t>
            </a:r>
          </a:p>
          <a:p>
            <a:r>
              <a:rPr lang="en-US" dirty="0"/>
              <a:t>And finally I want to </a:t>
            </a:r>
          </a:p>
        </p:txBody>
      </p:sp>
      <p:sp>
        <p:nvSpPr>
          <p:cNvPr id="4" name="Slide Number Placeholder 3"/>
          <p:cNvSpPr>
            <a:spLocks noGrp="1"/>
          </p:cNvSpPr>
          <p:nvPr>
            <p:ph type="sldNum" sz="quarter" idx="5"/>
          </p:nvPr>
        </p:nvSpPr>
        <p:spPr/>
        <p:txBody>
          <a:bodyPr/>
          <a:lstStyle/>
          <a:p>
            <a:fld id="{9446E1A8-6D11-D944-BA46-3CE3E43A53DE}" type="slidenum">
              <a:rPr lang="en-US" smtClean="0"/>
              <a:pPr/>
              <a:t>32</a:t>
            </a:fld>
            <a:endParaRPr lang="en-US" dirty="0"/>
          </a:p>
        </p:txBody>
      </p:sp>
    </p:spTree>
    <p:extLst>
      <p:ext uri="{BB962C8B-B14F-4D97-AF65-F5344CB8AC3E}">
        <p14:creationId xmlns:p14="http://schemas.microsoft.com/office/powerpoint/2010/main" val="75237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0:48:09</a:t>
            </a:r>
          </a:p>
          <a:p>
            <a:r>
              <a:rPr lang="en-US" dirty="0"/>
              <a:t>And our second learning objective</a:t>
            </a:r>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dirty="0"/>
          </a:p>
        </p:txBody>
      </p:sp>
    </p:spTree>
    <p:extLst>
      <p:ext uri="{BB962C8B-B14F-4D97-AF65-F5344CB8AC3E}">
        <p14:creationId xmlns:p14="http://schemas.microsoft.com/office/powerpoint/2010/main" val="399475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0:59:04</a:t>
            </a:r>
            <a:br>
              <a:rPr lang="en-US" dirty="0"/>
            </a:br>
            <a:r>
              <a:rPr lang="en-US" dirty="0"/>
              <a:t>Let me start by</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dirty="0"/>
          </a:p>
        </p:txBody>
      </p:sp>
    </p:spTree>
    <p:extLst>
      <p:ext uri="{BB962C8B-B14F-4D97-AF65-F5344CB8AC3E}">
        <p14:creationId xmlns:p14="http://schemas.microsoft.com/office/powerpoint/2010/main" val="21335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1:40:01</a:t>
            </a:r>
          </a:p>
          <a:p>
            <a:r>
              <a:rPr lang="en-US" dirty="0"/>
              <a:t>In his case</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dirty="0"/>
          </a:p>
        </p:txBody>
      </p:sp>
    </p:spTree>
    <p:extLst>
      <p:ext uri="{BB962C8B-B14F-4D97-AF65-F5344CB8AC3E}">
        <p14:creationId xmlns:p14="http://schemas.microsoft.com/office/powerpoint/2010/main" val="409755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4:14:12</a:t>
            </a:r>
          </a:p>
          <a:p>
            <a:r>
              <a:rPr lang="en-US" dirty="0"/>
              <a:t>So he was switched </a:t>
            </a:r>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dirty="0"/>
          </a:p>
        </p:txBody>
      </p:sp>
    </p:spTree>
    <p:extLst>
      <p:ext uri="{BB962C8B-B14F-4D97-AF65-F5344CB8AC3E}">
        <p14:creationId xmlns:p14="http://schemas.microsoft.com/office/powerpoint/2010/main" val="336651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5:03:01</a:t>
            </a:r>
          </a:p>
          <a:p>
            <a:r>
              <a:rPr lang="en-US" dirty="0"/>
              <a:t>So his most recent</a:t>
            </a:r>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dirty="0"/>
          </a:p>
        </p:txBody>
      </p:sp>
    </p:spTree>
    <p:extLst>
      <p:ext uri="{BB962C8B-B14F-4D97-AF65-F5344CB8AC3E}">
        <p14:creationId xmlns:p14="http://schemas.microsoft.com/office/powerpoint/2010/main" val="92861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5:55:07</a:t>
            </a:r>
          </a:p>
          <a:p>
            <a:r>
              <a:rPr lang="en-US" dirty="0"/>
              <a:t>At his current clinic</a:t>
            </a:r>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dirty="0"/>
          </a:p>
        </p:txBody>
      </p:sp>
    </p:spTree>
    <p:extLst>
      <p:ext uri="{BB962C8B-B14F-4D97-AF65-F5344CB8AC3E}">
        <p14:creationId xmlns:p14="http://schemas.microsoft.com/office/powerpoint/2010/main" val="67780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E6EAE-03DE-7F43-BFF5-8D64A0C0CC4E}"/>
              </a:ext>
            </a:extLst>
          </p:cNvPr>
          <p:cNvPicPr>
            <a:picLocks noChangeAspect="1"/>
          </p:cNvPicPr>
          <p:nvPr userDrawn="1"/>
        </p:nvPicPr>
        <p:blipFill>
          <a:blip r:embed="rId2"/>
          <a:stretch>
            <a:fillRect/>
          </a:stretch>
        </p:blipFill>
        <p:spPr>
          <a:xfrm>
            <a:off x="0" y="0"/>
            <a:ext cx="9135879" cy="5143500"/>
          </a:xfrm>
          <a:prstGeom prst="rect">
            <a:avLst/>
          </a:prstGeom>
        </p:spPr>
      </p:pic>
      <p:sp>
        <p:nvSpPr>
          <p:cNvPr id="2" name="Title 1"/>
          <p:cNvSpPr>
            <a:spLocks noGrp="1"/>
          </p:cNvSpPr>
          <p:nvPr>
            <p:ph type="title"/>
          </p:nvPr>
        </p:nvSpPr>
        <p:spPr>
          <a:xfrm>
            <a:off x="549273" y="2528132"/>
            <a:ext cx="6618693" cy="615553"/>
          </a:xfrm>
        </p:spPr>
        <p:txBody>
          <a:bodyPr lIns="0" anchor="b"/>
          <a:lstStyle>
            <a:lvl1pPr algn="l">
              <a:defRPr b="0">
                <a:solidFill>
                  <a:srgbClr val="FFFFFF"/>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3" y="3277801"/>
            <a:ext cx="6618692" cy="1154906"/>
          </a:xfrm>
        </p:spPr>
        <p:txBody>
          <a:bodyPr lIns="0"/>
          <a:lstStyle>
            <a:lvl1pPr marL="0" indent="0">
              <a:buNone/>
              <a:defRPr>
                <a:solidFill>
                  <a:schemeClr val="accent6">
                    <a:lumMod val="40000"/>
                    <a:lumOff val="60000"/>
                  </a:schemeClr>
                </a:solidFill>
                <a:effectLst>
                  <a:outerShdw blurRad="50800" dist="38100" dir="2700000" algn="tl" rotWithShape="0">
                    <a:prstClr val="black">
                      <a:alpha val="40000"/>
                    </a:prstClr>
                  </a:outerShdw>
                </a:effectLst>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1" name="Picture 10" descr="Text&#10;&#10;Description automatically generated">
            <a:extLst>
              <a:ext uri="{FF2B5EF4-FFF2-40B4-BE49-F238E27FC236}">
                <a16:creationId xmlns:a16="http://schemas.microsoft.com/office/drawing/2014/main" id="{5B4D64FF-DA9E-5643-B81D-FEDC7CD84992}"/>
              </a:ext>
            </a:extLst>
          </p:cNvPr>
          <p:cNvPicPr>
            <a:picLocks noChangeAspect="1"/>
          </p:cNvPicPr>
          <p:nvPr userDrawn="1"/>
        </p:nvPicPr>
        <p:blipFill>
          <a:blip r:embed="rId3"/>
          <a:stretch>
            <a:fillRect/>
          </a:stretch>
        </p:blipFill>
        <p:spPr>
          <a:xfrm>
            <a:off x="7640398" y="4869126"/>
            <a:ext cx="1426761" cy="1986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effectLst/>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35C2C29-AC7E-534E-A2FC-D9AC250BE28B}"/>
              </a:ext>
            </a:extLst>
          </p:cNvPr>
          <p:cNvSpPr>
            <a:spLocks noGrp="1"/>
          </p:cNvSpPr>
          <p:nvPr>
            <p:ph type="body" sz="quarter" idx="10"/>
          </p:nvPr>
        </p:nvSpPr>
        <p:spPr>
          <a:xfrm>
            <a:off x="0" y="4591050"/>
            <a:ext cx="8604250" cy="552450"/>
          </a:xfrm>
        </p:spPr>
        <p:txBody>
          <a:bodyPr lIns="320040" tIns="0" rIns="0" bIns="118872" anchor="b" anchorCtr="0"/>
          <a:lstStyle>
            <a:lvl1pPr marL="0" indent="0">
              <a:buNone/>
              <a:defRPr sz="1000"/>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219A3462-3881-6A43-AC9B-5FAC360C5D92}"/>
              </a:ext>
            </a:extLst>
          </p:cNvPr>
          <p:cNvPicPr>
            <a:picLocks noChangeAspect="1"/>
          </p:cNvPicPr>
          <p:nvPr userDrawn="1"/>
        </p:nvPicPr>
        <p:blipFill>
          <a:blip r:embed="rId2"/>
          <a:stretch>
            <a:fillRect/>
          </a:stretch>
        </p:blipFill>
        <p:spPr>
          <a:xfrm>
            <a:off x="7957776" y="4909159"/>
            <a:ext cx="1132436" cy="157643"/>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eavy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8CD64-F2BF-B042-AF92-088FA8EE8869}"/>
              </a:ext>
            </a:extLst>
          </p:cNvPr>
          <p:cNvSpPr/>
          <p:nvPr userDrawn="1"/>
        </p:nvSpPr>
        <p:spPr>
          <a:xfrm>
            <a:off x="0" y="1"/>
            <a:ext cx="9144000" cy="1166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E3A8C9-E94A-E946-841F-D007CCE0701A}"/>
              </a:ext>
            </a:extLst>
          </p:cNvPr>
          <p:cNvSpPr/>
          <p:nvPr userDrawn="1"/>
        </p:nvSpPr>
        <p:spPr>
          <a:xfrm>
            <a:off x="0" y="0"/>
            <a:ext cx="9144000" cy="8686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45EB757-9499-DA4D-A264-4638BF1D278E}"/>
              </a:ext>
            </a:extLst>
          </p:cNvPr>
          <p:cNvCxnSpPr/>
          <p:nvPr userDrawn="1"/>
        </p:nvCxnSpPr>
        <p:spPr>
          <a:xfrm>
            <a:off x="0" y="851065"/>
            <a:ext cx="9144000"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D255271D-9220-2A4D-B256-FBD9DE0A9B5E}"/>
              </a:ext>
            </a:extLst>
          </p:cNvPr>
          <p:cNvPicPr>
            <a:picLocks noChangeAspect="1"/>
          </p:cNvPicPr>
          <p:nvPr userDrawn="1"/>
        </p:nvPicPr>
        <p:blipFill rotWithShape="1">
          <a:blip r:embed="rId2"/>
          <a:srcRect l="32955" t="14259" r="37968" b="32219"/>
          <a:stretch/>
        </p:blipFill>
        <p:spPr>
          <a:xfrm flipH="1">
            <a:off x="8305016" y="1"/>
            <a:ext cx="838984" cy="868678"/>
          </a:xfrm>
          <a:prstGeom prst="rect">
            <a:avLst/>
          </a:prstGeom>
        </p:spPr>
      </p:pic>
      <p:sp>
        <p:nvSpPr>
          <p:cNvPr id="2" name="Title 1">
            <a:extLst>
              <a:ext uri="{FF2B5EF4-FFF2-40B4-BE49-F238E27FC236}">
                <a16:creationId xmlns:a16="http://schemas.microsoft.com/office/drawing/2014/main" id="{BE4D5821-852E-CD44-B889-ABD5178EAAA9}"/>
              </a:ext>
            </a:extLst>
          </p:cNvPr>
          <p:cNvSpPr>
            <a:spLocks noGrp="1"/>
          </p:cNvSpPr>
          <p:nvPr>
            <p:ph type="title"/>
          </p:nvPr>
        </p:nvSpPr>
        <p:spPr>
          <a:xfrm>
            <a:off x="0" y="173636"/>
            <a:ext cx="8305016" cy="539496"/>
          </a:xfrm>
        </p:spPr>
        <p:txBody>
          <a:body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DB0889F-2389-2A4D-A6BF-A918F43FF8D8}"/>
              </a:ext>
            </a:extLst>
          </p:cNvPr>
          <p:cNvSpPr>
            <a:spLocks noGrp="1"/>
          </p:cNvSpPr>
          <p:nvPr>
            <p:ph sz="quarter" idx="10"/>
          </p:nvPr>
        </p:nvSpPr>
        <p:spPr>
          <a:xfrm>
            <a:off x="0" y="985838"/>
            <a:ext cx="9144000" cy="23386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82AA85DF-765B-0042-B459-ECCF7D8CB469}"/>
              </a:ext>
            </a:extLst>
          </p:cNvPr>
          <p:cNvSpPr>
            <a:spLocks noGrp="1"/>
          </p:cNvSpPr>
          <p:nvPr>
            <p:ph type="body" sz="quarter" idx="11"/>
          </p:nvPr>
        </p:nvSpPr>
        <p:spPr>
          <a:xfrm>
            <a:off x="0" y="4799013"/>
            <a:ext cx="9144000" cy="344487"/>
          </a:xfrm>
        </p:spPr>
        <p:txBody>
          <a:bodyPr tIns="0" rIns="0" bIns="137160" anchor="b" anchorCtr="0"/>
          <a:lstStyle>
            <a:lvl1pPr marL="0" indent="0">
              <a:buNone/>
              <a:defRPr sz="1200">
                <a:solidFill>
                  <a:schemeClr val="accent5"/>
                </a:solidFill>
              </a:defRPr>
            </a:lvl1pPr>
          </a:lstStyle>
          <a:p>
            <a:pPr lvl="0"/>
            <a:r>
              <a:rPr lang="en-US"/>
              <a:t>Edit Master text styles</a:t>
            </a:r>
          </a:p>
        </p:txBody>
      </p:sp>
    </p:spTree>
    <p:extLst>
      <p:ext uri="{BB962C8B-B14F-4D97-AF65-F5344CB8AC3E}">
        <p14:creationId xmlns:p14="http://schemas.microsoft.com/office/powerpoint/2010/main" val="268196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eavy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234" y="46425"/>
            <a:ext cx="8530684" cy="563231"/>
          </a:xfrm>
          <a:effectLst>
            <a:outerShdw blurRad="50800" dist="38100" dir="2700000" algn="tl" rotWithShape="0">
              <a:prstClr val="black">
                <a:alpha val="40000"/>
              </a:prstClr>
            </a:outerShdw>
          </a:effectLst>
        </p:spPr>
        <p:txBody>
          <a:bodyPr>
            <a:sp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312233" y="788270"/>
            <a:ext cx="8564137" cy="1844095"/>
          </a:xfrm>
        </p:spPr>
        <p:txBody>
          <a:bodyPr wrap="square">
            <a:spAutoFit/>
          </a:bodyPr>
          <a:lstStyle>
            <a:lvl2pPr marL="739775" indent="-282575">
              <a:buClr>
                <a:schemeClr val="accent2"/>
              </a:buClr>
              <a:buFont typeface="Arial"/>
              <a:buChar char="●"/>
              <a:defRPr/>
            </a:lvl2pPr>
            <a:lvl3pPr marL="1078992" indent="-283464">
              <a:buClr>
                <a:schemeClr val="accent3"/>
              </a:buClr>
              <a:buFont typeface="Lucida Grande"/>
              <a:buChar char="-"/>
              <a:defRPr/>
            </a:lvl3pPr>
            <a:lvl4pPr marL="1481328" indent="-283464">
              <a:buClr>
                <a:schemeClr val="accent3"/>
              </a:buClr>
              <a:buFont typeface="Lucida Grande"/>
              <a:buChar char="-"/>
              <a:defRPr/>
            </a:lvl4pPr>
            <a:lvl5pPr marL="1883664" indent="-283464">
              <a:buClr>
                <a:schemeClr val="accent3"/>
              </a:buClr>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21489"/>
            <a:ext cx="9144000" cy="322011"/>
          </a:xfrm>
        </p:spPr>
        <p:txBody>
          <a:bodyPr vert="horz" wrap="square" lIns="347472" tIns="0" rIns="0" bIns="182880" rtlCol="0" anchor="b" anchorCtr="0">
            <a:spAutoFit/>
          </a:bodyPr>
          <a:lstStyle>
            <a:lvl1pPr>
              <a:buNone/>
              <a:defRPr kumimoji="0" lang="en-US" sz="1000" b="0" i="0" u="none" strike="noStrike" kern="1200" cap="none" spc="0" normalizeH="0" baseline="0" noProof="0" dirty="0" smtClean="0">
                <a:ln>
                  <a:noFill/>
                </a:ln>
                <a:solidFill>
                  <a:schemeClr val="accent4"/>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0049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56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355791" cy="82748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8069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51C4-2EB4-A947-BF4B-274ACB5DA71C}"/>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5" name="Text Placeholder 4"/>
          <p:cNvSpPr>
            <a:spLocks noGrp="1"/>
          </p:cNvSpPr>
          <p:nvPr>
            <p:ph type="body" sz="quarter" idx="10"/>
          </p:nvPr>
        </p:nvSpPr>
        <p:spPr>
          <a:xfrm>
            <a:off x="549275" y="448866"/>
            <a:ext cx="8001000" cy="4242197"/>
          </a:xfrm>
          <a:effectLst>
            <a:outerShdw blurRad="50800" dist="38100" dir="2700000" algn="tl" rotWithShape="0">
              <a:prstClr val="black">
                <a:alpha val="40000"/>
              </a:prstClr>
            </a:outerShdw>
          </a:effectLst>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3D038295-54FC-E948-924E-66DFA78184E6}"/>
              </a:ext>
            </a:extLst>
          </p:cNvPr>
          <p:cNvPicPr>
            <a:picLocks noChangeAspect="1"/>
          </p:cNvPicPr>
          <p:nvPr userDrawn="1"/>
        </p:nvPicPr>
        <p:blipFill>
          <a:blip r:embed="rId3"/>
          <a:stretch>
            <a:fillRect/>
          </a:stretch>
        </p:blipFill>
        <p:spPr>
          <a:xfrm>
            <a:off x="7640398" y="4869126"/>
            <a:ext cx="1426761" cy="198615"/>
          </a:xfrm>
          <a:prstGeom prst="rect">
            <a:avLst/>
          </a:prstGeom>
        </p:spPr>
      </p:pic>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AE9B2-B3F1-7545-9628-B1316E4151C7}"/>
              </a:ext>
            </a:extLst>
          </p:cNvPr>
          <p:cNvPicPr>
            <a:picLocks noChangeAspect="1"/>
          </p:cNvPicPr>
          <p:nvPr userDrawn="1"/>
        </p:nvPicPr>
        <p:blipFill rotWithShape="1">
          <a:blip r:embed="rId2"/>
          <a:srcRect l="6085" t="5722" r="6694" b="12868"/>
          <a:stretch/>
        </p:blipFill>
        <p:spPr>
          <a:xfrm>
            <a:off x="-1" y="-1"/>
            <a:ext cx="9144001" cy="5143501"/>
          </a:xfrm>
          <a:prstGeom prst="rect">
            <a:avLst/>
          </a:prstGeom>
        </p:spPr>
      </p:pic>
      <p:sp>
        <p:nvSpPr>
          <p:cNvPr id="2" name="Title 1"/>
          <p:cNvSpPr>
            <a:spLocks noGrp="1"/>
          </p:cNvSpPr>
          <p:nvPr>
            <p:ph type="title" hasCustomPrompt="1"/>
          </p:nvPr>
        </p:nvSpPr>
        <p:spPr>
          <a:xfrm>
            <a:off x="749870" y="414324"/>
            <a:ext cx="7771961" cy="510909"/>
          </a:xfrm>
          <a:effectLst/>
        </p:spPr>
        <p:txBody>
          <a:bodyPr wrap="square" lIns="0">
            <a:spAutoFit/>
          </a:bodyPr>
          <a:lstStyle>
            <a:lvl1pPr>
              <a:defRPr sz="3200">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749869" y="968322"/>
            <a:ext cx="7771961" cy="466281"/>
          </a:xfrm>
        </p:spPr>
        <p:txBody>
          <a:bodyPr wrap="square" lIns="0" rIns="0">
            <a:spAutoFit/>
          </a:bodyPr>
          <a:lstStyle>
            <a:lvl1pPr marL="9525" indent="0">
              <a:buFont typeface="Arial" panose="020B0604020202020204" pitchFamily="34" charset="0"/>
              <a:buNone/>
              <a:defRPr sz="2800" b="0"/>
            </a:lvl1pPr>
            <a:lvl2pPr marL="9525" indent="0">
              <a:buClr>
                <a:schemeClr val="accent3"/>
              </a:buClr>
              <a:buSzPct val="115000"/>
              <a:buFont typeface="Lucida Grande"/>
              <a:buNone/>
              <a:tabLst/>
              <a:defRPr/>
            </a:lvl2pPr>
            <a:lvl3pPr marL="9525" indent="0">
              <a:buClr>
                <a:schemeClr val="accent4"/>
              </a:buClr>
              <a:buFont typeface="Arial" panose="020B0604020202020204" pitchFamily="34" charset="0"/>
              <a:buNone/>
              <a:defRPr/>
            </a:lvl3pPr>
            <a:lvl4pPr marL="9525" indent="0">
              <a:buClr>
                <a:schemeClr val="accent4"/>
              </a:buClr>
              <a:buFont typeface="Arial" panose="020B0604020202020204" pitchFamily="34" charset="0"/>
              <a:buNone/>
              <a:defRPr/>
            </a:lvl4pPr>
            <a:lvl5pPr marL="9525" indent="0">
              <a:buClr>
                <a:schemeClr val="accent4"/>
              </a:buClr>
              <a:buFont typeface="Arial" panose="020B0604020202020204" pitchFamily="34" charse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4E21FFE-2365-2742-8B58-9AC7FC18CC80}"/>
              </a:ext>
            </a:extLst>
          </p:cNvPr>
          <p:cNvSpPr>
            <a:spLocks noGrp="1"/>
          </p:cNvSpPr>
          <p:nvPr>
            <p:ph type="pic" sz="quarter" idx="11"/>
          </p:nvPr>
        </p:nvSpPr>
        <p:spPr>
          <a:xfrm>
            <a:off x="7123814" y="552597"/>
            <a:ext cx="1136945" cy="1339998"/>
          </a:xfrm>
          <a:ln w="25400">
            <a:solidFill>
              <a:schemeClr val="accent6"/>
            </a:solidFill>
          </a:ln>
          <a:effectLst>
            <a:outerShdw blurRad="50800" dist="38100" dir="2700000" algn="tl" rotWithShape="0">
              <a:prstClr val="black">
                <a:alpha val="40000"/>
              </a:prstClr>
            </a:outerShdw>
          </a:effectLst>
        </p:spPr>
        <p:txBody>
          <a:bodyPr/>
          <a:lstStyle>
            <a:lvl1pPr marL="0" indent="0">
              <a:buNone/>
              <a:defRPr sz="1600"/>
            </a:lvl1pPr>
          </a:lstStyle>
          <a:p>
            <a:r>
              <a:rPr lang="en-US" dirty="0"/>
              <a:t>Click icon to add picture</a:t>
            </a:r>
          </a:p>
        </p:txBody>
      </p:sp>
      <p:pic>
        <p:nvPicPr>
          <p:cNvPr id="8" name="Picture 7" descr="Icon&#10;&#10;Description automatically generated">
            <a:extLst>
              <a:ext uri="{FF2B5EF4-FFF2-40B4-BE49-F238E27FC236}">
                <a16:creationId xmlns:a16="http://schemas.microsoft.com/office/drawing/2014/main" id="{E49028E1-AE6B-FA40-B68C-266FBCB232A9}"/>
              </a:ext>
            </a:extLst>
          </p:cNvPr>
          <p:cNvPicPr>
            <a:picLocks noChangeAspect="1"/>
          </p:cNvPicPr>
          <p:nvPr userDrawn="1"/>
        </p:nvPicPr>
        <p:blipFill>
          <a:blip r:embed="rId3"/>
          <a:stretch>
            <a:fillRect/>
          </a:stretch>
        </p:blipFill>
        <p:spPr>
          <a:xfrm>
            <a:off x="7320002" y="4512081"/>
            <a:ext cx="1132436" cy="157643"/>
          </a:xfrm>
          <a:prstGeom prst="rect">
            <a:avLst/>
          </a:prstGeom>
        </p:spPr>
      </p:pic>
    </p:spTree>
    <p:extLst>
      <p:ext uri="{BB962C8B-B14F-4D97-AF65-F5344CB8AC3E}">
        <p14:creationId xmlns:p14="http://schemas.microsoft.com/office/powerpoint/2010/main" val="21790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1pPr>
              <a:buClr>
                <a:schemeClr val="accent6">
                  <a:lumMod val="50000"/>
                </a:schemeClr>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905743"/>
            <a:ext cx="9144000" cy="237757"/>
          </a:xfrm>
        </p:spPr>
        <p:txBody>
          <a:bodyPr vert="horz" wrap="square" lIns="320040" tIns="0" rIns="0" bIns="118872" rtlCol="0" anchor="b" anchorCtr="0">
            <a:spAutoFit/>
          </a:bodyPr>
          <a:lstStyle>
            <a:lvl1pPr>
              <a:spcBef>
                <a:spcPts val="300"/>
              </a:spcBef>
              <a:buNone/>
              <a:defRPr kumimoji="0" lang="en-US" sz="9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lIns="0" anchor="b" anchorCtr="0">
            <a:spAutoFit/>
          </a:bodyPr>
          <a:lstStyle>
            <a:lvl1pPr>
              <a:defRPr sz="3200" baseline="0">
                <a:solidFill>
                  <a:schemeClr val="bg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0" tIns="45720" rIns="91440" bIns="45720" rtlCol="0" anchor="b" anchorCtr="0">
            <a:spAutoFit/>
          </a:bodyPr>
          <a:lstStyle>
            <a:lvl1pPr marL="0" indent="0">
              <a:buNone/>
              <a:defRPr kumimoji="0" sz="2400" b="0" i="0" u="none" strike="noStrike" kern="1200" cap="none" spc="0" normalizeH="0" baseline="0">
                <a:ln>
                  <a:noFill/>
                </a:ln>
                <a:solidFill>
                  <a:schemeClr val="accent6">
                    <a:lumMod val="40000"/>
                    <a:lumOff val="60000"/>
                  </a:schemeClr>
                </a:solidFill>
                <a:effectLst>
                  <a:outerShdw blurRad="50800" dist="38100" dir="2700000" algn="tl" rotWithShape="0">
                    <a:prstClr val="black">
                      <a:alpha val="40000"/>
                    </a:prstClr>
                  </a:outerShdw>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1"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155519"/>
            <a:ext cx="8309810" cy="615553"/>
          </a:xfrm>
        </p:spPr>
        <p:txBody>
          <a:bodyPr lIns="0"/>
          <a:lstStyle>
            <a:lvl1pPr>
              <a:defRPr baseline="0">
                <a:solidFill>
                  <a:schemeClr val="accent6">
                    <a:lumMod val="40000"/>
                    <a:lumOff val="60000"/>
                  </a:schemeClr>
                </a:solidFill>
              </a:defRPr>
            </a:lvl1pPr>
          </a:lstStyle>
          <a:p>
            <a:r>
              <a:rPr lang="en-US" dirty="0"/>
              <a:t>Audience Response</a:t>
            </a:r>
          </a:p>
        </p:txBody>
      </p:sp>
      <p:sp>
        <p:nvSpPr>
          <p:cNvPr id="4" name="Content Placeholder 2"/>
          <p:cNvSpPr>
            <a:spLocks noGrp="1"/>
          </p:cNvSpPr>
          <p:nvPr>
            <p:ph idx="1"/>
          </p:nvPr>
        </p:nvSpPr>
        <p:spPr>
          <a:xfrm>
            <a:off x="417095" y="2035035"/>
            <a:ext cx="8309810" cy="510909"/>
          </a:xfrm>
        </p:spPr>
        <p:txBody>
          <a:bodyPr wrap="square" lIns="0">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lIns="0">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8726904"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45359" y="4892662"/>
            <a:ext cx="8726905" cy="250838"/>
          </a:xfrm>
        </p:spPr>
        <p:txBody>
          <a:bodyPr vert="horz" wrap="square" lIns="320040" tIns="0" rIns="0" bIns="118872"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06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AC3AB-AD2E-0449-AB9D-83397BDE4471}"/>
              </a:ext>
            </a:extLst>
          </p:cNvPr>
          <p:cNvPicPr>
            <a:picLocks noChangeAspect="1"/>
          </p:cNvPicPr>
          <p:nvPr userDrawn="1"/>
        </p:nvPicPr>
        <p:blipFill rotWithShape="1">
          <a:blip r:embed="rId16"/>
          <a:srcRect b="5943"/>
          <a:stretch/>
        </p:blipFill>
        <p:spPr>
          <a:xfrm>
            <a:off x="0" y="3577"/>
            <a:ext cx="9144000" cy="957528"/>
          </a:xfrm>
          <a:prstGeom prst="rect">
            <a:avLst/>
          </a:prstGeom>
        </p:spPr>
      </p:pic>
      <p:sp>
        <p:nvSpPr>
          <p:cNvPr id="2" name="Title Placeholder 1"/>
          <p:cNvSpPr>
            <a:spLocks noGrp="1"/>
          </p:cNvSpPr>
          <p:nvPr>
            <p:ph type="title"/>
          </p:nvPr>
        </p:nvSpPr>
        <p:spPr>
          <a:xfrm>
            <a:off x="316799" y="155519"/>
            <a:ext cx="8455242" cy="615553"/>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16799" y="1082112"/>
            <a:ext cx="8455242" cy="3605550"/>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901939"/>
            <a:ext cx="9144000" cy="85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pic>
        <p:nvPicPr>
          <p:cNvPr id="10" name="Picture 9" descr="Icon&#10;&#10;Description automatically generated">
            <a:extLst>
              <a:ext uri="{FF2B5EF4-FFF2-40B4-BE49-F238E27FC236}">
                <a16:creationId xmlns:a16="http://schemas.microsoft.com/office/drawing/2014/main" id="{ED008464-AD99-D747-B803-48E3931AEB68}"/>
              </a:ext>
            </a:extLst>
          </p:cNvPr>
          <p:cNvPicPr>
            <a:picLocks noChangeAspect="1"/>
          </p:cNvPicPr>
          <p:nvPr userDrawn="1"/>
        </p:nvPicPr>
        <p:blipFill>
          <a:blip r:embed="rId17"/>
          <a:stretch>
            <a:fillRect/>
          </a:stretch>
        </p:blipFill>
        <p:spPr>
          <a:xfrm>
            <a:off x="7957776" y="4909159"/>
            <a:ext cx="1132436" cy="157643"/>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5" r:id="rId3"/>
    <p:sldLayoutId id="2147483737" r:id="rId4"/>
    <p:sldLayoutId id="2147483738" r:id="rId5"/>
    <p:sldLayoutId id="2147483739" r:id="rId6"/>
    <p:sldLayoutId id="2147483740" r:id="rId7"/>
    <p:sldLayoutId id="2147483741" r:id="rId8"/>
    <p:sldLayoutId id="2147483742" r:id="rId9"/>
    <p:sldLayoutId id="2147483743" r:id="rId10"/>
    <p:sldLayoutId id="2147483747" r:id="rId11"/>
    <p:sldLayoutId id="2147483748" r:id="rId12"/>
    <p:sldLayoutId id="2147483751" r:id="rId13"/>
    <p:sldLayoutId id="2147483752"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effectLst>
            <a:outerShdw blurRad="50800" dist="38100" dir="2700000" algn="tl" rotWithShape="0">
              <a:prstClr val="black">
                <a:alpha val="40000"/>
              </a:prstClr>
            </a:outerShdw>
          </a:effectLst>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87" y="3052215"/>
            <a:ext cx="6627382" cy="929485"/>
          </a:xfrm>
        </p:spPr>
        <p:txBody>
          <a:bodyPr/>
          <a:lstStyle/>
          <a:p>
            <a:r>
              <a:rPr lang="en-US" sz="3200" dirty="0">
                <a:effectLst/>
              </a:rPr>
              <a:t>Prior Treatment Failure: Addressing the Challenge in HIV Care</a:t>
            </a:r>
            <a:endParaRPr lang="en-US" sz="2800" dirty="0"/>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612087" y="736168"/>
            <a:ext cx="3204151" cy="1413596"/>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9A83C837-EF53-3141-97C1-0CEC25E02C1C}"/>
              </a:ext>
            </a:extLst>
          </p:cNvPr>
          <p:cNvSpPr/>
          <p:nvPr/>
        </p:nvSpPr>
        <p:spPr>
          <a:xfrm>
            <a:off x="523075" y="4038000"/>
            <a:ext cx="6395615" cy="830997"/>
          </a:xfrm>
          <a:prstGeom prst="rect">
            <a:avLst/>
          </a:prstGeom>
        </p:spPr>
        <p:txBody>
          <a:bodyPr wrap="square">
            <a:spAutoFit/>
          </a:bodyPr>
          <a:lstStyle/>
          <a:p>
            <a:r>
              <a:rPr lang="en-US" sz="2400" i="1" dirty="0">
                <a:solidFill>
                  <a:schemeClr val="accent6"/>
                </a:solidFill>
              </a:rPr>
              <a:t>Supported by an educational grant from Gilead Sciences, Inc.</a:t>
            </a:r>
          </a:p>
        </p:txBody>
      </p:sp>
    </p:spTree>
    <p:extLst>
      <p:ext uri="{BB962C8B-B14F-4D97-AF65-F5344CB8AC3E}">
        <p14:creationId xmlns:p14="http://schemas.microsoft.com/office/powerpoint/2010/main" val="20086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75642FD-2D5D-495A-8D28-DC50EA4920E8}"/>
              </a:ext>
            </a:extLst>
          </p:cNvPr>
          <p:cNvSpPr>
            <a:spLocks noGrp="1"/>
          </p:cNvSpPr>
          <p:nvPr>
            <p:ph type="title"/>
          </p:nvPr>
        </p:nvSpPr>
        <p:spPr/>
        <p:txBody>
          <a:bodyPr/>
          <a:lstStyle/>
          <a:p>
            <a:r>
              <a:rPr lang="en-US" dirty="0">
                <a:latin typeface="+mn-lt"/>
              </a:rPr>
              <a:t>Defining Virologic Response</a:t>
            </a:r>
            <a:endParaRPr lang="en-US" dirty="0"/>
          </a:p>
        </p:txBody>
      </p:sp>
      <p:sp>
        <p:nvSpPr>
          <p:cNvPr id="40" name="Content Placeholder 8">
            <a:extLst>
              <a:ext uri="{FF2B5EF4-FFF2-40B4-BE49-F238E27FC236}">
                <a16:creationId xmlns:a16="http://schemas.microsoft.com/office/drawing/2014/main" id="{A582239F-2DC0-0546-B47C-97141D8A98DE}"/>
              </a:ext>
            </a:extLst>
          </p:cNvPr>
          <p:cNvSpPr>
            <a:spLocks noGrp="1"/>
          </p:cNvSpPr>
          <p:nvPr>
            <p:ph idx="1"/>
          </p:nvPr>
        </p:nvSpPr>
        <p:spPr>
          <a:xfrm>
            <a:off x="2774762" y="1749455"/>
            <a:ext cx="6199465" cy="510909"/>
          </a:xfrm>
          <a:solidFill>
            <a:schemeClr val="accent4">
              <a:lumMod val="20000"/>
              <a:lumOff val="80000"/>
            </a:schemeClr>
          </a:solidFill>
        </p:spPr>
        <p:txBody>
          <a:bodyPr/>
          <a:lstStyle/>
          <a:p>
            <a:r>
              <a:rPr lang="en-US" sz="1600" dirty="0"/>
              <a:t>Inability to achieve or maintain suppression of viral replication to an HIV RNA level &lt; 200 copies/mL</a:t>
            </a:r>
          </a:p>
        </p:txBody>
      </p:sp>
      <p:sp>
        <p:nvSpPr>
          <p:cNvPr id="23" name="Text Placeholder 22">
            <a:extLst>
              <a:ext uri="{FF2B5EF4-FFF2-40B4-BE49-F238E27FC236}">
                <a16:creationId xmlns:a16="http://schemas.microsoft.com/office/drawing/2014/main" id="{A2CAA5B5-514F-442F-AB76-43FE31A7CEEE}"/>
              </a:ext>
            </a:extLst>
          </p:cNvPr>
          <p:cNvSpPr>
            <a:spLocks noGrp="1"/>
          </p:cNvSpPr>
          <p:nvPr>
            <p:ph type="body" sz="quarter" idx="10"/>
          </p:nvPr>
        </p:nvSpPr>
        <p:spPr>
          <a:xfrm>
            <a:off x="0" y="4761857"/>
            <a:ext cx="9144000" cy="381643"/>
          </a:xfrm>
        </p:spPr>
        <p:txBody>
          <a:bodyPr/>
          <a:lstStyle/>
          <a:p>
            <a:pPr marL="0" indent="0"/>
            <a:r>
              <a:rPr lang="en-US" sz="1000" dirty="0"/>
              <a:t>Guidelines for the Use of Antiretroviral Agents in Adults and Adolescents Living with HIV. Centers for Disease Control and Prevention (CDC). https://clinicalinfo.hiv.gov/en/guidelines/adult-and-adolescent-arv/whats-new-guidelines. Accessed July 22, 2021.</a:t>
            </a:r>
          </a:p>
        </p:txBody>
      </p:sp>
      <p:grpSp>
        <p:nvGrpSpPr>
          <p:cNvPr id="21" name="Group 20">
            <a:extLst>
              <a:ext uri="{FF2B5EF4-FFF2-40B4-BE49-F238E27FC236}">
                <a16:creationId xmlns:a16="http://schemas.microsoft.com/office/drawing/2014/main" id="{8156E7BA-522F-8942-BB35-46A36ADCD213}"/>
              </a:ext>
            </a:extLst>
          </p:cNvPr>
          <p:cNvGrpSpPr/>
          <p:nvPr/>
        </p:nvGrpSpPr>
        <p:grpSpPr>
          <a:xfrm>
            <a:off x="214176" y="1744190"/>
            <a:ext cx="2505456" cy="640080"/>
            <a:chOff x="214176" y="1707967"/>
            <a:chExt cx="2505456" cy="640080"/>
          </a:xfrm>
        </p:grpSpPr>
        <p:sp>
          <p:nvSpPr>
            <p:cNvPr id="8" name="Chevron 7">
              <a:extLst>
                <a:ext uri="{FF2B5EF4-FFF2-40B4-BE49-F238E27FC236}">
                  <a16:creationId xmlns:a16="http://schemas.microsoft.com/office/drawing/2014/main" id="{856BE346-8FF0-6543-9BDA-27EC5E2E3350}"/>
                </a:ext>
              </a:extLst>
            </p:cNvPr>
            <p:cNvSpPr/>
            <p:nvPr/>
          </p:nvSpPr>
          <p:spPr>
            <a:xfrm>
              <a:off x="214176" y="1707967"/>
              <a:ext cx="2505456" cy="64008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6" name="TextBox 35">
              <a:extLst>
                <a:ext uri="{FF2B5EF4-FFF2-40B4-BE49-F238E27FC236}">
                  <a16:creationId xmlns:a16="http://schemas.microsoft.com/office/drawing/2014/main" id="{1FB64EB8-977F-0C4D-B3B3-DC2EAA9F1442}"/>
                </a:ext>
              </a:extLst>
            </p:cNvPr>
            <p:cNvSpPr txBox="1"/>
            <p:nvPr/>
          </p:nvSpPr>
          <p:spPr>
            <a:xfrm>
              <a:off x="775259" y="1715499"/>
              <a:ext cx="1466046"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Virologic Failure</a:t>
              </a:r>
            </a:p>
          </p:txBody>
        </p:sp>
      </p:grpSp>
      <p:grpSp>
        <p:nvGrpSpPr>
          <p:cNvPr id="20" name="Group 19">
            <a:extLst>
              <a:ext uri="{FF2B5EF4-FFF2-40B4-BE49-F238E27FC236}">
                <a16:creationId xmlns:a16="http://schemas.microsoft.com/office/drawing/2014/main" id="{8CE6DFE4-F013-1D40-99BF-79A6D0DD3CBA}"/>
              </a:ext>
            </a:extLst>
          </p:cNvPr>
          <p:cNvGrpSpPr/>
          <p:nvPr/>
        </p:nvGrpSpPr>
        <p:grpSpPr>
          <a:xfrm>
            <a:off x="216626" y="1037172"/>
            <a:ext cx="8757604" cy="640080"/>
            <a:chOff x="216626" y="1037172"/>
            <a:chExt cx="8757604" cy="640080"/>
          </a:xfrm>
        </p:grpSpPr>
        <p:grpSp>
          <p:nvGrpSpPr>
            <p:cNvPr id="2" name="Group 1">
              <a:extLst>
                <a:ext uri="{FF2B5EF4-FFF2-40B4-BE49-F238E27FC236}">
                  <a16:creationId xmlns:a16="http://schemas.microsoft.com/office/drawing/2014/main" id="{09A0F2A2-4E39-E14A-A7BC-CC9297AC69B3}"/>
                </a:ext>
              </a:extLst>
            </p:cNvPr>
            <p:cNvGrpSpPr/>
            <p:nvPr/>
          </p:nvGrpSpPr>
          <p:grpSpPr>
            <a:xfrm>
              <a:off x="216626" y="1037172"/>
              <a:ext cx="2505456" cy="640080"/>
              <a:chOff x="0" y="1037172"/>
              <a:chExt cx="2505456" cy="640080"/>
            </a:xfrm>
          </p:grpSpPr>
          <p:sp>
            <p:nvSpPr>
              <p:cNvPr id="29" name="Chevron 28">
                <a:extLst>
                  <a:ext uri="{FF2B5EF4-FFF2-40B4-BE49-F238E27FC236}">
                    <a16:creationId xmlns:a16="http://schemas.microsoft.com/office/drawing/2014/main" id="{633A0372-8301-1442-98CA-C53595C8AF32}"/>
                  </a:ext>
                </a:extLst>
              </p:cNvPr>
              <p:cNvSpPr/>
              <p:nvPr/>
            </p:nvSpPr>
            <p:spPr>
              <a:xfrm>
                <a:off x="0" y="1037172"/>
                <a:ext cx="2505456" cy="64008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9" name="TextBox 38">
                <a:extLst>
                  <a:ext uri="{FF2B5EF4-FFF2-40B4-BE49-F238E27FC236}">
                    <a16:creationId xmlns:a16="http://schemas.microsoft.com/office/drawing/2014/main" id="{8E5A7360-4848-3F48-936B-EC7D3296C8AE}"/>
                  </a:ext>
                </a:extLst>
              </p:cNvPr>
              <p:cNvSpPr txBox="1"/>
              <p:nvPr/>
            </p:nvSpPr>
            <p:spPr>
              <a:xfrm>
                <a:off x="472869" y="1058082"/>
                <a:ext cx="1641224"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Virologic Suppression</a:t>
                </a:r>
              </a:p>
            </p:txBody>
          </p:sp>
        </p:grpSp>
        <p:sp>
          <p:nvSpPr>
            <p:cNvPr id="41" name="Content Placeholder 8">
              <a:extLst>
                <a:ext uri="{FF2B5EF4-FFF2-40B4-BE49-F238E27FC236}">
                  <a16:creationId xmlns:a16="http://schemas.microsoft.com/office/drawing/2014/main" id="{AFD39EDA-038C-B24C-B501-8606B9F79841}"/>
                </a:ext>
              </a:extLst>
            </p:cNvPr>
            <p:cNvSpPr txBox="1">
              <a:spLocks/>
            </p:cNvSpPr>
            <p:nvPr/>
          </p:nvSpPr>
          <p:spPr>
            <a:xfrm>
              <a:off x="2774763" y="1098689"/>
              <a:ext cx="6199467" cy="510909"/>
            </a:xfrm>
            <a:prstGeom prst="rect">
              <a:avLst/>
            </a:prstGeom>
            <a:solidFill>
              <a:schemeClr val="accent3">
                <a:lumMod val="20000"/>
                <a:lumOff val="80000"/>
              </a:schemeClr>
            </a:solidFill>
          </p:spPr>
          <p:txBody>
            <a:bodyPr vert="horz" wrap="square" lIns="0" tIns="45720" rIns="0" bIns="45720" rtlCol="0">
              <a:sp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t>A confirmed HIV RNA level below the lower limits of detection (LLOD)</a:t>
              </a:r>
            </a:p>
          </p:txBody>
        </p:sp>
      </p:grpSp>
      <p:grpSp>
        <p:nvGrpSpPr>
          <p:cNvPr id="11" name="Group 10">
            <a:extLst>
              <a:ext uri="{FF2B5EF4-FFF2-40B4-BE49-F238E27FC236}">
                <a16:creationId xmlns:a16="http://schemas.microsoft.com/office/drawing/2014/main" id="{EEE39B02-96B2-954E-98DF-3ABA988FD500}"/>
              </a:ext>
            </a:extLst>
          </p:cNvPr>
          <p:cNvGrpSpPr/>
          <p:nvPr/>
        </p:nvGrpSpPr>
        <p:grpSpPr>
          <a:xfrm>
            <a:off x="219075" y="2451208"/>
            <a:ext cx="8755154" cy="720197"/>
            <a:chOff x="219075" y="2351148"/>
            <a:chExt cx="8755154" cy="720197"/>
          </a:xfrm>
        </p:grpSpPr>
        <p:grpSp>
          <p:nvGrpSpPr>
            <p:cNvPr id="4" name="Group 3">
              <a:extLst>
                <a:ext uri="{FF2B5EF4-FFF2-40B4-BE49-F238E27FC236}">
                  <a16:creationId xmlns:a16="http://schemas.microsoft.com/office/drawing/2014/main" id="{53556224-1E33-CB4F-A299-F338AF4C640E}"/>
                </a:ext>
              </a:extLst>
            </p:cNvPr>
            <p:cNvGrpSpPr/>
            <p:nvPr/>
          </p:nvGrpSpPr>
          <p:grpSpPr>
            <a:xfrm>
              <a:off x="219075" y="2389949"/>
              <a:ext cx="2630065" cy="640080"/>
              <a:chOff x="0" y="2389949"/>
              <a:chExt cx="2630065" cy="640080"/>
            </a:xfrm>
          </p:grpSpPr>
          <p:sp>
            <p:nvSpPr>
              <p:cNvPr id="10" name="Chevron 9">
                <a:extLst>
                  <a:ext uri="{FF2B5EF4-FFF2-40B4-BE49-F238E27FC236}">
                    <a16:creationId xmlns:a16="http://schemas.microsoft.com/office/drawing/2014/main" id="{DC594FB3-B1EF-C041-AAAD-C218501CEAE0}"/>
                  </a:ext>
                </a:extLst>
              </p:cNvPr>
              <p:cNvSpPr/>
              <p:nvPr/>
            </p:nvSpPr>
            <p:spPr>
              <a:xfrm>
                <a:off x="0" y="2389949"/>
                <a:ext cx="2503009" cy="640080"/>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8" name="TextBox 37">
                <a:extLst>
                  <a:ext uri="{FF2B5EF4-FFF2-40B4-BE49-F238E27FC236}">
                    <a16:creationId xmlns:a16="http://schemas.microsoft.com/office/drawing/2014/main" id="{F9F36F3D-F908-1045-B023-4471D51BF573}"/>
                  </a:ext>
                </a:extLst>
              </p:cNvPr>
              <p:cNvSpPr txBox="1"/>
              <p:nvPr/>
            </p:nvSpPr>
            <p:spPr>
              <a:xfrm>
                <a:off x="41853" y="2432893"/>
                <a:ext cx="2588212"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Incomplete Virologic Response</a:t>
                </a:r>
              </a:p>
            </p:txBody>
          </p:sp>
        </p:grpSp>
        <mc:AlternateContent xmlns:mc="http://schemas.openxmlformats.org/markup-compatibility/2006" xmlns:a14="http://schemas.microsoft.com/office/drawing/2010/main">
          <mc:Choice Requires="a14">
            <p:sp>
              <p:nvSpPr>
                <p:cNvPr id="42" name="Content Placeholder 8">
                  <a:extLst>
                    <a:ext uri="{FF2B5EF4-FFF2-40B4-BE49-F238E27FC236}">
                      <a16:creationId xmlns:a16="http://schemas.microsoft.com/office/drawing/2014/main" id="{E5B730F0-DBEF-C64C-9B9F-148E91598897}"/>
                    </a:ext>
                  </a:extLst>
                </p:cNvPr>
                <p:cNvSpPr txBox="1">
                  <a:spLocks/>
                </p:cNvSpPr>
                <p:nvPr/>
              </p:nvSpPr>
              <p:spPr>
                <a:xfrm>
                  <a:off x="2774762" y="2351148"/>
                  <a:ext cx="6199467" cy="720197"/>
                </a:xfrm>
                <a:prstGeom prst="rect">
                  <a:avLst/>
                </a:prstGeom>
                <a:solidFill>
                  <a:schemeClr val="accent6">
                    <a:lumMod val="20000"/>
                    <a:lumOff val="80000"/>
                  </a:schemeClr>
                </a:solidFill>
              </p:spPr>
              <p:txBody>
                <a:bodyPr vert="horz" wrap="square" lIns="0" tIns="45720" rIns="0" bIns="45720" rtlCol="0">
                  <a:sp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t>2 consecutive plasma HIV RNA levels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200 copies/mL after 24 wks on an ARV regimen in a patient who has not yet documented virologic suppression on this regimen</a:t>
                  </a:r>
                </a:p>
              </p:txBody>
            </p:sp>
          </mc:Choice>
          <mc:Fallback xmlns="">
            <p:sp>
              <p:nvSpPr>
                <p:cNvPr id="42" name="Content Placeholder 8">
                  <a:extLst>
                    <a:ext uri="{FF2B5EF4-FFF2-40B4-BE49-F238E27FC236}">
                      <a16:creationId xmlns:a16="http://schemas.microsoft.com/office/drawing/2014/main" id="{E5B730F0-DBEF-C64C-9B9F-148E91598897}"/>
                    </a:ext>
                  </a:extLst>
                </p:cNvPr>
                <p:cNvSpPr txBox="1">
                  <a:spLocks noRot="1" noChangeAspect="1" noMove="1" noResize="1" noEditPoints="1" noAdjustHandles="1" noChangeArrowheads="1" noChangeShapeType="1" noTextEdit="1"/>
                </p:cNvSpPr>
                <p:nvPr/>
              </p:nvSpPr>
              <p:spPr>
                <a:xfrm>
                  <a:off x="2774762" y="2351148"/>
                  <a:ext cx="6199467" cy="720197"/>
                </a:xfrm>
                <a:prstGeom prst="rect">
                  <a:avLst/>
                </a:prstGeom>
                <a:blipFill>
                  <a:blip r:embed="rId4"/>
                  <a:stretch>
                    <a:fillRect l="-2249" t="-8621" r="-1840" b="-10345"/>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DAEE290D-686A-2C49-905F-D001469B0F25}"/>
              </a:ext>
            </a:extLst>
          </p:cNvPr>
          <p:cNvGrpSpPr/>
          <p:nvPr/>
        </p:nvGrpSpPr>
        <p:grpSpPr>
          <a:xfrm>
            <a:off x="212202" y="3945360"/>
            <a:ext cx="8717727" cy="640080"/>
            <a:chOff x="212202" y="3945360"/>
            <a:chExt cx="8717727" cy="640080"/>
          </a:xfrm>
        </p:grpSpPr>
        <p:grpSp>
          <p:nvGrpSpPr>
            <p:cNvPr id="6" name="Group 5">
              <a:extLst>
                <a:ext uri="{FF2B5EF4-FFF2-40B4-BE49-F238E27FC236}">
                  <a16:creationId xmlns:a16="http://schemas.microsoft.com/office/drawing/2014/main" id="{AA644269-5B4E-8442-905A-B53EC8591D9C}"/>
                </a:ext>
              </a:extLst>
            </p:cNvPr>
            <p:cNvGrpSpPr/>
            <p:nvPr/>
          </p:nvGrpSpPr>
          <p:grpSpPr>
            <a:xfrm>
              <a:off x="212202" y="3945360"/>
              <a:ext cx="2504980" cy="640080"/>
              <a:chOff x="-8847" y="3812010"/>
              <a:chExt cx="2504980" cy="640080"/>
            </a:xfrm>
          </p:grpSpPr>
          <p:sp>
            <p:nvSpPr>
              <p:cNvPr id="13" name="Chevron 12">
                <a:extLst>
                  <a:ext uri="{FF2B5EF4-FFF2-40B4-BE49-F238E27FC236}">
                    <a16:creationId xmlns:a16="http://schemas.microsoft.com/office/drawing/2014/main" id="{245F170A-2B67-0043-8904-A0FAE4D4A0E8}"/>
                  </a:ext>
                </a:extLst>
              </p:cNvPr>
              <p:cNvSpPr/>
              <p:nvPr/>
            </p:nvSpPr>
            <p:spPr>
              <a:xfrm>
                <a:off x="-8847" y="3812010"/>
                <a:ext cx="2504980" cy="64008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4" name="TextBox 13">
                <a:extLst>
                  <a:ext uri="{FF2B5EF4-FFF2-40B4-BE49-F238E27FC236}">
                    <a16:creationId xmlns:a16="http://schemas.microsoft.com/office/drawing/2014/main" id="{E7844C2E-0101-6846-94D7-EC2A591ABA52}"/>
                  </a:ext>
                </a:extLst>
              </p:cNvPr>
              <p:cNvSpPr txBox="1"/>
              <p:nvPr/>
            </p:nvSpPr>
            <p:spPr>
              <a:xfrm>
                <a:off x="560458" y="3832192"/>
                <a:ext cx="1466046"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Low-Level Viremia</a:t>
                </a:r>
              </a:p>
            </p:txBody>
          </p:sp>
        </p:grpSp>
        <p:sp>
          <p:nvSpPr>
            <p:cNvPr id="18" name="Content Placeholder 8">
              <a:extLst>
                <a:ext uri="{FF2B5EF4-FFF2-40B4-BE49-F238E27FC236}">
                  <a16:creationId xmlns:a16="http://schemas.microsoft.com/office/drawing/2014/main" id="{A4C5D890-B37A-7045-A632-B905DC0B5802}"/>
                </a:ext>
              </a:extLst>
            </p:cNvPr>
            <p:cNvSpPr txBox="1">
              <a:spLocks/>
            </p:cNvSpPr>
            <p:nvPr/>
          </p:nvSpPr>
          <p:spPr>
            <a:xfrm>
              <a:off x="2730462" y="4100178"/>
              <a:ext cx="6199467" cy="301621"/>
            </a:xfrm>
            <a:prstGeom prst="rect">
              <a:avLst/>
            </a:prstGeom>
            <a:solidFill>
              <a:schemeClr val="accent2">
                <a:lumMod val="20000"/>
                <a:lumOff val="80000"/>
              </a:schemeClr>
            </a:solidFill>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t>Confirmed detectable HIV RNA level &lt; 200 copies/mL</a:t>
              </a:r>
            </a:p>
          </p:txBody>
        </p:sp>
      </p:grpSp>
      <p:grpSp>
        <p:nvGrpSpPr>
          <p:cNvPr id="9" name="Group 8">
            <a:extLst>
              <a:ext uri="{FF2B5EF4-FFF2-40B4-BE49-F238E27FC236}">
                <a16:creationId xmlns:a16="http://schemas.microsoft.com/office/drawing/2014/main" id="{FC006E1B-0419-324B-AC7A-61564FE0A44D}"/>
              </a:ext>
            </a:extLst>
          </p:cNvPr>
          <p:cNvGrpSpPr/>
          <p:nvPr/>
        </p:nvGrpSpPr>
        <p:grpSpPr>
          <a:xfrm>
            <a:off x="209752" y="3238343"/>
            <a:ext cx="8764476" cy="640080"/>
            <a:chOff x="209752" y="3082971"/>
            <a:chExt cx="8764476" cy="640080"/>
          </a:xfrm>
        </p:grpSpPr>
        <p:grpSp>
          <p:nvGrpSpPr>
            <p:cNvPr id="5" name="Group 4">
              <a:extLst>
                <a:ext uri="{FF2B5EF4-FFF2-40B4-BE49-F238E27FC236}">
                  <a16:creationId xmlns:a16="http://schemas.microsoft.com/office/drawing/2014/main" id="{9450754E-9CCE-B94D-A5BD-00C8DA7AC1C4}"/>
                </a:ext>
              </a:extLst>
            </p:cNvPr>
            <p:cNvGrpSpPr/>
            <p:nvPr/>
          </p:nvGrpSpPr>
          <p:grpSpPr>
            <a:xfrm>
              <a:off x="209752" y="3082971"/>
              <a:ext cx="2505456" cy="640080"/>
              <a:chOff x="-9323" y="3082971"/>
              <a:chExt cx="2505456" cy="640080"/>
            </a:xfrm>
          </p:grpSpPr>
          <p:sp>
            <p:nvSpPr>
              <p:cNvPr id="15" name="Chevron 14">
                <a:extLst>
                  <a:ext uri="{FF2B5EF4-FFF2-40B4-BE49-F238E27FC236}">
                    <a16:creationId xmlns:a16="http://schemas.microsoft.com/office/drawing/2014/main" id="{56AFAF49-D873-D447-A4CD-BA5794A612AA}"/>
                  </a:ext>
                </a:extLst>
              </p:cNvPr>
              <p:cNvSpPr/>
              <p:nvPr/>
            </p:nvSpPr>
            <p:spPr>
              <a:xfrm>
                <a:off x="-9323" y="3082971"/>
                <a:ext cx="2505456" cy="640080"/>
              </a:xfrm>
              <a:prstGeom prst="chevron">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TextBox 15">
                <a:extLst>
                  <a:ext uri="{FF2B5EF4-FFF2-40B4-BE49-F238E27FC236}">
                    <a16:creationId xmlns:a16="http://schemas.microsoft.com/office/drawing/2014/main" id="{9BA540A0-D055-D74C-B848-E6FDD2429B27}"/>
                  </a:ext>
                </a:extLst>
              </p:cNvPr>
              <p:cNvSpPr txBox="1"/>
              <p:nvPr/>
            </p:nvSpPr>
            <p:spPr>
              <a:xfrm>
                <a:off x="472869" y="3102831"/>
                <a:ext cx="1641224"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Virologic Rebound</a:t>
                </a:r>
              </a:p>
            </p:txBody>
          </p:sp>
        </p:grpSp>
        <mc:AlternateContent xmlns:mc="http://schemas.openxmlformats.org/markup-compatibility/2006" xmlns:a14="http://schemas.microsoft.com/office/drawing/2010/main">
          <mc:Choice Requires="a14">
            <p:sp>
              <p:nvSpPr>
                <p:cNvPr id="19" name="Content Placeholder 8">
                  <a:extLst>
                    <a:ext uri="{FF2B5EF4-FFF2-40B4-BE49-F238E27FC236}">
                      <a16:creationId xmlns:a16="http://schemas.microsoft.com/office/drawing/2014/main" id="{0EBE0670-4B4F-1B45-98DD-4F6B29AAAE8C}"/>
                    </a:ext>
                  </a:extLst>
                </p:cNvPr>
                <p:cNvSpPr txBox="1">
                  <a:spLocks/>
                </p:cNvSpPr>
                <p:nvPr/>
              </p:nvSpPr>
              <p:spPr>
                <a:xfrm>
                  <a:off x="2774761" y="3176697"/>
                  <a:ext cx="6199467" cy="510909"/>
                </a:xfrm>
                <a:prstGeom prst="rect">
                  <a:avLst/>
                </a:prstGeom>
                <a:solidFill>
                  <a:schemeClr val="accent5">
                    <a:lumMod val="10000"/>
                    <a:lumOff val="90000"/>
                  </a:schemeClr>
                </a:solidFill>
              </p:spPr>
              <p:txBody>
                <a:bodyPr vert="horz" wrap="square" lIns="0" tIns="45720" rIns="0" bIns="45720" rtlCol="0">
                  <a:spAutoFit/>
                </a:bodyPr>
                <a:lst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t>After virologic suppression, confirmed HIV RNA level(s) </a:t>
                  </a:r>
                  <a14:m>
                    <m:oMath xmlns:m="http://schemas.openxmlformats.org/officeDocument/2006/math">
                      <m:r>
                        <a:rPr lang="en-US" sz="1600" i="1">
                          <a:latin typeface="Cambria Math" panose="02040503050406030204" pitchFamily="18" charset="0"/>
                          <a:ea typeface="Cambria Math" panose="02040503050406030204" pitchFamily="18" charset="0"/>
                        </a:rPr>
                        <m:t>≥</m:t>
                      </m:r>
                    </m:oMath>
                  </a14:m>
                  <a:r>
                    <a:rPr lang="en-US" sz="1600" dirty="0"/>
                    <a:t> 200 copies/mL </a:t>
                  </a:r>
                </a:p>
              </p:txBody>
            </p:sp>
          </mc:Choice>
          <mc:Fallback xmlns="">
            <p:sp>
              <p:nvSpPr>
                <p:cNvPr id="19" name="Content Placeholder 8">
                  <a:extLst>
                    <a:ext uri="{FF2B5EF4-FFF2-40B4-BE49-F238E27FC236}">
                      <a16:creationId xmlns:a16="http://schemas.microsoft.com/office/drawing/2014/main" id="{0EBE0670-4B4F-1B45-98DD-4F6B29AAAE8C}"/>
                    </a:ext>
                  </a:extLst>
                </p:cNvPr>
                <p:cNvSpPr txBox="1">
                  <a:spLocks noRot="1" noChangeAspect="1" noMove="1" noResize="1" noEditPoints="1" noAdjustHandles="1" noChangeArrowheads="1" noChangeShapeType="1" noTextEdit="1"/>
                </p:cNvSpPr>
                <p:nvPr/>
              </p:nvSpPr>
              <p:spPr>
                <a:xfrm>
                  <a:off x="2774761" y="3176697"/>
                  <a:ext cx="6199467" cy="510909"/>
                </a:xfrm>
                <a:prstGeom prst="rect">
                  <a:avLst/>
                </a:prstGeom>
                <a:blipFill>
                  <a:blip r:embed="rId5"/>
                  <a:stretch>
                    <a:fillRect l="-2249" t="-14634" b="-14634"/>
                  </a:stretch>
                </a:blipFill>
              </p:spPr>
              <p:txBody>
                <a:bodyPr/>
                <a:lstStyle/>
                <a:p>
                  <a:r>
                    <a:rPr lang="en-US">
                      <a:noFill/>
                    </a:rPr>
                    <a:t> </a:t>
                  </a:r>
                </a:p>
              </p:txBody>
            </p:sp>
          </mc:Fallback>
        </mc:AlternateContent>
      </p:grpSp>
    </p:spTree>
    <p:extLst>
      <p:ext uri="{BB962C8B-B14F-4D97-AF65-F5344CB8AC3E}">
        <p14:creationId xmlns:p14="http://schemas.microsoft.com/office/powerpoint/2010/main" val="311292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FE95BE-EBE6-D541-B345-BEEF7071FF8E}"/>
              </a:ext>
            </a:extLst>
          </p:cNvPr>
          <p:cNvSpPr txBox="1">
            <a:spLocks noChangeArrowheads="1"/>
          </p:cNvSpPr>
          <p:nvPr/>
        </p:nvSpPr>
        <p:spPr bwMode="auto">
          <a:xfrm>
            <a:off x="1400175" y="285750"/>
            <a:ext cx="6343650" cy="385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1500" dirty="0"/>
          </a:p>
        </p:txBody>
      </p:sp>
      <p:sp>
        <p:nvSpPr>
          <p:cNvPr id="8" name="Rectangle 7">
            <a:extLst>
              <a:ext uri="{FF2B5EF4-FFF2-40B4-BE49-F238E27FC236}">
                <a16:creationId xmlns:a16="http://schemas.microsoft.com/office/drawing/2014/main" id="{2DE9D7ED-18AF-C34B-AA75-2A97FE77FA7F}"/>
              </a:ext>
            </a:extLst>
          </p:cNvPr>
          <p:cNvSpPr/>
          <p:nvPr/>
        </p:nvSpPr>
        <p:spPr>
          <a:xfrm>
            <a:off x="178905" y="1481994"/>
            <a:ext cx="2825443" cy="3243575"/>
          </a:xfrm>
          <a:prstGeom prst="rect">
            <a:avLst/>
          </a:prstGeom>
          <a:solidFill>
            <a:schemeClr val="bg1"/>
          </a:solidFill>
          <a:ln w="19050">
            <a:solidFill>
              <a:srgbClr val="5C6B72"/>
            </a:solidFill>
          </a:ln>
          <a:effectLst/>
        </p:spPr>
        <p:style>
          <a:lnRef idx="1">
            <a:schemeClr val="accent1"/>
          </a:lnRef>
          <a:fillRef idx="3">
            <a:schemeClr val="accent1"/>
          </a:fillRef>
          <a:effectRef idx="2">
            <a:schemeClr val="accent1"/>
          </a:effectRef>
          <a:fontRef idx="minor">
            <a:schemeClr val="lt1"/>
          </a:fontRef>
        </p:style>
        <p:txBody>
          <a:bodyPr anchor="t"/>
          <a:lstStyle/>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Comorbidities (substance use, mental health, neurocognitive impairment)</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Unstable housing and other psychosocial factors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Missed clinic appts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Interruption of, or intermittent access to ART</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Affordability of ARV drugs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Adverse drug effects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High pill burden and/or dosing frequency</a:t>
            </a:r>
          </a:p>
          <a:p>
            <a:pPr marL="120650" indent="-120650" defTabSz="342900">
              <a:buFont typeface="Arial" panose="020B0604020202020204" pitchFamily="34" charset="0"/>
              <a:buChar char="•"/>
              <a:defRPr/>
            </a:pPr>
            <a:endParaRPr lang="en-US" dirty="0">
              <a:solidFill>
                <a:schemeClr val="tx1"/>
              </a:solidFill>
              <a:latin typeface="Arial" panose="020B0604020202020204" pitchFamily="34" charset="0"/>
              <a:cs typeface="Arial" panose="020B0604020202020204" pitchFamily="34" charset="0"/>
            </a:endParaRPr>
          </a:p>
          <a:p>
            <a:pPr defTabSz="342900">
              <a:spcBef>
                <a:spcPts val="300"/>
              </a:spcBef>
              <a:defRPr/>
            </a:pPr>
            <a:endParaRPr lang="en-US" sz="1200" dirty="0">
              <a:solidFill>
                <a:schemeClr val="tx1"/>
              </a:solidFill>
            </a:endParaRPr>
          </a:p>
        </p:txBody>
      </p:sp>
      <p:grpSp>
        <p:nvGrpSpPr>
          <p:cNvPr id="29" name="Group 28">
            <a:extLst>
              <a:ext uri="{FF2B5EF4-FFF2-40B4-BE49-F238E27FC236}">
                <a16:creationId xmlns:a16="http://schemas.microsoft.com/office/drawing/2014/main" id="{0FBD6ED2-450D-C84C-8F5E-16E99670C6CF}"/>
              </a:ext>
            </a:extLst>
          </p:cNvPr>
          <p:cNvGrpSpPr/>
          <p:nvPr/>
        </p:nvGrpSpPr>
        <p:grpSpPr>
          <a:xfrm>
            <a:off x="3103717" y="1021363"/>
            <a:ext cx="2717542" cy="3705045"/>
            <a:chOff x="3277451" y="1172563"/>
            <a:chExt cx="2717542" cy="3705045"/>
          </a:xfrm>
        </p:grpSpPr>
        <p:sp>
          <p:nvSpPr>
            <p:cNvPr id="27" name="Rectangle 26">
              <a:extLst>
                <a:ext uri="{FF2B5EF4-FFF2-40B4-BE49-F238E27FC236}">
                  <a16:creationId xmlns:a16="http://schemas.microsoft.com/office/drawing/2014/main" id="{237F0636-142D-BE4E-AA3E-EB74451CC46A}"/>
                </a:ext>
              </a:extLst>
            </p:cNvPr>
            <p:cNvSpPr/>
            <p:nvPr/>
          </p:nvSpPr>
          <p:spPr>
            <a:xfrm>
              <a:off x="3291310" y="1627375"/>
              <a:ext cx="2694718" cy="3250233"/>
            </a:xfrm>
            <a:prstGeom prst="rect">
              <a:avLst/>
            </a:prstGeom>
            <a:solidFill>
              <a:schemeClr val="bg1"/>
            </a:solidFill>
            <a:ln w="19050">
              <a:solidFill>
                <a:srgbClr val="5C6B72"/>
              </a:solidFill>
            </a:ln>
            <a:effectLst/>
          </p:spPr>
          <p:style>
            <a:lnRef idx="1">
              <a:schemeClr val="accent1"/>
            </a:lnRef>
            <a:fillRef idx="3">
              <a:schemeClr val="accent1"/>
            </a:fillRef>
            <a:effectRef idx="2">
              <a:schemeClr val="accent1"/>
            </a:effectRef>
            <a:fontRef idx="minor">
              <a:schemeClr val="lt1"/>
            </a:fontRef>
          </p:style>
          <p:txBody>
            <a:bodyPr anchor="t"/>
            <a:lstStyle/>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Presence of transmitted or acquired drug-resistant virus documented by current or past resistance test results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Prior treatment failure</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Innate resistance to prescribed ARV drugs</a:t>
              </a:r>
            </a:p>
            <a:p>
              <a:pPr marL="120650" indent="-120650"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Higher pretreatment HIV RNA level (some regimens may be less effective at higher levels)</a:t>
              </a:r>
            </a:p>
          </p:txBody>
        </p:sp>
        <p:sp>
          <p:nvSpPr>
            <p:cNvPr id="28" name="Rectangle 27">
              <a:extLst>
                <a:ext uri="{FF2B5EF4-FFF2-40B4-BE49-F238E27FC236}">
                  <a16:creationId xmlns:a16="http://schemas.microsoft.com/office/drawing/2014/main" id="{CD83CB80-CC5C-474C-94BE-C61C6F3F9B79}"/>
                </a:ext>
              </a:extLst>
            </p:cNvPr>
            <p:cNvSpPr/>
            <p:nvPr/>
          </p:nvSpPr>
          <p:spPr>
            <a:xfrm>
              <a:off x="3277451" y="1172563"/>
              <a:ext cx="2717542" cy="454812"/>
            </a:xfrm>
            <a:prstGeom prst="rect">
              <a:avLst/>
            </a:prstGeom>
            <a:solidFill>
              <a:schemeClr val="accent3"/>
            </a:solidFill>
            <a:ln/>
            <a:effectLst/>
            <a:scene3d>
              <a:camera prst="orthographicFront">
                <a:rot lat="0" lon="0" rev="0"/>
              </a:camera>
              <a:lightRig rig="twoPt" dir="tl">
                <a:rot lat="0" lon="0" rev="45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chemeClr val="bg1"/>
                  </a:solidFill>
                  <a:cs typeface="Arial" panose="020B0604020202020204" pitchFamily="34" charset="0"/>
                </a:rPr>
                <a:t>HIV-Related</a:t>
              </a:r>
            </a:p>
          </p:txBody>
        </p:sp>
      </p:grpSp>
      <p:grpSp>
        <p:nvGrpSpPr>
          <p:cNvPr id="34" name="Group 33">
            <a:extLst>
              <a:ext uri="{FF2B5EF4-FFF2-40B4-BE49-F238E27FC236}">
                <a16:creationId xmlns:a16="http://schemas.microsoft.com/office/drawing/2014/main" id="{B08DE5B0-CAB1-7740-AD5A-0331F8277EA0}"/>
              </a:ext>
            </a:extLst>
          </p:cNvPr>
          <p:cNvGrpSpPr/>
          <p:nvPr/>
        </p:nvGrpSpPr>
        <p:grpSpPr>
          <a:xfrm>
            <a:off x="5911664" y="1017588"/>
            <a:ext cx="3139740" cy="3708823"/>
            <a:chOff x="3356352" y="1076168"/>
            <a:chExt cx="2708579" cy="3913886"/>
          </a:xfrm>
        </p:grpSpPr>
        <p:sp>
          <p:nvSpPr>
            <p:cNvPr id="35" name="Rectangle 34">
              <a:extLst>
                <a:ext uri="{FF2B5EF4-FFF2-40B4-BE49-F238E27FC236}">
                  <a16:creationId xmlns:a16="http://schemas.microsoft.com/office/drawing/2014/main" id="{E5E051CE-7515-A142-94D3-B25AFDD81DC2}"/>
                </a:ext>
              </a:extLst>
            </p:cNvPr>
            <p:cNvSpPr/>
            <p:nvPr/>
          </p:nvSpPr>
          <p:spPr>
            <a:xfrm>
              <a:off x="3356352" y="1560112"/>
              <a:ext cx="2694719" cy="3429942"/>
            </a:xfrm>
            <a:prstGeom prst="rect">
              <a:avLst/>
            </a:prstGeom>
            <a:solidFill>
              <a:schemeClr val="bg1"/>
            </a:solidFill>
            <a:ln w="19050">
              <a:solidFill>
                <a:srgbClr val="5C6B72"/>
              </a:solidFill>
            </a:ln>
            <a:effectLst/>
          </p:spPr>
          <p:style>
            <a:lnRef idx="1">
              <a:schemeClr val="accent1"/>
            </a:lnRef>
            <a:fillRef idx="3">
              <a:schemeClr val="accent1"/>
            </a:fillRef>
            <a:effectRef idx="2">
              <a:schemeClr val="accent1"/>
            </a:effectRef>
            <a:fontRef idx="minor">
              <a:schemeClr val="lt1"/>
            </a:fontRef>
          </p:style>
          <p:txBody>
            <a:bodyPr anchor="t"/>
            <a:lstStyle/>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Suboptimal pharmacokinetics (variable absorption, metabolism, or penetration into reservoirs)</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Suboptimal virologic potency</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Low barrier to resistance</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Reduced efficacy due to prior exposure to suboptimal regimens</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Food requirements</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Drug-drug interactions (DDIs)</a:t>
              </a:r>
            </a:p>
            <a:p>
              <a:pPr marL="136525" indent="-136525" defTabSz="34290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Prescription (prescribing or dispensing) errors</a:t>
              </a:r>
            </a:p>
            <a:p>
              <a:pPr marL="136525" indent="-136525" defTabSz="342900">
                <a:buFont typeface="Arial" panose="020B0604020202020204" pitchFamily="34" charset="0"/>
                <a:buChar char="•"/>
                <a:defRPr/>
              </a:pPr>
              <a:endParaRPr lang="en-US" sz="1600" dirty="0">
                <a:solidFill>
                  <a:schemeClr val="tx1"/>
                </a:solidFill>
                <a:latin typeface="Arial" panose="020B0604020202020204" pitchFamily="34" charset="0"/>
                <a:cs typeface="Arial" panose="020B0604020202020204" pitchFamily="34" charset="0"/>
              </a:endParaRPr>
            </a:p>
            <a:p>
              <a:pPr marL="160735" indent="-160735">
                <a:lnSpc>
                  <a:spcPct val="85000"/>
                </a:lnSpc>
                <a:spcBef>
                  <a:spcPts val="600"/>
                </a:spcBef>
                <a:spcAft>
                  <a:spcPts val="600"/>
                </a:spcAft>
                <a:buFont typeface="Arial"/>
                <a:buChar char="•"/>
                <a:defRPr/>
              </a:pPr>
              <a:endParaRPr lang="en-US" dirty="0">
                <a:solidFill>
                  <a:schemeClr val="tx1"/>
                </a:solidFill>
              </a:endParaRPr>
            </a:p>
          </p:txBody>
        </p:sp>
        <p:sp>
          <p:nvSpPr>
            <p:cNvPr id="36" name="Rectangle 35">
              <a:extLst>
                <a:ext uri="{FF2B5EF4-FFF2-40B4-BE49-F238E27FC236}">
                  <a16:creationId xmlns:a16="http://schemas.microsoft.com/office/drawing/2014/main" id="{B916C395-D32B-EB4D-992F-4A8C6C53A71F}"/>
                </a:ext>
              </a:extLst>
            </p:cNvPr>
            <p:cNvSpPr/>
            <p:nvPr/>
          </p:nvSpPr>
          <p:spPr>
            <a:xfrm>
              <a:off x="3361247" y="1076168"/>
              <a:ext cx="2703684" cy="483943"/>
            </a:xfrm>
            <a:prstGeom prst="rect">
              <a:avLst/>
            </a:prstGeom>
            <a:solidFill>
              <a:srgbClr val="3F193A"/>
            </a:solidFill>
            <a:ln/>
            <a:scene3d>
              <a:camera prst="orthographicFront">
                <a:rot lat="0" lon="0" rev="0"/>
              </a:camera>
              <a:lightRig rig="twoPt" dir="tl">
                <a:rot lat="0" lon="0" rev="45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chemeClr val="bg1"/>
                  </a:solidFill>
                  <a:cs typeface="Arial" panose="020B0604020202020204" pitchFamily="34" charset="0"/>
                </a:rPr>
                <a:t>ART Regimen-Related</a:t>
              </a:r>
            </a:p>
          </p:txBody>
        </p:sp>
      </p:grpSp>
      <p:sp>
        <p:nvSpPr>
          <p:cNvPr id="9" name="Rectangle 8">
            <a:extLst>
              <a:ext uri="{FF2B5EF4-FFF2-40B4-BE49-F238E27FC236}">
                <a16:creationId xmlns:a16="http://schemas.microsoft.com/office/drawing/2014/main" id="{64D29601-8FF1-6C4A-8134-339CD03DF576}"/>
              </a:ext>
            </a:extLst>
          </p:cNvPr>
          <p:cNvSpPr/>
          <p:nvPr/>
        </p:nvSpPr>
        <p:spPr>
          <a:xfrm>
            <a:off x="178470" y="1016748"/>
            <a:ext cx="2834843" cy="458587"/>
          </a:xfrm>
          <a:prstGeom prst="rect">
            <a:avLst/>
          </a:prstGeom>
          <a:solidFill>
            <a:schemeClr val="accent1">
              <a:lumMod val="75000"/>
              <a:lumOff val="25000"/>
            </a:schemeClr>
          </a:solidFill>
          <a:ln/>
          <a:effectLst/>
          <a:scene3d>
            <a:camera prst="orthographicFront">
              <a:rot lat="0" lon="0" rev="0"/>
            </a:camera>
            <a:lightRig rig="twoPt" dir="tl">
              <a:rot lat="0" lon="0" rev="45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t>Patient-Related </a:t>
            </a:r>
          </a:p>
        </p:txBody>
      </p:sp>
      <p:sp>
        <p:nvSpPr>
          <p:cNvPr id="2" name="Title 1">
            <a:extLst>
              <a:ext uri="{FF2B5EF4-FFF2-40B4-BE49-F238E27FC236}">
                <a16:creationId xmlns:a16="http://schemas.microsoft.com/office/drawing/2014/main" id="{41F9D70A-B923-4867-A0B1-385F22B928A2}"/>
              </a:ext>
            </a:extLst>
          </p:cNvPr>
          <p:cNvSpPr>
            <a:spLocks noGrp="1"/>
          </p:cNvSpPr>
          <p:nvPr>
            <p:ph type="title"/>
          </p:nvPr>
        </p:nvSpPr>
        <p:spPr/>
        <p:txBody>
          <a:bodyPr/>
          <a:lstStyle/>
          <a:p>
            <a:r>
              <a:rPr lang="en-US" sz="3200" dirty="0"/>
              <a:t>Factors Associated with Virologic Failure</a:t>
            </a:r>
          </a:p>
        </p:txBody>
      </p:sp>
      <p:sp>
        <p:nvSpPr>
          <p:cNvPr id="10" name="Text Placeholder 9">
            <a:extLst>
              <a:ext uri="{FF2B5EF4-FFF2-40B4-BE49-F238E27FC236}">
                <a16:creationId xmlns:a16="http://schemas.microsoft.com/office/drawing/2014/main" id="{21C6AD9F-0607-4BB7-BB02-826435E7BF8A}"/>
              </a:ext>
            </a:extLst>
          </p:cNvPr>
          <p:cNvSpPr>
            <a:spLocks noGrp="1"/>
          </p:cNvSpPr>
          <p:nvPr>
            <p:ph type="body" sz="quarter" idx="10"/>
          </p:nvPr>
        </p:nvSpPr>
        <p:spPr>
          <a:xfrm>
            <a:off x="0" y="4761857"/>
            <a:ext cx="9144000" cy="381643"/>
          </a:xfrm>
        </p:spPr>
        <p:txBody>
          <a:bodyPr/>
          <a:lstStyle/>
          <a:p>
            <a:pPr marL="0" indent="0"/>
            <a:r>
              <a:rPr lang="en-US" sz="1000" dirty="0"/>
              <a:t>Guidelines for the Use of Antiretroviral Agents in Adults and Adolescents Living with HIV. Centers for Disease Control and Prevention (CDC).  https://clinicalinfo.hiv.gov/en/guidelines/adult-and-adolescent-arv/whats-new-guidelines. Accessed July 22, 2021.</a:t>
            </a:r>
          </a:p>
        </p:txBody>
      </p:sp>
    </p:spTree>
    <p:extLst>
      <p:ext uri="{BB962C8B-B14F-4D97-AF65-F5344CB8AC3E}">
        <p14:creationId xmlns:p14="http://schemas.microsoft.com/office/powerpoint/2010/main" val="19698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F790-E9B0-354E-A531-9B21EE5BC014}"/>
              </a:ext>
            </a:extLst>
          </p:cNvPr>
          <p:cNvSpPr>
            <a:spLocks noGrp="1"/>
          </p:cNvSpPr>
          <p:nvPr>
            <p:ph type="title"/>
          </p:nvPr>
        </p:nvSpPr>
        <p:spPr>
          <a:xfrm>
            <a:off x="417095" y="181680"/>
            <a:ext cx="8309810" cy="563231"/>
          </a:xfrm>
        </p:spPr>
        <p:txBody>
          <a:bodyPr/>
          <a:lstStyle/>
          <a:p>
            <a:r>
              <a:rPr lang="en-US" sz="3600" dirty="0"/>
              <a:t>Audience Response</a:t>
            </a:r>
          </a:p>
        </p:txBody>
      </p:sp>
      <p:sp>
        <p:nvSpPr>
          <p:cNvPr id="3" name="Content Placeholder 2">
            <a:extLst>
              <a:ext uri="{FF2B5EF4-FFF2-40B4-BE49-F238E27FC236}">
                <a16:creationId xmlns:a16="http://schemas.microsoft.com/office/drawing/2014/main" id="{758DF793-9E23-2144-9EC1-889EE0A46186}"/>
              </a:ext>
            </a:extLst>
          </p:cNvPr>
          <p:cNvSpPr>
            <a:spLocks noGrp="1"/>
          </p:cNvSpPr>
          <p:nvPr>
            <p:ph idx="1"/>
          </p:nvPr>
        </p:nvSpPr>
        <p:spPr>
          <a:xfrm>
            <a:off x="417095" y="1319417"/>
            <a:ext cx="8309810" cy="929485"/>
          </a:xfrm>
        </p:spPr>
        <p:txBody>
          <a:bodyPr/>
          <a:lstStyle/>
          <a:p>
            <a:r>
              <a:rPr lang="en-US" dirty="0"/>
              <a:t>Should further resistance testing be done?</a:t>
            </a:r>
          </a:p>
        </p:txBody>
      </p:sp>
      <p:sp>
        <p:nvSpPr>
          <p:cNvPr id="4" name="Content Placeholder 3">
            <a:extLst>
              <a:ext uri="{FF2B5EF4-FFF2-40B4-BE49-F238E27FC236}">
                <a16:creationId xmlns:a16="http://schemas.microsoft.com/office/drawing/2014/main" id="{99773091-4BCF-904D-ADA6-E838A12A5BF8}"/>
              </a:ext>
            </a:extLst>
          </p:cNvPr>
          <p:cNvSpPr>
            <a:spLocks noGrp="1"/>
          </p:cNvSpPr>
          <p:nvPr>
            <p:ph idx="10"/>
          </p:nvPr>
        </p:nvSpPr>
        <p:spPr>
          <a:xfrm>
            <a:off x="417095" y="2479301"/>
            <a:ext cx="8309810" cy="1344984"/>
          </a:xfrm>
        </p:spPr>
        <p:txBody>
          <a:bodyPr/>
          <a:lstStyle/>
          <a:p>
            <a:r>
              <a:rPr lang="en-US" dirty="0"/>
              <a:t>Yes</a:t>
            </a:r>
          </a:p>
          <a:p>
            <a:r>
              <a:rPr lang="en-US" dirty="0"/>
              <a:t>No</a:t>
            </a:r>
          </a:p>
          <a:p>
            <a:r>
              <a:rPr lang="en-US" dirty="0"/>
              <a:t>I’m not sure</a:t>
            </a:r>
          </a:p>
        </p:txBody>
      </p:sp>
    </p:spTree>
    <p:extLst>
      <p:ext uri="{BB962C8B-B14F-4D97-AF65-F5344CB8AC3E}">
        <p14:creationId xmlns:p14="http://schemas.microsoft.com/office/powerpoint/2010/main" val="40923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F790-E9B0-354E-A531-9B21EE5BC014}"/>
              </a:ext>
            </a:extLst>
          </p:cNvPr>
          <p:cNvSpPr>
            <a:spLocks noGrp="1"/>
          </p:cNvSpPr>
          <p:nvPr>
            <p:ph type="title"/>
          </p:nvPr>
        </p:nvSpPr>
        <p:spPr>
          <a:xfrm>
            <a:off x="417095" y="181680"/>
            <a:ext cx="8309810" cy="563231"/>
          </a:xfrm>
        </p:spPr>
        <p:txBody>
          <a:bodyPr/>
          <a:lstStyle/>
          <a:p>
            <a:r>
              <a:rPr lang="en-US" sz="3600" dirty="0"/>
              <a:t>Audience Response Rationale</a:t>
            </a:r>
          </a:p>
        </p:txBody>
      </p:sp>
      <p:sp>
        <p:nvSpPr>
          <p:cNvPr id="3" name="Content Placeholder 2">
            <a:extLst>
              <a:ext uri="{FF2B5EF4-FFF2-40B4-BE49-F238E27FC236}">
                <a16:creationId xmlns:a16="http://schemas.microsoft.com/office/drawing/2014/main" id="{758DF793-9E23-2144-9EC1-889EE0A46186}"/>
              </a:ext>
            </a:extLst>
          </p:cNvPr>
          <p:cNvSpPr>
            <a:spLocks noGrp="1"/>
          </p:cNvSpPr>
          <p:nvPr>
            <p:ph idx="1"/>
          </p:nvPr>
        </p:nvSpPr>
        <p:spPr>
          <a:xfrm>
            <a:off x="417095" y="1319417"/>
            <a:ext cx="8309810" cy="929485"/>
          </a:xfrm>
        </p:spPr>
        <p:txBody>
          <a:bodyPr/>
          <a:lstStyle/>
          <a:p>
            <a:r>
              <a:rPr lang="en-US" dirty="0"/>
              <a:t>Should further resistance testing be done?</a:t>
            </a:r>
          </a:p>
        </p:txBody>
      </p:sp>
      <p:sp>
        <p:nvSpPr>
          <p:cNvPr id="4" name="Content Placeholder 3">
            <a:extLst>
              <a:ext uri="{FF2B5EF4-FFF2-40B4-BE49-F238E27FC236}">
                <a16:creationId xmlns:a16="http://schemas.microsoft.com/office/drawing/2014/main" id="{99773091-4BCF-904D-ADA6-E838A12A5BF8}"/>
              </a:ext>
            </a:extLst>
          </p:cNvPr>
          <p:cNvSpPr>
            <a:spLocks noGrp="1"/>
          </p:cNvSpPr>
          <p:nvPr>
            <p:ph idx="10"/>
          </p:nvPr>
        </p:nvSpPr>
        <p:spPr>
          <a:xfrm>
            <a:off x="417095" y="2479301"/>
            <a:ext cx="8309810" cy="1344984"/>
          </a:xfrm>
        </p:spPr>
        <p:txBody>
          <a:bodyPr/>
          <a:lstStyle/>
          <a:p>
            <a:r>
              <a:rPr lang="en-US" dirty="0"/>
              <a:t>Yes</a:t>
            </a:r>
          </a:p>
          <a:p>
            <a:r>
              <a:rPr lang="en-US" dirty="0"/>
              <a:t>No</a:t>
            </a:r>
          </a:p>
          <a:p>
            <a:r>
              <a:rPr lang="en-US" dirty="0"/>
              <a:t>I’m not sure</a:t>
            </a:r>
          </a:p>
        </p:txBody>
      </p:sp>
    </p:spTree>
    <p:extLst>
      <p:ext uri="{BB962C8B-B14F-4D97-AF65-F5344CB8AC3E}">
        <p14:creationId xmlns:p14="http://schemas.microsoft.com/office/powerpoint/2010/main" val="11032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1EB7-2BDB-B943-A0BF-33032C8D2F3C}"/>
              </a:ext>
            </a:extLst>
          </p:cNvPr>
          <p:cNvSpPr>
            <a:spLocks noGrp="1"/>
          </p:cNvSpPr>
          <p:nvPr>
            <p:ph type="title"/>
          </p:nvPr>
        </p:nvSpPr>
        <p:spPr/>
        <p:txBody>
          <a:bodyPr/>
          <a:lstStyle/>
          <a:p>
            <a:r>
              <a:rPr lang="en-US" dirty="0"/>
              <a:t>Audience Response </a:t>
            </a:r>
          </a:p>
        </p:txBody>
      </p:sp>
      <p:sp>
        <p:nvSpPr>
          <p:cNvPr id="3" name="Content Placeholder 2">
            <a:extLst>
              <a:ext uri="{FF2B5EF4-FFF2-40B4-BE49-F238E27FC236}">
                <a16:creationId xmlns:a16="http://schemas.microsoft.com/office/drawing/2014/main" id="{52C75FC4-F1B1-704C-9D64-957C2C067F3F}"/>
              </a:ext>
            </a:extLst>
          </p:cNvPr>
          <p:cNvSpPr>
            <a:spLocks noGrp="1"/>
          </p:cNvSpPr>
          <p:nvPr>
            <p:ph idx="1"/>
          </p:nvPr>
        </p:nvSpPr>
        <p:spPr>
          <a:xfrm>
            <a:off x="417095" y="1607654"/>
            <a:ext cx="8309810" cy="510909"/>
          </a:xfrm>
        </p:spPr>
        <p:txBody>
          <a:bodyPr/>
          <a:lstStyle/>
          <a:p>
            <a:r>
              <a:rPr lang="en-US" dirty="0"/>
              <a:t>When should resistance testing be done?</a:t>
            </a:r>
          </a:p>
        </p:txBody>
      </p:sp>
      <p:sp>
        <p:nvSpPr>
          <p:cNvPr id="4" name="Content Placeholder 3">
            <a:extLst>
              <a:ext uri="{FF2B5EF4-FFF2-40B4-BE49-F238E27FC236}">
                <a16:creationId xmlns:a16="http://schemas.microsoft.com/office/drawing/2014/main" id="{FCA9E8A3-A47F-9D4A-8DB8-18499DA27623}"/>
              </a:ext>
            </a:extLst>
          </p:cNvPr>
          <p:cNvSpPr>
            <a:spLocks noGrp="1"/>
          </p:cNvSpPr>
          <p:nvPr>
            <p:ph idx="10"/>
          </p:nvPr>
        </p:nvSpPr>
        <p:spPr>
          <a:xfrm>
            <a:off x="417095" y="2443964"/>
            <a:ext cx="8309810" cy="1788182"/>
          </a:xfrm>
        </p:spPr>
        <p:txBody>
          <a:bodyPr/>
          <a:lstStyle/>
          <a:p>
            <a:r>
              <a:rPr lang="en-US" dirty="0"/>
              <a:t>While the patient is taking the current regimen</a:t>
            </a:r>
          </a:p>
          <a:p>
            <a:r>
              <a:rPr lang="en-US" dirty="0"/>
              <a:t>Immediately after discontinuation of treatment</a:t>
            </a:r>
          </a:p>
          <a:p>
            <a:r>
              <a:rPr lang="en-US" dirty="0"/>
              <a:t>Within 4 weeks of discontinuation of treatment</a:t>
            </a:r>
          </a:p>
          <a:p>
            <a:r>
              <a:rPr lang="en-US" dirty="0"/>
              <a:t>I’m not sure</a:t>
            </a:r>
          </a:p>
        </p:txBody>
      </p:sp>
    </p:spTree>
    <p:extLst>
      <p:ext uri="{BB962C8B-B14F-4D97-AF65-F5344CB8AC3E}">
        <p14:creationId xmlns:p14="http://schemas.microsoft.com/office/powerpoint/2010/main" val="8976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1EB7-2BDB-B943-A0BF-33032C8D2F3C}"/>
              </a:ext>
            </a:extLst>
          </p:cNvPr>
          <p:cNvSpPr>
            <a:spLocks noGrp="1"/>
          </p:cNvSpPr>
          <p:nvPr>
            <p:ph type="title"/>
          </p:nvPr>
        </p:nvSpPr>
        <p:spPr/>
        <p:txBody>
          <a:bodyPr/>
          <a:lstStyle/>
          <a:p>
            <a:r>
              <a:rPr lang="en-US" dirty="0"/>
              <a:t>Audience Response Rationale </a:t>
            </a:r>
          </a:p>
        </p:txBody>
      </p:sp>
      <p:sp>
        <p:nvSpPr>
          <p:cNvPr id="3" name="Content Placeholder 2">
            <a:extLst>
              <a:ext uri="{FF2B5EF4-FFF2-40B4-BE49-F238E27FC236}">
                <a16:creationId xmlns:a16="http://schemas.microsoft.com/office/drawing/2014/main" id="{52C75FC4-F1B1-704C-9D64-957C2C067F3F}"/>
              </a:ext>
            </a:extLst>
          </p:cNvPr>
          <p:cNvSpPr>
            <a:spLocks noGrp="1"/>
          </p:cNvSpPr>
          <p:nvPr>
            <p:ph idx="1"/>
          </p:nvPr>
        </p:nvSpPr>
        <p:spPr>
          <a:xfrm>
            <a:off x="417095" y="1607654"/>
            <a:ext cx="8309810" cy="510909"/>
          </a:xfrm>
        </p:spPr>
        <p:txBody>
          <a:bodyPr/>
          <a:lstStyle/>
          <a:p>
            <a:r>
              <a:rPr lang="en-US" dirty="0"/>
              <a:t>When should resistance testing be done?</a:t>
            </a:r>
          </a:p>
        </p:txBody>
      </p:sp>
      <p:sp>
        <p:nvSpPr>
          <p:cNvPr id="4" name="Content Placeholder 3">
            <a:extLst>
              <a:ext uri="{FF2B5EF4-FFF2-40B4-BE49-F238E27FC236}">
                <a16:creationId xmlns:a16="http://schemas.microsoft.com/office/drawing/2014/main" id="{FCA9E8A3-A47F-9D4A-8DB8-18499DA27623}"/>
              </a:ext>
            </a:extLst>
          </p:cNvPr>
          <p:cNvSpPr>
            <a:spLocks noGrp="1"/>
          </p:cNvSpPr>
          <p:nvPr>
            <p:ph idx="10"/>
          </p:nvPr>
        </p:nvSpPr>
        <p:spPr>
          <a:xfrm>
            <a:off x="417095" y="2443964"/>
            <a:ext cx="8309810" cy="1788182"/>
          </a:xfrm>
        </p:spPr>
        <p:txBody>
          <a:bodyPr/>
          <a:lstStyle/>
          <a:p>
            <a:r>
              <a:rPr lang="en-US" dirty="0"/>
              <a:t>While the patient is taking the current regimen</a:t>
            </a:r>
          </a:p>
          <a:p>
            <a:r>
              <a:rPr lang="en-US" dirty="0"/>
              <a:t>Immediately after discontinuation of treatment</a:t>
            </a:r>
          </a:p>
          <a:p>
            <a:r>
              <a:rPr lang="en-US" dirty="0"/>
              <a:t>Within 4 weeks of discontinuation of treatment</a:t>
            </a:r>
          </a:p>
          <a:p>
            <a:r>
              <a:rPr lang="en-US" dirty="0"/>
              <a:t>I’m not sure</a:t>
            </a:r>
          </a:p>
        </p:txBody>
      </p:sp>
    </p:spTree>
    <p:extLst>
      <p:ext uri="{BB962C8B-B14F-4D97-AF65-F5344CB8AC3E}">
        <p14:creationId xmlns:p14="http://schemas.microsoft.com/office/powerpoint/2010/main" val="9140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F06519-E3EC-0A4B-A093-D02043492898}"/>
              </a:ext>
            </a:extLst>
          </p:cNvPr>
          <p:cNvSpPr>
            <a:spLocks noGrp="1"/>
          </p:cNvSpPr>
          <p:nvPr>
            <p:ph type="title"/>
          </p:nvPr>
        </p:nvSpPr>
        <p:spPr/>
        <p:txBody>
          <a:bodyPr/>
          <a:lstStyle/>
          <a:p>
            <a:endParaRPr lang="en-US" dirty="0"/>
          </a:p>
        </p:txBody>
      </p:sp>
      <p:sp>
        <p:nvSpPr>
          <p:cNvPr id="9" name="Content Placeholder 8">
            <a:extLst>
              <a:ext uri="{FF2B5EF4-FFF2-40B4-BE49-F238E27FC236}">
                <a16:creationId xmlns:a16="http://schemas.microsoft.com/office/drawing/2014/main" id="{D5700110-5236-9142-AA69-330E234DAD9F}"/>
              </a:ext>
            </a:extLst>
          </p:cNvPr>
          <p:cNvSpPr>
            <a:spLocks noGrp="1"/>
          </p:cNvSpPr>
          <p:nvPr>
            <p:ph idx="1"/>
          </p:nvPr>
        </p:nvSpPr>
        <p:spPr>
          <a:xfrm>
            <a:off x="417095" y="1320395"/>
            <a:ext cx="8309810" cy="929485"/>
          </a:xfrm>
        </p:spPr>
        <p:txBody>
          <a:bodyPr/>
          <a:lstStyle/>
          <a:p>
            <a:r>
              <a:rPr lang="en-US" dirty="0"/>
              <a:t>Which type of resistance testing should be done?</a:t>
            </a:r>
          </a:p>
        </p:txBody>
      </p:sp>
      <p:sp>
        <p:nvSpPr>
          <p:cNvPr id="10" name="Content Placeholder 9">
            <a:extLst>
              <a:ext uri="{FF2B5EF4-FFF2-40B4-BE49-F238E27FC236}">
                <a16:creationId xmlns:a16="http://schemas.microsoft.com/office/drawing/2014/main" id="{19FD433B-338F-8643-B63C-48E733831998}"/>
              </a:ext>
            </a:extLst>
          </p:cNvPr>
          <p:cNvSpPr>
            <a:spLocks noGrp="1"/>
          </p:cNvSpPr>
          <p:nvPr>
            <p:ph idx="10"/>
          </p:nvPr>
        </p:nvSpPr>
        <p:spPr>
          <a:xfrm>
            <a:off x="417095" y="2384328"/>
            <a:ext cx="8309810" cy="1788182"/>
          </a:xfrm>
        </p:spPr>
        <p:txBody>
          <a:bodyPr/>
          <a:lstStyle/>
          <a:p>
            <a:r>
              <a:rPr lang="en-US" dirty="0"/>
              <a:t>Genotype</a:t>
            </a:r>
          </a:p>
          <a:p>
            <a:r>
              <a:rPr lang="en-US" dirty="0"/>
              <a:t>Phenotype</a:t>
            </a:r>
          </a:p>
          <a:p>
            <a:r>
              <a:rPr lang="en-US" dirty="0"/>
              <a:t>Genotype and phenotype</a:t>
            </a:r>
          </a:p>
          <a:p>
            <a:r>
              <a:rPr lang="en-US" dirty="0"/>
              <a:t>No resistance testing is needed at this time</a:t>
            </a:r>
          </a:p>
        </p:txBody>
      </p:sp>
    </p:spTree>
    <p:extLst>
      <p:ext uri="{BB962C8B-B14F-4D97-AF65-F5344CB8AC3E}">
        <p14:creationId xmlns:p14="http://schemas.microsoft.com/office/powerpoint/2010/main" val="239858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F06519-E3EC-0A4B-A093-D02043492898}"/>
              </a:ext>
            </a:extLst>
          </p:cNvPr>
          <p:cNvSpPr>
            <a:spLocks noGrp="1"/>
          </p:cNvSpPr>
          <p:nvPr>
            <p:ph type="title"/>
          </p:nvPr>
        </p:nvSpPr>
        <p:spPr/>
        <p:txBody>
          <a:bodyPr/>
          <a:lstStyle/>
          <a:p>
            <a:r>
              <a:rPr lang="en-US" dirty="0"/>
              <a:t>Audience Response Rationale</a:t>
            </a:r>
          </a:p>
        </p:txBody>
      </p:sp>
      <p:sp>
        <p:nvSpPr>
          <p:cNvPr id="9" name="Content Placeholder 8">
            <a:extLst>
              <a:ext uri="{FF2B5EF4-FFF2-40B4-BE49-F238E27FC236}">
                <a16:creationId xmlns:a16="http://schemas.microsoft.com/office/drawing/2014/main" id="{D5700110-5236-9142-AA69-330E234DAD9F}"/>
              </a:ext>
            </a:extLst>
          </p:cNvPr>
          <p:cNvSpPr>
            <a:spLocks noGrp="1"/>
          </p:cNvSpPr>
          <p:nvPr>
            <p:ph idx="1"/>
          </p:nvPr>
        </p:nvSpPr>
        <p:spPr>
          <a:xfrm>
            <a:off x="417095" y="1320395"/>
            <a:ext cx="8309810" cy="929485"/>
          </a:xfrm>
        </p:spPr>
        <p:txBody>
          <a:bodyPr/>
          <a:lstStyle/>
          <a:p>
            <a:r>
              <a:rPr lang="en-US" dirty="0"/>
              <a:t>Which type of resistance testing should be done?</a:t>
            </a:r>
          </a:p>
        </p:txBody>
      </p:sp>
      <p:sp>
        <p:nvSpPr>
          <p:cNvPr id="10" name="Content Placeholder 9">
            <a:extLst>
              <a:ext uri="{FF2B5EF4-FFF2-40B4-BE49-F238E27FC236}">
                <a16:creationId xmlns:a16="http://schemas.microsoft.com/office/drawing/2014/main" id="{19FD433B-338F-8643-B63C-48E733831998}"/>
              </a:ext>
            </a:extLst>
          </p:cNvPr>
          <p:cNvSpPr>
            <a:spLocks noGrp="1"/>
          </p:cNvSpPr>
          <p:nvPr>
            <p:ph idx="10"/>
          </p:nvPr>
        </p:nvSpPr>
        <p:spPr>
          <a:xfrm>
            <a:off x="417095" y="2384328"/>
            <a:ext cx="8309810" cy="1788182"/>
          </a:xfrm>
        </p:spPr>
        <p:txBody>
          <a:bodyPr/>
          <a:lstStyle/>
          <a:p>
            <a:r>
              <a:rPr lang="en-US" dirty="0"/>
              <a:t>Genotype</a:t>
            </a:r>
          </a:p>
          <a:p>
            <a:r>
              <a:rPr lang="en-US" dirty="0"/>
              <a:t>Phenotype</a:t>
            </a:r>
          </a:p>
          <a:p>
            <a:r>
              <a:rPr lang="en-US" dirty="0"/>
              <a:t>Genotype and phenotype</a:t>
            </a:r>
          </a:p>
          <a:p>
            <a:r>
              <a:rPr lang="en-US" dirty="0"/>
              <a:t>No resistance testing is needed at this time</a:t>
            </a:r>
          </a:p>
        </p:txBody>
      </p:sp>
    </p:spTree>
    <p:extLst>
      <p:ext uri="{BB962C8B-B14F-4D97-AF65-F5344CB8AC3E}">
        <p14:creationId xmlns:p14="http://schemas.microsoft.com/office/powerpoint/2010/main" val="370008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66E2-6FEB-B442-9CE2-D3E8FC2728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310D60-9DB1-C749-A978-4AE0C0002472}"/>
              </a:ext>
            </a:extLst>
          </p:cNvPr>
          <p:cNvSpPr>
            <a:spLocks noGrp="1"/>
          </p:cNvSpPr>
          <p:nvPr>
            <p:ph idx="1"/>
          </p:nvPr>
        </p:nvSpPr>
        <p:spPr/>
        <p:txBody>
          <a:bodyPr/>
          <a:lstStyle/>
          <a:p>
            <a:r>
              <a:rPr lang="en-US" dirty="0"/>
              <a:t>Should tropism test be performed?</a:t>
            </a:r>
          </a:p>
        </p:txBody>
      </p:sp>
      <p:sp>
        <p:nvSpPr>
          <p:cNvPr id="4" name="Content Placeholder 3">
            <a:extLst>
              <a:ext uri="{FF2B5EF4-FFF2-40B4-BE49-F238E27FC236}">
                <a16:creationId xmlns:a16="http://schemas.microsoft.com/office/drawing/2014/main" id="{5475BF1A-05C4-FE46-BF91-7ABD614E18E5}"/>
              </a:ext>
            </a:extLst>
          </p:cNvPr>
          <p:cNvSpPr>
            <a:spLocks noGrp="1"/>
          </p:cNvSpPr>
          <p:nvPr>
            <p:ph idx="10"/>
          </p:nvPr>
        </p:nvSpPr>
        <p:spPr>
          <a:xfrm>
            <a:off x="417095" y="2672563"/>
            <a:ext cx="8309810" cy="1344984"/>
          </a:xfrm>
        </p:spPr>
        <p:txBody>
          <a:bodyPr/>
          <a:lstStyle/>
          <a:p>
            <a:r>
              <a:rPr lang="en-US" dirty="0"/>
              <a:t>Yes</a:t>
            </a:r>
          </a:p>
          <a:p>
            <a:r>
              <a:rPr lang="en-US" dirty="0"/>
              <a:t>No</a:t>
            </a:r>
          </a:p>
          <a:p>
            <a:r>
              <a:rPr lang="en-US" dirty="0"/>
              <a:t>I’m not sure</a:t>
            </a:r>
          </a:p>
        </p:txBody>
      </p:sp>
    </p:spTree>
    <p:extLst>
      <p:ext uri="{BB962C8B-B14F-4D97-AF65-F5344CB8AC3E}">
        <p14:creationId xmlns:p14="http://schemas.microsoft.com/office/powerpoint/2010/main" val="237876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66E2-6FEB-B442-9CE2-D3E8FC2728C2}"/>
              </a:ext>
            </a:extLst>
          </p:cNvPr>
          <p:cNvSpPr>
            <a:spLocks noGrp="1"/>
          </p:cNvSpPr>
          <p:nvPr>
            <p:ph type="title"/>
          </p:nvPr>
        </p:nvSpPr>
        <p:spPr/>
        <p:txBody>
          <a:bodyPr/>
          <a:lstStyle/>
          <a:p>
            <a:r>
              <a:rPr lang="en-US" dirty="0"/>
              <a:t>Audience Response Rationale</a:t>
            </a:r>
          </a:p>
        </p:txBody>
      </p:sp>
      <p:sp>
        <p:nvSpPr>
          <p:cNvPr id="3" name="Content Placeholder 2">
            <a:extLst>
              <a:ext uri="{FF2B5EF4-FFF2-40B4-BE49-F238E27FC236}">
                <a16:creationId xmlns:a16="http://schemas.microsoft.com/office/drawing/2014/main" id="{19310D60-9DB1-C749-A978-4AE0C0002472}"/>
              </a:ext>
            </a:extLst>
          </p:cNvPr>
          <p:cNvSpPr>
            <a:spLocks noGrp="1"/>
          </p:cNvSpPr>
          <p:nvPr>
            <p:ph idx="1"/>
          </p:nvPr>
        </p:nvSpPr>
        <p:spPr/>
        <p:txBody>
          <a:bodyPr/>
          <a:lstStyle/>
          <a:p>
            <a:r>
              <a:rPr lang="en-US" dirty="0"/>
              <a:t>Should tropism test be performed?</a:t>
            </a:r>
          </a:p>
        </p:txBody>
      </p:sp>
      <p:sp>
        <p:nvSpPr>
          <p:cNvPr id="4" name="Content Placeholder 3">
            <a:extLst>
              <a:ext uri="{FF2B5EF4-FFF2-40B4-BE49-F238E27FC236}">
                <a16:creationId xmlns:a16="http://schemas.microsoft.com/office/drawing/2014/main" id="{5475BF1A-05C4-FE46-BF91-7ABD614E18E5}"/>
              </a:ext>
            </a:extLst>
          </p:cNvPr>
          <p:cNvSpPr>
            <a:spLocks noGrp="1"/>
          </p:cNvSpPr>
          <p:nvPr>
            <p:ph idx="10"/>
          </p:nvPr>
        </p:nvSpPr>
        <p:spPr>
          <a:xfrm>
            <a:off x="417095" y="2672563"/>
            <a:ext cx="8309810" cy="1344984"/>
          </a:xfrm>
        </p:spPr>
        <p:txBody>
          <a:bodyPr/>
          <a:lstStyle/>
          <a:p>
            <a:r>
              <a:rPr lang="en-US" dirty="0"/>
              <a:t>Yes</a:t>
            </a:r>
          </a:p>
          <a:p>
            <a:r>
              <a:rPr lang="en-US" dirty="0"/>
              <a:t>No</a:t>
            </a:r>
          </a:p>
          <a:p>
            <a:r>
              <a:rPr lang="en-US" dirty="0"/>
              <a:t>I’m not sure</a:t>
            </a:r>
          </a:p>
        </p:txBody>
      </p:sp>
    </p:spTree>
    <p:extLst>
      <p:ext uri="{BB962C8B-B14F-4D97-AF65-F5344CB8AC3E}">
        <p14:creationId xmlns:p14="http://schemas.microsoft.com/office/powerpoint/2010/main" val="11106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642543"/>
            <a:ext cx="6097711" cy="615553"/>
          </a:xfrm>
        </p:spPr>
        <p:txBody>
          <a:bodyPr/>
          <a:lstStyle/>
          <a:p>
            <a:r>
              <a:rPr lang="en-US" dirty="0"/>
              <a:t>Eric S. Daar, MD</a:t>
            </a:r>
          </a:p>
        </p:txBody>
      </p:sp>
      <p:sp>
        <p:nvSpPr>
          <p:cNvPr id="3" name="Text Placeholder 2"/>
          <p:cNvSpPr>
            <a:spLocks noGrp="1"/>
          </p:cNvSpPr>
          <p:nvPr>
            <p:ph type="body" sz="quarter" idx="10"/>
          </p:nvPr>
        </p:nvSpPr>
        <p:spPr>
          <a:xfrm>
            <a:off x="538123" y="2258096"/>
            <a:ext cx="8067755" cy="1154906"/>
          </a:xfrm>
        </p:spPr>
        <p:txBody>
          <a:bodyPr/>
          <a:lstStyle/>
          <a:p>
            <a:pPr>
              <a:spcBef>
                <a:spcPts val="300"/>
              </a:spcBef>
            </a:pPr>
            <a:r>
              <a:rPr lang="en-US" sz="2600" dirty="0"/>
              <a:t>Chief, Division of HIV Medicine</a:t>
            </a:r>
          </a:p>
          <a:p>
            <a:pPr>
              <a:spcBef>
                <a:spcPts val="300"/>
              </a:spcBef>
            </a:pPr>
            <a:r>
              <a:rPr lang="en-US" sz="2600" dirty="0"/>
              <a:t>Harbor-UCLA Medical Center</a:t>
            </a:r>
          </a:p>
          <a:p>
            <a:pPr>
              <a:spcBef>
                <a:spcPts val="300"/>
              </a:spcBef>
            </a:pPr>
            <a:r>
              <a:rPr lang="en-US" sz="2600" dirty="0"/>
              <a:t>Investigator, Lundquist Institute</a:t>
            </a:r>
          </a:p>
          <a:p>
            <a:pPr>
              <a:spcBef>
                <a:spcPts val="300"/>
              </a:spcBef>
            </a:pPr>
            <a:r>
              <a:rPr lang="en-US" sz="2600" dirty="0"/>
              <a:t>Professor of Medicine</a:t>
            </a:r>
          </a:p>
          <a:p>
            <a:pPr>
              <a:spcBef>
                <a:spcPts val="300"/>
              </a:spcBef>
            </a:pPr>
            <a:r>
              <a:rPr lang="en-US" sz="2600" dirty="0"/>
              <a:t>David Geffen School of Medicine at UCLA</a:t>
            </a:r>
            <a:br>
              <a:rPr lang="en-US" sz="2600" dirty="0"/>
            </a:br>
            <a:r>
              <a:rPr lang="en-US" sz="2600" dirty="0"/>
              <a:t>Los Angeles, CA</a:t>
            </a:r>
          </a:p>
        </p:txBody>
      </p:sp>
    </p:spTree>
    <p:extLst>
      <p:ext uri="{BB962C8B-B14F-4D97-AF65-F5344CB8AC3E}">
        <p14:creationId xmlns:p14="http://schemas.microsoft.com/office/powerpoint/2010/main" val="96614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01841-EF68-4438-9338-8DFD28FDA605}"/>
              </a:ext>
            </a:extLst>
          </p:cNvPr>
          <p:cNvSpPr>
            <a:spLocks noGrp="1"/>
          </p:cNvSpPr>
          <p:nvPr>
            <p:ph type="title"/>
          </p:nvPr>
        </p:nvSpPr>
        <p:spPr>
          <a:xfrm>
            <a:off x="417095" y="259547"/>
            <a:ext cx="8309810" cy="510909"/>
          </a:xfrm>
        </p:spPr>
        <p:txBody>
          <a:bodyPr/>
          <a:lstStyle/>
          <a:p>
            <a:r>
              <a:rPr lang="en-US" altLang="en-US" sz="3200" dirty="0"/>
              <a:t>Management of ARV Failure: First Line</a:t>
            </a:r>
            <a:endParaRPr lang="en-US" sz="3200" dirty="0"/>
          </a:p>
        </p:txBody>
      </p:sp>
      <p:sp>
        <p:nvSpPr>
          <p:cNvPr id="5" name="Content Placeholder 4">
            <a:extLst>
              <a:ext uri="{FF2B5EF4-FFF2-40B4-BE49-F238E27FC236}">
                <a16:creationId xmlns:a16="http://schemas.microsoft.com/office/drawing/2014/main" id="{D1EF401C-DEA4-4C86-A9F2-70637518E4EF}"/>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0A8E86D2-9E6C-40D2-9D7E-41D625E2F9FD}"/>
              </a:ext>
            </a:extLst>
          </p:cNvPr>
          <p:cNvSpPr>
            <a:spLocks noGrp="1"/>
          </p:cNvSpPr>
          <p:nvPr>
            <p:ph type="body" sz="quarter" idx="10"/>
          </p:nvPr>
        </p:nvSpPr>
        <p:spPr>
          <a:xfrm>
            <a:off x="0" y="4552569"/>
            <a:ext cx="9144000" cy="590931"/>
          </a:xfrm>
        </p:spPr>
        <p:txBody>
          <a:bodyPr/>
          <a:lstStyle/>
          <a:p>
            <a:pPr marL="0" indent="0"/>
            <a:r>
              <a:rPr lang="en-US" altLang="en-US" baseline="30000" dirty="0">
                <a:solidFill>
                  <a:srgbClr val="5C6B72"/>
                </a:solidFill>
                <a:latin typeface="Arial" panose="020B0604020202020204" pitchFamily="34" charset="0"/>
                <a:ea typeface="MS PGothic" panose="020B0600070205080204" pitchFamily="34" charset="-128"/>
              </a:rPr>
              <a:t>1</a:t>
            </a:r>
            <a:r>
              <a:rPr lang="en-US" altLang="en-US" dirty="0">
                <a:solidFill>
                  <a:srgbClr val="5C6B72"/>
                </a:solidFill>
                <a:latin typeface="Arial" panose="020B0604020202020204" pitchFamily="34" charset="0"/>
                <a:ea typeface="MS PGothic" panose="020B0600070205080204" pitchFamily="34" charset="-128"/>
              </a:rPr>
              <a:t>Preferably one active NRTI</a:t>
            </a:r>
            <a:br>
              <a:rPr lang="en-US" altLang="en-US" dirty="0">
                <a:solidFill>
                  <a:srgbClr val="5C6B72"/>
                </a:solidFill>
                <a:latin typeface="Arial" panose="020B0604020202020204" pitchFamily="34" charset="0"/>
                <a:ea typeface="MS PGothic" panose="020B0600070205080204" pitchFamily="34" charset="-128"/>
              </a:rPr>
            </a:br>
            <a:r>
              <a:rPr lang="en-US" altLang="en-US" baseline="30000" dirty="0">
                <a:solidFill>
                  <a:srgbClr val="5C6B72"/>
                </a:solidFill>
                <a:latin typeface="Arial" panose="020B0604020202020204" pitchFamily="34" charset="0"/>
                <a:ea typeface="MS PGothic" panose="020B0600070205080204" pitchFamily="34" charset="-128"/>
              </a:rPr>
              <a:t>2</a:t>
            </a:r>
            <a:r>
              <a:rPr lang="en-US" altLang="en-US" dirty="0">
                <a:solidFill>
                  <a:srgbClr val="5C6B72"/>
                </a:solidFill>
                <a:latin typeface="Arial" panose="020B0604020202020204" pitchFamily="34" charset="0"/>
                <a:ea typeface="MS PGothic" panose="020B0600070205080204" pitchFamily="34" charset="-128"/>
              </a:rPr>
              <a:t>If RAL or EVG resistance detected, DTG + boosted PI can be used if DTG susceptible.</a:t>
            </a:r>
            <a:br>
              <a:rPr lang="en-US" altLang="en-US" dirty="0">
                <a:solidFill>
                  <a:srgbClr val="5C6B72"/>
                </a:solidFill>
                <a:latin typeface="Arial" panose="020B0604020202020204" pitchFamily="34" charset="0"/>
                <a:ea typeface="MS PGothic" panose="020B0600070205080204" pitchFamily="34" charset="-128"/>
              </a:rPr>
            </a:br>
            <a:r>
              <a:rPr lang="en-US" dirty="0">
                <a:solidFill>
                  <a:srgbClr val="5C6B72"/>
                </a:solidFill>
              </a:rPr>
              <a:t>Adapted from the Panel on Antiretroviral Guidelines for Adults and Adolescents. Guidelines for the Use of Antiretroviral Agents in Adults and Adolescents with HIV. Department of Health and Human Services. http://www.aidsinfo.nih.gov/ContentFiles/ AdultandAdolescentGL.pdf. Accessed July 26, 2021.</a:t>
            </a:r>
          </a:p>
        </p:txBody>
      </p:sp>
      <p:grpSp>
        <p:nvGrpSpPr>
          <p:cNvPr id="171016" name="Group 16"/>
          <p:cNvGrpSpPr>
            <a:grpSpLocks/>
          </p:cNvGrpSpPr>
          <p:nvPr/>
        </p:nvGrpSpPr>
        <p:grpSpPr bwMode="auto">
          <a:xfrm>
            <a:off x="417095" y="1103426"/>
            <a:ext cx="8309810" cy="3339101"/>
            <a:chOff x="2077341" y="1794637"/>
            <a:chExt cx="2820398" cy="1175636"/>
          </a:xfrm>
        </p:grpSpPr>
        <p:sp>
          <p:nvSpPr>
            <p:cNvPr id="158730" name="Rectangle 11"/>
            <p:cNvSpPr>
              <a:spLocks noChangeArrowheads="1"/>
            </p:cNvSpPr>
            <p:nvPr/>
          </p:nvSpPr>
          <p:spPr bwMode="auto">
            <a:xfrm>
              <a:off x="2077341" y="1794637"/>
              <a:ext cx="2820398" cy="117563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512763">
                <a:spcBef>
                  <a:spcPct val="40000"/>
                </a:spcBef>
                <a:buClr>
                  <a:schemeClr val="tx1"/>
                </a:buClr>
                <a:buChar char="•"/>
                <a:defRPr sz="1900">
                  <a:solidFill>
                    <a:schemeClr val="tx1"/>
                  </a:solidFill>
                  <a:latin typeface="Arial" panose="020B0604020202020204" pitchFamily="34" charset="0"/>
                </a:defRPr>
              </a:lvl1pPr>
              <a:lvl2pPr marL="742950" indent="-285750" defTabSz="512763">
                <a:spcBef>
                  <a:spcPct val="20000"/>
                </a:spcBef>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defTabSz="512763">
                <a:spcBef>
                  <a:spcPct val="20000"/>
                </a:spcBef>
                <a:buClr>
                  <a:schemeClr val="tx1"/>
                </a:buClr>
                <a:buChar char="•"/>
                <a:defRPr sz="1600">
                  <a:solidFill>
                    <a:schemeClr val="tx1"/>
                  </a:solidFill>
                  <a:latin typeface="Arial" panose="020B0604020202020204" pitchFamily="34" charset="0"/>
                </a:defRPr>
              </a:lvl3pPr>
              <a:lvl4pPr marL="1600200" indent="-228600" defTabSz="512763">
                <a:spcBef>
                  <a:spcPct val="20000"/>
                </a:spcBef>
                <a:buClr>
                  <a:schemeClr val="tx1"/>
                </a:buClr>
                <a:buFont typeface="Arial" panose="020B0604020202020204" pitchFamily="34" charset="0"/>
                <a:buChar char="–"/>
                <a:defRPr sz="1500">
                  <a:solidFill>
                    <a:schemeClr val="tx1"/>
                  </a:solidFill>
                  <a:latin typeface="Arial" panose="020B0604020202020204" pitchFamily="34" charset="0"/>
                </a:defRPr>
              </a:lvl4pPr>
              <a:lvl5pPr marL="2057400" indent="-228600" defTabSz="512763">
                <a:spcBef>
                  <a:spcPct val="20000"/>
                </a:spcBef>
                <a:buClr>
                  <a:schemeClr val="tx1"/>
                </a:buClr>
                <a:buFont typeface="Arial" panose="020B0604020202020204" pitchFamily="34" charset="0"/>
                <a:buChar char="»"/>
                <a:defRPr>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lr>
                  <a:schemeClr val="tx1"/>
                </a:buClr>
                <a:buFont typeface="Arial" panose="020B0604020202020204" pitchFamily="34" charset="0"/>
                <a:buChar char="»"/>
                <a:defRPr>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lr>
                  <a:schemeClr val="tx1"/>
                </a:buClr>
                <a:buFont typeface="Arial" panose="020B0604020202020204" pitchFamily="34" charset="0"/>
                <a:buChar char="»"/>
                <a:defRPr>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lr>
                  <a:schemeClr val="tx1"/>
                </a:buClr>
                <a:buFont typeface="Arial" panose="020B0604020202020204" pitchFamily="34" charset="0"/>
                <a:buChar char="»"/>
                <a:defRPr>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lr>
                  <a:schemeClr val="tx1"/>
                </a:buClr>
                <a:buFont typeface="Arial" panose="020B0604020202020204" pitchFamily="34" charset="0"/>
                <a:buChar char="»"/>
                <a:defRPr>
                  <a:solidFill>
                    <a:schemeClr val="tx1"/>
                  </a:solidFill>
                  <a:latin typeface="Arial" panose="020B0604020202020204" pitchFamily="34" charset="0"/>
                </a:defRPr>
              </a:lvl9pPr>
            </a:lstStyle>
            <a:p>
              <a:pPr algn="ctr" defTabSz="288429">
                <a:spcBef>
                  <a:spcPct val="0"/>
                </a:spcBef>
                <a:buClrTx/>
                <a:buNone/>
                <a:defRPr/>
              </a:pPr>
              <a:endParaRPr lang="en-US" altLang="en-US" sz="1400">
                <a:solidFill>
                  <a:schemeClr val="bg2"/>
                </a:solidFill>
              </a:endParaRPr>
            </a:p>
          </p:txBody>
        </p:sp>
        <p:sp>
          <p:nvSpPr>
            <p:cNvPr id="19" name="TextBox 18"/>
            <p:cNvSpPr txBox="1"/>
            <p:nvPr/>
          </p:nvSpPr>
          <p:spPr bwMode="auto">
            <a:xfrm>
              <a:off x="2077341" y="1821421"/>
              <a:ext cx="1260455" cy="162544"/>
            </a:xfrm>
            <a:prstGeom prst="rect">
              <a:avLst/>
            </a:prstGeom>
            <a:noFill/>
          </p:spPr>
          <p:txBody>
            <a:bodyPr wrap="none">
              <a:spAutoFit/>
            </a:bodyPr>
            <a:lstStyle/>
            <a:p>
              <a:pPr defTabSz="289315">
                <a:defRPr/>
              </a:pPr>
              <a:r>
                <a:rPr lang="en-US" sz="2400" u="sng" dirty="0">
                  <a:solidFill>
                    <a:schemeClr val="bg2"/>
                  </a:solidFill>
                  <a:latin typeface="Arial"/>
                  <a:ea typeface="MS PGothic" panose="020B0600070205080204" pitchFamily="34" charset="-128"/>
                </a:rPr>
                <a:t>Failing regimen (+ NRTIs)</a:t>
              </a:r>
              <a:endParaRPr lang="en-US" sz="2400" u="sng" dirty="0">
                <a:solidFill>
                  <a:schemeClr val="bg2"/>
                </a:solidFill>
                <a:latin typeface="Arial"/>
              </a:endParaRPr>
            </a:p>
          </p:txBody>
        </p:sp>
        <p:sp>
          <p:nvSpPr>
            <p:cNvPr id="20" name="TextBox 19"/>
            <p:cNvSpPr txBox="1"/>
            <p:nvPr/>
          </p:nvSpPr>
          <p:spPr bwMode="auto">
            <a:xfrm>
              <a:off x="2091155" y="2000301"/>
              <a:ext cx="539825" cy="800076"/>
            </a:xfrm>
            <a:prstGeom prst="rect">
              <a:avLst/>
            </a:prstGeom>
            <a:noFill/>
          </p:spPr>
          <p:txBody>
            <a:bodyPr wrap="none">
              <a:spAutoFit/>
            </a:bodyPr>
            <a:lstStyle/>
            <a:p>
              <a:pPr marL="90411" indent="-55252" defTabSz="289315">
                <a:spcAft>
                  <a:spcPts val="3800"/>
                </a:spcAft>
                <a:buFont typeface="Wingdings" panose="05000000000000000000" pitchFamily="2" charset="2"/>
                <a:buChar char="§"/>
                <a:defRPr/>
              </a:pPr>
              <a:r>
                <a:rPr lang="en-US" sz="2000" dirty="0">
                  <a:solidFill>
                    <a:schemeClr val="bg2"/>
                  </a:solidFill>
                  <a:latin typeface="Arial"/>
                  <a:ea typeface="MS PGothic" panose="020B0600070205080204" pitchFamily="34" charset="-128"/>
                </a:rPr>
                <a:t>Boosted PI</a:t>
              </a:r>
            </a:p>
            <a:p>
              <a:pPr marL="90411" indent="-55252" defTabSz="289315">
                <a:spcAft>
                  <a:spcPts val="6000"/>
                </a:spcAft>
                <a:buFont typeface="Wingdings" panose="05000000000000000000" pitchFamily="2" charset="2"/>
                <a:buChar char="§"/>
                <a:defRPr/>
              </a:pPr>
              <a:r>
                <a:rPr lang="en-US" sz="2000" dirty="0">
                  <a:solidFill>
                    <a:schemeClr val="bg2"/>
                  </a:solidFill>
                  <a:latin typeface="Arial"/>
                  <a:ea typeface="MS PGothic" panose="020B0600070205080204" pitchFamily="34" charset="-128"/>
                </a:rPr>
                <a:t>NNRTI</a:t>
              </a:r>
            </a:p>
            <a:p>
              <a:pPr marL="90411" indent="-55252" defTabSz="289315">
                <a:buFont typeface="Wingdings" panose="05000000000000000000" pitchFamily="2" charset="2"/>
                <a:buChar char="§"/>
                <a:defRPr/>
              </a:pPr>
              <a:r>
                <a:rPr lang="en-US" sz="2000" dirty="0">
                  <a:solidFill>
                    <a:schemeClr val="bg2"/>
                  </a:solidFill>
                  <a:latin typeface="Arial"/>
                  <a:ea typeface="MS PGothic" panose="020B0600070205080204" pitchFamily="34" charset="-128"/>
                </a:rPr>
                <a:t>INSTI</a:t>
              </a:r>
              <a:endParaRPr lang="en-US" sz="2000" dirty="0">
                <a:solidFill>
                  <a:schemeClr val="bg2"/>
                </a:solidFill>
                <a:latin typeface="Arial"/>
              </a:endParaRPr>
            </a:p>
          </p:txBody>
        </p:sp>
        <p:sp>
          <p:nvSpPr>
            <p:cNvPr id="21" name="TextBox 20"/>
            <p:cNvSpPr txBox="1"/>
            <p:nvPr/>
          </p:nvSpPr>
          <p:spPr bwMode="auto">
            <a:xfrm>
              <a:off x="2967205" y="2000301"/>
              <a:ext cx="1348311" cy="899408"/>
            </a:xfrm>
            <a:prstGeom prst="rect">
              <a:avLst/>
            </a:prstGeom>
            <a:noFill/>
          </p:spPr>
          <p:txBody>
            <a:bodyPr wrap="none">
              <a:spAutoFit/>
            </a:bodyPr>
            <a:lstStyle/>
            <a:p>
              <a:pPr defTabSz="289315">
                <a:spcAft>
                  <a:spcPts val="1200"/>
                </a:spcAft>
                <a:defRPr/>
              </a:pPr>
              <a:r>
                <a:rPr lang="en-US" sz="2000" dirty="0">
                  <a:solidFill>
                    <a:schemeClr val="bg2"/>
                  </a:solidFill>
                  <a:latin typeface="Arial"/>
                  <a:ea typeface="MS PGothic" panose="020B0600070205080204" pitchFamily="34" charset="-128"/>
                </a:rPr>
                <a:t>Enforce adherence</a:t>
              </a:r>
              <a:br>
                <a:rPr lang="en-US" sz="2000" dirty="0">
                  <a:solidFill>
                    <a:schemeClr val="bg2"/>
                  </a:solidFill>
                  <a:latin typeface="Arial"/>
                  <a:ea typeface="MS PGothic" panose="020B0600070205080204" pitchFamily="34" charset="-128"/>
                </a:rPr>
              </a:br>
              <a:r>
                <a:rPr lang="en-US" sz="2000" dirty="0">
                  <a:solidFill>
                    <a:schemeClr val="bg2"/>
                  </a:solidFill>
                  <a:latin typeface="Arial"/>
                  <a:ea typeface="MS PGothic" panose="020B0600070205080204" pitchFamily="34" charset="-128"/>
                </a:rPr>
                <a:t>Modify for convenience or toxicity</a:t>
              </a:r>
            </a:p>
            <a:p>
              <a:pPr defTabSz="289315">
                <a:defRPr/>
              </a:pPr>
              <a:r>
                <a:rPr lang="en-US" sz="2000" dirty="0">
                  <a:solidFill>
                    <a:schemeClr val="bg2"/>
                  </a:solidFill>
                  <a:latin typeface="Arial"/>
                  <a:ea typeface="MS PGothic" panose="020B0600070205080204" pitchFamily="34" charset="-128"/>
                </a:rPr>
                <a:t>DTG + NRTIs (if one fully active)</a:t>
              </a:r>
              <a:endParaRPr lang="en-US" sz="2000" baseline="30000" dirty="0">
                <a:solidFill>
                  <a:schemeClr val="bg2"/>
                </a:solidFill>
                <a:latin typeface="Arial"/>
                <a:ea typeface="MS PGothic" panose="020B0600070205080204" pitchFamily="34" charset="-128"/>
              </a:endParaRPr>
            </a:p>
            <a:p>
              <a:pPr defTabSz="289315">
                <a:defRPr/>
              </a:pPr>
              <a:r>
                <a:rPr lang="en-US" sz="2000" dirty="0">
                  <a:solidFill>
                    <a:schemeClr val="bg2"/>
                  </a:solidFill>
                  <a:latin typeface="Arial"/>
                  <a:ea typeface="MS PGothic" panose="020B0600070205080204" pitchFamily="34" charset="-128"/>
                </a:rPr>
                <a:t>Boosted PI + NRTIs</a:t>
              </a:r>
              <a:r>
                <a:rPr lang="en-US" sz="2000" baseline="30000" dirty="0">
                  <a:solidFill>
                    <a:schemeClr val="bg2"/>
                  </a:solidFill>
                  <a:latin typeface="Arial"/>
                  <a:ea typeface="MS PGothic" panose="020B0600070205080204" pitchFamily="34" charset="-128"/>
                </a:rPr>
                <a:t>1</a:t>
              </a:r>
              <a:endParaRPr lang="en-US" sz="2000" dirty="0">
                <a:solidFill>
                  <a:schemeClr val="bg2"/>
                </a:solidFill>
                <a:latin typeface="Arial"/>
                <a:ea typeface="MS PGothic" panose="020B0600070205080204" pitchFamily="34" charset="-128"/>
              </a:endParaRPr>
            </a:p>
            <a:p>
              <a:pPr defTabSz="289315">
                <a:spcAft>
                  <a:spcPts val="1200"/>
                </a:spcAft>
                <a:defRPr/>
              </a:pPr>
              <a:r>
                <a:rPr lang="en-US" sz="2000" dirty="0">
                  <a:solidFill>
                    <a:schemeClr val="bg2"/>
                  </a:solidFill>
                  <a:latin typeface="Arial"/>
                  <a:ea typeface="MS PGothic" panose="020B0600070205080204" pitchFamily="34" charset="-128"/>
                </a:rPr>
                <a:t>Boosted PI + INSTI</a:t>
              </a:r>
            </a:p>
            <a:p>
              <a:pPr defTabSz="289315">
                <a:defRPr/>
              </a:pPr>
              <a:r>
                <a:rPr lang="en-US" sz="2000" dirty="0">
                  <a:solidFill>
                    <a:schemeClr val="bg2"/>
                  </a:solidFill>
                  <a:latin typeface="Arial"/>
                  <a:ea typeface="MS PGothic" panose="020B0600070205080204" pitchFamily="34" charset="-128"/>
                </a:rPr>
                <a:t>Boosted PI + NRTIs</a:t>
              </a:r>
              <a:r>
                <a:rPr lang="en-US" sz="2000" baseline="30000" dirty="0">
                  <a:solidFill>
                    <a:schemeClr val="bg2"/>
                  </a:solidFill>
                  <a:latin typeface="Arial"/>
                  <a:ea typeface="MS PGothic" panose="020B0600070205080204" pitchFamily="34" charset="-128"/>
                </a:rPr>
                <a:t>1</a:t>
              </a:r>
            </a:p>
            <a:p>
              <a:pPr defTabSz="289315">
                <a:defRPr/>
              </a:pPr>
              <a:r>
                <a:rPr lang="en-US" sz="2000" dirty="0">
                  <a:solidFill>
                    <a:schemeClr val="bg2"/>
                  </a:solidFill>
                  <a:latin typeface="Arial"/>
                  <a:ea typeface="MS PGothic" panose="020B0600070205080204" pitchFamily="34" charset="-128"/>
                </a:rPr>
                <a:t>Boosted PI + active INSTI</a:t>
              </a:r>
              <a:r>
                <a:rPr lang="en-US" altLang="en-US" sz="2000" baseline="30000" dirty="0">
                  <a:solidFill>
                    <a:schemeClr val="bg2"/>
                  </a:solidFill>
                  <a:latin typeface="Arial"/>
                  <a:ea typeface="MS PGothic" pitchFamily="34" charset="-128"/>
                </a:rPr>
                <a:t>2</a:t>
              </a:r>
              <a:endParaRPr lang="en-US" sz="2000" dirty="0">
                <a:solidFill>
                  <a:schemeClr val="bg2"/>
                </a:solidFill>
                <a:latin typeface="Arial"/>
                <a:ea typeface="MS PGothic" panose="020B0600070205080204" pitchFamily="34" charset="-128"/>
              </a:endParaRPr>
            </a:p>
          </p:txBody>
        </p:sp>
      </p:grpSp>
    </p:spTree>
    <p:extLst>
      <p:ext uri="{BB962C8B-B14F-4D97-AF65-F5344CB8AC3E}">
        <p14:creationId xmlns:p14="http://schemas.microsoft.com/office/powerpoint/2010/main" val="3727881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16" y="247082"/>
            <a:ext cx="8726905" cy="432426"/>
          </a:xfrm>
          <a:ln>
            <a:noFill/>
          </a:ln>
        </p:spPr>
        <p:txBody>
          <a:bodyPr/>
          <a:lstStyle/>
          <a:p>
            <a:pPr algn="ctr"/>
            <a:r>
              <a:rPr lang="en-US" altLang="en-US" sz="2600" dirty="0">
                <a:latin typeface="+mn-lt"/>
              </a:rPr>
              <a:t>Management of ARV Failure: Second Line and Beyond</a:t>
            </a:r>
            <a:endParaRPr lang="en-US" sz="2600" dirty="0">
              <a:latin typeface="+mn-lt"/>
            </a:endParaRPr>
          </a:p>
        </p:txBody>
      </p:sp>
      <p:sp>
        <p:nvSpPr>
          <p:cNvPr id="4" name="Text Placeholder 3">
            <a:extLst>
              <a:ext uri="{FF2B5EF4-FFF2-40B4-BE49-F238E27FC236}">
                <a16:creationId xmlns:a16="http://schemas.microsoft.com/office/drawing/2014/main" id="{1CB61D56-C394-4959-8AE0-A279ACF7A8E0}"/>
              </a:ext>
            </a:extLst>
          </p:cNvPr>
          <p:cNvSpPr>
            <a:spLocks noGrp="1"/>
          </p:cNvSpPr>
          <p:nvPr>
            <p:ph type="body" sz="quarter" idx="10"/>
          </p:nvPr>
        </p:nvSpPr>
        <p:spPr>
          <a:xfrm>
            <a:off x="1" y="4591050"/>
            <a:ext cx="8166538" cy="552450"/>
          </a:xfrm>
        </p:spPr>
        <p:txBody>
          <a:bodyPr/>
          <a:lstStyle/>
          <a:p>
            <a:pPr defTabSz="384572">
              <a:spcBef>
                <a:spcPct val="0"/>
              </a:spcBef>
              <a:buClr>
                <a:srgbClr val="2B85B8"/>
              </a:buClr>
              <a:buNone/>
              <a:defRPr/>
            </a:pPr>
            <a:r>
              <a:rPr lang="en-US" altLang="en-US" sz="800" dirty="0">
                <a:solidFill>
                  <a:srgbClr val="5C6B72"/>
                </a:solidFill>
                <a:latin typeface="+mn-lt"/>
                <a:ea typeface="MS PGothic" panose="020B0600070205080204" pitchFamily="34" charset="-128"/>
                <a:cs typeface="Calibri" panose="020F0502020204030204" pitchFamily="34" charset="0"/>
              </a:rPr>
              <a:t>*Rare in patients never exposed to </a:t>
            </a:r>
            <a:r>
              <a:rPr lang="en-US" altLang="en-US" sz="800" dirty="0" err="1">
                <a:solidFill>
                  <a:srgbClr val="5C6B72"/>
                </a:solidFill>
                <a:latin typeface="+mn-lt"/>
                <a:ea typeface="MS PGothic" panose="020B0600070205080204" pitchFamily="34" charset="-128"/>
                <a:cs typeface="Calibri" panose="020F0502020204030204" pitchFamily="34" charset="0"/>
              </a:rPr>
              <a:t>unboosted</a:t>
            </a:r>
            <a:r>
              <a:rPr lang="en-US" altLang="en-US" sz="800" dirty="0">
                <a:solidFill>
                  <a:srgbClr val="5C6B72"/>
                </a:solidFill>
                <a:latin typeface="+mn-lt"/>
                <a:ea typeface="MS PGothic" panose="020B0600070205080204" pitchFamily="34" charset="-128"/>
                <a:cs typeface="Calibri" panose="020F0502020204030204" pitchFamily="34" charset="0"/>
              </a:rPr>
              <a:t> PIs (</a:t>
            </a:r>
            <a:r>
              <a:rPr lang="en-US" altLang="en-US" sz="800" dirty="0" err="1">
                <a:solidFill>
                  <a:srgbClr val="5C6B72"/>
                </a:solidFill>
                <a:latin typeface="+mn-lt"/>
                <a:ea typeface="MS PGothic" panose="020B0600070205080204" pitchFamily="34" charset="-128"/>
                <a:cs typeface="Calibri" panose="020F0502020204030204" pitchFamily="34" charset="0"/>
              </a:rPr>
              <a:t>eg</a:t>
            </a:r>
            <a:r>
              <a:rPr lang="en-US" altLang="en-US" sz="800" dirty="0">
                <a:solidFill>
                  <a:srgbClr val="5C6B72"/>
                </a:solidFill>
                <a:latin typeface="+mn-lt"/>
                <a:ea typeface="MS PGothic" panose="020B0600070205080204" pitchFamily="34" charset="-128"/>
                <a:cs typeface="Calibri" panose="020F0502020204030204" pitchFamily="34" charset="0"/>
              </a:rPr>
              <a:t>, NFV, DHHS alternative since 2003 and not recommended since 2008).</a:t>
            </a:r>
          </a:p>
          <a:p>
            <a:pPr defTabSz="384572">
              <a:spcBef>
                <a:spcPct val="0"/>
              </a:spcBef>
              <a:buClr>
                <a:srgbClr val="2B85B8"/>
              </a:buClr>
              <a:buNone/>
              <a:defRPr/>
            </a:pPr>
            <a:r>
              <a:rPr lang="en-US" sz="800" baseline="30000" dirty="0">
                <a:solidFill>
                  <a:srgbClr val="5C6B72"/>
                </a:solidFill>
                <a:latin typeface="+mn-lt"/>
                <a:cs typeface="Calibri" panose="020F0502020204030204" pitchFamily="34" charset="0"/>
              </a:rPr>
              <a:t>†</a:t>
            </a:r>
            <a:r>
              <a:rPr lang="en-US" altLang="en-US" sz="800" dirty="0">
                <a:solidFill>
                  <a:srgbClr val="5C6B72"/>
                </a:solidFill>
                <a:latin typeface="+mn-lt"/>
                <a:ea typeface="MS PGothic" panose="020B0600070205080204" pitchFamily="34" charset="-128"/>
                <a:cs typeface="Calibri" panose="020F0502020204030204" pitchFamily="34" charset="0"/>
              </a:rPr>
              <a:t>If INSTI naive or in patients with no INSTI resistance (limited data in patients with resistance to RAL or EVG but susceptibility to DTG).</a:t>
            </a:r>
          </a:p>
          <a:p>
            <a:pPr defTabSz="384572">
              <a:spcBef>
                <a:spcPct val="0"/>
              </a:spcBef>
              <a:buClr>
                <a:srgbClr val="2B85B8"/>
              </a:buClr>
              <a:buNone/>
              <a:defRPr/>
            </a:pPr>
            <a:r>
              <a:rPr lang="en-US" sz="800" baseline="30000" dirty="0">
                <a:solidFill>
                  <a:srgbClr val="5C6B72"/>
                </a:solidFill>
                <a:latin typeface="+mn-lt"/>
                <a:cs typeface="Calibri" panose="020F0502020204030204" pitchFamily="34" charset="0"/>
              </a:rPr>
              <a:t>‡</a:t>
            </a:r>
            <a:r>
              <a:rPr lang="en-US" sz="800" dirty="0">
                <a:solidFill>
                  <a:srgbClr val="5C6B72"/>
                </a:solidFill>
                <a:latin typeface="+mn-lt"/>
                <a:ea typeface="MS PGothic" panose="020B0600070205080204" pitchFamily="34" charset="-128"/>
                <a:cs typeface="Calibri" panose="020F0502020204030204" pitchFamily="34" charset="0"/>
              </a:rPr>
              <a:t>Ideally with a</a:t>
            </a:r>
            <a:r>
              <a:rPr lang="en-US" altLang="en-US" sz="800" dirty="0">
                <a:solidFill>
                  <a:srgbClr val="5C6B72"/>
                </a:solidFill>
                <a:latin typeface="+mn-lt"/>
                <a:ea typeface="MS PGothic" panose="020B0600070205080204" pitchFamily="34" charset="-128"/>
                <a:cs typeface="Calibri" panose="020F0502020204030204" pitchFamily="34" charset="0"/>
              </a:rPr>
              <a:t>t least 1 fully active NRTI.</a:t>
            </a:r>
            <a:br>
              <a:rPr lang="en-US" altLang="en-US" sz="800" dirty="0">
                <a:solidFill>
                  <a:srgbClr val="5C6B72"/>
                </a:solidFill>
                <a:latin typeface="+mn-lt"/>
                <a:ea typeface="MS PGothic" panose="020B0600070205080204" pitchFamily="34" charset="-128"/>
                <a:cs typeface="Calibri" panose="020F0502020204030204" pitchFamily="34" charset="0"/>
              </a:rPr>
            </a:br>
            <a:r>
              <a:rPr lang="en-US" sz="800" dirty="0">
                <a:solidFill>
                  <a:srgbClr val="5C6B72"/>
                </a:solidFill>
                <a:latin typeface="+mn-lt"/>
              </a:rPr>
              <a:t>Adapted from the Panel on Antiretroviral Guidelines for Adults and Adolescents. Guidelines for the Use of Antiretroviral Agents in Adults and Adolescents with HIV. Department of Health and Human Services. Available at http://www.aidsinfo.nih.gov/ContentFiles/ AdultandAdolescentGL.pdf. Accessed July 26, 2021.</a:t>
            </a:r>
          </a:p>
        </p:txBody>
      </p:sp>
      <p:sp>
        <p:nvSpPr>
          <p:cNvPr id="7" name="Rectangle 6"/>
          <p:cNvSpPr/>
          <p:nvPr/>
        </p:nvSpPr>
        <p:spPr bwMode="auto">
          <a:xfrm>
            <a:off x="275940" y="2087628"/>
            <a:ext cx="2500545" cy="932483"/>
          </a:xfrm>
          <a:prstGeom prst="rect">
            <a:avLst/>
          </a:prstGeom>
          <a:solidFill>
            <a:schemeClr val="accent6"/>
          </a:solidFill>
          <a:ln>
            <a:noFill/>
          </a:ln>
        </p:spPr>
        <p:txBody>
          <a:bodyPr anchor="ctr"/>
          <a:lstStyle/>
          <a:p>
            <a:pPr algn="ctr" defTabSz="385753">
              <a:defRPr/>
            </a:pPr>
            <a:endParaRPr lang="en-US" sz="1500" b="1" dirty="0">
              <a:solidFill>
                <a:srgbClr val="FFFFFF"/>
              </a:solidFill>
              <a:cs typeface="Calibri" panose="020F0502020204030204" pitchFamily="34" charset="0"/>
            </a:endParaRPr>
          </a:p>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DTG</a:t>
            </a:r>
            <a:r>
              <a:rPr lang="en-US" sz="1500" b="1" baseline="30000" dirty="0">
                <a:solidFill>
                  <a:srgbClr val="FFFFFF"/>
                </a:solidFill>
                <a:cs typeface="Calibri" panose="020F0502020204030204" pitchFamily="34" charset="0"/>
              </a:rPr>
              <a:t>†</a:t>
            </a:r>
            <a:r>
              <a:rPr lang="en-US" sz="1500" b="1" dirty="0">
                <a:solidFill>
                  <a:srgbClr val="FFFFFF"/>
                </a:solidFill>
                <a:cs typeface="Calibri" panose="020F0502020204030204" pitchFamily="34" charset="0"/>
              </a:rPr>
              <a:t> + 2 NRTIs</a:t>
            </a:r>
            <a:r>
              <a:rPr lang="en-US" sz="1500" b="1" baseline="30000" dirty="0">
                <a:solidFill>
                  <a:srgbClr val="FFFFFF"/>
                </a:solidFill>
                <a:cs typeface="Calibri" panose="020F0502020204030204" pitchFamily="34" charset="0"/>
              </a:rPr>
              <a:t>‡</a:t>
            </a:r>
          </a:p>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Boosted PI + 2 NRTIs</a:t>
            </a:r>
            <a:r>
              <a:rPr lang="en-US" sz="1500" b="1" baseline="30000" dirty="0">
                <a:solidFill>
                  <a:srgbClr val="FFFFFF"/>
                </a:solidFill>
                <a:cs typeface="Calibri" panose="020F0502020204030204" pitchFamily="34" charset="0"/>
              </a:rPr>
              <a:t>‡</a:t>
            </a:r>
          </a:p>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Boosted PI + active INSTI</a:t>
            </a:r>
          </a:p>
          <a:p>
            <a:pPr algn="ctr" defTabSz="385753">
              <a:defRPr/>
            </a:pPr>
            <a:endParaRPr lang="en-US" sz="1500" b="1" dirty="0">
              <a:solidFill>
                <a:srgbClr val="FFFFFF"/>
              </a:solidFill>
              <a:cs typeface="Calibri" panose="020F0502020204030204" pitchFamily="34" charset="0"/>
            </a:endParaRPr>
          </a:p>
        </p:txBody>
      </p:sp>
      <p:sp>
        <p:nvSpPr>
          <p:cNvPr id="8" name="TextBox 6"/>
          <p:cNvSpPr txBox="1">
            <a:spLocks noChangeArrowheads="1"/>
          </p:cNvSpPr>
          <p:nvPr/>
        </p:nvSpPr>
        <p:spPr bwMode="auto">
          <a:xfrm>
            <a:off x="2207591" y="1510610"/>
            <a:ext cx="777968"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385753">
              <a:lnSpc>
                <a:spcPct val="100000"/>
              </a:lnSpc>
              <a:spcBef>
                <a:spcPct val="0"/>
              </a:spcBef>
              <a:spcAft>
                <a:spcPct val="0"/>
              </a:spcAft>
              <a:buClrTx/>
              <a:buNone/>
              <a:defRPr/>
            </a:pPr>
            <a:r>
              <a:rPr lang="en-US" altLang="en-US" sz="1500" b="1" dirty="0">
                <a:solidFill>
                  <a:srgbClr val="000000"/>
                </a:solidFill>
                <a:latin typeface="+mn-lt"/>
                <a:cs typeface="Calibri" panose="020F0502020204030204" pitchFamily="34" charset="0"/>
              </a:rPr>
              <a:t>Yes</a:t>
            </a:r>
          </a:p>
        </p:txBody>
      </p:sp>
      <p:cxnSp>
        <p:nvCxnSpPr>
          <p:cNvPr id="158741" name="Straight Arrow Connector 8"/>
          <p:cNvCxnSpPr>
            <a:cxnSpLocks noChangeShapeType="1"/>
          </p:cNvCxnSpPr>
          <p:nvPr/>
        </p:nvCxnSpPr>
        <p:spPr bwMode="auto">
          <a:xfrm flipH="1">
            <a:off x="2596576" y="1443709"/>
            <a:ext cx="1136264" cy="559279"/>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Rectangle 10"/>
          <p:cNvSpPr/>
          <p:nvPr/>
        </p:nvSpPr>
        <p:spPr bwMode="auto">
          <a:xfrm>
            <a:off x="6083300" y="2106832"/>
            <a:ext cx="2784759" cy="737257"/>
          </a:xfrm>
          <a:prstGeom prst="rect">
            <a:avLst/>
          </a:prstGeom>
          <a:solidFill>
            <a:schemeClr val="accent6"/>
          </a:solidFill>
          <a:ln>
            <a:noFill/>
          </a:ln>
        </p:spPr>
        <p:txBody>
          <a:bodyPr anchor="ctr"/>
          <a:lstStyle/>
          <a:p>
            <a:pPr marL="213122" indent="-213122" defTabSz="385753">
              <a:buFont typeface="Wingdings" panose="05000000000000000000" pitchFamily="2" charset="2"/>
              <a:buChar char="§"/>
              <a:defRPr/>
            </a:pPr>
            <a:r>
              <a:rPr lang="en-US" sz="1500" b="1" dirty="0">
                <a:solidFill>
                  <a:srgbClr val="FFFFFF"/>
                </a:solidFill>
                <a:cs typeface="Calibri" panose="020F0502020204030204" pitchFamily="34" charset="0"/>
              </a:rPr>
              <a:t>2 and preferably 3 fully active drugs</a:t>
            </a:r>
          </a:p>
        </p:txBody>
      </p:sp>
      <p:sp>
        <p:nvSpPr>
          <p:cNvPr id="12" name="TextBox 22"/>
          <p:cNvSpPr txBox="1">
            <a:spLocks noChangeArrowheads="1"/>
          </p:cNvSpPr>
          <p:nvPr/>
        </p:nvSpPr>
        <p:spPr bwMode="auto">
          <a:xfrm>
            <a:off x="6327168" y="1510610"/>
            <a:ext cx="923651"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385753">
              <a:lnSpc>
                <a:spcPct val="100000"/>
              </a:lnSpc>
              <a:spcBef>
                <a:spcPct val="0"/>
              </a:spcBef>
              <a:spcAft>
                <a:spcPct val="0"/>
              </a:spcAft>
              <a:buClrTx/>
              <a:buNone/>
              <a:defRPr/>
            </a:pPr>
            <a:r>
              <a:rPr lang="en-US" altLang="en-US" sz="1500" b="1" dirty="0">
                <a:solidFill>
                  <a:prstClr val="black"/>
                </a:solidFill>
                <a:latin typeface="+mn-lt"/>
                <a:cs typeface="Calibri" panose="020F0502020204030204" pitchFamily="34" charset="0"/>
              </a:rPr>
              <a:t>Neither*</a:t>
            </a:r>
          </a:p>
        </p:txBody>
      </p:sp>
      <p:sp>
        <p:nvSpPr>
          <p:cNvPr id="16" name="Rectangle 15"/>
          <p:cNvSpPr/>
          <p:nvPr/>
        </p:nvSpPr>
        <p:spPr bwMode="auto">
          <a:xfrm>
            <a:off x="3461090" y="743759"/>
            <a:ext cx="2221819" cy="703822"/>
          </a:xfrm>
          <a:prstGeom prst="rect">
            <a:avLst/>
          </a:prstGeom>
          <a:solidFill>
            <a:schemeClr val="accent6"/>
          </a:solidFill>
          <a:ln>
            <a:noFill/>
          </a:ln>
        </p:spPr>
        <p:txBody>
          <a:bodyPr anchor="ctr"/>
          <a:lstStyle/>
          <a:p>
            <a:pPr algn="ctr" defTabSz="385753">
              <a:defRPr/>
            </a:pPr>
            <a:r>
              <a:rPr lang="en-US" sz="1500" b="1" dirty="0">
                <a:solidFill>
                  <a:srgbClr val="FFFFFF"/>
                </a:solidFill>
                <a:cs typeface="Calibri" panose="020F0502020204030204" pitchFamily="34" charset="0"/>
              </a:rPr>
              <a:t>Boosted PI and/or DTG susceptible</a:t>
            </a:r>
          </a:p>
        </p:txBody>
      </p:sp>
      <p:cxnSp>
        <p:nvCxnSpPr>
          <p:cNvPr id="24" name="Straight Arrow Connector 8">
            <a:extLst>
              <a:ext uri="{FF2B5EF4-FFF2-40B4-BE49-F238E27FC236}">
                <a16:creationId xmlns:a16="http://schemas.microsoft.com/office/drawing/2014/main" id="{92B62288-F575-4B9E-9000-6494C406C936}"/>
              </a:ext>
            </a:extLst>
          </p:cNvPr>
          <p:cNvCxnSpPr>
            <a:cxnSpLocks noChangeShapeType="1"/>
          </p:cNvCxnSpPr>
          <p:nvPr/>
        </p:nvCxnSpPr>
        <p:spPr bwMode="auto">
          <a:xfrm>
            <a:off x="5315410" y="1433487"/>
            <a:ext cx="1062592" cy="61117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Straight Arrow Connector 8"/>
          <p:cNvCxnSpPr>
            <a:cxnSpLocks noChangeShapeType="1"/>
          </p:cNvCxnSpPr>
          <p:nvPr/>
        </p:nvCxnSpPr>
        <p:spPr bwMode="auto">
          <a:xfrm flipH="1">
            <a:off x="3101917" y="1510610"/>
            <a:ext cx="840988" cy="1792404"/>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 name="TextBox 6"/>
          <p:cNvSpPr txBox="1">
            <a:spLocks noChangeArrowheads="1"/>
          </p:cNvSpPr>
          <p:nvPr/>
        </p:nvSpPr>
        <p:spPr bwMode="auto">
          <a:xfrm>
            <a:off x="3251464" y="2725467"/>
            <a:ext cx="693273"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385753">
              <a:lnSpc>
                <a:spcPct val="100000"/>
              </a:lnSpc>
              <a:spcBef>
                <a:spcPct val="0"/>
              </a:spcBef>
              <a:spcAft>
                <a:spcPct val="0"/>
              </a:spcAft>
              <a:buClrTx/>
              <a:buNone/>
              <a:defRPr/>
            </a:pPr>
            <a:r>
              <a:rPr lang="en-US" altLang="en-US" sz="1500" b="1" dirty="0">
                <a:solidFill>
                  <a:srgbClr val="000000"/>
                </a:solidFill>
                <a:latin typeface="+mn-lt"/>
                <a:cs typeface="Calibri" panose="020F0502020204030204" pitchFamily="34" charset="0"/>
              </a:rPr>
              <a:t>PI only</a:t>
            </a:r>
          </a:p>
        </p:txBody>
      </p:sp>
      <p:sp>
        <p:nvSpPr>
          <p:cNvPr id="26" name="Rectangle 25"/>
          <p:cNvSpPr/>
          <p:nvPr/>
        </p:nvSpPr>
        <p:spPr bwMode="auto">
          <a:xfrm>
            <a:off x="1164722" y="3311705"/>
            <a:ext cx="2500545" cy="482885"/>
          </a:xfrm>
          <a:prstGeom prst="rect">
            <a:avLst/>
          </a:prstGeom>
          <a:solidFill>
            <a:schemeClr val="accent6"/>
          </a:solidFill>
          <a:ln>
            <a:noFill/>
          </a:ln>
        </p:spPr>
        <p:txBody>
          <a:bodyPr anchor="ctr"/>
          <a:lstStyle/>
          <a:p>
            <a:pPr algn="ctr" defTabSz="385753">
              <a:defRPr/>
            </a:pPr>
            <a:endParaRPr lang="en-US" sz="1500" b="1" dirty="0">
              <a:solidFill>
                <a:srgbClr val="FFFFFF"/>
              </a:solidFill>
              <a:cs typeface="Calibri" panose="020F0502020204030204" pitchFamily="34" charset="0"/>
            </a:endParaRPr>
          </a:p>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Boosted PI + 2 NRTIs</a:t>
            </a:r>
            <a:r>
              <a:rPr lang="en-US" sz="1500" b="1" baseline="30000" dirty="0">
                <a:solidFill>
                  <a:srgbClr val="FFFFFF"/>
                </a:solidFill>
                <a:cs typeface="Calibri" panose="020F0502020204030204" pitchFamily="34" charset="0"/>
              </a:rPr>
              <a:t>‡</a:t>
            </a:r>
            <a:endParaRPr lang="en-US" sz="1500" b="1" dirty="0">
              <a:solidFill>
                <a:srgbClr val="FFFFFF"/>
              </a:solidFill>
              <a:cs typeface="Calibri" panose="020F0502020204030204" pitchFamily="34" charset="0"/>
            </a:endParaRPr>
          </a:p>
          <a:p>
            <a:pPr algn="ctr" defTabSz="385753">
              <a:defRPr/>
            </a:pPr>
            <a:endParaRPr lang="en-US" sz="1500" b="1" dirty="0">
              <a:solidFill>
                <a:srgbClr val="FFFFFF"/>
              </a:solidFill>
              <a:cs typeface="Calibri" panose="020F0502020204030204" pitchFamily="34" charset="0"/>
            </a:endParaRPr>
          </a:p>
        </p:txBody>
      </p:sp>
      <p:cxnSp>
        <p:nvCxnSpPr>
          <p:cNvPr id="27" name="Straight Arrow Connector 8"/>
          <p:cNvCxnSpPr>
            <a:cxnSpLocks noChangeShapeType="1"/>
          </p:cNvCxnSpPr>
          <p:nvPr/>
        </p:nvCxnSpPr>
        <p:spPr bwMode="auto">
          <a:xfrm flipH="1">
            <a:off x="5014862" y="1443709"/>
            <a:ext cx="0" cy="140195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TextBox 6"/>
          <p:cNvSpPr txBox="1">
            <a:spLocks noChangeArrowheads="1"/>
          </p:cNvSpPr>
          <p:nvPr/>
        </p:nvSpPr>
        <p:spPr bwMode="auto">
          <a:xfrm>
            <a:off x="4878824" y="2139504"/>
            <a:ext cx="1367407"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385753">
              <a:lnSpc>
                <a:spcPct val="100000"/>
              </a:lnSpc>
              <a:spcBef>
                <a:spcPct val="0"/>
              </a:spcBef>
              <a:spcAft>
                <a:spcPct val="0"/>
              </a:spcAft>
              <a:buClrTx/>
              <a:buNone/>
              <a:defRPr/>
            </a:pPr>
            <a:r>
              <a:rPr lang="en-US" altLang="en-US" sz="1500" b="1" dirty="0">
                <a:solidFill>
                  <a:srgbClr val="000000"/>
                </a:solidFill>
                <a:latin typeface="+mn-lt"/>
                <a:cs typeface="Calibri" panose="020F0502020204030204" pitchFamily="34" charset="0"/>
              </a:rPr>
              <a:t>DTG only</a:t>
            </a:r>
          </a:p>
        </p:txBody>
      </p:sp>
      <p:sp>
        <p:nvSpPr>
          <p:cNvPr id="30" name="Rectangle 29"/>
          <p:cNvSpPr/>
          <p:nvPr/>
        </p:nvSpPr>
        <p:spPr bwMode="auto">
          <a:xfrm>
            <a:off x="3944331" y="2880443"/>
            <a:ext cx="2964466" cy="992834"/>
          </a:xfrm>
          <a:prstGeom prst="rect">
            <a:avLst/>
          </a:prstGeom>
          <a:solidFill>
            <a:schemeClr val="accent6"/>
          </a:solidFill>
          <a:ln>
            <a:noFill/>
          </a:ln>
        </p:spPr>
        <p:txBody>
          <a:bodyPr anchor="ctr"/>
          <a:lstStyle/>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DTG</a:t>
            </a:r>
            <a:r>
              <a:rPr lang="en-US" sz="1500" b="1" baseline="30000" dirty="0">
                <a:solidFill>
                  <a:srgbClr val="FFFFFF"/>
                </a:solidFill>
                <a:cs typeface="Calibri" panose="020F0502020204030204" pitchFamily="34" charset="0"/>
              </a:rPr>
              <a:t>†</a:t>
            </a:r>
            <a:r>
              <a:rPr lang="en-US" sz="1500" b="1" dirty="0">
                <a:solidFill>
                  <a:srgbClr val="FFFFFF"/>
                </a:solidFill>
                <a:cs typeface="Calibri" panose="020F0502020204030204" pitchFamily="34" charset="0"/>
              </a:rPr>
              <a:t> + 2 NRTIs</a:t>
            </a:r>
            <a:r>
              <a:rPr lang="en-US" sz="1500" b="1" baseline="30000" dirty="0">
                <a:solidFill>
                  <a:srgbClr val="FFFFFF"/>
                </a:solidFill>
                <a:cs typeface="Calibri" panose="020F0502020204030204" pitchFamily="34" charset="0"/>
              </a:rPr>
              <a:t>‡</a:t>
            </a:r>
          </a:p>
          <a:p>
            <a:pPr marL="257175" indent="-172641" defTabSz="385753">
              <a:buFont typeface="Wingdings" panose="05000000000000000000" pitchFamily="2" charset="2"/>
              <a:buChar char="§"/>
              <a:defRPr/>
            </a:pPr>
            <a:r>
              <a:rPr lang="en-US" sz="1500" b="1" dirty="0">
                <a:solidFill>
                  <a:srgbClr val="FFFFFF"/>
                </a:solidFill>
                <a:cs typeface="Calibri" panose="020F0502020204030204" pitchFamily="34" charset="0"/>
              </a:rPr>
              <a:t>2 and preferable 3 fully active drugs</a:t>
            </a:r>
          </a:p>
        </p:txBody>
      </p:sp>
    </p:spTree>
    <p:extLst>
      <p:ext uri="{BB962C8B-B14F-4D97-AF65-F5344CB8AC3E}">
        <p14:creationId xmlns:p14="http://schemas.microsoft.com/office/powerpoint/2010/main" val="766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94E5F6-735C-4BAD-8729-27DDDA0E98A8}"/>
              </a:ext>
            </a:extLst>
          </p:cNvPr>
          <p:cNvSpPr>
            <a:spLocks noGrp="1"/>
          </p:cNvSpPr>
          <p:nvPr>
            <p:ph type="title"/>
          </p:nvPr>
        </p:nvSpPr>
        <p:spPr>
          <a:xfrm>
            <a:off x="417094" y="50260"/>
            <a:ext cx="8536991" cy="929485"/>
          </a:xfrm>
        </p:spPr>
        <p:txBody>
          <a:bodyPr/>
          <a:lstStyle/>
          <a:p>
            <a:r>
              <a:rPr lang="en-US" sz="3200" dirty="0"/>
              <a:t>Luke’s Cumulative Drug Resistance History</a:t>
            </a:r>
          </a:p>
        </p:txBody>
      </p:sp>
      <p:graphicFrame>
        <p:nvGraphicFramePr>
          <p:cNvPr id="5" name="Table 5">
            <a:extLst>
              <a:ext uri="{FF2B5EF4-FFF2-40B4-BE49-F238E27FC236}">
                <a16:creationId xmlns:a16="http://schemas.microsoft.com/office/drawing/2014/main" id="{D719A3A1-BE8E-D94F-9AD4-A53DDBB2E558}"/>
              </a:ext>
            </a:extLst>
          </p:cNvPr>
          <p:cNvGraphicFramePr>
            <a:graphicFrameLocks noGrp="1"/>
          </p:cNvGraphicFramePr>
          <p:nvPr>
            <p:ph idx="1"/>
            <p:extLst>
              <p:ext uri="{D42A27DB-BD31-4B8C-83A1-F6EECF244321}">
                <p14:modId xmlns:p14="http://schemas.microsoft.com/office/powerpoint/2010/main" val="3564178518"/>
              </p:ext>
            </p:extLst>
          </p:nvPr>
        </p:nvGraphicFramePr>
        <p:xfrm>
          <a:off x="417513" y="1141413"/>
          <a:ext cx="8308975" cy="3342452"/>
        </p:xfrm>
        <a:graphic>
          <a:graphicData uri="http://schemas.openxmlformats.org/drawingml/2006/table">
            <a:tbl>
              <a:tblPr firstRow="1" bandRow="1">
                <a:tableStyleId>{5C22544A-7EE6-4342-B048-85BDC9FD1C3A}</a:tableStyleId>
              </a:tblPr>
              <a:tblGrid>
                <a:gridCol w="1840945">
                  <a:extLst>
                    <a:ext uri="{9D8B030D-6E8A-4147-A177-3AD203B41FA5}">
                      <a16:colId xmlns:a16="http://schemas.microsoft.com/office/drawing/2014/main" val="2102837821"/>
                    </a:ext>
                  </a:extLst>
                </a:gridCol>
                <a:gridCol w="2599981">
                  <a:extLst>
                    <a:ext uri="{9D8B030D-6E8A-4147-A177-3AD203B41FA5}">
                      <a16:colId xmlns:a16="http://schemas.microsoft.com/office/drawing/2014/main" val="3134546382"/>
                    </a:ext>
                  </a:extLst>
                </a:gridCol>
                <a:gridCol w="3868049">
                  <a:extLst>
                    <a:ext uri="{9D8B030D-6E8A-4147-A177-3AD203B41FA5}">
                      <a16:colId xmlns:a16="http://schemas.microsoft.com/office/drawing/2014/main" val="565328678"/>
                    </a:ext>
                  </a:extLst>
                </a:gridCol>
              </a:tblGrid>
              <a:tr h="469229">
                <a:tc>
                  <a:txBody>
                    <a:bodyPr/>
                    <a:lstStyle/>
                    <a:p>
                      <a:pPr algn="l"/>
                      <a:r>
                        <a:rPr lang="en-US" sz="1800" dirty="0"/>
                        <a:t>Drug Class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800" dirty="0"/>
                        <a:t>Mutations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800" dirty="0"/>
                        <a:t>Predicted Susceptibility</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358367879"/>
                  </a:ext>
                </a:extLst>
              </a:tr>
              <a:tr h="732768">
                <a:tc>
                  <a:txBody>
                    <a:bodyPr/>
                    <a:lstStyle/>
                    <a:p>
                      <a:r>
                        <a:rPr lang="en-US" sz="1600" dirty="0"/>
                        <a:t>NRTIs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M4IL, K70R, M184V, L210W, T215Y</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Abacavir and tenofovir: Intermediate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81470269"/>
                  </a:ext>
                </a:extLst>
              </a:tr>
              <a:tr h="469229">
                <a:tc>
                  <a:txBody>
                    <a:bodyPr/>
                    <a:lstStyle/>
                    <a:p>
                      <a:r>
                        <a:rPr lang="en-US" sz="1600" dirty="0"/>
                        <a:t>NNRTIs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l"/>
                      <a:r>
                        <a:rPr lang="en-US" sz="1600" dirty="0"/>
                        <a:t>K103N, Y188L</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l"/>
                      <a:r>
                        <a:rPr lang="en-US" sz="1600" dirty="0"/>
                        <a:t>Etravirine: Potential low-level resistance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9234052"/>
                  </a:ext>
                </a:extLst>
              </a:tr>
              <a:tr h="469229">
                <a:tc>
                  <a:txBody>
                    <a:bodyPr/>
                    <a:lstStyle/>
                    <a:p>
                      <a:r>
                        <a:rPr lang="en-US" sz="1600" dirty="0"/>
                        <a:t>PIs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D30N, 150V, L76V, V82A</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Darunavir and atazanavir: Intermediate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937866296"/>
                  </a:ext>
                </a:extLst>
              </a:tr>
              <a:tr h="732768">
                <a:tc>
                  <a:txBody>
                    <a:bodyPr/>
                    <a:lstStyle/>
                    <a:p>
                      <a:r>
                        <a:rPr lang="en-US" sz="1600" dirty="0"/>
                        <a:t>INSTIs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l"/>
                      <a:r>
                        <a:rPr lang="en-US" sz="1600" dirty="0"/>
                        <a:t>G140S, Q148H</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algn="l"/>
                      <a:r>
                        <a:rPr lang="en-US" sz="1600" dirty="0"/>
                        <a:t>Dolutegravir and bictegravir: Intermediate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4543684"/>
                  </a:ext>
                </a:extLst>
              </a:tr>
              <a:tr h="469229">
                <a:tc>
                  <a:txBody>
                    <a:bodyPr/>
                    <a:lstStyle/>
                    <a:p>
                      <a:r>
                        <a:rPr lang="en-US" sz="1600" dirty="0"/>
                        <a:t>CCR5 antagonist</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Dual/mixed tropic</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t>Maraviroc resistant</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881250710"/>
                  </a:ext>
                </a:extLst>
              </a:tr>
            </a:tbl>
          </a:graphicData>
        </a:graphic>
      </p:graphicFrame>
      <p:sp>
        <p:nvSpPr>
          <p:cNvPr id="6" name="Text Placeholder 5">
            <a:extLst>
              <a:ext uri="{FF2B5EF4-FFF2-40B4-BE49-F238E27FC236}">
                <a16:creationId xmlns:a16="http://schemas.microsoft.com/office/drawing/2014/main" id="{E57B2254-38BD-4405-B002-22536E1C3EA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7125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67F90-5368-489A-A80D-E6EF9081E027}"/>
              </a:ext>
            </a:extLst>
          </p:cNvPr>
          <p:cNvSpPr>
            <a:spLocks noGrp="1"/>
          </p:cNvSpPr>
          <p:nvPr>
            <p:ph type="title"/>
          </p:nvPr>
        </p:nvSpPr>
        <p:spPr/>
        <p:txBody>
          <a:bodyPr/>
          <a:lstStyle/>
          <a:p>
            <a:r>
              <a:rPr lang="en-US" sz="3200" dirty="0"/>
              <a:t>Fostemsavir in Adults with Multi-Drug Resistant HIV-1 Infection</a:t>
            </a:r>
          </a:p>
        </p:txBody>
      </p:sp>
      <p:sp>
        <p:nvSpPr>
          <p:cNvPr id="6" name="Content Placeholder 5">
            <a:extLst>
              <a:ext uri="{FF2B5EF4-FFF2-40B4-BE49-F238E27FC236}">
                <a16:creationId xmlns:a16="http://schemas.microsoft.com/office/drawing/2014/main" id="{567B5ACC-46DE-3F43-ACA1-67F18CA42F71}"/>
              </a:ext>
            </a:extLst>
          </p:cNvPr>
          <p:cNvSpPr>
            <a:spLocks noGrp="1"/>
          </p:cNvSpPr>
          <p:nvPr>
            <p:ph idx="1"/>
          </p:nvPr>
        </p:nvSpPr>
        <p:spPr>
          <a:xfrm>
            <a:off x="417095" y="1142178"/>
            <a:ext cx="1960345" cy="1975926"/>
          </a:xfrm>
        </p:spPr>
        <p:txBody>
          <a:bodyPr/>
          <a:lstStyle/>
          <a:p>
            <a:r>
              <a:rPr lang="en-US" sz="1400" dirty="0">
                <a:solidFill>
                  <a:srgbClr val="1D1C1D"/>
                </a:solidFill>
              </a:rPr>
              <a:t>Patients with multidrug-resistant HIV-1 infection, who received fostemsavir had a significantly greater decrease in the HIV-1 RNA level than placebo during first 8 days</a:t>
            </a:r>
          </a:p>
          <a:p>
            <a:r>
              <a:rPr lang="en-US" sz="1400" dirty="0">
                <a:solidFill>
                  <a:srgbClr val="1D1C1D"/>
                </a:solidFill>
              </a:rPr>
              <a:t>At wk 48, a virologic response (HIV-1 RNA level, &lt; 40 c/mL) occurred in 54% of patients in the randomized cohort and 38% of those in the non-randomized cohort</a:t>
            </a:r>
            <a:endParaRPr lang="en-US" sz="1400" dirty="0"/>
          </a:p>
          <a:p>
            <a:endParaRPr lang="en-US" sz="1400" dirty="0"/>
          </a:p>
        </p:txBody>
      </p:sp>
      <p:sp>
        <p:nvSpPr>
          <p:cNvPr id="7" name="Text Placeholder 6">
            <a:extLst>
              <a:ext uri="{FF2B5EF4-FFF2-40B4-BE49-F238E27FC236}">
                <a16:creationId xmlns:a16="http://schemas.microsoft.com/office/drawing/2014/main" id="{5C3C2E71-4C60-4718-8510-F112DC56C0B8}"/>
              </a:ext>
            </a:extLst>
          </p:cNvPr>
          <p:cNvSpPr>
            <a:spLocks noGrp="1"/>
          </p:cNvSpPr>
          <p:nvPr>
            <p:ph type="body" sz="quarter" idx="10"/>
          </p:nvPr>
        </p:nvSpPr>
        <p:spPr>
          <a:xfrm>
            <a:off x="0" y="4761857"/>
            <a:ext cx="9144000" cy="381643"/>
          </a:xfrm>
        </p:spPr>
        <p:txBody>
          <a:bodyPr/>
          <a:lstStyle/>
          <a:p>
            <a:pPr marL="0" indent="0"/>
            <a:r>
              <a:rPr lang="en-US" sz="1000" dirty="0"/>
              <a:t>c = copies; No. = number; RNA = ribonucleic acid</a:t>
            </a:r>
            <a:br>
              <a:rPr lang="en-US" sz="1000" dirty="0"/>
            </a:br>
            <a:r>
              <a:rPr lang="en-US" sz="1000" dirty="0" err="1"/>
              <a:t>Kozal</a:t>
            </a:r>
            <a:r>
              <a:rPr lang="en-US" sz="1000" dirty="0"/>
              <a:t> M, et al. </a:t>
            </a:r>
            <a:r>
              <a:rPr lang="en-US" sz="1000" i="1" dirty="0"/>
              <a:t>N </a:t>
            </a:r>
            <a:r>
              <a:rPr lang="en-US" sz="1000" i="1" dirty="0" err="1"/>
              <a:t>Engl</a:t>
            </a:r>
            <a:r>
              <a:rPr lang="en-US" sz="1000" i="1" dirty="0"/>
              <a:t> J Med</a:t>
            </a:r>
            <a:r>
              <a:rPr lang="en-US" sz="1000" dirty="0"/>
              <a:t>. 2020;382(13):1232-1243.</a:t>
            </a:r>
          </a:p>
        </p:txBody>
      </p:sp>
      <p:sp>
        <p:nvSpPr>
          <p:cNvPr id="9" name="TextBox 8">
            <a:extLst>
              <a:ext uri="{FF2B5EF4-FFF2-40B4-BE49-F238E27FC236}">
                <a16:creationId xmlns:a16="http://schemas.microsoft.com/office/drawing/2014/main" id="{DBB9275E-10B2-6443-826D-4D4B123FCA79}"/>
              </a:ext>
            </a:extLst>
          </p:cNvPr>
          <p:cNvSpPr txBox="1"/>
          <p:nvPr/>
        </p:nvSpPr>
        <p:spPr>
          <a:xfrm>
            <a:off x="3874288" y="1090700"/>
            <a:ext cx="4057842" cy="369332"/>
          </a:xfrm>
          <a:prstGeom prst="rect">
            <a:avLst/>
          </a:prstGeom>
          <a:noFill/>
        </p:spPr>
        <p:txBody>
          <a:bodyPr wrap="none" rtlCol="0">
            <a:spAutoFit/>
          </a:bodyPr>
          <a:lstStyle/>
          <a:p>
            <a:r>
              <a:rPr lang="en-US" dirty="0"/>
              <a:t>Virologic Response Through Week 48</a:t>
            </a:r>
          </a:p>
        </p:txBody>
      </p:sp>
      <p:pic>
        <p:nvPicPr>
          <p:cNvPr id="5" name="Picture 4">
            <a:extLst>
              <a:ext uri="{FF2B5EF4-FFF2-40B4-BE49-F238E27FC236}">
                <a16:creationId xmlns:a16="http://schemas.microsoft.com/office/drawing/2014/main" id="{D2696C60-BBD4-3A41-B220-3E1088AB142D}"/>
              </a:ext>
            </a:extLst>
          </p:cNvPr>
          <p:cNvPicPr>
            <a:picLocks noChangeAspect="1"/>
          </p:cNvPicPr>
          <p:nvPr/>
        </p:nvPicPr>
        <p:blipFill>
          <a:blip r:embed="rId3"/>
          <a:srcRect/>
          <a:stretch/>
        </p:blipFill>
        <p:spPr>
          <a:xfrm>
            <a:off x="1942774" y="1385029"/>
            <a:ext cx="7086600" cy="3111500"/>
          </a:xfrm>
          <a:prstGeom prst="rect">
            <a:avLst/>
          </a:prstGeom>
        </p:spPr>
      </p:pic>
    </p:spTree>
    <p:extLst>
      <p:ext uri="{BB962C8B-B14F-4D97-AF65-F5344CB8AC3E}">
        <p14:creationId xmlns:p14="http://schemas.microsoft.com/office/powerpoint/2010/main" val="1115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7D8B84-7E5A-4B9A-A38C-18953BBB980B}"/>
              </a:ext>
            </a:extLst>
          </p:cNvPr>
          <p:cNvSpPr>
            <a:spLocks noGrp="1"/>
          </p:cNvSpPr>
          <p:nvPr>
            <p:ph type="title"/>
          </p:nvPr>
        </p:nvSpPr>
        <p:spPr/>
        <p:txBody>
          <a:bodyPr/>
          <a:lstStyle/>
          <a:p>
            <a:r>
              <a:rPr lang="en-US" sz="3200" dirty="0"/>
              <a:t>Efficacy and Safety of Ibalizumab</a:t>
            </a:r>
          </a:p>
        </p:txBody>
      </p:sp>
      <p:sp>
        <p:nvSpPr>
          <p:cNvPr id="14" name="Text Placeholder 13">
            <a:extLst>
              <a:ext uri="{FF2B5EF4-FFF2-40B4-BE49-F238E27FC236}">
                <a16:creationId xmlns:a16="http://schemas.microsoft.com/office/drawing/2014/main" id="{DD3595C5-05D6-443B-9DCF-9DFAE857CCEC}"/>
              </a:ext>
            </a:extLst>
          </p:cNvPr>
          <p:cNvSpPr>
            <a:spLocks noGrp="1"/>
          </p:cNvSpPr>
          <p:nvPr>
            <p:ph type="body" sz="quarter" idx="10"/>
          </p:nvPr>
        </p:nvSpPr>
        <p:spPr>
          <a:xfrm>
            <a:off x="0" y="4892662"/>
            <a:ext cx="9144000" cy="250838"/>
          </a:xfrm>
        </p:spPr>
        <p:txBody>
          <a:bodyPr/>
          <a:lstStyle/>
          <a:p>
            <a:r>
              <a:rPr lang="en-US" sz="1000" dirty="0"/>
              <a:t>Emu B, et al. </a:t>
            </a:r>
            <a:r>
              <a:rPr lang="en-US" sz="1000" i="1" dirty="0"/>
              <a:t>N </a:t>
            </a:r>
            <a:r>
              <a:rPr lang="en-US" sz="1000" i="1" dirty="0" err="1"/>
              <a:t>Engl</a:t>
            </a:r>
            <a:r>
              <a:rPr lang="en-US" sz="1000" i="1" dirty="0"/>
              <a:t> J Med</a:t>
            </a:r>
            <a:r>
              <a:rPr lang="en-US" sz="1000" dirty="0"/>
              <a:t>. 2018;379(7):645-654.</a:t>
            </a:r>
          </a:p>
        </p:txBody>
      </p:sp>
      <p:graphicFrame>
        <p:nvGraphicFramePr>
          <p:cNvPr id="7" name="Chart 6">
            <a:extLst>
              <a:ext uri="{FF2B5EF4-FFF2-40B4-BE49-F238E27FC236}">
                <a16:creationId xmlns:a16="http://schemas.microsoft.com/office/drawing/2014/main" id="{10FE6444-A487-034D-A7B6-E6725C221BFC}"/>
              </a:ext>
            </a:extLst>
          </p:cNvPr>
          <p:cNvGraphicFramePr/>
          <p:nvPr>
            <p:extLst>
              <p:ext uri="{D42A27DB-BD31-4B8C-83A1-F6EECF244321}">
                <p14:modId xmlns:p14="http://schemas.microsoft.com/office/powerpoint/2010/main" val="43563295"/>
              </p:ext>
            </p:extLst>
          </p:nvPr>
        </p:nvGraphicFramePr>
        <p:xfrm>
          <a:off x="4876134" y="1251697"/>
          <a:ext cx="4292600" cy="38099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061AD32-F8C8-E44C-B55D-2238AFBD3C7E}"/>
              </a:ext>
            </a:extLst>
          </p:cNvPr>
          <p:cNvSpPr txBox="1"/>
          <p:nvPr/>
        </p:nvSpPr>
        <p:spPr>
          <a:xfrm rot="16200000">
            <a:off x="4258066" y="2375054"/>
            <a:ext cx="1021433" cy="276999"/>
          </a:xfrm>
          <a:prstGeom prst="rect">
            <a:avLst/>
          </a:prstGeom>
          <a:noFill/>
        </p:spPr>
        <p:txBody>
          <a:bodyPr wrap="none" rtlCol="0">
            <a:spAutoFit/>
          </a:bodyPr>
          <a:lstStyle/>
          <a:p>
            <a:r>
              <a:rPr lang="en-US" sz="1200" dirty="0"/>
              <a:t>Patients (%)</a:t>
            </a:r>
          </a:p>
        </p:txBody>
      </p:sp>
      <p:grpSp>
        <p:nvGrpSpPr>
          <p:cNvPr id="62" name="Group 61">
            <a:extLst>
              <a:ext uri="{FF2B5EF4-FFF2-40B4-BE49-F238E27FC236}">
                <a16:creationId xmlns:a16="http://schemas.microsoft.com/office/drawing/2014/main" id="{7896233C-4E0F-514F-8CEC-13BBA6E1CC83}"/>
              </a:ext>
            </a:extLst>
          </p:cNvPr>
          <p:cNvGrpSpPr/>
          <p:nvPr/>
        </p:nvGrpSpPr>
        <p:grpSpPr>
          <a:xfrm>
            <a:off x="195220" y="1021275"/>
            <a:ext cx="4433565" cy="3849145"/>
            <a:chOff x="195220" y="1021275"/>
            <a:chExt cx="4433565" cy="3849145"/>
          </a:xfrm>
        </p:grpSpPr>
        <p:sp>
          <p:nvSpPr>
            <p:cNvPr id="61" name="TextBox 60">
              <a:extLst>
                <a:ext uri="{FF2B5EF4-FFF2-40B4-BE49-F238E27FC236}">
                  <a16:creationId xmlns:a16="http://schemas.microsoft.com/office/drawing/2014/main" id="{3EDD6C83-F74D-EB43-A7C9-11858D536B4C}"/>
                </a:ext>
              </a:extLst>
            </p:cNvPr>
            <p:cNvSpPr txBox="1"/>
            <p:nvPr/>
          </p:nvSpPr>
          <p:spPr>
            <a:xfrm>
              <a:off x="195220" y="1021275"/>
              <a:ext cx="4433565" cy="3840480"/>
            </a:xfrm>
            <a:prstGeom prst="rect">
              <a:avLst/>
            </a:prstGeom>
            <a:solidFill>
              <a:schemeClr val="bg1">
                <a:lumMod val="95000"/>
              </a:schemeClr>
            </a:solidFill>
          </p:spPr>
          <p:txBody>
            <a:bodyPr wrap="square" rtlCol="0">
              <a:spAutoFit/>
            </a:bodyPr>
            <a:lstStyle/>
            <a:p>
              <a:endParaRPr lang="en-US" dirty="0"/>
            </a:p>
          </p:txBody>
        </p:sp>
        <p:grpSp>
          <p:nvGrpSpPr>
            <p:cNvPr id="56" name="Group 55">
              <a:extLst>
                <a:ext uri="{FF2B5EF4-FFF2-40B4-BE49-F238E27FC236}">
                  <a16:creationId xmlns:a16="http://schemas.microsoft.com/office/drawing/2014/main" id="{7F5D97C0-59DA-4649-B941-1939672DA9B6}"/>
                </a:ext>
              </a:extLst>
            </p:cNvPr>
            <p:cNvGrpSpPr/>
            <p:nvPr/>
          </p:nvGrpSpPr>
          <p:grpSpPr>
            <a:xfrm>
              <a:off x="366558" y="2597070"/>
              <a:ext cx="4257587" cy="2273350"/>
              <a:chOff x="171736" y="1581388"/>
              <a:chExt cx="4257587" cy="2273350"/>
            </a:xfrm>
          </p:grpSpPr>
          <p:grpSp>
            <p:nvGrpSpPr>
              <p:cNvPr id="47" name="Group 46">
                <a:extLst>
                  <a:ext uri="{FF2B5EF4-FFF2-40B4-BE49-F238E27FC236}">
                    <a16:creationId xmlns:a16="http://schemas.microsoft.com/office/drawing/2014/main" id="{7938F60D-B5AD-9444-8F63-589A72223AF6}"/>
                  </a:ext>
                </a:extLst>
              </p:cNvPr>
              <p:cNvGrpSpPr/>
              <p:nvPr/>
            </p:nvGrpSpPr>
            <p:grpSpPr>
              <a:xfrm>
                <a:off x="171736" y="2775012"/>
                <a:ext cx="4257587" cy="1079726"/>
                <a:chOff x="204373" y="3478661"/>
                <a:chExt cx="4257587" cy="1079726"/>
              </a:xfrm>
            </p:grpSpPr>
            <p:sp>
              <p:nvSpPr>
                <p:cNvPr id="40" name="Rectangle 39">
                  <a:extLst>
                    <a:ext uri="{FF2B5EF4-FFF2-40B4-BE49-F238E27FC236}">
                      <a16:creationId xmlns:a16="http://schemas.microsoft.com/office/drawing/2014/main" id="{79DB0CAC-4742-DE4A-9F1E-C0028106A276}"/>
                    </a:ext>
                  </a:extLst>
                </p:cNvPr>
                <p:cNvSpPr/>
                <p:nvPr/>
              </p:nvSpPr>
              <p:spPr>
                <a:xfrm>
                  <a:off x="2526910" y="3478661"/>
                  <a:ext cx="1710495" cy="566928"/>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264131C-FEC6-5E41-9C37-D2A7D0990841}"/>
                    </a:ext>
                  </a:extLst>
                </p:cNvPr>
                <p:cNvCxnSpPr/>
                <p:nvPr/>
              </p:nvCxnSpPr>
              <p:spPr>
                <a:xfrm>
                  <a:off x="417095" y="4064000"/>
                  <a:ext cx="3812005"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C7CD623-A50E-9D4A-8C7B-6494B9D9F034}"/>
                    </a:ext>
                  </a:extLst>
                </p:cNvPr>
                <p:cNvCxnSpPr/>
                <p:nvPr/>
              </p:nvCxnSpPr>
              <p:spPr>
                <a:xfrm>
                  <a:off x="417095" y="4051300"/>
                  <a:ext cx="0" cy="7620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EE310DA7-29CC-7644-B9C7-5CF6EEE1E4DD}"/>
                    </a:ext>
                  </a:extLst>
                </p:cNvPr>
                <p:cNvSpPr txBox="1"/>
                <p:nvPr/>
              </p:nvSpPr>
              <p:spPr>
                <a:xfrm>
                  <a:off x="204373" y="4127500"/>
                  <a:ext cx="425444" cy="430887"/>
                </a:xfrm>
                <a:prstGeom prst="rect">
                  <a:avLst/>
                </a:prstGeom>
                <a:noFill/>
              </p:spPr>
              <p:txBody>
                <a:bodyPr wrap="square" rtlCol="0">
                  <a:spAutoFit/>
                </a:bodyPr>
                <a:lstStyle/>
                <a:p>
                  <a:r>
                    <a:rPr lang="en-US" sz="1050" dirty="0"/>
                    <a:t>Wk - 6</a:t>
                  </a:r>
                </a:p>
              </p:txBody>
            </p:sp>
            <p:grpSp>
              <p:nvGrpSpPr>
                <p:cNvPr id="20" name="Group 19">
                  <a:extLst>
                    <a:ext uri="{FF2B5EF4-FFF2-40B4-BE49-F238E27FC236}">
                      <a16:creationId xmlns:a16="http://schemas.microsoft.com/office/drawing/2014/main" id="{7301CBB4-AE66-DB48-BF85-03025B17A9F8}"/>
                    </a:ext>
                  </a:extLst>
                </p:cNvPr>
                <p:cNvGrpSpPr/>
                <p:nvPr/>
              </p:nvGrpSpPr>
              <p:grpSpPr>
                <a:xfrm>
                  <a:off x="925095" y="4051299"/>
                  <a:ext cx="425444" cy="507088"/>
                  <a:chOff x="925095" y="4051299"/>
                  <a:chExt cx="425444" cy="507088"/>
                </a:xfrm>
              </p:grpSpPr>
              <p:sp>
                <p:nvSpPr>
                  <p:cNvPr id="17" name="TextBox 16">
                    <a:extLst>
                      <a:ext uri="{FF2B5EF4-FFF2-40B4-BE49-F238E27FC236}">
                        <a16:creationId xmlns:a16="http://schemas.microsoft.com/office/drawing/2014/main" id="{26F19F94-415E-A34B-A0D2-3920A8157E4F}"/>
                      </a:ext>
                    </a:extLst>
                  </p:cNvPr>
                  <p:cNvSpPr txBox="1"/>
                  <p:nvPr/>
                </p:nvSpPr>
                <p:spPr>
                  <a:xfrm>
                    <a:off x="925095" y="4127500"/>
                    <a:ext cx="425444" cy="430887"/>
                  </a:xfrm>
                  <a:prstGeom prst="rect">
                    <a:avLst/>
                  </a:prstGeom>
                  <a:noFill/>
                </p:spPr>
                <p:txBody>
                  <a:bodyPr wrap="square" rtlCol="0">
                    <a:spAutoFit/>
                  </a:bodyPr>
                  <a:lstStyle/>
                  <a:p>
                    <a:pPr algn="ctr"/>
                    <a:r>
                      <a:rPr lang="en-US" sz="1050" dirty="0"/>
                      <a:t>Day 0</a:t>
                    </a:r>
                  </a:p>
                </p:txBody>
              </p:sp>
              <p:cxnSp>
                <p:nvCxnSpPr>
                  <p:cNvPr id="19" name="Straight Connector 18">
                    <a:extLst>
                      <a:ext uri="{FF2B5EF4-FFF2-40B4-BE49-F238E27FC236}">
                        <a16:creationId xmlns:a16="http://schemas.microsoft.com/office/drawing/2014/main" id="{3A6CDFD1-D386-B349-B43F-3A547378F3B7}"/>
                      </a:ext>
                    </a:extLst>
                  </p:cNvPr>
                  <p:cNvCxnSpPr>
                    <a:endCxn id="17" idx="0"/>
                  </p:cNvCxnSpPr>
                  <p:nvPr/>
                </p:nvCxnSpPr>
                <p:spPr>
                  <a:xfrm>
                    <a:off x="1117600" y="4051299"/>
                    <a:ext cx="0" cy="762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B9C1B77E-D34B-4F42-BDD6-C5272D40B1D7}"/>
                    </a:ext>
                  </a:extLst>
                </p:cNvPr>
                <p:cNvGrpSpPr/>
                <p:nvPr/>
              </p:nvGrpSpPr>
              <p:grpSpPr>
                <a:xfrm>
                  <a:off x="1625601" y="4051299"/>
                  <a:ext cx="425444" cy="507088"/>
                  <a:chOff x="925095" y="4051299"/>
                  <a:chExt cx="425444" cy="507088"/>
                </a:xfrm>
              </p:grpSpPr>
              <p:sp>
                <p:nvSpPr>
                  <p:cNvPr id="22" name="TextBox 21">
                    <a:extLst>
                      <a:ext uri="{FF2B5EF4-FFF2-40B4-BE49-F238E27FC236}">
                        <a16:creationId xmlns:a16="http://schemas.microsoft.com/office/drawing/2014/main" id="{7D731305-C830-9D4C-835D-2EDC5B178411}"/>
                      </a:ext>
                    </a:extLst>
                  </p:cNvPr>
                  <p:cNvSpPr txBox="1"/>
                  <p:nvPr/>
                </p:nvSpPr>
                <p:spPr>
                  <a:xfrm>
                    <a:off x="925095" y="4127500"/>
                    <a:ext cx="425444" cy="430887"/>
                  </a:xfrm>
                  <a:prstGeom prst="rect">
                    <a:avLst/>
                  </a:prstGeom>
                  <a:noFill/>
                </p:spPr>
                <p:txBody>
                  <a:bodyPr wrap="square" rtlCol="0">
                    <a:spAutoFit/>
                  </a:bodyPr>
                  <a:lstStyle/>
                  <a:p>
                    <a:pPr algn="ctr"/>
                    <a:r>
                      <a:rPr lang="en-US" sz="1050" dirty="0"/>
                      <a:t>Day 7</a:t>
                    </a:r>
                  </a:p>
                </p:txBody>
              </p:sp>
              <p:cxnSp>
                <p:nvCxnSpPr>
                  <p:cNvPr id="23" name="Straight Connector 22">
                    <a:extLst>
                      <a:ext uri="{FF2B5EF4-FFF2-40B4-BE49-F238E27FC236}">
                        <a16:creationId xmlns:a16="http://schemas.microsoft.com/office/drawing/2014/main" id="{3A8E94FE-D418-A846-B5EA-3F8D0BB55348}"/>
                      </a:ext>
                    </a:extLst>
                  </p:cNvPr>
                  <p:cNvCxnSpPr>
                    <a:endCxn id="22" idx="0"/>
                  </p:cNvCxnSpPr>
                  <p:nvPr/>
                </p:nvCxnSpPr>
                <p:spPr>
                  <a:xfrm>
                    <a:off x="1117600" y="4051299"/>
                    <a:ext cx="0" cy="762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D26DEF7-AD6F-AE41-A870-C0F01C52B45F}"/>
                    </a:ext>
                  </a:extLst>
                </p:cNvPr>
                <p:cNvGrpSpPr/>
                <p:nvPr/>
              </p:nvGrpSpPr>
              <p:grpSpPr>
                <a:xfrm>
                  <a:off x="2326185" y="4051299"/>
                  <a:ext cx="425444" cy="491699"/>
                  <a:chOff x="925095" y="4051299"/>
                  <a:chExt cx="425444" cy="491699"/>
                </a:xfrm>
              </p:grpSpPr>
              <p:sp>
                <p:nvSpPr>
                  <p:cNvPr id="25" name="TextBox 24">
                    <a:extLst>
                      <a:ext uri="{FF2B5EF4-FFF2-40B4-BE49-F238E27FC236}">
                        <a16:creationId xmlns:a16="http://schemas.microsoft.com/office/drawing/2014/main" id="{51D51739-0360-2542-B9B2-78A8D860CD6B}"/>
                      </a:ext>
                    </a:extLst>
                  </p:cNvPr>
                  <p:cNvSpPr txBox="1"/>
                  <p:nvPr/>
                </p:nvSpPr>
                <p:spPr>
                  <a:xfrm>
                    <a:off x="925095" y="4127500"/>
                    <a:ext cx="425444" cy="415498"/>
                  </a:xfrm>
                  <a:prstGeom prst="rect">
                    <a:avLst/>
                  </a:prstGeom>
                  <a:noFill/>
                </p:spPr>
                <p:txBody>
                  <a:bodyPr wrap="square" rtlCol="0">
                    <a:spAutoFit/>
                  </a:bodyPr>
                  <a:lstStyle/>
                  <a:p>
                    <a:pPr algn="ctr"/>
                    <a:r>
                      <a:rPr lang="en-US" sz="1050" dirty="0"/>
                      <a:t>Day 14</a:t>
                    </a:r>
                  </a:p>
                </p:txBody>
              </p:sp>
              <p:cxnSp>
                <p:nvCxnSpPr>
                  <p:cNvPr id="26" name="Straight Connector 25">
                    <a:extLst>
                      <a:ext uri="{FF2B5EF4-FFF2-40B4-BE49-F238E27FC236}">
                        <a16:creationId xmlns:a16="http://schemas.microsoft.com/office/drawing/2014/main" id="{B432A77E-ADD4-6246-94B2-ABBB7FAFB5EA}"/>
                      </a:ext>
                    </a:extLst>
                  </p:cNvPr>
                  <p:cNvCxnSpPr>
                    <a:endCxn id="25" idx="0"/>
                  </p:cNvCxnSpPr>
                  <p:nvPr/>
                </p:nvCxnSpPr>
                <p:spPr>
                  <a:xfrm>
                    <a:off x="1117600" y="4051299"/>
                    <a:ext cx="0" cy="762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738A0E80-8D3B-8E44-92E1-9966B1C5298D}"/>
                    </a:ext>
                  </a:extLst>
                </p:cNvPr>
                <p:cNvGrpSpPr/>
                <p:nvPr/>
              </p:nvGrpSpPr>
              <p:grpSpPr>
                <a:xfrm>
                  <a:off x="2972836" y="4051299"/>
                  <a:ext cx="425444" cy="491699"/>
                  <a:chOff x="925095" y="4051299"/>
                  <a:chExt cx="425444" cy="491699"/>
                </a:xfrm>
              </p:grpSpPr>
              <p:sp>
                <p:nvSpPr>
                  <p:cNvPr id="28" name="TextBox 27">
                    <a:extLst>
                      <a:ext uri="{FF2B5EF4-FFF2-40B4-BE49-F238E27FC236}">
                        <a16:creationId xmlns:a16="http://schemas.microsoft.com/office/drawing/2014/main" id="{014CB1AB-8ED1-1943-886B-E78B781637DD}"/>
                      </a:ext>
                    </a:extLst>
                  </p:cNvPr>
                  <p:cNvSpPr txBox="1"/>
                  <p:nvPr/>
                </p:nvSpPr>
                <p:spPr>
                  <a:xfrm>
                    <a:off x="925095" y="4127500"/>
                    <a:ext cx="425444" cy="415498"/>
                  </a:xfrm>
                  <a:prstGeom prst="rect">
                    <a:avLst/>
                  </a:prstGeom>
                  <a:noFill/>
                </p:spPr>
                <p:txBody>
                  <a:bodyPr wrap="square" rtlCol="0">
                    <a:spAutoFit/>
                  </a:bodyPr>
                  <a:lstStyle/>
                  <a:p>
                    <a:pPr algn="ctr"/>
                    <a:r>
                      <a:rPr lang="en-US" sz="1050" dirty="0"/>
                      <a:t>Day 21</a:t>
                    </a:r>
                  </a:p>
                </p:txBody>
              </p:sp>
              <p:cxnSp>
                <p:nvCxnSpPr>
                  <p:cNvPr id="29" name="Straight Connector 28">
                    <a:extLst>
                      <a:ext uri="{FF2B5EF4-FFF2-40B4-BE49-F238E27FC236}">
                        <a16:creationId xmlns:a16="http://schemas.microsoft.com/office/drawing/2014/main" id="{27A3E24B-B61A-8E46-8F1F-54C55D9A3523}"/>
                      </a:ext>
                    </a:extLst>
                  </p:cNvPr>
                  <p:cNvCxnSpPr>
                    <a:endCxn id="28" idx="0"/>
                  </p:cNvCxnSpPr>
                  <p:nvPr/>
                </p:nvCxnSpPr>
                <p:spPr>
                  <a:xfrm>
                    <a:off x="1117600" y="4051299"/>
                    <a:ext cx="0" cy="762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2BB9D23B-D91E-BE49-9461-9FF7818F94F4}"/>
                    </a:ext>
                  </a:extLst>
                </p:cNvPr>
                <p:cNvGrpSpPr/>
                <p:nvPr/>
              </p:nvGrpSpPr>
              <p:grpSpPr>
                <a:xfrm>
                  <a:off x="4036516" y="4051299"/>
                  <a:ext cx="425444" cy="491699"/>
                  <a:chOff x="925095" y="4051299"/>
                  <a:chExt cx="425444" cy="491699"/>
                </a:xfrm>
              </p:grpSpPr>
              <p:sp>
                <p:nvSpPr>
                  <p:cNvPr id="31" name="TextBox 30">
                    <a:extLst>
                      <a:ext uri="{FF2B5EF4-FFF2-40B4-BE49-F238E27FC236}">
                        <a16:creationId xmlns:a16="http://schemas.microsoft.com/office/drawing/2014/main" id="{437E292C-FC6E-6644-88EF-62D7324FDDA4}"/>
                      </a:ext>
                    </a:extLst>
                  </p:cNvPr>
                  <p:cNvSpPr txBox="1"/>
                  <p:nvPr/>
                </p:nvSpPr>
                <p:spPr>
                  <a:xfrm>
                    <a:off x="925095" y="4127500"/>
                    <a:ext cx="425444" cy="415498"/>
                  </a:xfrm>
                  <a:prstGeom prst="rect">
                    <a:avLst/>
                  </a:prstGeom>
                  <a:noFill/>
                </p:spPr>
                <p:txBody>
                  <a:bodyPr wrap="square" rtlCol="0">
                    <a:spAutoFit/>
                  </a:bodyPr>
                  <a:lstStyle/>
                  <a:p>
                    <a:pPr algn="ctr"/>
                    <a:r>
                      <a:rPr lang="en-US" sz="1050" dirty="0"/>
                      <a:t>Wk 25</a:t>
                    </a:r>
                  </a:p>
                </p:txBody>
              </p:sp>
              <p:cxnSp>
                <p:nvCxnSpPr>
                  <p:cNvPr id="32" name="Straight Connector 31">
                    <a:extLst>
                      <a:ext uri="{FF2B5EF4-FFF2-40B4-BE49-F238E27FC236}">
                        <a16:creationId xmlns:a16="http://schemas.microsoft.com/office/drawing/2014/main" id="{C10EA4EB-BB16-5540-81CC-BE27986A3083}"/>
                      </a:ext>
                    </a:extLst>
                  </p:cNvPr>
                  <p:cNvCxnSpPr>
                    <a:endCxn id="31" idx="0"/>
                  </p:cNvCxnSpPr>
                  <p:nvPr/>
                </p:nvCxnSpPr>
                <p:spPr>
                  <a:xfrm>
                    <a:off x="1117600" y="4051299"/>
                    <a:ext cx="0" cy="762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34" name="Straight Connector 33">
                  <a:extLst>
                    <a:ext uri="{FF2B5EF4-FFF2-40B4-BE49-F238E27FC236}">
                      <a16:creationId xmlns:a16="http://schemas.microsoft.com/office/drawing/2014/main" id="{EC022FFE-FD4B-1142-81CB-C62F5A9FD5EE}"/>
                    </a:ext>
                  </a:extLst>
                </p:cNvPr>
                <p:cNvCxnSpPr/>
                <p:nvPr/>
              </p:nvCxnSpPr>
              <p:spPr>
                <a:xfrm>
                  <a:off x="3884531" y="4031276"/>
                  <a:ext cx="0" cy="9656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2E7A880-E697-CF4A-A0B2-13F642904721}"/>
                    </a:ext>
                  </a:extLst>
                </p:cNvPr>
                <p:cNvCxnSpPr/>
                <p:nvPr/>
              </p:nvCxnSpPr>
              <p:spPr>
                <a:xfrm flipV="1">
                  <a:off x="3837810" y="4011254"/>
                  <a:ext cx="53395" cy="96224"/>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C7F1C66D-9327-C845-93BD-1CA2CCFF3C6F}"/>
                    </a:ext>
                  </a:extLst>
                </p:cNvPr>
                <p:cNvCxnSpPr/>
                <p:nvPr/>
              </p:nvCxnSpPr>
              <p:spPr>
                <a:xfrm flipV="1">
                  <a:off x="3870607" y="4031276"/>
                  <a:ext cx="53395" cy="962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394D73F-FCF5-814D-B62C-C0174450AF2D}"/>
                    </a:ext>
                  </a:extLst>
                </p:cNvPr>
                <p:cNvSpPr txBox="1"/>
                <p:nvPr/>
              </p:nvSpPr>
              <p:spPr>
                <a:xfrm>
                  <a:off x="2707320" y="3643316"/>
                  <a:ext cx="1381920" cy="230832"/>
                </a:xfrm>
                <a:prstGeom prst="rect">
                  <a:avLst/>
                </a:prstGeom>
                <a:noFill/>
              </p:spPr>
              <p:txBody>
                <a:bodyPr wrap="square" rtlCol="0">
                  <a:spAutoFit/>
                </a:bodyPr>
                <a:lstStyle/>
                <a:p>
                  <a:pPr algn="ctr"/>
                  <a:r>
                    <a:rPr lang="en-US" sz="900" dirty="0"/>
                    <a:t>Maintenance Period</a:t>
                  </a:r>
                </a:p>
              </p:txBody>
            </p:sp>
            <p:sp>
              <p:nvSpPr>
                <p:cNvPr id="42" name="Rectangle 41">
                  <a:extLst>
                    <a:ext uri="{FF2B5EF4-FFF2-40B4-BE49-F238E27FC236}">
                      <a16:creationId xmlns:a16="http://schemas.microsoft.com/office/drawing/2014/main" id="{0AF91C0B-54D8-E540-9B84-17567F587474}"/>
                    </a:ext>
                  </a:extLst>
                </p:cNvPr>
                <p:cNvSpPr/>
                <p:nvPr/>
              </p:nvSpPr>
              <p:spPr>
                <a:xfrm>
                  <a:off x="1818022" y="3478661"/>
                  <a:ext cx="720885" cy="565648"/>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6E1125D-6EE3-1543-ABC5-C0A860C5B757}"/>
                    </a:ext>
                  </a:extLst>
                </p:cNvPr>
                <p:cNvSpPr txBox="1"/>
                <p:nvPr/>
              </p:nvSpPr>
              <p:spPr>
                <a:xfrm>
                  <a:off x="1643159" y="3504817"/>
                  <a:ext cx="1090640" cy="507831"/>
                </a:xfrm>
                <a:prstGeom prst="rect">
                  <a:avLst/>
                </a:prstGeom>
                <a:noFill/>
              </p:spPr>
              <p:txBody>
                <a:bodyPr wrap="square" rtlCol="0">
                  <a:spAutoFit/>
                </a:bodyPr>
                <a:lstStyle/>
                <a:p>
                  <a:pPr algn="ctr"/>
                  <a:r>
                    <a:rPr lang="en-US" sz="900" dirty="0"/>
                    <a:t>Functional monotherapy Period</a:t>
                  </a:r>
                </a:p>
              </p:txBody>
            </p:sp>
            <p:sp>
              <p:nvSpPr>
                <p:cNvPr id="43" name="Rectangle 42">
                  <a:extLst>
                    <a:ext uri="{FF2B5EF4-FFF2-40B4-BE49-F238E27FC236}">
                      <a16:creationId xmlns:a16="http://schemas.microsoft.com/office/drawing/2014/main" id="{08A8E25C-2FE5-C54E-BC1C-A4B4F000B91F}"/>
                    </a:ext>
                  </a:extLst>
                </p:cNvPr>
                <p:cNvSpPr/>
                <p:nvPr/>
              </p:nvSpPr>
              <p:spPr>
                <a:xfrm>
                  <a:off x="1095999" y="3478661"/>
                  <a:ext cx="720885" cy="565648"/>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DE76EE5-3B39-804A-BD11-866568C4D3A9}"/>
                    </a:ext>
                  </a:extLst>
                </p:cNvPr>
                <p:cNvSpPr txBox="1"/>
                <p:nvPr/>
              </p:nvSpPr>
              <p:spPr>
                <a:xfrm>
                  <a:off x="1011991" y="3574066"/>
                  <a:ext cx="896814" cy="369332"/>
                </a:xfrm>
                <a:prstGeom prst="rect">
                  <a:avLst/>
                </a:prstGeom>
                <a:noFill/>
              </p:spPr>
              <p:txBody>
                <a:bodyPr wrap="square" rtlCol="0">
                  <a:spAutoFit/>
                </a:bodyPr>
                <a:lstStyle/>
                <a:p>
                  <a:pPr algn="ctr"/>
                  <a:r>
                    <a:rPr lang="en-US" sz="900" dirty="0"/>
                    <a:t>Control Period</a:t>
                  </a:r>
                </a:p>
              </p:txBody>
            </p:sp>
            <p:sp>
              <p:nvSpPr>
                <p:cNvPr id="45" name="Rectangle 44">
                  <a:extLst>
                    <a:ext uri="{FF2B5EF4-FFF2-40B4-BE49-F238E27FC236}">
                      <a16:creationId xmlns:a16="http://schemas.microsoft.com/office/drawing/2014/main" id="{C9BD54D3-5F06-7745-B456-3614A55553AD}"/>
                    </a:ext>
                  </a:extLst>
                </p:cNvPr>
                <p:cNvSpPr/>
                <p:nvPr/>
              </p:nvSpPr>
              <p:spPr>
                <a:xfrm>
                  <a:off x="415385" y="3478661"/>
                  <a:ext cx="720885" cy="565648"/>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119D277-C2C2-1C42-B874-7845A0570806}"/>
                    </a:ext>
                  </a:extLst>
                </p:cNvPr>
                <p:cNvSpPr txBox="1"/>
                <p:nvPr/>
              </p:nvSpPr>
              <p:spPr>
                <a:xfrm>
                  <a:off x="327420" y="3643316"/>
                  <a:ext cx="896814" cy="230832"/>
                </a:xfrm>
                <a:prstGeom prst="rect">
                  <a:avLst/>
                </a:prstGeom>
                <a:noFill/>
              </p:spPr>
              <p:txBody>
                <a:bodyPr wrap="square" rtlCol="0">
                  <a:spAutoFit/>
                </a:bodyPr>
                <a:lstStyle/>
                <a:p>
                  <a:pPr algn="ctr"/>
                  <a:r>
                    <a:rPr lang="en-US" sz="900" dirty="0"/>
                    <a:t>Screening</a:t>
                  </a:r>
                </a:p>
              </p:txBody>
            </p:sp>
          </p:grpSp>
          <p:sp>
            <p:nvSpPr>
              <p:cNvPr id="48" name="TextBox 47">
                <a:extLst>
                  <a:ext uri="{FF2B5EF4-FFF2-40B4-BE49-F238E27FC236}">
                    <a16:creationId xmlns:a16="http://schemas.microsoft.com/office/drawing/2014/main" id="{63C1BD53-6FD6-3648-AB1F-29C8213DA815}"/>
                  </a:ext>
                </a:extLst>
              </p:cNvPr>
              <p:cNvSpPr txBox="1"/>
              <p:nvPr/>
            </p:nvSpPr>
            <p:spPr>
              <a:xfrm>
                <a:off x="964214" y="1889165"/>
                <a:ext cx="932645" cy="707886"/>
              </a:xfrm>
              <a:prstGeom prst="rect">
                <a:avLst/>
              </a:prstGeom>
              <a:noFill/>
            </p:spPr>
            <p:txBody>
              <a:bodyPr wrap="square" rtlCol="0">
                <a:spAutoFit/>
              </a:bodyPr>
              <a:lstStyle/>
              <a:p>
                <a:pPr algn="ctr"/>
                <a:r>
                  <a:rPr lang="en-US" sz="1000" dirty="0"/>
                  <a:t>Ibalizumab loading dose, 2000 mg intravenously</a:t>
                </a:r>
              </a:p>
            </p:txBody>
          </p:sp>
          <p:sp>
            <p:nvSpPr>
              <p:cNvPr id="49" name="TextBox 48">
                <a:extLst>
                  <a:ext uri="{FF2B5EF4-FFF2-40B4-BE49-F238E27FC236}">
                    <a16:creationId xmlns:a16="http://schemas.microsoft.com/office/drawing/2014/main" id="{13B93836-D4C3-AC49-9B43-91A1EB71E2CC}"/>
                  </a:ext>
                </a:extLst>
              </p:cNvPr>
              <p:cNvSpPr txBox="1"/>
              <p:nvPr/>
            </p:nvSpPr>
            <p:spPr>
              <a:xfrm>
                <a:off x="1784247" y="1889165"/>
                <a:ext cx="849118" cy="707886"/>
              </a:xfrm>
              <a:prstGeom prst="rect">
                <a:avLst/>
              </a:prstGeom>
              <a:noFill/>
            </p:spPr>
            <p:txBody>
              <a:bodyPr wrap="square" rtlCol="0">
                <a:spAutoFit/>
              </a:bodyPr>
              <a:lstStyle/>
              <a:p>
                <a:pPr algn="ctr"/>
                <a:r>
                  <a:rPr lang="en-US" sz="1000" dirty="0"/>
                  <a:t>Add optimized background regimen</a:t>
                </a:r>
              </a:p>
            </p:txBody>
          </p:sp>
          <p:sp>
            <p:nvSpPr>
              <p:cNvPr id="50" name="TextBox 49">
                <a:extLst>
                  <a:ext uri="{FF2B5EF4-FFF2-40B4-BE49-F238E27FC236}">
                    <a16:creationId xmlns:a16="http://schemas.microsoft.com/office/drawing/2014/main" id="{C7D9E620-AB46-D246-8386-7D4B91B61BE9}"/>
                  </a:ext>
                </a:extLst>
              </p:cNvPr>
              <p:cNvSpPr txBox="1"/>
              <p:nvPr/>
            </p:nvSpPr>
            <p:spPr>
              <a:xfrm>
                <a:off x="2796149" y="1581388"/>
                <a:ext cx="1009024" cy="1015663"/>
              </a:xfrm>
              <a:prstGeom prst="rect">
                <a:avLst/>
              </a:prstGeom>
              <a:noFill/>
            </p:spPr>
            <p:txBody>
              <a:bodyPr wrap="square" rtlCol="0">
                <a:spAutoFit/>
              </a:bodyPr>
              <a:lstStyle/>
              <a:p>
                <a:pPr algn="ctr"/>
                <a:r>
                  <a:rPr lang="en-US" sz="1000" dirty="0"/>
                  <a:t>Ibalizumab maintenance dose, 800 mg intravenously every 14 days until wk 25</a:t>
                </a:r>
              </a:p>
            </p:txBody>
          </p:sp>
          <p:cxnSp>
            <p:nvCxnSpPr>
              <p:cNvPr id="52" name="Straight Arrow Connector 51">
                <a:extLst>
                  <a:ext uri="{FF2B5EF4-FFF2-40B4-BE49-F238E27FC236}">
                    <a16:creationId xmlns:a16="http://schemas.microsoft.com/office/drawing/2014/main" id="{3AA601A5-230B-8843-A6DA-FFD518BEADAB}"/>
                  </a:ext>
                </a:extLst>
              </p:cNvPr>
              <p:cNvCxnSpPr>
                <a:cxnSpLocks/>
              </p:cNvCxnSpPr>
              <p:nvPr/>
            </p:nvCxnSpPr>
            <p:spPr>
              <a:xfrm flipH="1">
                <a:off x="1423805" y="2563681"/>
                <a:ext cx="0"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A1B5BDB4-EE75-1646-A87E-F1D708837DBC}"/>
                  </a:ext>
                </a:extLst>
              </p:cNvPr>
              <p:cNvCxnSpPr>
                <a:cxnSpLocks/>
              </p:cNvCxnSpPr>
              <p:nvPr/>
            </p:nvCxnSpPr>
            <p:spPr>
              <a:xfrm flipH="1">
                <a:off x="2183580" y="2563681"/>
                <a:ext cx="0"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DA8EEB94-E45C-354F-ACCC-3F47E75AC806}"/>
                  </a:ext>
                </a:extLst>
              </p:cNvPr>
              <p:cNvCxnSpPr>
                <a:cxnSpLocks/>
              </p:cNvCxnSpPr>
              <p:nvPr/>
            </p:nvCxnSpPr>
            <p:spPr>
              <a:xfrm flipH="1">
                <a:off x="3298214" y="2563681"/>
                <a:ext cx="0"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6F1FD461-20E0-BD4A-AE2F-9A426A289849}"/>
                </a:ext>
              </a:extLst>
            </p:cNvPr>
            <p:cNvSpPr/>
            <p:nvPr/>
          </p:nvSpPr>
          <p:spPr>
            <a:xfrm>
              <a:off x="366558" y="1021275"/>
              <a:ext cx="4063706" cy="830997"/>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37160" rIns="137160" rtlCol="0" anchor="ctr">
              <a:spAutoFit/>
            </a:bodyPr>
            <a:lstStyle/>
            <a:p>
              <a:pPr algn="ctr"/>
              <a:r>
                <a:rPr lang="en-US" sz="1600" dirty="0"/>
                <a:t>Ibalizumab is a humanized IgG4 </a:t>
              </a:r>
              <a:r>
                <a:rPr lang="en-US" sz="1600" dirty="0" err="1"/>
                <a:t>mAb</a:t>
              </a:r>
              <a:r>
                <a:rPr lang="en-US" sz="1600" dirty="0"/>
                <a:t> that binds noncompetitively to CD4 (post attachment inhibitor)</a:t>
              </a:r>
            </a:p>
          </p:txBody>
        </p:sp>
        <p:sp>
          <p:nvSpPr>
            <p:cNvPr id="60" name="Footer Placeholder 3">
              <a:extLst>
                <a:ext uri="{FF2B5EF4-FFF2-40B4-BE49-F238E27FC236}">
                  <a16:creationId xmlns:a16="http://schemas.microsoft.com/office/drawing/2014/main" id="{3FFC46A6-38E6-9942-A60D-D0D2721FF2B2}"/>
                </a:ext>
              </a:extLst>
            </p:cNvPr>
            <p:cNvSpPr txBox="1">
              <a:spLocks/>
            </p:cNvSpPr>
            <p:nvPr/>
          </p:nvSpPr>
          <p:spPr>
            <a:xfrm>
              <a:off x="320024" y="1923922"/>
              <a:ext cx="4156777" cy="373949"/>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 = 40 adults with multidrug-resistant HIV (documented resistance to ≥ 1 drug in ≥ 3 classes) and HIV RNA &gt; 1000 c/mL</a:t>
              </a:r>
            </a:p>
          </p:txBody>
        </p:sp>
      </p:grpSp>
    </p:spTree>
    <p:extLst>
      <p:ext uri="{BB962C8B-B14F-4D97-AF65-F5344CB8AC3E}">
        <p14:creationId xmlns:p14="http://schemas.microsoft.com/office/powerpoint/2010/main" val="23465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135F7-79AC-479C-8BF8-5371BDF7297E}"/>
              </a:ext>
            </a:extLst>
          </p:cNvPr>
          <p:cNvSpPr>
            <a:spLocks noGrp="1"/>
          </p:cNvSpPr>
          <p:nvPr>
            <p:ph type="title"/>
          </p:nvPr>
        </p:nvSpPr>
        <p:spPr/>
        <p:txBody>
          <a:bodyPr/>
          <a:lstStyle/>
          <a:p>
            <a:r>
              <a:rPr lang="en-US" sz="3200" dirty="0" err="1"/>
              <a:t>Lenacapavir</a:t>
            </a:r>
            <a:r>
              <a:rPr lang="en-US" sz="3200" dirty="0"/>
              <a:t> (LEN): Novel HIV Capsid Inhibitor</a:t>
            </a:r>
          </a:p>
        </p:txBody>
      </p:sp>
      <p:sp>
        <p:nvSpPr>
          <p:cNvPr id="8" name="Content Placeholder 7">
            <a:extLst>
              <a:ext uri="{FF2B5EF4-FFF2-40B4-BE49-F238E27FC236}">
                <a16:creationId xmlns:a16="http://schemas.microsoft.com/office/drawing/2014/main" id="{6B8331E4-511D-094A-AF25-40494BD8D12D}"/>
              </a:ext>
            </a:extLst>
          </p:cNvPr>
          <p:cNvSpPr>
            <a:spLocks noGrp="1"/>
          </p:cNvSpPr>
          <p:nvPr>
            <p:ph idx="1"/>
          </p:nvPr>
        </p:nvSpPr>
        <p:spPr>
          <a:xfrm>
            <a:off x="417095" y="1142178"/>
            <a:ext cx="3637015" cy="1975926"/>
          </a:xfrm>
        </p:spPr>
        <p:txBody>
          <a:bodyPr/>
          <a:lstStyle/>
          <a:p>
            <a:r>
              <a:rPr lang="en-US" sz="1800" dirty="0"/>
              <a:t>New MOA for heavily treatment-experienced people with multi-drug resistant HIV</a:t>
            </a:r>
            <a:r>
              <a:rPr lang="en-US" sz="1800" baseline="30000" dirty="0"/>
              <a:t>1</a:t>
            </a:r>
            <a:endParaRPr lang="en-US" sz="1800" dirty="0"/>
          </a:p>
          <a:p>
            <a:r>
              <a:rPr lang="en-US" sz="1800" dirty="0"/>
              <a:t>Non-overlapping resistance profile with full activity against NRTI-, NNRTI-, INSTI-, and PI resistance</a:t>
            </a:r>
            <a:r>
              <a:rPr lang="en-US" sz="1800" baseline="30000" dirty="0"/>
              <a:t>2,3,4</a:t>
            </a:r>
            <a:endParaRPr lang="en-US" sz="1800" dirty="0"/>
          </a:p>
          <a:p>
            <a:r>
              <a:rPr lang="en-US" sz="1800" dirty="0"/>
              <a:t>No observed pre-existing resistance</a:t>
            </a:r>
            <a:r>
              <a:rPr lang="en-US" sz="1800" baseline="30000" dirty="0"/>
              <a:t>3</a:t>
            </a:r>
            <a:endParaRPr lang="en-US" sz="1800" dirty="0"/>
          </a:p>
        </p:txBody>
      </p:sp>
      <p:sp>
        <p:nvSpPr>
          <p:cNvPr id="10" name="Text Placeholder 9">
            <a:extLst>
              <a:ext uri="{FF2B5EF4-FFF2-40B4-BE49-F238E27FC236}">
                <a16:creationId xmlns:a16="http://schemas.microsoft.com/office/drawing/2014/main" id="{E86B6470-6D78-40AD-BCF3-786DEED5F445}"/>
              </a:ext>
            </a:extLst>
          </p:cNvPr>
          <p:cNvSpPr>
            <a:spLocks noGrp="1"/>
          </p:cNvSpPr>
          <p:nvPr>
            <p:ph type="body" sz="quarter" idx="10"/>
          </p:nvPr>
        </p:nvSpPr>
        <p:spPr>
          <a:xfrm>
            <a:off x="0" y="4500247"/>
            <a:ext cx="7977352" cy="643253"/>
          </a:xfrm>
        </p:spPr>
        <p:txBody>
          <a:bodyPr/>
          <a:lstStyle/>
          <a:p>
            <a:pPr marL="0" indent="0"/>
            <a:r>
              <a:rPr lang="en-US" sz="800" dirty="0"/>
              <a:t>EC</a:t>
            </a:r>
            <a:r>
              <a:rPr lang="en-US" sz="800" baseline="-25000" dirty="0"/>
              <a:t>50 </a:t>
            </a:r>
            <a:r>
              <a:rPr lang="en-US" sz="800" dirty="0"/>
              <a:t>= half maximal effective concentration; IQ = inhibitory quotient; SC = subcutaneous </a:t>
            </a:r>
            <a:br>
              <a:rPr lang="en-US" sz="800" dirty="0"/>
            </a:br>
            <a:r>
              <a:rPr lang="en-US" sz="800" dirty="0"/>
              <a:t>1. Segal-Maurer S, et al. Virtual 2021 Conference on Retroviruses and Opportunistic Infections. Abstract No. 127. </a:t>
            </a:r>
            <a:r>
              <a:rPr lang="en-US" sz="800" i="1" dirty="0"/>
              <a:t>Top </a:t>
            </a:r>
            <a:r>
              <a:rPr lang="en-US" sz="800" i="1" dirty="0" err="1"/>
              <a:t>Antivir</a:t>
            </a:r>
            <a:r>
              <a:rPr lang="en-US" sz="800" i="1" dirty="0"/>
              <a:t> Med</a:t>
            </a:r>
            <a:r>
              <a:rPr lang="en-US" sz="800" dirty="0"/>
              <a:t>. 2021;29(1):483. Accessed July 23, 2021. https://www.croiconference.org/abstract/potent-antiviral-activity-of-lenacapavir-in-phase-2-3-in-heavily-art-experienced-pwh/. 2. </a:t>
            </a:r>
            <a:r>
              <a:rPr lang="en-US" sz="800" dirty="0" err="1"/>
              <a:t>Yant</a:t>
            </a:r>
            <a:r>
              <a:rPr lang="en-US" sz="800" dirty="0"/>
              <a:t> SR, et al. CROI 2019. Poster No. 480. Accessed July 23, 2021. 3. Margot N, et al. CROI 2020. Poster No. 529. Accessed July 23, 2021. 4. </a:t>
            </a:r>
            <a:r>
              <a:rPr lang="en-US" sz="800" dirty="0" err="1"/>
              <a:t>VanderVeen</a:t>
            </a:r>
            <a:r>
              <a:rPr lang="en-US" sz="800" dirty="0"/>
              <a:t> L, et al. CROI 2021. No. 01781. Accessed July 23, 2021. 5. Begley R, et al. PEB0265 AIDS 2020. Accessed July 23, 2021. 6. </a:t>
            </a:r>
            <a:r>
              <a:rPr lang="en-US" sz="800" dirty="0" err="1"/>
              <a:t>Daar</a:t>
            </a:r>
            <a:r>
              <a:rPr lang="en-US" sz="800" dirty="0"/>
              <a:t> E, et al. CROI 2020. Poster No. 3691. Accessed July 23, 2021.</a:t>
            </a:r>
          </a:p>
        </p:txBody>
      </p:sp>
      <p:pic>
        <p:nvPicPr>
          <p:cNvPr id="5" name="Picture 4" descr="Diagram&#10;&#10;Description automatically generated">
            <a:extLst>
              <a:ext uri="{FF2B5EF4-FFF2-40B4-BE49-F238E27FC236}">
                <a16:creationId xmlns:a16="http://schemas.microsoft.com/office/drawing/2014/main" id="{CCA8C83B-201E-3C4D-ADB2-D8B693D0351F}"/>
              </a:ext>
            </a:extLst>
          </p:cNvPr>
          <p:cNvPicPr>
            <a:picLocks noChangeAspect="1"/>
          </p:cNvPicPr>
          <p:nvPr/>
        </p:nvPicPr>
        <p:blipFill rotWithShape="1">
          <a:blip r:embed="rId3"/>
          <a:srcRect t="1949" b="3175"/>
          <a:stretch/>
        </p:blipFill>
        <p:spPr>
          <a:xfrm>
            <a:off x="4131515" y="1090245"/>
            <a:ext cx="4905136" cy="2350153"/>
          </a:xfrm>
          <a:prstGeom prst="rect">
            <a:avLst/>
          </a:prstGeom>
          <a:noFill/>
        </p:spPr>
      </p:pic>
      <p:sp>
        <p:nvSpPr>
          <p:cNvPr id="9" name="Content Placeholder 7">
            <a:extLst>
              <a:ext uri="{FF2B5EF4-FFF2-40B4-BE49-F238E27FC236}">
                <a16:creationId xmlns:a16="http://schemas.microsoft.com/office/drawing/2014/main" id="{47A2FEBF-9955-1544-91D6-A0FE011A7954}"/>
              </a:ext>
            </a:extLst>
          </p:cNvPr>
          <p:cNvSpPr txBox="1">
            <a:spLocks/>
          </p:cNvSpPr>
          <p:nvPr/>
        </p:nvSpPr>
        <p:spPr>
          <a:xfrm>
            <a:off x="396367" y="3423329"/>
            <a:ext cx="8330538" cy="849463"/>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a:t>Single SC doses for 26 weeks supporting use once every 6 months</a:t>
            </a:r>
            <a:r>
              <a:rPr lang="en-US" sz="1800" baseline="30000" dirty="0"/>
              <a:t>5</a:t>
            </a:r>
            <a:endParaRPr lang="en-US" sz="1800" dirty="0"/>
          </a:p>
          <a:p>
            <a:r>
              <a:rPr lang="en-US" sz="1800" dirty="0"/>
              <a:t>Potent antiviral activity with up to 2.3 log</a:t>
            </a:r>
            <a:r>
              <a:rPr lang="en-US" sz="1800" baseline="-25000" dirty="0"/>
              <a:t>10</a:t>
            </a:r>
            <a:r>
              <a:rPr lang="en-US" sz="1800" dirty="0"/>
              <a:t> copies/mL decline in HIV-1 RNA</a:t>
            </a:r>
          </a:p>
          <a:p>
            <a:pPr lvl="1"/>
            <a:r>
              <a:rPr lang="en-US" sz="1600" dirty="0"/>
              <a:t>Near maximal antiviral activity observed at IQ &gt; 1.1</a:t>
            </a:r>
            <a:r>
              <a:rPr lang="en-US" sz="1600" baseline="30000" dirty="0"/>
              <a:t>6</a:t>
            </a:r>
            <a:endParaRPr lang="en-US" sz="1600" dirty="0"/>
          </a:p>
        </p:txBody>
      </p:sp>
    </p:spTree>
    <p:extLst>
      <p:ext uri="{BB962C8B-B14F-4D97-AF65-F5344CB8AC3E}">
        <p14:creationId xmlns:p14="http://schemas.microsoft.com/office/powerpoint/2010/main" val="162510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A018C4-D1E8-4C62-BF85-9D7D9D64F30C}"/>
              </a:ext>
            </a:extLst>
          </p:cNvPr>
          <p:cNvSpPr>
            <a:spLocks noGrp="1"/>
          </p:cNvSpPr>
          <p:nvPr>
            <p:ph type="title"/>
          </p:nvPr>
        </p:nvSpPr>
        <p:spPr/>
        <p:txBody>
          <a:bodyPr/>
          <a:lstStyle/>
          <a:p>
            <a:r>
              <a:rPr lang="en-US" sz="3200" dirty="0" err="1"/>
              <a:t>Lenacapavir</a:t>
            </a:r>
            <a:r>
              <a:rPr lang="en-US" sz="3200" dirty="0"/>
              <a:t>: Emerging Treatment for Heavily ART-Experienced PWH</a:t>
            </a:r>
          </a:p>
        </p:txBody>
      </p:sp>
      <p:pic>
        <p:nvPicPr>
          <p:cNvPr id="14" name="Content Placeholder 13" descr="Graphical user interface, text, application&#10;&#10;Description automatically generated">
            <a:extLst>
              <a:ext uri="{FF2B5EF4-FFF2-40B4-BE49-F238E27FC236}">
                <a16:creationId xmlns:a16="http://schemas.microsoft.com/office/drawing/2014/main" id="{7733D8EC-C710-BD4F-97E7-15FF2EDF5D18}"/>
              </a:ext>
            </a:extLst>
          </p:cNvPr>
          <p:cNvPicPr>
            <a:picLocks noGrp="1" noChangeAspect="1"/>
          </p:cNvPicPr>
          <p:nvPr>
            <p:ph idx="1"/>
          </p:nvPr>
        </p:nvPicPr>
        <p:blipFill rotWithShape="1">
          <a:blip r:embed="rId3"/>
          <a:stretch/>
        </p:blipFill>
        <p:spPr>
          <a:xfrm>
            <a:off x="548965" y="1141413"/>
            <a:ext cx="7753463" cy="3293431"/>
          </a:xfrm>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92918BCE-E505-4755-A6E7-A2FAE7B38AF0}"/>
                  </a:ext>
                </a:extLst>
              </p:cNvPr>
              <p:cNvSpPr>
                <a:spLocks noGrp="1"/>
              </p:cNvSpPr>
              <p:nvPr>
                <p:ph type="body" sz="quarter" idx="10"/>
              </p:nvPr>
            </p:nvSpPr>
            <p:spPr>
              <a:xfrm>
                <a:off x="0" y="4434844"/>
                <a:ext cx="7861738" cy="708656"/>
              </a:xfrm>
            </p:spPr>
            <p:txBody>
              <a:bodyPr/>
              <a:lstStyle/>
              <a:p>
                <a:pPr marL="0" indent="0"/>
                <a:r>
                  <a:rPr lang="en-US" dirty="0">
                    <a:latin typeface="+mn-lt"/>
                  </a:rPr>
                  <a:t>Not FDA-approved for treatment of HIV</a:t>
                </a:r>
                <a:br>
                  <a:rPr lang="en-US" dirty="0">
                    <a:latin typeface="+mn-lt"/>
                  </a:rPr>
                </a:br>
                <a:r>
                  <a:rPr lang="en-US" dirty="0">
                    <a:latin typeface="+mn-lt"/>
                  </a:rPr>
                  <a:t>*HIV-1 RNA was repeated prior to randomization to determine the cohort: only participants with &lt; 0.5 log</a:t>
                </a:r>
                <a:r>
                  <a:rPr lang="en-US" baseline="-25000" dirty="0">
                    <a:latin typeface="+mn-lt"/>
                  </a:rPr>
                  <a:t>10</a:t>
                </a:r>
                <a:r>
                  <a:rPr lang="en-US" dirty="0">
                    <a:latin typeface="+mn-lt"/>
                  </a:rPr>
                  <a:t> copies/mL decline and HIV RNA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latin typeface="+mn-lt"/>
                  </a:rPr>
                  <a:t>400 copies/mL were enrolled to Cohort 1; otherwise they were enrolled to Cohort 2</a:t>
                </a:r>
                <a:br>
                  <a:rPr lang="en-US" dirty="0">
                    <a:latin typeface="+mn-lt"/>
                  </a:rPr>
                </a:br>
                <a:r>
                  <a:rPr lang="en-US" dirty="0">
                    <a:latin typeface="+mn-lt"/>
                  </a:rPr>
                  <a:t>Segal-Maurer S, et al. Virtual 2021 Conference on Retroviruses and Opportunistic Infections. Abstract No.127. </a:t>
                </a:r>
                <a:r>
                  <a:rPr lang="en-US" i="1" dirty="0">
                    <a:latin typeface="+mn-lt"/>
                  </a:rPr>
                  <a:t>Top Antivir Med</a:t>
                </a:r>
                <a:r>
                  <a:rPr lang="en-US" dirty="0">
                    <a:latin typeface="+mn-lt"/>
                  </a:rPr>
                  <a:t>. 2021;29(1):483. Audio available at http://www.croiwebcasts.org/console/player/48167?mediaType=slideVideo&amp;. Accessed July 23, 2021.</a:t>
                </a:r>
              </a:p>
            </p:txBody>
          </p:sp>
        </mc:Choice>
        <mc:Fallback xmlns="">
          <p:sp>
            <p:nvSpPr>
              <p:cNvPr id="6" name="Text Placeholder 5">
                <a:extLst>
                  <a:ext uri="{FF2B5EF4-FFF2-40B4-BE49-F238E27FC236}">
                    <a16:creationId xmlns:a16="http://schemas.microsoft.com/office/drawing/2014/main" id="{92918BCE-E505-4755-A6E7-A2FAE7B38AF0}"/>
                  </a:ext>
                </a:extLst>
              </p:cNvPr>
              <p:cNvSpPr>
                <a:spLocks noGrp="1" noRot="1" noChangeAspect="1" noMove="1" noResize="1" noEditPoints="1" noAdjustHandles="1" noChangeArrowheads="1" noChangeShapeType="1" noTextEdit="1"/>
              </p:cNvSpPr>
              <p:nvPr>
                <p:ph type="body" sz="quarter" idx="10"/>
              </p:nvPr>
            </p:nvSpPr>
            <p:spPr>
              <a:xfrm>
                <a:off x="0" y="4434844"/>
                <a:ext cx="7861738" cy="708656"/>
              </a:xfrm>
              <a:blipFill>
                <a:blip r:embed="rId4"/>
                <a:stretch>
                  <a:fillRect t="-877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F16A31E-2995-4E00-868C-331FC07054D0}"/>
              </a:ext>
            </a:extLst>
          </p:cNvPr>
          <p:cNvSpPr txBox="1"/>
          <p:nvPr/>
        </p:nvSpPr>
        <p:spPr>
          <a:xfrm>
            <a:off x="548965" y="1230924"/>
            <a:ext cx="2250506" cy="938719"/>
          </a:xfrm>
          <a:prstGeom prst="rect">
            <a:avLst/>
          </a:prstGeom>
          <a:solidFill>
            <a:srgbClr val="FFF1DD"/>
          </a:solidFill>
        </p:spPr>
        <p:txBody>
          <a:bodyPr wrap="square" rtlCol="0">
            <a:spAutoFit/>
          </a:bodyPr>
          <a:lstStyle/>
          <a:p>
            <a:r>
              <a:rPr lang="en-US" sz="1000" dirty="0"/>
              <a:t>	</a:t>
            </a:r>
            <a:r>
              <a:rPr lang="en-US" sz="1100" dirty="0"/>
              <a:t>Key eligibility criteria:*</a:t>
            </a:r>
          </a:p>
          <a:p>
            <a:pPr marL="171450" indent="-171450">
              <a:buFont typeface="Wingdings" panose="05000000000000000000" pitchFamily="2" charset="2"/>
              <a:buChar char="§"/>
            </a:pPr>
            <a:r>
              <a:rPr lang="en-US" sz="1100" dirty="0"/>
              <a:t>HIV-1 RNA </a:t>
            </a:r>
            <a:r>
              <a:rPr lang="en-US" sz="1100" dirty="0">
                <a:cs typeface="Trirong" panose="00000500000000000000" pitchFamily="2" charset="-34"/>
              </a:rPr>
              <a:t>≥ 400 copies/mL</a:t>
            </a:r>
          </a:p>
          <a:p>
            <a:pPr marL="171450" indent="-171450">
              <a:buFont typeface="Wingdings" panose="05000000000000000000" pitchFamily="2" charset="2"/>
              <a:buChar char="§"/>
            </a:pPr>
            <a:r>
              <a:rPr lang="en-US" sz="1100" dirty="0">
                <a:cs typeface="Trirong" panose="00000500000000000000" pitchFamily="2" charset="-34"/>
              </a:rPr>
              <a:t>Resistance to ≥ 2 agents from 3 of 4 main ARV classes</a:t>
            </a:r>
          </a:p>
          <a:p>
            <a:pPr marL="171450" indent="-171450">
              <a:buFont typeface="Wingdings" panose="05000000000000000000" pitchFamily="2" charset="2"/>
              <a:buChar char="§"/>
            </a:pPr>
            <a:r>
              <a:rPr lang="en-US" sz="1100" dirty="0">
                <a:cs typeface="Trirong" panose="00000500000000000000" pitchFamily="2" charset="-34"/>
              </a:rPr>
              <a:t>≤ 2 fully active agents</a:t>
            </a:r>
          </a:p>
        </p:txBody>
      </p:sp>
    </p:spTree>
    <p:extLst>
      <p:ext uri="{BB962C8B-B14F-4D97-AF65-F5344CB8AC3E}">
        <p14:creationId xmlns:p14="http://schemas.microsoft.com/office/powerpoint/2010/main" val="418608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CA306E-1A2E-4DD0-B8FC-53D0D3A6F2B3}"/>
              </a:ext>
            </a:extLst>
          </p:cNvPr>
          <p:cNvSpPr>
            <a:spLocks noGrp="1"/>
          </p:cNvSpPr>
          <p:nvPr>
            <p:ph type="title"/>
          </p:nvPr>
        </p:nvSpPr>
        <p:spPr>
          <a:xfrm>
            <a:off x="417095" y="50260"/>
            <a:ext cx="8309810" cy="929485"/>
          </a:xfrm>
        </p:spPr>
        <p:txBody>
          <a:bodyPr/>
          <a:lstStyle/>
          <a:p>
            <a:r>
              <a:rPr lang="en-US" sz="3200" dirty="0" err="1"/>
              <a:t>Lenacapavir</a:t>
            </a:r>
            <a:r>
              <a:rPr lang="en-US" sz="3200" dirty="0"/>
              <a:t>*: Emerging Treatment for Heavily ART-Experienced PWH</a:t>
            </a:r>
          </a:p>
        </p:txBody>
      </p:sp>
      <p:sp>
        <p:nvSpPr>
          <p:cNvPr id="20" name="Text Placeholder 19">
            <a:extLst>
              <a:ext uri="{FF2B5EF4-FFF2-40B4-BE49-F238E27FC236}">
                <a16:creationId xmlns:a16="http://schemas.microsoft.com/office/drawing/2014/main" id="{65EEDB56-23A1-440C-8E8A-5F1A06BE0860}"/>
              </a:ext>
            </a:extLst>
          </p:cNvPr>
          <p:cNvSpPr>
            <a:spLocks noGrp="1"/>
          </p:cNvSpPr>
          <p:nvPr>
            <p:ph type="body" sz="quarter" idx="10"/>
          </p:nvPr>
        </p:nvSpPr>
        <p:spPr>
          <a:xfrm>
            <a:off x="0" y="4631052"/>
            <a:ext cx="9144000" cy="512448"/>
          </a:xfrm>
        </p:spPr>
        <p:txBody>
          <a:bodyPr/>
          <a:lstStyle/>
          <a:p>
            <a:pPr marL="0" indent="0"/>
            <a:r>
              <a:rPr lang="en-US" sz="1000" dirty="0"/>
              <a:t>*Not FDA-approved for treatment of HIV</a:t>
            </a:r>
            <a:br>
              <a:rPr lang="en-US" sz="1000" dirty="0"/>
            </a:br>
            <a:r>
              <a:rPr lang="en-US" sz="1000" dirty="0"/>
              <a:t>Segal-Maurer S, et al. Virtual 2021 Conference on Retroviruses and Opportunistic Infections. Abstract No.127.</a:t>
            </a:r>
            <a:r>
              <a:rPr lang="en-US" sz="1000" i="1" dirty="0"/>
              <a:t>Top </a:t>
            </a:r>
            <a:r>
              <a:rPr lang="en-US" sz="1000" i="1" dirty="0" err="1"/>
              <a:t>Antivir</a:t>
            </a:r>
            <a:r>
              <a:rPr lang="en-US" sz="1000" i="1" dirty="0"/>
              <a:t> Med</a:t>
            </a:r>
            <a:r>
              <a:rPr lang="en-US" sz="1000" dirty="0"/>
              <a:t>. 2021;29(1):483. Audio available at http://www.croiwebcasts.org/console/player/48167?mediaType=slideVideo&amp;. Accessed July 23, 2021.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9DA1D7-5019-E647-B8F7-90374DC485C3}"/>
                  </a:ext>
                </a:extLst>
              </p:cNvPr>
              <p:cNvSpPr txBox="1"/>
              <p:nvPr/>
            </p:nvSpPr>
            <p:spPr>
              <a:xfrm>
                <a:off x="1055803" y="1064611"/>
                <a:ext cx="2714920" cy="738664"/>
              </a:xfrm>
              <a:prstGeom prst="rect">
                <a:avLst/>
              </a:prstGeom>
              <a:noFill/>
            </p:spPr>
            <p:txBody>
              <a:bodyPr wrap="square" rtlCol="0">
                <a:spAutoFit/>
              </a:bodyPr>
              <a:lstStyle/>
              <a:p>
                <a:pPr algn="ctr"/>
                <a:r>
                  <a:rPr lang="en-US" dirty="0"/>
                  <a:t>Primary Endpoint</a:t>
                </a:r>
              </a:p>
              <a:p>
                <a:pPr algn="ctr"/>
                <a:r>
                  <a:rPr lang="en-US" sz="1200" dirty="0"/>
                  <a:t>% Achieving HIV-1 RNA Decline</a:t>
                </a:r>
              </a:p>
              <a:p>
                <a:pPr algn="ctr"/>
                <a14:m>
                  <m:oMath xmlns:m="http://schemas.openxmlformats.org/officeDocument/2006/math">
                    <m:r>
                      <a:rPr lang="en-US" sz="1200" i="1" dirty="0" smtClean="0">
                        <a:latin typeface="Cambria Math" panose="02040503050406030204" pitchFamily="18" charset="0"/>
                        <a:ea typeface="Cambria Math" panose="02040503050406030204" pitchFamily="18" charset="0"/>
                      </a:rPr>
                      <m:t>≥</m:t>
                    </m:r>
                  </m:oMath>
                </a14:m>
                <a:r>
                  <a:rPr lang="en-US" sz="1200" dirty="0"/>
                  <a:t> 0.5 log</a:t>
                </a:r>
                <a:r>
                  <a:rPr lang="en-US" sz="1200" baseline="-25000" dirty="0"/>
                  <a:t>10</a:t>
                </a:r>
                <a:r>
                  <a:rPr lang="en-US" sz="1200" dirty="0"/>
                  <a:t> copies/mL</a:t>
                </a:r>
              </a:p>
            </p:txBody>
          </p:sp>
        </mc:Choice>
        <mc:Fallback xmlns="">
          <p:sp>
            <p:nvSpPr>
              <p:cNvPr id="9" name="TextBox 8">
                <a:extLst>
                  <a:ext uri="{FF2B5EF4-FFF2-40B4-BE49-F238E27FC236}">
                    <a16:creationId xmlns:a16="http://schemas.microsoft.com/office/drawing/2014/main" id="{5C9DA1D7-5019-E647-B8F7-90374DC485C3}"/>
                  </a:ext>
                </a:extLst>
              </p:cNvPr>
              <p:cNvSpPr txBox="1">
                <a:spLocks noRot="1" noChangeAspect="1" noMove="1" noResize="1" noEditPoints="1" noAdjustHandles="1" noChangeArrowheads="1" noChangeShapeType="1" noTextEdit="1"/>
              </p:cNvSpPr>
              <p:nvPr/>
            </p:nvSpPr>
            <p:spPr>
              <a:xfrm>
                <a:off x="1055803" y="1064611"/>
                <a:ext cx="2714920" cy="738664"/>
              </a:xfrm>
              <a:prstGeom prst="rect">
                <a:avLst/>
              </a:prstGeom>
              <a:blipFill>
                <a:blip r:embed="rId3"/>
                <a:stretch>
                  <a:fillRect t="-4959" b="-495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6A8DD0E-C8F8-5E4A-8037-82FB054C628C}"/>
              </a:ext>
            </a:extLst>
          </p:cNvPr>
          <p:cNvSpPr txBox="1"/>
          <p:nvPr/>
        </p:nvSpPr>
        <p:spPr>
          <a:xfrm rot="16200000">
            <a:off x="-231502" y="2981771"/>
            <a:ext cx="2111603" cy="276999"/>
          </a:xfrm>
          <a:prstGeom prst="rect">
            <a:avLst/>
          </a:prstGeom>
          <a:noFill/>
        </p:spPr>
        <p:txBody>
          <a:bodyPr wrap="square" rtlCol="0">
            <a:spAutoFit/>
          </a:bodyPr>
          <a:lstStyle/>
          <a:p>
            <a:pPr algn="ctr"/>
            <a:r>
              <a:rPr lang="en-US" sz="1200" dirty="0"/>
              <a:t>Participants, %</a:t>
            </a:r>
          </a:p>
        </p:txBody>
      </p:sp>
      <p:sp>
        <p:nvSpPr>
          <p:cNvPr id="12" name="TextBox 11">
            <a:extLst>
              <a:ext uri="{FF2B5EF4-FFF2-40B4-BE49-F238E27FC236}">
                <a16:creationId xmlns:a16="http://schemas.microsoft.com/office/drawing/2014/main" id="{F7BEC67F-09E4-514B-8501-AF703EBABC55}"/>
              </a:ext>
            </a:extLst>
          </p:cNvPr>
          <p:cNvSpPr txBox="1"/>
          <p:nvPr/>
        </p:nvSpPr>
        <p:spPr>
          <a:xfrm>
            <a:off x="4694549" y="1064611"/>
            <a:ext cx="2714920" cy="553998"/>
          </a:xfrm>
          <a:prstGeom prst="rect">
            <a:avLst/>
          </a:prstGeom>
          <a:noFill/>
        </p:spPr>
        <p:txBody>
          <a:bodyPr wrap="square" rtlCol="0">
            <a:spAutoFit/>
          </a:bodyPr>
          <a:lstStyle/>
          <a:p>
            <a:pPr algn="ctr"/>
            <a:r>
              <a:rPr lang="en-US" dirty="0"/>
              <a:t>Mean Change</a:t>
            </a:r>
          </a:p>
          <a:p>
            <a:pPr algn="ctr"/>
            <a:r>
              <a:rPr lang="en-US" sz="1200" dirty="0"/>
              <a:t>In HIV-1 RNA visit (95% CI)</a:t>
            </a:r>
          </a:p>
        </p:txBody>
      </p:sp>
      <p:sp>
        <p:nvSpPr>
          <p:cNvPr id="13" name="TextBox 12">
            <a:extLst>
              <a:ext uri="{FF2B5EF4-FFF2-40B4-BE49-F238E27FC236}">
                <a16:creationId xmlns:a16="http://schemas.microsoft.com/office/drawing/2014/main" id="{DF180F09-2AF3-1B4E-A424-1D0F3E5F3269}"/>
              </a:ext>
            </a:extLst>
          </p:cNvPr>
          <p:cNvSpPr txBox="1"/>
          <p:nvPr/>
        </p:nvSpPr>
        <p:spPr>
          <a:xfrm rot="5400000">
            <a:off x="7484037" y="2981771"/>
            <a:ext cx="2111603" cy="276999"/>
          </a:xfrm>
          <a:prstGeom prst="rect">
            <a:avLst/>
          </a:prstGeom>
          <a:noFill/>
        </p:spPr>
        <p:txBody>
          <a:bodyPr wrap="square" rtlCol="0">
            <a:spAutoFit/>
          </a:bodyPr>
          <a:lstStyle/>
          <a:p>
            <a:pPr algn="ctr"/>
            <a:r>
              <a:rPr lang="en-US" sz="1200" dirty="0"/>
              <a:t>Participants, %</a:t>
            </a:r>
          </a:p>
        </p:txBody>
      </p:sp>
      <p:sp>
        <p:nvSpPr>
          <p:cNvPr id="14" name="TextBox 13">
            <a:extLst>
              <a:ext uri="{FF2B5EF4-FFF2-40B4-BE49-F238E27FC236}">
                <a16:creationId xmlns:a16="http://schemas.microsoft.com/office/drawing/2014/main" id="{6E4EDDB1-5A7E-144F-AC66-167F06CDDE86}"/>
              </a:ext>
            </a:extLst>
          </p:cNvPr>
          <p:cNvSpPr txBox="1"/>
          <p:nvPr/>
        </p:nvSpPr>
        <p:spPr>
          <a:xfrm rot="16200000">
            <a:off x="2938592" y="2896599"/>
            <a:ext cx="2125927" cy="461665"/>
          </a:xfrm>
          <a:prstGeom prst="rect">
            <a:avLst/>
          </a:prstGeom>
          <a:noFill/>
        </p:spPr>
        <p:txBody>
          <a:bodyPr wrap="square" rtlCol="0">
            <a:spAutoFit/>
          </a:bodyPr>
          <a:lstStyle/>
          <a:p>
            <a:pPr algn="ctr"/>
            <a:r>
              <a:rPr lang="en-US" sz="1200" dirty="0"/>
              <a:t>Change in HIV-1 RNA, </a:t>
            </a:r>
          </a:p>
          <a:p>
            <a:pPr algn="ctr"/>
            <a:r>
              <a:rPr lang="en-US" sz="1200" dirty="0"/>
              <a:t>log</a:t>
            </a:r>
            <a:r>
              <a:rPr lang="en-US" sz="1200" baseline="-25000" dirty="0"/>
              <a:t>10</a:t>
            </a:r>
            <a:r>
              <a:rPr lang="en-US" sz="1200" dirty="0"/>
              <a:t>, copies/ml (95% CI)</a:t>
            </a:r>
          </a:p>
        </p:txBody>
      </p:sp>
      <p:grpSp>
        <p:nvGrpSpPr>
          <p:cNvPr id="8" name="Group 7">
            <a:extLst>
              <a:ext uri="{FF2B5EF4-FFF2-40B4-BE49-F238E27FC236}">
                <a16:creationId xmlns:a16="http://schemas.microsoft.com/office/drawing/2014/main" id="{BA961211-9B88-3B4D-9CDC-A99802FCB2A9}"/>
              </a:ext>
            </a:extLst>
          </p:cNvPr>
          <p:cNvGrpSpPr/>
          <p:nvPr/>
        </p:nvGrpSpPr>
        <p:grpSpPr>
          <a:xfrm>
            <a:off x="685801" y="1780270"/>
            <a:ext cx="7772400" cy="2791730"/>
            <a:chOff x="685801" y="1780270"/>
            <a:chExt cx="7772400" cy="2870200"/>
          </a:xfrm>
        </p:grpSpPr>
        <p:grpSp>
          <p:nvGrpSpPr>
            <p:cNvPr id="5" name="Group 4">
              <a:extLst>
                <a:ext uri="{FF2B5EF4-FFF2-40B4-BE49-F238E27FC236}">
                  <a16:creationId xmlns:a16="http://schemas.microsoft.com/office/drawing/2014/main" id="{115AE5EA-7BA0-AC4E-9330-972D92A768E0}"/>
                </a:ext>
              </a:extLst>
            </p:cNvPr>
            <p:cNvGrpSpPr/>
            <p:nvPr/>
          </p:nvGrpSpPr>
          <p:grpSpPr>
            <a:xfrm>
              <a:off x="685801" y="1780270"/>
              <a:ext cx="7772400" cy="2870200"/>
              <a:chOff x="685801" y="1780270"/>
              <a:chExt cx="7772400" cy="2870200"/>
            </a:xfrm>
          </p:grpSpPr>
          <p:pic>
            <p:nvPicPr>
              <p:cNvPr id="7" name="Picture 6" descr="Chart, line chart&#10;&#10;Description automatically generated">
                <a:extLst>
                  <a:ext uri="{FF2B5EF4-FFF2-40B4-BE49-F238E27FC236}">
                    <a16:creationId xmlns:a16="http://schemas.microsoft.com/office/drawing/2014/main" id="{97D2E59F-D2AA-2D41-89A8-797EC908DCCD}"/>
                  </a:ext>
                </a:extLst>
              </p:cNvPr>
              <p:cNvPicPr>
                <a:picLocks noChangeAspect="1"/>
              </p:cNvPicPr>
              <p:nvPr/>
            </p:nvPicPr>
            <p:blipFill>
              <a:blip r:embed="rId4"/>
              <a:stretch>
                <a:fillRect/>
              </a:stretch>
            </p:blipFill>
            <p:spPr>
              <a:xfrm>
                <a:off x="685801" y="1780270"/>
                <a:ext cx="7772400" cy="2870200"/>
              </a:xfrm>
              <a:prstGeom prst="rect">
                <a:avLst/>
              </a:prstGeom>
            </p:spPr>
          </p:pic>
          <p:sp>
            <p:nvSpPr>
              <p:cNvPr id="3" name="TextBox 2">
                <a:extLst>
                  <a:ext uri="{FF2B5EF4-FFF2-40B4-BE49-F238E27FC236}">
                    <a16:creationId xmlns:a16="http://schemas.microsoft.com/office/drawing/2014/main" id="{20644DBE-1215-2C4C-9310-AFF1F500F6CE}"/>
                  </a:ext>
                </a:extLst>
              </p:cNvPr>
              <p:cNvSpPr txBox="1"/>
              <p:nvPr/>
            </p:nvSpPr>
            <p:spPr>
              <a:xfrm>
                <a:off x="2108371" y="2058548"/>
                <a:ext cx="304892" cy="253916"/>
              </a:xfrm>
              <a:prstGeom prst="rect">
                <a:avLst/>
              </a:prstGeom>
              <a:noFill/>
            </p:spPr>
            <p:txBody>
              <a:bodyPr wrap="none" rtlCol="0">
                <a:spAutoFit/>
              </a:bodyPr>
              <a:lstStyle/>
              <a:p>
                <a:r>
                  <a:rPr lang="en-US" sz="1050" b="1" dirty="0"/>
                  <a:t>%</a:t>
                </a:r>
              </a:p>
            </p:txBody>
          </p:sp>
        </p:grpSp>
        <p:pic>
          <p:nvPicPr>
            <p:cNvPr id="6" name="Picture 5">
              <a:extLst>
                <a:ext uri="{FF2B5EF4-FFF2-40B4-BE49-F238E27FC236}">
                  <a16:creationId xmlns:a16="http://schemas.microsoft.com/office/drawing/2014/main" id="{2AC2B6DF-16E1-3F4F-B953-0C6272B30E8D}"/>
                </a:ext>
              </a:extLst>
            </p:cNvPr>
            <p:cNvPicPr>
              <a:picLocks noChangeAspect="1"/>
            </p:cNvPicPr>
            <p:nvPr/>
          </p:nvPicPr>
          <p:blipFill>
            <a:blip r:embed="rId5"/>
            <a:stretch>
              <a:fillRect/>
            </a:stretch>
          </p:blipFill>
          <p:spPr>
            <a:xfrm>
              <a:off x="2939593" y="3560437"/>
              <a:ext cx="304800" cy="292100"/>
            </a:xfrm>
            <a:prstGeom prst="rect">
              <a:avLst/>
            </a:prstGeom>
          </p:spPr>
        </p:pic>
      </p:grpSp>
    </p:spTree>
    <p:extLst>
      <p:ext uri="{BB962C8B-B14F-4D97-AF65-F5344CB8AC3E}">
        <p14:creationId xmlns:p14="http://schemas.microsoft.com/office/powerpoint/2010/main" val="12013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18F3A6-D9CC-474F-8FAD-F2040F07EEE4}"/>
              </a:ext>
            </a:extLst>
          </p:cNvPr>
          <p:cNvSpPr>
            <a:spLocks noGrp="1"/>
          </p:cNvSpPr>
          <p:nvPr>
            <p:ph type="title"/>
          </p:nvPr>
        </p:nvSpPr>
        <p:spPr/>
        <p:txBody>
          <a:bodyPr/>
          <a:lstStyle/>
          <a:p>
            <a:r>
              <a:rPr lang="en-US" sz="3200" dirty="0"/>
              <a:t>CAPELLA: </a:t>
            </a:r>
            <a:r>
              <a:rPr lang="en-US" sz="3200" dirty="0" err="1"/>
              <a:t>Lenacapavir</a:t>
            </a:r>
            <a:r>
              <a:rPr lang="en-US" sz="3200" dirty="0"/>
              <a:t> Efficacy at 26 Weeks</a:t>
            </a:r>
          </a:p>
        </p:txBody>
      </p:sp>
      <p:sp>
        <p:nvSpPr>
          <p:cNvPr id="3" name="Content Placeholder 2">
            <a:extLst>
              <a:ext uri="{FF2B5EF4-FFF2-40B4-BE49-F238E27FC236}">
                <a16:creationId xmlns:a16="http://schemas.microsoft.com/office/drawing/2014/main" id="{A316D936-24E7-B04E-BCEE-DA12B7D52F14}"/>
              </a:ext>
            </a:extLst>
          </p:cNvPr>
          <p:cNvSpPr>
            <a:spLocks noGrp="1"/>
          </p:cNvSpPr>
          <p:nvPr>
            <p:ph idx="1"/>
          </p:nvPr>
        </p:nvSpPr>
        <p:spPr>
          <a:xfrm>
            <a:off x="417095" y="1142178"/>
            <a:ext cx="4252009" cy="3385542"/>
          </a:xfrm>
        </p:spPr>
        <p:txBody>
          <a:bodyPr/>
          <a:lstStyle/>
          <a:p>
            <a:r>
              <a:rPr lang="en-US" sz="2400" dirty="0"/>
              <a:t>SC LEN in combination with an optimized background regimen</a:t>
            </a:r>
          </a:p>
          <a:p>
            <a:r>
              <a:rPr lang="en-US" sz="2400" dirty="0"/>
              <a:t>Mean increase in CD4 cell count of 81 cells/µL</a:t>
            </a:r>
          </a:p>
          <a:p>
            <a:r>
              <a:rPr lang="en-US" sz="2400" dirty="0"/>
              <a:t>Incidence of very low CD4+ cell count (&lt; 50 cells/µL) decreased from 22% (8/36) </a:t>
            </a:r>
            <a:br>
              <a:rPr lang="en-US" sz="2400" dirty="0"/>
            </a:br>
            <a:r>
              <a:rPr lang="en-US" sz="2400" dirty="0"/>
              <a:t>at baseline to 0% (0/34) at 26 weeks</a:t>
            </a:r>
          </a:p>
        </p:txBody>
      </p:sp>
      <p:sp>
        <p:nvSpPr>
          <p:cNvPr id="8" name="Text Placeholder 7">
            <a:extLst>
              <a:ext uri="{FF2B5EF4-FFF2-40B4-BE49-F238E27FC236}">
                <a16:creationId xmlns:a16="http://schemas.microsoft.com/office/drawing/2014/main" id="{05C91E99-9A49-48F5-9FB7-F5A0C3035D86}"/>
              </a:ext>
            </a:extLst>
          </p:cNvPr>
          <p:cNvSpPr>
            <a:spLocks noGrp="1"/>
          </p:cNvSpPr>
          <p:nvPr>
            <p:ph type="body" sz="quarter" idx="10"/>
          </p:nvPr>
        </p:nvSpPr>
        <p:spPr>
          <a:xfrm>
            <a:off x="0" y="4631052"/>
            <a:ext cx="9144000" cy="512448"/>
          </a:xfrm>
        </p:spPr>
        <p:txBody>
          <a:bodyPr/>
          <a:lstStyle/>
          <a:p>
            <a:pPr marL="0" indent="0">
              <a:spcBef>
                <a:spcPts val="0"/>
              </a:spcBef>
            </a:pPr>
            <a:r>
              <a:rPr lang="en-US" sz="1000" dirty="0"/>
              <a:t>Not FDA-approved for treatment of HIV </a:t>
            </a:r>
          </a:p>
          <a:p>
            <a:pPr marL="0" indent="0">
              <a:spcBef>
                <a:spcPts val="0"/>
              </a:spcBef>
            </a:pPr>
            <a:r>
              <a:rPr lang="en-US" sz="1000" dirty="0"/>
              <a:t>mm = cubic millimeter </a:t>
            </a:r>
            <a:br>
              <a:rPr lang="en-US" sz="1000" dirty="0"/>
            </a:br>
            <a:r>
              <a:rPr lang="en-US" sz="1000" dirty="0"/>
              <a:t>Molina J-M, et al. Presented at 11</a:t>
            </a:r>
            <a:r>
              <a:rPr lang="en-US" sz="1000" baseline="30000" dirty="0"/>
              <a:t>th</a:t>
            </a:r>
            <a:r>
              <a:rPr lang="en-US" sz="1000" dirty="0"/>
              <a:t> IAS Conference on HIV Science; 2021. Abstract No. OALX01LB02, 2021. Accessed July 23, 2021.</a:t>
            </a:r>
          </a:p>
        </p:txBody>
      </p:sp>
      <p:graphicFrame>
        <p:nvGraphicFramePr>
          <p:cNvPr id="5" name="Chart 4">
            <a:extLst>
              <a:ext uri="{FF2B5EF4-FFF2-40B4-BE49-F238E27FC236}">
                <a16:creationId xmlns:a16="http://schemas.microsoft.com/office/drawing/2014/main" id="{4F120009-7C1A-1546-AA17-74BCFAE64DC6}"/>
              </a:ext>
            </a:extLst>
          </p:cNvPr>
          <p:cNvGraphicFramePr/>
          <p:nvPr>
            <p:extLst>
              <p:ext uri="{D42A27DB-BD31-4B8C-83A1-F6EECF244321}">
                <p14:modId xmlns:p14="http://schemas.microsoft.com/office/powerpoint/2010/main" val="1709475257"/>
              </p:ext>
            </p:extLst>
          </p:nvPr>
        </p:nvGraphicFramePr>
        <p:xfrm>
          <a:off x="4542622" y="1302327"/>
          <a:ext cx="4601378" cy="36034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BEEF4D6-8129-A949-BCCB-6D6B5DE94CDF}"/>
              </a:ext>
            </a:extLst>
          </p:cNvPr>
          <p:cNvSpPr txBox="1"/>
          <p:nvPr/>
        </p:nvSpPr>
        <p:spPr>
          <a:xfrm>
            <a:off x="5607587" y="1142178"/>
            <a:ext cx="2875402" cy="646331"/>
          </a:xfrm>
          <a:prstGeom prst="rect">
            <a:avLst/>
          </a:prstGeom>
          <a:noFill/>
        </p:spPr>
        <p:txBody>
          <a:bodyPr wrap="square" rtlCol="0">
            <a:spAutoFit/>
          </a:bodyPr>
          <a:lstStyle/>
          <a:p>
            <a:pPr algn="ctr"/>
            <a:r>
              <a:rPr lang="en-US" dirty="0"/>
              <a:t>% Achieving Undetectable Viral Load</a:t>
            </a:r>
          </a:p>
        </p:txBody>
      </p:sp>
    </p:spTree>
    <p:extLst>
      <p:ext uri="{BB962C8B-B14F-4D97-AF65-F5344CB8AC3E}">
        <p14:creationId xmlns:p14="http://schemas.microsoft.com/office/powerpoint/2010/main" val="315349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a:t>SMART Goals</a:t>
            </a:r>
            <a:endParaRPr lang="en-US" dirty="0"/>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4" y="1061791"/>
            <a:ext cx="8309810" cy="4218078"/>
          </a:xfrm>
        </p:spPr>
        <p:txBody>
          <a:bodyPr/>
          <a:lstStyle/>
          <a:p>
            <a:r>
              <a:rPr lang="en-US" sz="2200" dirty="0">
                <a:solidFill>
                  <a:schemeClr val="tx1"/>
                </a:solidFill>
              </a:rPr>
              <a:t>Identify patient-related, HIV-related, and ART regimen-related factors that may be contributing to virologic failure and drug resistance</a:t>
            </a:r>
          </a:p>
          <a:p>
            <a:r>
              <a:rPr lang="en-US" sz="2200" dirty="0">
                <a:solidFill>
                  <a:schemeClr val="tx1"/>
                </a:solidFill>
              </a:rPr>
              <a:t>Apply guideline recommended algorithms to clinical decisions for managing ARV failure</a:t>
            </a:r>
          </a:p>
          <a:p>
            <a:r>
              <a:rPr lang="en-US" sz="2200" dirty="0">
                <a:solidFill>
                  <a:schemeClr val="tx1"/>
                </a:solidFill>
              </a:rPr>
              <a:t>Thoroughly assess patients for underlying HIV resistance</a:t>
            </a:r>
          </a:p>
          <a:p>
            <a:r>
              <a:rPr lang="en-US" sz="2200" dirty="0">
                <a:solidFill>
                  <a:schemeClr val="tx1"/>
                </a:solidFill>
              </a:rPr>
              <a:t>Assess efficacy and safety data of agents to determine their role in the management of patients with multi-drug resistant HIV-1 infection</a:t>
            </a:r>
          </a:p>
          <a:p>
            <a:r>
              <a:rPr lang="en-US" sz="2200" dirty="0">
                <a:solidFill>
                  <a:schemeClr val="tx1"/>
                </a:solidFill>
              </a:rPr>
              <a:t>Evaluate efficacy and safety data of agents in late-stage development for the treatment of heavily ART-experienced people with HIV </a:t>
            </a:r>
          </a:p>
          <a:p>
            <a:endParaRPr lang="en-US" sz="2200" dirty="0">
              <a:solidFill>
                <a:schemeClr val="tx1"/>
              </a:solidFill>
            </a:endParaRP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p:txBody>
          <a:bodyPr/>
          <a:lstStyle/>
          <a:p>
            <a:r>
              <a:rPr lang="en-US"/>
              <a:t>Specific, Measurable, Attainable, Relevant, Timely</a:t>
            </a:r>
            <a:endParaRPr lang="en-US" dirty="0"/>
          </a:p>
        </p:txBody>
      </p:sp>
      <p:sp>
        <p:nvSpPr>
          <p:cNvPr id="9" name="Text Placeholder 8">
            <a:extLst>
              <a:ext uri="{FF2B5EF4-FFF2-40B4-BE49-F238E27FC236}">
                <a16:creationId xmlns:a16="http://schemas.microsoft.com/office/drawing/2014/main" id="{486E9164-F038-FC4C-8E07-E5FB7CDEFE3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297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88174" y="1780025"/>
            <a:ext cx="2518583" cy="1243417"/>
          </a:xfrm>
        </p:spPr>
        <p:txBody>
          <a:bodyPr/>
          <a:lstStyle/>
          <a:p>
            <a:r>
              <a:rPr lang="en-US" sz="4400" dirty="0"/>
              <a:t>Learning</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88174" y="3086472"/>
            <a:ext cx="7012111" cy="1154906"/>
          </a:xfrm>
        </p:spPr>
        <p:txBody>
          <a:bodyPr/>
          <a:lstStyle/>
          <a:p>
            <a:pPr lvl="0"/>
            <a:r>
              <a:rPr lang="en-US" dirty="0">
                <a:effectLst/>
              </a:rPr>
              <a:t>Integrate best practices for initiating and switching ART in patients based on safety and efficacy data.</a:t>
            </a:r>
          </a:p>
        </p:txBody>
      </p:sp>
      <p:sp>
        <p:nvSpPr>
          <p:cNvPr id="4" name="TextBox 3">
            <a:extLst>
              <a:ext uri="{FF2B5EF4-FFF2-40B4-BE49-F238E27FC236}">
                <a16:creationId xmlns:a16="http://schemas.microsoft.com/office/drawing/2014/main" id="{437E7CC0-7A37-AC48-BDCB-65436E33927B}"/>
              </a:ext>
            </a:extLst>
          </p:cNvPr>
          <p:cNvSpPr txBox="1"/>
          <p:nvPr/>
        </p:nvSpPr>
        <p:spPr>
          <a:xfrm>
            <a:off x="2930587" y="1415466"/>
            <a:ext cx="939800" cy="1785104"/>
          </a:xfrm>
          <a:prstGeom prst="rect">
            <a:avLst/>
          </a:prstGeom>
          <a:noFill/>
        </p:spPr>
        <p:txBody>
          <a:bodyPr wrap="square" rtlCol="0">
            <a:spAutoFit/>
          </a:bodyPr>
          <a:lstStyle/>
          <a:p>
            <a:pPr algn="ctr"/>
            <a:r>
              <a:rPr lang="en-US" sz="11000" b="1" dirty="0">
                <a:solidFill>
                  <a:schemeClr val="accent6"/>
                </a:solidFill>
              </a:rPr>
              <a:t>1</a:t>
            </a:r>
          </a:p>
        </p:txBody>
      </p:sp>
    </p:spTree>
    <p:extLst>
      <p:ext uri="{BB962C8B-B14F-4D97-AF65-F5344CB8AC3E}">
        <p14:creationId xmlns:p14="http://schemas.microsoft.com/office/powerpoint/2010/main" val="37123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76" y="859942"/>
            <a:ext cx="3897021" cy="1348061"/>
          </a:xfrm>
        </p:spPr>
        <p:txBody>
          <a:bodyPr/>
          <a:lstStyle/>
          <a:p>
            <a:r>
              <a:rPr lang="en-US" sz="2400" dirty="0">
                <a:effectLst/>
              </a:rPr>
              <a:t>Switching Antiretroviral Therapy (ART) in Your African American Patients: When and How</a:t>
            </a:r>
            <a:endParaRPr lang="en-US" sz="2400" dirty="0"/>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491486" y="1158570"/>
            <a:ext cx="2201262" cy="97114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5AE6E40-D77C-CC46-A999-8ABD13406526}"/>
              </a:ext>
            </a:extLst>
          </p:cNvPr>
          <p:cNvSpPr txBox="1"/>
          <p:nvPr/>
        </p:nvSpPr>
        <p:spPr>
          <a:xfrm>
            <a:off x="2755629" y="859312"/>
            <a:ext cx="453793" cy="1569660"/>
          </a:xfrm>
          <a:prstGeom prst="rect">
            <a:avLst/>
          </a:prstGeom>
          <a:noFill/>
        </p:spPr>
        <p:txBody>
          <a:bodyPr wrap="square" rtlCol="0">
            <a:spAutoFit/>
          </a:bodyPr>
          <a:lstStyle/>
          <a:p>
            <a:pPr algn="ctr"/>
            <a:r>
              <a:rPr lang="en-US" sz="9600" b="1" dirty="0">
                <a:solidFill>
                  <a:schemeClr val="accent6"/>
                </a:solidFill>
              </a:rPr>
              <a:t>1</a:t>
            </a:r>
          </a:p>
        </p:txBody>
      </p:sp>
      <p:sp>
        <p:nvSpPr>
          <p:cNvPr id="8" name="Title 1">
            <a:extLst>
              <a:ext uri="{FF2B5EF4-FFF2-40B4-BE49-F238E27FC236}">
                <a16:creationId xmlns:a16="http://schemas.microsoft.com/office/drawing/2014/main" id="{CAD4E432-757C-BA41-9D1A-3A36FCF5A7A9}"/>
              </a:ext>
            </a:extLst>
          </p:cNvPr>
          <p:cNvSpPr txBox="1">
            <a:spLocks/>
          </p:cNvSpPr>
          <p:nvPr/>
        </p:nvSpPr>
        <p:spPr>
          <a:xfrm>
            <a:off x="3444876" y="2984099"/>
            <a:ext cx="4336065" cy="720197"/>
          </a:xfrm>
          <a:prstGeom prst="rect">
            <a:avLst/>
          </a:prstGeom>
          <a:effectLst>
            <a:outerShdw blurRad="50800" dist="38100" dir="2700000" algn="tl" rotWithShape="0">
              <a:prstClr val="black">
                <a:alpha val="40000"/>
              </a:prstClr>
            </a:outerShdw>
          </a:effectLst>
        </p:spPr>
        <p:txBody>
          <a:bodyPr vert="horz" wrap="square" lIns="0" tIns="45720" rIns="91440" bIns="45720" rtlCol="0" anchor="b" anchorCtr="0">
            <a:spAutoFit/>
          </a:bodyPr>
          <a:lstStyle>
            <a:lvl1pPr algn="l" defTabSz="6858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400" dirty="0"/>
              <a:t>The Pediatric Patient with HIV: Translating Data to Practice</a:t>
            </a:r>
          </a:p>
        </p:txBody>
      </p:sp>
      <p:sp>
        <p:nvSpPr>
          <p:cNvPr id="10" name="TextBox 9">
            <a:extLst>
              <a:ext uri="{FF2B5EF4-FFF2-40B4-BE49-F238E27FC236}">
                <a16:creationId xmlns:a16="http://schemas.microsoft.com/office/drawing/2014/main" id="{37F54799-DF32-874E-A293-BE5049105B3E}"/>
              </a:ext>
            </a:extLst>
          </p:cNvPr>
          <p:cNvSpPr txBox="1"/>
          <p:nvPr/>
        </p:nvSpPr>
        <p:spPr>
          <a:xfrm>
            <a:off x="2779717" y="2481259"/>
            <a:ext cx="453793" cy="1569660"/>
          </a:xfrm>
          <a:prstGeom prst="rect">
            <a:avLst/>
          </a:prstGeom>
          <a:noFill/>
        </p:spPr>
        <p:txBody>
          <a:bodyPr wrap="square" rtlCol="0">
            <a:spAutoFit/>
          </a:bodyPr>
          <a:lstStyle/>
          <a:p>
            <a:pPr algn="ctr"/>
            <a:r>
              <a:rPr lang="en-US" sz="9600" b="1" dirty="0">
                <a:solidFill>
                  <a:schemeClr val="accent6"/>
                </a:solidFill>
              </a:rPr>
              <a:t>2</a:t>
            </a:r>
          </a:p>
        </p:txBody>
      </p:sp>
      <p:sp>
        <p:nvSpPr>
          <p:cNvPr id="11" name="TextBox 10">
            <a:extLst>
              <a:ext uri="{FF2B5EF4-FFF2-40B4-BE49-F238E27FC236}">
                <a16:creationId xmlns:a16="http://schemas.microsoft.com/office/drawing/2014/main" id="{1FCAEE47-058D-8848-95B3-092B3539A9B7}"/>
              </a:ext>
            </a:extLst>
          </p:cNvPr>
          <p:cNvSpPr txBox="1"/>
          <p:nvPr/>
        </p:nvSpPr>
        <p:spPr>
          <a:xfrm>
            <a:off x="-326144" y="4077870"/>
            <a:ext cx="9143999" cy="523220"/>
          </a:xfrm>
          <a:prstGeom prst="rect">
            <a:avLst/>
          </a:prstGeom>
          <a:noFill/>
        </p:spPr>
        <p:txBody>
          <a:bodyPr wrap="square" rtlCol="0">
            <a:spAutoFit/>
          </a:bodyPr>
          <a:lstStyle/>
          <a:p>
            <a:pPr algn="ctr"/>
            <a:r>
              <a:rPr lang="en-US" sz="2800" b="1" dirty="0">
                <a:solidFill>
                  <a:schemeClr val="accent6"/>
                </a:solidFill>
              </a:rPr>
              <a:t>www.CMEOutfitters.com/IDhub</a:t>
            </a:r>
          </a:p>
        </p:txBody>
      </p:sp>
      <p:pic>
        <p:nvPicPr>
          <p:cNvPr id="12" name="Picture 11">
            <a:extLst>
              <a:ext uri="{FF2B5EF4-FFF2-40B4-BE49-F238E27FC236}">
                <a16:creationId xmlns:a16="http://schemas.microsoft.com/office/drawing/2014/main" id="{DBA23590-7F79-F445-BB4F-8BFA624392AC}"/>
              </a:ext>
            </a:extLst>
          </p:cNvPr>
          <p:cNvPicPr>
            <a:picLocks noChangeAspect="1"/>
          </p:cNvPicPr>
          <p:nvPr/>
        </p:nvPicPr>
        <p:blipFill>
          <a:blip r:embed="rId3"/>
          <a:stretch>
            <a:fillRect/>
          </a:stretch>
        </p:blipFill>
        <p:spPr>
          <a:xfrm>
            <a:off x="491486" y="2780517"/>
            <a:ext cx="2201262" cy="9711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16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title"/>
          </p:nvPr>
        </p:nvSpPr>
        <p:spPr>
          <a:xfrm>
            <a:off x="549276" y="1942485"/>
            <a:ext cx="8447579" cy="1138773"/>
          </a:xfrm>
        </p:spPr>
        <p:txBody>
          <a:bodyPr/>
          <a:lstStyle/>
          <a:p>
            <a:br>
              <a:rPr lang="en-US" dirty="0"/>
            </a:br>
            <a:r>
              <a:rPr lang="en-US" b="1" dirty="0">
                <a:solidFill>
                  <a:schemeClr val="bg1"/>
                </a:solidFill>
              </a:rPr>
              <a:t>HIV Patient Education </a:t>
            </a:r>
            <a:r>
              <a:rPr lang="en-US" b="1" dirty="0"/>
              <a:t>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body" sz="quarter" idx="10"/>
          </p:nvPr>
        </p:nvSpPr>
        <p:spPr>
          <a:xfrm>
            <a:off x="549275" y="3311980"/>
            <a:ext cx="6213031" cy="1332847"/>
          </a:xfrm>
        </p:spPr>
        <p:txBody>
          <a:bodyPr/>
          <a:lstStyle/>
          <a:p>
            <a:pPr>
              <a:lnSpc>
                <a:spcPts val="2800"/>
              </a:lnSpc>
              <a:spcBef>
                <a:spcPts val="0"/>
              </a:spcBef>
            </a:pPr>
            <a:r>
              <a:rPr lang="en-US" sz="2400" dirty="0">
                <a:solidFill>
                  <a:schemeClr val="bg2"/>
                </a:solidFill>
              </a:rPr>
              <a:t>Free resources and education to inform and empower patients. </a:t>
            </a:r>
            <a:endParaRPr lang="en-US" sz="2400" b="1" dirty="0"/>
          </a:p>
          <a:p>
            <a:pPr>
              <a:spcBef>
                <a:spcPts val="1800"/>
              </a:spcBef>
            </a:pPr>
            <a:r>
              <a:rPr lang="en-US" sz="2800" b="1" dirty="0"/>
              <a:t>cmeoutfitters.com/</a:t>
            </a:r>
            <a:r>
              <a:rPr lang="en-US" sz="2800" b="1" dirty="0" err="1"/>
              <a:t>HIVeducation</a:t>
            </a:r>
            <a:endParaRPr lang="en-US" sz="2800" b="1" dirty="0"/>
          </a:p>
          <a:p>
            <a:pPr>
              <a:spcBef>
                <a:spcPts val="1800"/>
              </a:spcBef>
            </a:pPr>
            <a:endParaRPr lang="en-US" sz="2500" b="1" dirty="0"/>
          </a:p>
        </p:txBody>
      </p:sp>
    </p:spTree>
    <p:extLst>
      <p:ext uri="{BB962C8B-B14F-4D97-AF65-F5344CB8AC3E}">
        <p14:creationId xmlns:p14="http://schemas.microsoft.com/office/powerpoint/2010/main" val="15279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6722" y="1937736"/>
            <a:ext cx="8566818" cy="3295034"/>
          </a:xfrm>
        </p:spPr>
        <p:txBody>
          <a:bodyPr/>
          <a:lstStyle/>
          <a:p>
            <a:pPr algn="l">
              <a:lnSpc>
                <a:spcPct val="95000"/>
              </a:lnSpc>
            </a:pPr>
            <a:r>
              <a:rPr lang="en-US" sz="2800" dirty="0">
                <a:solidFill>
                  <a:schemeClr val="bg1"/>
                </a:solidFill>
                <a:latin typeface="Arial" panose="020B0604020202020204" pitchFamily="34" charset="0"/>
                <a:cs typeface="Arial" panose="020B0604020202020204" pitchFamily="34" charset="0"/>
              </a:rPr>
              <a:t>To receive CME/CE credit for this activity, participants must complete the post-test and evaluation online. </a:t>
            </a:r>
            <a:br>
              <a:rPr lang="en-US" sz="2800" dirty="0">
                <a:solidFill>
                  <a:schemeClr val="bg1"/>
                </a:solidFill>
                <a:latin typeface="Arial" panose="020B0604020202020204" pitchFamily="34" charset="0"/>
                <a:cs typeface="Arial" panose="020B0604020202020204" pitchFamily="34" charset="0"/>
              </a:rPr>
            </a:b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Participants will be able to download and print their certificate immediately upon completion.</a:t>
            </a:r>
            <a:endParaRPr lang="en-US" sz="2800" dirty="0">
              <a:latin typeface="Arial" panose="020B0604020202020204" pitchFamily="34" charset="0"/>
              <a:cs typeface="Arial" panose="020B0604020202020204" pitchFamily="34" charset="0"/>
            </a:endParaRPr>
          </a:p>
          <a:p>
            <a:pPr>
              <a:spcBef>
                <a:spcPts val="1800"/>
              </a:spcBef>
            </a:pPr>
            <a:endParaRPr lang="en-US" sz="2800" dirty="0"/>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417512" y="1154267"/>
            <a:ext cx="8308975" cy="563231"/>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r>
              <a:rPr lang="en-US" sz="3600" dirty="0">
                <a:solidFill>
                  <a:schemeClr val="bg1"/>
                </a:solidFill>
              </a:rPr>
              <a:t>To Receive Credit</a:t>
            </a:r>
            <a:endParaRPr lang="en-US" sz="3600" dirty="0">
              <a:solidFill>
                <a:schemeClr val="bg1"/>
              </a:solidFill>
              <a:highlight>
                <a:srgbClr val="FFFF00"/>
              </a:highlight>
            </a:endParaRPr>
          </a:p>
        </p:txBody>
      </p:sp>
    </p:spTree>
    <p:extLst>
      <p:ext uri="{BB962C8B-B14F-4D97-AF65-F5344CB8AC3E}">
        <p14:creationId xmlns:p14="http://schemas.microsoft.com/office/powerpoint/2010/main" val="2388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88174" y="1780025"/>
            <a:ext cx="6242284" cy="1243417"/>
          </a:xfrm>
        </p:spPr>
        <p:txBody>
          <a:bodyPr/>
          <a:lstStyle/>
          <a:p>
            <a:r>
              <a:rPr lang="en-US" sz="4400" dirty="0"/>
              <a:t>Learning</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88174" y="3086472"/>
            <a:ext cx="7012111" cy="1154906"/>
          </a:xfrm>
        </p:spPr>
        <p:txBody>
          <a:bodyPr/>
          <a:lstStyle/>
          <a:p>
            <a:pPr lvl="0"/>
            <a:r>
              <a:rPr lang="en-US" dirty="0">
                <a:effectLst/>
              </a:rPr>
              <a:t>Translate emerging data from national conferences to treatment decisions in clinical practice</a:t>
            </a:r>
          </a:p>
        </p:txBody>
      </p:sp>
      <p:sp>
        <p:nvSpPr>
          <p:cNvPr id="4" name="TextBox 3">
            <a:extLst>
              <a:ext uri="{FF2B5EF4-FFF2-40B4-BE49-F238E27FC236}">
                <a16:creationId xmlns:a16="http://schemas.microsoft.com/office/drawing/2014/main" id="{69A4DEEE-8361-614C-8520-30B70DA69A9E}"/>
              </a:ext>
            </a:extLst>
          </p:cNvPr>
          <p:cNvSpPr txBox="1"/>
          <p:nvPr/>
        </p:nvSpPr>
        <p:spPr>
          <a:xfrm>
            <a:off x="2952621" y="1454096"/>
            <a:ext cx="939800" cy="1785104"/>
          </a:xfrm>
          <a:prstGeom prst="rect">
            <a:avLst/>
          </a:prstGeom>
          <a:noFill/>
        </p:spPr>
        <p:txBody>
          <a:bodyPr wrap="square" rtlCol="0">
            <a:spAutoFit/>
          </a:bodyPr>
          <a:lstStyle/>
          <a:p>
            <a:pPr algn="ctr"/>
            <a:r>
              <a:rPr lang="en-US" sz="11000" b="1" dirty="0">
                <a:solidFill>
                  <a:schemeClr val="accent2">
                    <a:lumMod val="60000"/>
                    <a:lumOff val="40000"/>
                  </a:schemeClr>
                </a:solidFill>
              </a:rPr>
              <a:t>2</a:t>
            </a:r>
          </a:p>
        </p:txBody>
      </p:sp>
    </p:spTree>
    <p:extLst>
      <p:ext uri="{BB962C8B-B14F-4D97-AF65-F5344CB8AC3E}">
        <p14:creationId xmlns:p14="http://schemas.microsoft.com/office/powerpoint/2010/main" val="12699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8AA4-94C6-1C43-BFEA-1F4484F19256}"/>
              </a:ext>
            </a:extLst>
          </p:cNvPr>
          <p:cNvSpPr>
            <a:spLocks noGrp="1"/>
          </p:cNvSpPr>
          <p:nvPr>
            <p:ph type="title"/>
          </p:nvPr>
        </p:nvSpPr>
        <p:spPr>
          <a:xfrm>
            <a:off x="749870" y="414324"/>
            <a:ext cx="7771961" cy="510909"/>
          </a:xfrm>
        </p:spPr>
        <p:txBody>
          <a:bodyPr/>
          <a:lstStyle/>
          <a:p>
            <a:r>
              <a:rPr lang="en-US" dirty="0"/>
              <a:t>Patient Case: Luke</a:t>
            </a:r>
          </a:p>
        </p:txBody>
      </p:sp>
      <p:sp>
        <p:nvSpPr>
          <p:cNvPr id="3" name="Content Placeholder 2">
            <a:extLst>
              <a:ext uri="{FF2B5EF4-FFF2-40B4-BE49-F238E27FC236}">
                <a16:creationId xmlns:a16="http://schemas.microsoft.com/office/drawing/2014/main" id="{C6549A72-81E7-1B42-9FA8-29D6D2EB4523}"/>
              </a:ext>
            </a:extLst>
          </p:cNvPr>
          <p:cNvSpPr>
            <a:spLocks noGrp="1"/>
          </p:cNvSpPr>
          <p:nvPr>
            <p:ph idx="1"/>
          </p:nvPr>
        </p:nvSpPr>
        <p:spPr>
          <a:xfrm>
            <a:off x="749299" y="927555"/>
            <a:ext cx="7511459" cy="3456666"/>
          </a:xfrm>
        </p:spPr>
        <p:txBody>
          <a:bodyPr/>
          <a:lstStyle/>
          <a:p>
            <a:pPr marL="349250" lvl="3" indent="-349250">
              <a:spcAft>
                <a:spcPts val="200"/>
              </a:spcAft>
              <a:buClr>
                <a:schemeClr val="accent1"/>
              </a:buClr>
              <a:buFont typeface="Arial" panose="020B0604020202020204" pitchFamily="34" charset="0"/>
              <a:buChar char="•"/>
            </a:pPr>
            <a:r>
              <a:rPr lang="en-US" sz="2400" dirty="0"/>
              <a:t>Luke is a 41-year-old man (MSM)               diagnosed with HIV 20 years ago</a:t>
            </a:r>
          </a:p>
          <a:p>
            <a:pPr marL="349250" lvl="1" indent="-349250">
              <a:spcAft>
                <a:spcPts val="200"/>
              </a:spcAft>
              <a:buClr>
                <a:schemeClr val="accent1"/>
              </a:buClr>
              <a:buFont typeface="Arial" panose="020B0604020202020204" pitchFamily="34" charset="0"/>
              <a:buChar char="•"/>
            </a:pPr>
            <a:r>
              <a:rPr lang="en-US" sz="2400" dirty="0"/>
              <a:t>He has had many years of antiretroviral          therapy (ART) experience with virologic failure on nucleoside reverse transcriptase inhibitors (NRTIs), a non-boosted protease inhibitor (PI), </a:t>
            </a:r>
            <a:br>
              <a:rPr lang="en-US" sz="2400" dirty="0"/>
            </a:br>
            <a:r>
              <a:rPr lang="en-US" sz="2400" dirty="0"/>
              <a:t>non-nucleoside reverse transcriptase inhibitor (NNRTI), and an integrase strand transfer inhibitor (INSTI)</a:t>
            </a:r>
          </a:p>
          <a:p>
            <a:pPr marL="349250" lvl="1" indent="-349250">
              <a:spcAft>
                <a:spcPts val="200"/>
              </a:spcAft>
              <a:buClr>
                <a:schemeClr val="accent1"/>
              </a:buClr>
              <a:buFont typeface="Arial" panose="020B0604020202020204" pitchFamily="34" charset="0"/>
              <a:buChar char="•"/>
            </a:pPr>
            <a:r>
              <a:rPr lang="en-US" sz="2400" dirty="0"/>
              <a:t>He is persistently viremic despite reported good adherence</a:t>
            </a:r>
          </a:p>
        </p:txBody>
      </p:sp>
      <p:pic>
        <p:nvPicPr>
          <p:cNvPr id="6" name="Picture Placeholder 5" descr="A person smiling for the camera&#10;&#10;Description automatically generated with medium confidence">
            <a:extLst>
              <a:ext uri="{FF2B5EF4-FFF2-40B4-BE49-F238E27FC236}">
                <a16:creationId xmlns:a16="http://schemas.microsoft.com/office/drawing/2014/main" id="{B1BBA9B3-3011-2743-9A72-24EA4D7AE9C5}"/>
              </a:ext>
            </a:extLst>
          </p:cNvPr>
          <p:cNvPicPr>
            <a:picLocks noGrp="1" noChangeAspect="1"/>
          </p:cNvPicPr>
          <p:nvPr>
            <p:ph type="pic" sz="quarter" idx="11"/>
          </p:nvPr>
        </p:nvPicPr>
        <p:blipFill rotWithShape="1">
          <a:blip r:embed="rId3"/>
          <a:srcRect t="1286" b="1286"/>
          <a:stretch>
            <a:fillRect/>
          </a:stretch>
        </p:blipFill>
        <p:spPr/>
      </p:pic>
      <p:sp>
        <p:nvSpPr>
          <p:cNvPr id="4" name="TextBox 3">
            <a:extLst>
              <a:ext uri="{FF2B5EF4-FFF2-40B4-BE49-F238E27FC236}">
                <a16:creationId xmlns:a16="http://schemas.microsoft.com/office/drawing/2014/main" id="{0B1A1D87-0458-48DC-B5AD-AD760943395C}"/>
              </a:ext>
            </a:extLst>
          </p:cNvPr>
          <p:cNvSpPr txBox="1"/>
          <p:nvPr/>
        </p:nvSpPr>
        <p:spPr>
          <a:xfrm>
            <a:off x="679133" y="4416877"/>
            <a:ext cx="3500980" cy="246221"/>
          </a:xfrm>
          <a:prstGeom prst="rect">
            <a:avLst/>
          </a:prstGeom>
          <a:noFill/>
        </p:spPr>
        <p:txBody>
          <a:bodyPr wrap="square" rtlCol="0">
            <a:spAutoFit/>
          </a:bodyPr>
          <a:lstStyle/>
          <a:p>
            <a:r>
              <a:rPr lang="en-US" sz="1000" dirty="0">
                <a:solidFill>
                  <a:srgbClr val="5C6B72"/>
                </a:solidFill>
              </a:rPr>
              <a:t>MSM = men who have sex with men</a:t>
            </a:r>
          </a:p>
        </p:txBody>
      </p:sp>
    </p:spTree>
    <p:extLst>
      <p:ext uri="{BB962C8B-B14F-4D97-AF65-F5344CB8AC3E}">
        <p14:creationId xmlns:p14="http://schemas.microsoft.com/office/powerpoint/2010/main" val="181548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49AE-7A5C-1D4F-9CE3-E82FBA0CA029}"/>
              </a:ext>
            </a:extLst>
          </p:cNvPr>
          <p:cNvSpPr>
            <a:spLocks noGrp="1"/>
          </p:cNvSpPr>
          <p:nvPr>
            <p:ph type="title"/>
          </p:nvPr>
        </p:nvSpPr>
        <p:spPr/>
        <p:txBody>
          <a:bodyPr/>
          <a:lstStyle/>
          <a:p>
            <a:r>
              <a:rPr lang="en-US" dirty="0"/>
              <a:t>ART History</a:t>
            </a:r>
          </a:p>
        </p:txBody>
      </p:sp>
      <p:sp>
        <p:nvSpPr>
          <p:cNvPr id="3" name="Content Placeholder 2">
            <a:extLst>
              <a:ext uri="{FF2B5EF4-FFF2-40B4-BE49-F238E27FC236}">
                <a16:creationId xmlns:a16="http://schemas.microsoft.com/office/drawing/2014/main" id="{377DF304-AAAE-8049-B7FC-F50DAA31C8E7}"/>
              </a:ext>
            </a:extLst>
          </p:cNvPr>
          <p:cNvSpPr>
            <a:spLocks noGrp="1"/>
          </p:cNvSpPr>
          <p:nvPr>
            <p:ph idx="1"/>
          </p:nvPr>
        </p:nvSpPr>
        <p:spPr>
          <a:xfrm>
            <a:off x="749870" y="968322"/>
            <a:ext cx="7369561" cy="3385542"/>
          </a:xfrm>
        </p:spPr>
        <p:txBody>
          <a:bodyPr/>
          <a:lstStyle/>
          <a:p>
            <a:pPr marL="466725" indent="-457200">
              <a:buFont typeface="Arial" panose="020B0604020202020204" pitchFamily="34" charset="0"/>
              <a:buChar char="•"/>
            </a:pPr>
            <a:r>
              <a:rPr lang="en-US" sz="2400" dirty="0"/>
              <a:t>Started on ART regimen with zidovudine/lamivudine and efavirenz</a:t>
            </a:r>
          </a:p>
          <a:p>
            <a:pPr marL="466725" indent="-457200">
              <a:buFont typeface="Arial" panose="020B0604020202020204" pitchFamily="34" charset="0"/>
              <a:buChar char="•"/>
            </a:pPr>
            <a:r>
              <a:rPr lang="en-US" sz="2400" dirty="0"/>
              <a:t>Experienced virologic failure and was           treated with tenofovir disoproxil fumarate/emtricitabine + nelfinavir with transient reduction in viral load and then rebound</a:t>
            </a:r>
          </a:p>
          <a:p>
            <a:pPr marL="466725" indent="-457200">
              <a:buFont typeface="Arial" panose="020B0604020202020204" pitchFamily="34" charset="0"/>
              <a:buChar char="•"/>
            </a:pPr>
            <a:r>
              <a:rPr lang="en-US" sz="2400" dirty="0"/>
              <a:t>Subsequently treated with zidovudine/lamivudine/abacavir + lopinavir/ritonavir with suppression for 1 year, but complaints of mild diarrhea</a:t>
            </a:r>
          </a:p>
        </p:txBody>
      </p:sp>
      <p:pic>
        <p:nvPicPr>
          <p:cNvPr id="6" name="Picture Placeholder 5" descr="A person smiling for the camera&#10;&#10;Description automatically generated with medium confidence">
            <a:extLst>
              <a:ext uri="{FF2B5EF4-FFF2-40B4-BE49-F238E27FC236}">
                <a16:creationId xmlns:a16="http://schemas.microsoft.com/office/drawing/2014/main" id="{95E76E6D-C9A3-CB49-B377-DF62CBEF422A}"/>
              </a:ext>
            </a:extLst>
          </p:cNvPr>
          <p:cNvPicPr>
            <a:picLocks noGrp="1" noChangeAspect="1"/>
          </p:cNvPicPr>
          <p:nvPr>
            <p:ph type="pic" sz="quarter" idx="11"/>
          </p:nvPr>
        </p:nvPicPr>
        <p:blipFill rotWithShape="1">
          <a:blip r:embed="rId3"/>
          <a:srcRect t="1286" b="1286"/>
          <a:stretch>
            <a:fillRect/>
          </a:stretch>
        </p:blipFill>
        <p:spPr/>
      </p:pic>
    </p:spTree>
    <p:extLst>
      <p:ext uri="{BB962C8B-B14F-4D97-AF65-F5344CB8AC3E}">
        <p14:creationId xmlns:p14="http://schemas.microsoft.com/office/powerpoint/2010/main" val="25768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4CBC-759A-144E-9142-99C4E2D7848C}"/>
              </a:ext>
            </a:extLst>
          </p:cNvPr>
          <p:cNvSpPr>
            <a:spLocks noGrp="1"/>
          </p:cNvSpPr>
          <p:nvPr>
            <p:ph type="title"/>
          </p:nvPr>
        </p:nvSpPr>
        <p:spPr/>
        <p:txBody>
          <a:bodyPr/>
          <a:lstStyle/>
          <a:p>
            <a:r>
              <a:rPr lang="en-US" dirty="0"/>
              <a:t>ART History</a:t>
            </a:r>
          </a:p>
        </p:txBody>
      </p:sp>
      <p:sp>
        <p:nvSpPr>
          <p:cNvPr id="3" name="Content Placeholder 2">
            <a:extLst>
              <a:ext uri="{FF2B5EF4-FFF2-40B4-BE49-F238E27FC236}">
                <a16:creationId xmlns:a16="http://schemas.microsoft.com/office/drawing/2014/main" id="{D3F99840-064D-284A-8339-3A58E93212BD}"/>
              </a:ext>
            </a:extLst>
          </p:cNvPr>
          <p:cNvSpPr>
            <a:spLocks noGrp="1"/>
          </p:cNvSpPr>
          <p:nvPr>
            <p:ph idx="1"/>
          </p:nvPr>
        </p:nvSpPr>
        <p:spPr>
          <a:xfrm>
            <a:off x="749869" y="968322"/>
            <a:ext cx="7510889" cy="3465564"/>
          </a:xfrm>
        </p:spPr>
        <p:txBody>
          <a:bodyPr/>
          <a:lstStyle/>
          <a:p>
            <a:pPr marL="466725" indent="-457200">
              <a:buFont typeface="Arial" panose="020B0604020202020204" pitchFamily="34" charset="0"/>
              <a:buChar char="•"/>
            </a:pPr>
            <a:r>
              <a:rPr lang="en-US" dirty="0"/>
              <a:t>He was then switched to zidovudine/lamivudine/abacavir +                raltegravir with subsequent virologic     failure </a:t>
            </a:r>
          </a:p>
          <a:p>
            <a:pPr marL="466725" indent="-457200">
              <a:buFont typeface="Arial" panose="020B0604020202020204" pitchFamily="34" charset="0"/>
              <a:buChar char="•"/>
            </a:pPr>
            <a:r>
              <a:rPr lang="en-US" dirty="0"/>
              <a:t>During the course of his treatment, he had drug resistance testing performed several times with tropism test sent approximately 2 years prior to this visit when found to have dual/mixed plasma virus</a:t>
            </a:r>
          </a:p>
        </p:txBody>
      </p:sp>
      <p:pic>
        <p:nvPicPr>
          <p:cNvPr id="6" name="Picture Placeholder 5" descr="A person smiling for the camera&#10;&#10;Description automatically generated with medium confidence">
            <a:extLst>
              <a:ext uri="{FF2B5EF4-FFF2-40B4-BE49-F238E27FC236}">
                <a16:creationId xmlns:a16="http://schemas.microsoft.com/office/drawing/2014/main" id="{563DB59D-8938-9640-AECC-AB948900EE1D}"/>
              </a:ext>
            </a:extLst>
          </p:cNvPr>
          <p:cNvPicPr>
            <a:picLocks noGrp="1" noChangeAspect="1"/>
          </p:cNvPicPr>
          <p:nvPr>
            <p:ph type="pic" sz="quarter" idx="11"/>
          </p:nvPr>
        </p:nvPicPr>
        <p:blipFill rotWithShape="1">
          <a:blip r:embed="rId3"/>
          <a:srcRect t="1286" b="1286"/>
          <a:stretch>
            <a:fillRect/>
          </a:stretch>
        </p:blipFill>
        <p:spPr/>
      </p:pic>
    </p:spTree>
    <p:extLst>
      <p:ext uri="{BB962C8B-B14F-4D97-AF65-F5344CB8AC3E}">
        <p14:creationId xmlns:p14="http://schemas.microsoft.com/office/powerpoint/2010/main" val="41691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4CBC-759A-144E-9142-99C4E2D7848C}"/>
              </a:ext>
            </a:extLst>
          </p:cNvPr>
          <p:cNvSpPr>
            <a:spLocks noGrp="1"/>
          </p:cNvSpPr>
          <p:nvPr>
            <p:ph type="title"/>
          </p:nvPr>
        </p:nvSpPr>
        <p:spPr/>
        <p:txBody>
          <a:bodyPr/>
          <a:lstStyle/>
          <a:p>
            <a:r>
              <a:rPr lang="en-US" dirty="0"/>
              <a:t>ART History</a:t>
            </a:r>
          </a:p>
        </p:txBody>
      </p:sp>
      <p:sp>
        <p:nvSpPr>
          <p:cNvPr id="3" name="Content Placeholder 2">
            <a:extLst>
              <a:ext uri="{FF2B5EF4-FFF2-40B4-BE49-F238E27FC236}">
                <a16:creationId xmlns:a16="http://schemas.microsoft.com/office/drawing/2014/main" id="{D3F99840-064D-284A-8339-3A58E93212BD}"/>
              </a:ext>
            </a:extLst>
          </p:cNvPr>
          <p:cNvSpPr>
            <a:spLocks noGrp="1"/>
          </p:cNvSpPr>
          <p:nvPr>
            <p:ph idx="1"/>
          </p:nvPr>
        </p:nvSpPr>
        <p:spPr>
          <a:xfrm>
            <a:off x="749871" y="961048"/>
            <a:ext cx="7510888" cy="2994666"/>
          </a:xfrm>
        </p:spPr>
        <p:txBody>
          <a:bodyPr/>
          <a:lstStyle/>
          <a:p>
            <a:pPr marL="466725" indent="-457200">
              <a:spcAft>
                <a:spcPts val="300"/>
              </a:spcAft>
              <a:buFont typeface="Arial" panose="020B0604020202020204" pitchFamily="34" charset="0"/>
              <a:buChar char="•"/>
            </a:pPr>
            <a:r>
              <a:rPr lang="en-US" sz="2400" dirty="0"/>
              <a:t>His most recent regimen for the last 8            months includes</a:t>
            </a:r>
          </a:p>
          <a:p>
            <a:pPr marL="863600" indent="-404813">
              <a:spcBef>
                <a:spcPts val="0"/>
              </a:spcBef>
              <a:buFont typeface="Arial" panose="020B0604020202020204" pitchFamily="34" charset="0"/>
              <a:buChar char="•"/>
            </a:pPr>
            <a:r>
              <a:rPr lang="en-US" sz="2400" dirty="0"/>
              <a:t>Dolutegravir twice daily</a:t>
            </a:r>
          </a:p>
          <a:p>
            <a:pPr marL="863600" indent="-404813">
              <a:spcBef>
                <a:spcPts val="0"/>
              </a:spcBef>
              <a:buFont typeface="Arial" panose="020B0604020202020204" pitchFamily="34" charset="0"/>
              <a:buChar char="•"/>
            </a:pPr>
            <a:r>
              <a:rPr lang="en-US" sz="2400" dirty="0"/>
              <a:t>Darunavir/ritonavir twice daily</a:t>
            </a:r>
          </a:p>
          <a:p>
            <a:pPr marL="863600" indent="-404813">
              <a:spcBef>
                <a:spcPts val="0"/>
              </a:spcBef>
              <a:buFont typeface="Arial" panose="020B0604020202020204" pitchFamily="34" charset="0"/>
              <a:buChar char="•"/>
            </a:pPr>
            <a:r>
              <a:rPr lang="en-US" sz="2400" dirty="0"/>
              <a:t>Etravirine twice daily</a:t>
            </a:r>
          </a:p>
          <a:p>
            <a:pPr marL="863600" lvl="2" indent="-404813">
              <a:buClr>
                <a:schemeClr val="accent1"/>
              </a:buClr>
              <a:buFont typeface="Arial" panose="020B0604020202020204" pitchFamily="34" charset="0"/>
              <a:buChar char="•"/>
            </a:pPr>
            <a:r>
              <a:rPr lang="en-US" sz="2400" dirty="0"/>
              <a:t>Tenofovir alafenamide/emtricitabine once daily</a:t>
            </a:r>
          </a:p>
          <a:p>
            <a:pPr marL="458788" lvl="1" indent="-458788">
              <a:spcAft>
                <a:spcPts val="300"/>
              </a:spcAft>
              <a:buClr>
                <a:schemeClr val="accent1"/>
              </a:buClr>
              <a:buFont typeface="Arial" panose="020B0604020202020204" pitchFamily="34" charset="0"/>
              <a:buChar char="•"/>
            </a:pPr>
            <a:r>
              <a:rPr lang="en-US" sz="2400" dirty="0"/>
              <a:t>Recent viral loads consistently between 1000 and 2500 copies/mL </a:t>
            </a:r>
          </a:p>
          <a:p>
            <a:pPr marL="458788" lvl="1" indent="-458788">
              <a:spcAft>
                <a:spcPts val="300"/>
              </a:spcAft>
              <a:buClr>
                <a:schemeClr val="accent1"/>
              </a:buClr>
              <a:buFont typeface="Arial" panose="020B0604020202020204" pitchFamily="34" charset="0"/>
              <a:buChar char="•"/>
            </a:pPr>
            <a:r>
              <a:rPr lang="en-US" sz="2400" dirty="0"/>
              <a:t>CD4 cell count of between 220 and 300 cells/uL</a:t>
            </a:r>
          </a:p>
        </p:txBody>
      </p:sp>
      <p:pic>
        <p:nvPicPr>
          <p:cNvPr id="7" name="Picture Placeholder 6" descr="A person smiling for the camera&#10;&#10;Description automatically generated with medium confidence">
            <a:extLst>
              <a:ext uri="{FF2B5EF4-FFF2-40B4-BE49-F238E27FC236}">
                <a16:creationId xmlns:a16="http://schemas.microsoft.com/office/drawing/2014/main" id="{5B613869-C172-9748-9AFD-14387AAD1C6F}"/>
              </a:ext>
            </a:extLst>
          </p:cNvPr>
          <p:cNvPicPr>
            <a:picLocks noGrp="1" noChangeAspect="1"/>
          </p:cNvPicPr>
          <p:nvPr>
            <p:ph type="pic" sz="quarter" idx="11"/>
          </p:nvPr>
        </p:nvPicPr>
        <p:blipFill rotWithShape="1">
          <a:blip r:embed="rId3"/>
          <a:srcRect t="1286" b="1286"/>
          <a:stretch>
            <a:fillRect/>
          </a:stretch>
        </p:blipFill>
        <p:spPr/>
      </p:pic>
      <p:sp>
        <p:nvSpPr>
          <p:cNvPr id="5" name="TextBox 4">
            <a:extLst>
              <a:ext uri="{FF2B5EF4-FFF2-40B4-BE49-F238E27FC236}">
                <a16:creationId xmlns:a16="http://schemas.microsoft.com/office/drawing/2014/main" id="{9F37E92C-D8C9-4CEA-9EA1-EEFA1A7AD967}"/>
              </a:ext>
            </a:extLst>
          </p:cNvPr>
          <p:cNvSpPr txBox="1"/>
          <p:nvPr/>
        </p:nvSpPr>
        <p:spPr>
          <a:xfrm>
            <a:off x="717087" y="4409715"/>
            <a:ext cx="3788228" cy="246221"/>
          </a:xfrm>
          <a:prstGeom prst="rect">
            <a:avLst/>
          </a:prstGeom>
          <a:noFill/>
        </p:spPr>
        <p:txBody>
          <a:bodyPr wrap="square" rtlCol="0">
            <a:spAutoFit/>
          </a:bodyPr>
          <a:lstStyle/>
          <a:p>
            <a:r>
              <a:rPr lang="en-US" sz="1000" dirty="0">
                <a:solidFill>
                  <a:srgbClr val="5C6B72"/>
                </a:solidFill>
              </a:rPr>
              <a:t>mL = milliliter; </a:t>
            </a:r>
            <a:r>
              <a:rPr lang="en-US" sz="1000" dirty="0" err="1">
                <a:solidFill>
                  <a:srgbClr val="5C6B72"/>
                </a:solidFill>
              </a:rPr>
              <a:t>uL</a:t>
            </a:r>
            <a:r>
              <a:rPr lang="en-US" sz="1000" dirty="0">
                <a:solidFill>
                  <a:srgbClr val="5C6B72"/>
                </a:solidFill>
              </a:rPr>
              <a:t> = microliter</a:t>
            </a:r>
          </a:p>
        </p:txBody>
      </p:sp>
    </p:spTree>
    <p:extLst>
      <p:ext uri="{BB962C8B-B14F-4D97-AF65-F5344CB8AC3E}">
        <p14:creationId xmlns:p14="http://schemas.microsoft.com/office/powerpoint/2010/main" val="25743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4CBC-759A-144E-9142-99C4E2D7848C}"/>
              </a:ext>
            </a:extLst>
          </p:cNvPr>
          <p:cNvSpPr>
            <a:spLocks noGrp="1"/>
          </p:cNvSpPr>
          <p:nvPr>
            <p:ph type="title"/>
          </p:nvPr>
        </p:nvSpPr>
        <p:spPr/>
        <p:txBody>
          <a:bodyPr/>
          <a:lstStyle/>
          <a:p>
            <a:r>
              <a:rPr lang="en-US" dirty="0"/>
              <a:t>Current Clinic Visit: Luke</a:t>
            </a:r>
          </a:p>
        </p:txBody>
      </p:sp>
      <p:sp>
        <p:nvSpPr>
          <p:cNvPr id="3" name="Content Placeholder 2">
            <a:extLst>
              <a:ext uri="{FF2B5EF4-FFF2-40B4-BE49-F238E27FC236}">
                <a16:creationId xmlns:a16="http://schemas.microsoft.com/office/drawing/2014/main" id="{D3F99840-064D-284A-8339-3A58E93212BD}"/>
              </a:ext>
            </a:extLst>
          </p:cNvPr>
          <p:cNvSpPr>
            <a:spLocks noGrp="1"/>
          </p:cNvSpPr>
          <p:nvPr>
            <p:ph idx="1"/>
          </p:nvPr>
        </p:nvSpPr>
        <p:spPr>
          <a:xfrm>
            <a:off x="749871" y="961048"/>
            <a:ext cx="7510888" cy="3385542"/>
          </a:xfrm>
        </p:spPr>
        <p:txBody>
          <a:bodyPr/>
          <a:lstStyle/>
          <a:p>
            <a:pPr marL="466725" indent="-457200">
              <a:spcAft>
                <a:spcPts val="300"/>
              </a:spcAft>
              <a:buFont typeface="Arial" panose="020B0604020202020204" pitchFamily="34" charset="0"/>
              <a:buChar char="•"/>
            </a:pPr>
            <a:r>
              <a:rPr lang="en-US" sz="2400" dirty="0"/>
              <a:t>His most recent regimen for the last 8            months includes</a:t>
            </a:r>
          </a:p>
          <a:p>
            <a:pPr marL="863600" indent="-404813">
              <a:spcBef>
                <a:spcPts val="0"/>
              </a:spcBef>
              <a:buFont typeface="Arial" panose="020B0604020202020204" pitchFamily="34" charset="0"/>
              <a:buChar char="•"/>
            </a:pPr>
            <a:r>
              <a:rPr lang="en-US" sz="2400" dirty="0"/>
              <a:t>Dolutegravir twice daily</a:t>
            </a:r>
          </a:p>
          <a:p>
            <a:pPr marL="863600" indent="-404813">
              <a:spcBef>
                <a:spcPts val="0"/>
              </a:spcBef>
              <a:buFont typeface="Arial" panose="020B0604020202020204" pitchFamily="34" charset="0"/>
              <a:buChar char="•"/>
            </a:pPr>
            <a:r>
              <a:rPr lang="en-US" sz="2400" dirty="0"/>
              <a:t>Darunavir/ritonavir twice daily</a:t>
            </a:r>
          </a:p>
          <a:p>
            <a:pPr marL="863600" indent="-404813">
              <a:spcBef>
                <a:spcPts val="0"/>
              </a:spcBef>
              <a:buFont typeface="Arial" panose="020B0604020202020204" pitchFamily="34" charset="0"/>
              <a:buChar char="•"/>
            </a:pPr>
            <a:r>
              <a:rPr lang="en-US" sz="2400" dirty="0"/>
              <a:t>Etravirine twice daily</a:t>
            </a:r>
          </a:p>
          <a:p>
            <a:pPr marL="863600" lvl="2" indent="-404813">
              <a:spcAft>
                <a:spcPts val="300"/>
              </a:spcAft>
              <a:buClr>
                <a:schemeClr val="accent1"/>
              </a:buClr>
              <a:buFont typeface="Arial" panose="020B0604020202020204" pitchFamily="34" charset="0"/>
              <a:buChar char="•"/>
            </a:pPr>
            <a:r>
              <a:rPr lang="en-US" sz="2400" dirty="0"/>
              <a:t>Tenofovir alafenamide/emtricitabine once daily</a:t>
            </a:r>
          </a:p>
          <a:p>
            <a:pPr marL="458788" lvl="1" indent="-458788">
              <a:spcAft>
                <a:spcPts val="300"/>
              </a:spcAft>
              <a:buClr>
                <a:schemeClr val="accent1"/>
              </a:buClr>
              <a:buFont typeface="Arial" panose="020B0604020202020204" pitchFamily="34" charset="0"/>
              <a:buChar char="•"/>
            </a:pPr>
            <a:r>
              <a:rPr lang="en-US" sz="2400" dirty="0"/>
              <a:t>Virologic failure: </a:t>
            </a:r>
          </a:p>
          <a:p>
            <a:pPr marL="922338" lvl="1" indent="-457200">
              <a:spcAft>
                <a:spcPts val="300"/>
              </a:spcAft>
              <a:buClr>
                <a:schemeClr val="accent1"/>
              </a:buClr>
              <a:buFont typeface="Arial" panose="020B0604020202020204" pitchFamily="34" charset="0"/>
              <a:buChar char="•"/>
            </a:pPr>
            <a:r>
              <a:rPr lang="en-US" sz="2400" dirty="0"/>
              <a:t>Viral load: 2200 copies/mL (repeatedly &gt;1000 copies/mL)</a:t>
            </a:r>
          </a:p>
          <a:p>
            <a:pPr marL="971550" lvl="1" indent="-506413">
              <a:spcAft>
                <a:spcPts val="300"/>
              </a:spcAft>
              <a:buClr>
                <a:schemeClr val="accent1"/>
              </a:buClr>
              <a:buFont typeface="Arial" panose="020B0604020202020204" pitchFamily="34" charset="0"/>
              <a:buChar char="•"/>
              <a:tabLst>
                <a:tab pos="912813" algn="l"/>
              </a:tabLst>
            </a:pPr>
            <a:r>
              <a:rPr lang="en-US" sz="2400" dirty="0"/>
              <a:t>CD4 cell count: 275 cells/uL</a:t>
            </a:r>
          </a:p>
        </p:txBody>
      </p:sp>
      <p:pic>
        <p:nvPicPr>
          <p:cNvPr id="6" name="Picture Placeholder 5" descr="A person smiling for the camera&#10;&#10;Description automatically generated with medium confidence">
            <a:extLst>
              <a:ext uri="{FF2B5EF4-FFF2-40B4-BE49-F238E27FC236}">
                <a16:creationId xmlns:a16="http://schemas.microsoft.com/office/drawing/2014/main" id="{48397E1D-834E-0C44-8304-7D78AB4B239A}"/>
              </a:ext>
            </a:extLst>
          </p:cNvPr>
          <p:cNvPicPr>
            <a:picLocks noGrp="1" noChangeAspect="1"/>
          </p:cNvPicPr>
          <p:nvPr>
            <p:ph type="pic" sz="quarter" idx="11"/>
          </p:nvPr>
        </p:nvPicPr>
        <p:blipFill rotWithShape="1">
          <a:blip r:embed="rId3"/>
          <a:srcRect t="1286" b="1286"/>
          <a:stretch>
            <a:fillRect/>
          </a:stretch>
        </p:blipFill>
        <p:spPr/>
      </p:pic>
    </p:spTree>
    <p:extLst>
      <p:ext uri="{BB962C8B-B14F-4D97-AF65-F5344CB8AC3E}">
        <p14:creationId xmlns:p14="http://schemas.microsoft.com/office/powerpoint/2010/main" val="30299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_HD">
  <a:themeElements>
    <a:clrScheme name="Custom 35">
      <a:dk1>
        <a:srgbClr val="000000"/>
      </a:dk1>
      <a:lt1>
        <a:srgbClr val="FFFFFF"/>
      </a:lt1>
      <a:dk2>
        <a:srgbClr val="000000"/>
      </a:dk2>
      <a:lt2>
        <a:srgbClr val="FFFFFF"/>
      </a:lt2>
      <a:accent1>
        <a:srgbClr val="005774"/>
      </a:accent1>
      <a:accent2>
        <a:srgbClr val="5C6B72"/>
      </a:accent2>
      <a:accent3>
        <a:srgbClr val="629E3A"/>
      </a:accent3>
      <a:accent4>
        <a:srgbClr val="B93A1E"/>
      </a:accent4>
      <a:accent5>
        <a:srgbClr val="3F193A"/>
      </a:accent5>
      <a:accent6>
        <a:srgbClr val="00AEC4"/>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BriefCase" id="{21EE784E-4778-054D-A46B-AEDC322A15AE}" vid="{0EDB6003-5E45-9340-8F84-4BF0A81A2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CMEO_HD</Template>
  <TotalTime>14984</TotalTime>
  <Words>2583</Words>
  <Application>Microsoft Macintosh PowerPoint</Application>
  <PresentationFormat>On-screen Show (16:9)</PresentationFormat>
  <Paragraphs>359</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Lucida Grande</vt:lpstr>
      <vt:lpstr>Wingdings</vt:lpstr>
      <vt:lpstr>CMEO_HD</vt:lpstr>
      <vt:lpstr>Prior Treatment Failure: Addressing the Challenge in HIV Care</vt:lpstr>
      <vt:lpstr>Eric S. Daar, MD</vt:lpstr>
      <vt:lpstr>Learning Objective </vt:lpstr>
      <vt:lpstr>Learning Objective </vt:lpstr>
      <vt:lpstr>Patient Case: Luke</vt:lpstr>
      <vt:lpstr>ART History</vt:lpstr>
      <vt:lpstr>ART History</vt:lpstr>
      <vt:lpstr>ART History</vt:lpstr>
      <vt:lpstr>Current Clinic Visit: Luke</vt:lpstr>
      <vt:lpstr>Defining Virologic Response</vt:lpstr>
      <vt:lpstr>Factors Associated with Virologic Failure</vt:lpstr>
      <vt:lpstr>Audience Response</vt:lpstr>
      <vt:lpstr>Audience Response Rationale</vt:lpstr>
      <vt:lpstr>Audience Response </vt:lpstr>
      <vt:lpstr>Audience Response Rationale </vt:lpstr>
      <vt:lpstr>PowerPoint Presentation</vt:lpstr>
      <vt:lpstr>Audience Response Rationale</vt:lpstr>
      <vt:lpstr>PowerPoint Presentation</vt:lpstr>
      <vt:lpstr>Audience Response Rationale</vt:lpstr>
      <vt:lpstr>Management of ARV Failure: First Line</vt:lpstr>
      <vt:lpstr>Management of ARV Failure: Second Line and Beyond</vt:lpstr>
      <vt:lpstr>Luke’s Cumulative Drug Resistance History</vt:lpstr>
      <vt:lpstr>Fostemsavir in Adults with Multi-Drug Resistant HIV-1 Infection</vt:lpstr>
      <vt:lpstr>Efficacy and Safety of Ibalizumab</vt:lpstr>
      <vt:lpstr>Lenacapavir (LEN): Novel HIV Capsid Inhibitor</vt:lpstr>
      <vt:lpstr>Lenacapavir: Emerging Treatment for Heavily ART-Experienced PWH</vt:lpstr>
      <vt:lpstr>Lenacapavir*: Emerging Treatment for Heavily ART-Experienced PWH</vt:lpstr>
      <vt:lpstr>CAPELLA: Lenacapavir Efficacy at 26 Weeks</vt:lpstr>
      <vt:lpstr>SMART Goals</vt:lpstr>
      <vt:lpstr>Switching Antiretroviral Therapy (ART) in Your African American Patients: When and How</vt:lpstr>
      <vt:lpstr> HIV Patient Education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Jan Perez</cp:lastModifiedBy>
  <cp:revision>779</cp:revision>
  <cp:lastPrinted>2020-09-15T03:12:40Z</cp:lastPrinted>
  <dcterms:created xsi:type="dcterms:W3CDTF">2020-05-14T20:23:52Z</dcterms:created>
  <dcterms:modified xsi:type="dcterms:W3CDTF">2021-08-16T18:20:40Z</dcterms:modified>
</cp:coreProperties>
</file>