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4" r:id="rId1"/>
  </p:sldMasterIdLst>
  <p:notesMasterIdLst>
    <p:notesMasterId r:id="rId40"/>
  </p:notesMasterIdLst>
  <p:handoutMasterIdLst>
    <p:handoutMasterId r:id="rId41"/>
  </p:handoutMasterIdLst>
  <p:sldIdLst>
    <p:sldId id="275" r:id="rId2"/>
    <p:sldId id="4407" r:id="rId3"/>
    <p:sldId id="4347" r:id="rId4"/>
    <p:sldId id="2140756840" r:id="rId5"/>
    <p:sldId id="2140756847" r:id="rId6"/>
    <p:sldId id="2140756864" r:id="rId7"/>
    <p:sldId id="2140756845" r:id="rId8"/>
    <p:sldId id="2140756843" r:id="rId9"/>
    <p:sldId id="2140756870" r:id="rId10"/>
    <p:sldId id="2140756846" r:id="rId11"/>
    <p:sldId id="2140756844" r:id="rId12"/>
    <p:sldId id="2140756839" r:id="rId13"/>
    <p:sldId id="2140756871" r:id="rId14"/>
    <p:sldId id="2140756865" r:id="rId15"/>
    <p:sldId id="2140756849" r:id="rId16"/>
    <p:sldId id="2140756848" r:id="rId17"/>
    <p:sldId id="2140756851" r:id="rId18"/>
    <p:sldId id="2140756853" r:id="rId19"/>
    <p:sldId id="2140756852" r:id="rId20"/>
    <p:sldId id="2140756838" r:id="rId21"/>
    <p:sldId id="2140756855" r:id="rId22"/>
    <p:sldId id="2140756857" r:id="rId23"/>
    <p:sldId id="2140756858" r:id="rId24"/>
    <p:sldId id="2140756866" r:id="rId25"/>
    <p:sldId id="2140756856" r:id="rId26"/>
    <p:sldId id="2140756859" r:id="rId27"/>
    <p:sldId id="2140756860" r:id="rId28"/>
    <p:sldId id="2140756861" r:id="rId29"/>
    <p:sldId id="2140756862" r:id="rId30"/>
    <p:sldId id="2140756872" r:id="rId31"/>
    <p:sldId id="2140756863" r:id="rId32"/>
    <p:sldId id="2140756868" r:id="rId33"/>
    <p:sldId id="2140756867" r:id="rId34"/>
    <p:sldId id="2140756869" r:id="rId35"/>
    <p:sldId id="4340" r:id="rId36"/>
    <p:sldId id="4310" r:id="rId37"/>
    <p:sldId id="1993219296" r:id="rId38"/>
    <p:sldId id="4378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6" userDrawn="1">
          <p15:clr>
            <a:srgbClr val="A4A3A4"/>
          </p15:clr>
        </p15:guide>
        <p15:guide id="2" pos="3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Perez" initials="JP" lastIdx="3" clrIdx="0">
    <p:extLst>
      <p:ext uri="{19B8F6BF-5375-455C-9EA6-DF929625EA0E}">
        <p15:presenceInfo xmlns:p15="http://schemas.microsoft.com/office/powerpoint/2012/main" userId="S::jperez@cmeoutfitters.com::23ab281a-04ab-4f6c-a832-984b81a857bc" providerId="AD"/>
      </p:ext>
    </p:extLst>
  </p:cmAuthor>
  <p:cmAuthor id="2" name="Susan Meehan-Perry" initials="SM" lastIdx="13" clrIdx="1">
    <p:extLst>
      <p:ext uri="{19B8F6BF-5375-455C-9EA6-DF929625EA0E}">
        <p15:presenceInfo xmlns:p15="http://schemas.microsoft.com/office/powerpoint/2012/main" userId="S::sperry@cmeoutfitters.com::4053fd2c-7c9c-4965-93ce-a5133a19b62c" providerId="AD"/>
      </p:ext>
    </p:extLst>
  </p:cmAuthor>
  <p:cmAuthor id="3" name="Jan Perez" initials="JP [2]" lastIdx="9" clrIdx="2">
    <p:extLst>
      <p:ext uri="{19B8F6BF-5375-455C-9EA6-DF929625EA0E}">
        <p15:presenceInfo xmlns:p15="http://schemas.microsoft.com/office/powerpoint/2012/main" userId="S::perezj@knowfully.com::dde488b3-8563-4d73-a7e1-d05c6708334a" providerId="AD"/>
      </p:ext>
    </p:extLst>
  </p:cmAuthor>
  <p:cmAuthor id="4" name="Mariam Aziz" initials="MA" lastIdx="20" clrIdx="3">
    <p:extLst>
      <p:ext uri="{19B8F6BF-5375-455C-9EA6-DF929625EA0E}">
        <p15:presenceInfo xmlns:p15="http://schemas.microsoft.com/office/powerpoint/2012/main" userId="a733f2431eab15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E1A35D"/>
    <a:srgbClr val="9A509C"/>
    <a:srgbClr val="208290"/>
    <a:srgbClr val="1C5DAB"/>
    <a:srgbClr val="9CC8D1"/>
    <a:srgbClr val="85B1CF"/>
    <a:srgbClr val="78E6FF"/>
    <a:srgbClr val="D3FAFF"/>
    <a:srgbClr val="E1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72653" autoAdjust="0"/>
  </p:normalViewPr>
  <p:slideViewPr>
    <p:cSldViewPr snapToGrid="0" snapToObjects="1">
      <p:cViewPr varScale="1">
        <p:scale>
          <a:sx n="116" d="100"/>
          <a:sy n="116" d="100"/>
        </p:scale>
        <p:origin x="960" y="176"/>
      </p:cViewPr>
      <p:guideLst>
        <p:guide orient="horz" pos="2436"/>
        <p:guide pos="37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>
        <p:scale>
          <a:sx n="298" d="100"/>
          <a:sy n="298" d="100"/>
        </p:scale>
        <p:origin x="144" y="-37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904F2-2E54-6D4F-9145-FF70E65C41AE}" type="datetimeFigureOut">
              <a:rPr lang="en-US" smtClean="0"/>
              <a:pPr/>
              <a:t>8/17/21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47599-E2E1-5B48-9E7A-469EF857F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892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021D8-40CD-BC42-85F5-94A06F6FE532}" type="datetimeFigureOut">
              <a:rPr lang="en-US" smtClean="0"/>
              <a:pPr/>
              <a:t>8/17/21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6E1A8-6D11-D944-BA46-3CE3E43A53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5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/>
              <a:t>/588801629/3842c23c67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1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5:12:17</a:t>
            </a:r>
          </a:p>
          <a:p>
            <a:r>
              <a:rPr lang="en-US" dirty="0"/>
              <a:t>No Negative, false negative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30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5:54:21</a:t>
            </a:r>
          </a:p>
          <a:p>
            <a:r>
              <a:rPr lang="en-US" dirty="0"/>
              <a:t>So what are the HIV 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02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7:00:00</a:t>
            </a:r>
          </a:p>
          <a:p>
            <a:r>
              <a:rPr lang="en-US" dirty="0"/>
              <a:t>After she says…perinatal HIV transmission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Answer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91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7:01:13</a:t>
            </a:r>
          </a:p>
          <a:p>
            <a:r>
              <a:rPr lang="en-US" dirty="0"/>
              <a:t>The answer in this situation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Answer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14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7:13:06</a:t>
            </a:r>
          </a:p>
          <a:p>
            <a:r>
              <a:rPr lang="en-US" dirty="0"/>
              <a:t>So what are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05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7:57:15</a:t>
            </a:r>
          </a:p>
          <a:p>
            <a:r>
              <a:rPr lang="en-US" dirty="0"/>
              <a:t>So let’s take a look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26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8:33:00</a:t>
            </a:r>
          </a:p>
          <a:p>
            <a:r>
              <a:rPr lang="en-US" dirty="0"/>
              <a:t>After she says….testing be done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Answer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27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8:35:09</a:t>
            </a:r>
          </a:p>
          <a:p>
            <a:r>
              <a:rPr lang="en-US" dirty="0"/>
              <a:t>SO how do we test infants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88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9:19:12</a:t>
            </a:r>
          </a:p>
          <a:p>
            <a:r>
              <a:rPr lang="en-US" dirty="0"/>
              <a:t>So back to 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20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0:20</a:t>
            </a:r>
          </a:p>
          <a:p>
            <a:r>
              <a:rPr lang="en-US" dirty="0"/>
              <a:t>I am Dr. Mariam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28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11:59:08</a:t>
            </a:r>
          </a:p>
          <a:p>
            <a:r>
              <a:rPr lang="en-US" dirty="0"/>
              <a:t>So why do we treat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40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12:39:10</a:t>
            </a:r>
          </a:p>
          <a:p>
            <a:r>
              <a:rPr lang="en-US" dirty="0"/>
              <a:t>So what are the 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0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13:22:12</a:t>
            </a:r>
          </a:p>
          <a:p>
            <a:r>
              <a:rPr lang="en-US" dirty="0"/>
              <a:t>So the DHHS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753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14:43:05</a:t>
            </a:r>
          </a:p>
          <a:p>
            <a:r>
              <a:rPr lang="en-US" dirty="0"/>
              <a:t>So DHHS has preferred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004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15:57:16</a:t>
            </a:r>
          </a:p>
          <a:p>
            <a:r>
              <a:rPr lang="en-US" dirty="0"/>
              <a:t>So I wanted to spend</a:t>
            </a:r>
          </a:p>
          <a:p>
            <a:endParaRPr lang="en-US" dirty="0"/>
          </a:p>
          <a:p>
            <a:r>
              <a:rPr lang="en-US" dirty="0"/>
              <a:t>GO FULL SCREEN WITH VIDEO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76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17:38:19</a:t>
            </a:r>
          </a:p>
          <a:p>
            <a:r>
              <a:rPr lang="en-US" dirty="0"/>
              <a:t>So how do we</a:t>
            </a:r>
          </a:p>
          <a:p>
            <a:endParaRPr lang="en-US" dirty="0"/>
          </a:p>
          <a:p>
            <a:r>
              <a:rPr lang="en-US" dirty="0"/>
              <a:t>GO BACK TO REGULAR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5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18:09:11</a:t>
            </a:r>
          </a:p>
          <a:p>
            <a:r>
              <a:rPr lang="en-US" dirty="0"/>
              <a:t>So what can disrupt this adherence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64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18:49:11</a:t>
            </a:r>
          </a:p>
          <a:p>
            <a:r>
              <a:rPr lang="en-US" dirty="0"/>
              <a:t>So back to our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99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19:02:24</a:t>
            </a:r>
          </a:p>
          <a:p>
            <a:r>
              <a:rPr lang="en-US" dirty="0"/>
              <a:t>Hi Cynthia</a:t>
            </a:r>
          </a:p>
          <a:p>
            <a:endParaRPr lang="en-US" dirty="0"/>
          </a:p>
          <a:p>
            <a:r>
              <a:rPr lang="en-US" dirty="0"/>
              <a:t>GO FULL SCREEN WITH VIDEO: She won’t talk to this, it will just be in the small window while the video is playing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221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20:29:00</a:t>
            </a:r>
          </a:p>
          <a:p>
            <a:r>
              <a:rPr lang="en-US" dirty="0"/>
              <a:t>After she says….Next step for Jackson</a:t>
            </a:r>
          </a:p>
          <a:p>
            <a:endParaRPr lang="en-US" dirty="0"/>
          </a:p>
          <a:p>
            <a:r>
              <a:rPr lang="en-US" dirty="0"/>
              <a:t>Can stay on full screen for this intro to the question and then go back to regular view coming out of the ARS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right or wrong answer, except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2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0:33:23</a:t>
            </a:r>
          </a:p>
          <a:p>
            <a:r>
              <a:rPr lang="en-US" dirty="0"/>
              <a:t>Our learning objective for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740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20:31:02</a:t>
            </a:r>
          </a:p>
          <a:p>
            <a:r>
              <a:rPr lang="en-US" dirty="0"/>
              <a:t>So for this question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right or wrong answer, except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971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20:44:20</a:t>
            </a:r>
          </a:p>
          <a:p>
            <a:r>
              <a:rPr lang="en-US" dirty="0"/>
              <a:t>So let’s talk about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387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21:35:21</a:t>
            </a:r>
          </a:p>
          <a:p>
            <a:r>
              <a:rPr lang="en-US" dirty="0"/>
              <a:t>And what about dolutegravir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39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22:26:16</a:t>
            </a:r>
          </a:p>
          <a:p>
            <a:r>
              <a:rPr lang="en-US" dirty="0"/>
              <a:t>So this slide just includes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45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23:50:12</a:t>
            </a:r>
          </a:p>
          <a:p>
            <a:r>
              <a:rPr lang="en-US" dirty="0"/>
              <a:t>If you look 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722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25:21:11</a:t>
            </a:r>
          </a:p>
          <a:p>
            <a:r>
              <a:rPr lang="en-US" dirty="0"/>
              <a:t>So we can talk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34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26:05:06</a:t>
            </a:r>
          </a:p>
          <a:p>
            <a:r>
              <a:rPr lang="en-US" dirty="0"/>
              <a:t>So today’s CMEO Briefcase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06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26:25:19</a:t>
            </a:r>
          </a:p>
          <a:p>
            <a:r>
              <a:rPr lang="en-US" dirty="0"/>
              <a:t>CME Outfitters also has 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379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26:34:08</a:t>
            </a:r>
          </a:p>
          <a:p>
            <a:r>
              <a:rPr lang="en-US" dirty="0"/>
              <a:t>Thank you for joining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7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0:44:22</a:t>
            </a:r>
          </a:p>
          <a:p>
            <a:r>
              <a:rPr lang="en-US" dirty="0"/>
              <a:t>Let’s start by meeting Cynthia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23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1:22:02</a:t>
            </a:r>
          </a:p>
          <a:p>
            <a:r>
              <a:rPr lang="en-US" dirty="0"/>
              <a:t>So what this brings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9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2:28:06</a:t>
            </a:r>
          </a:p>
          <a:p>
            <a:r>
              <a:rPr lang="en-US" dirty="0"/>
              <a:t>So this slide </a:t>
            </a:r>
            <a:r>
              <a:rPr lang="en-US" dirty="0" err="1"/>
              <a:t>actuallt</a:t>
            </a:r>
            <a:r>
              <a:rPr lang="en-US" dirty="0"/>
              <a:t> shows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4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3:30:19</a:t>
            </a:r>
          </a:p>
          <a:p>
            <a:r>
              <a:rPr lang="en-US" dirty="0"/>
              <a:t>So how important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69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4L10:15</a:t>
            </a:r>
          </a:p>
          <a:p>
            <a:r>
              <a:rPr lang="en-US" dirty="0"/>
              <a:t>After she says….testing for Cynthia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Answer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33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4:12:00</a:t>
            </a:r>
          </a:p>
          <a:p>
            <a:r>
              <a:rPr lang="en-US" dirty="0"/>
              <a:t>So the answer to this question</a:t>
            </a:r>
          </a:p>
          <a:p>
            <a:endParaRPr lang="en-US" dirty="0"/>
          </a:p>
          <a:p>
            <a:r>
              <a:rPr lang="en-US" dirty="0"/>
              <a:t>NOT AN ARS, REAL SLIDE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Answer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6E1A8-6D11-D944-BA46-3CE3E43A53D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8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7E6EAE-03DE-7F43-BFF5-8D64A0C0C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3" y="2528132"/>
            <a:ext cx="6618693" cy="615553"/>
          </a:xfrm>
        </p:spPr>
        <p:txBody>
          <a:bodyPr lIns="0" anchor="b"/>
          <a:lstStyle>
            <a:lvl1pPr algn="l">
              <a:defRPr b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49273" y="3277801"/>
            <a:ext cx="6618692" cy="1154906"/>
          </a:xfrm>
        </p:spPr>
        <p:txBody>
          <a:bodyPr lIns="0"/>
          <a:lstStyle>
            <a:lvl1pPr marL="0" indent="0">
              <a:buNone/>
              <a:defRPr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/>
            </a:lvl2pPr>
            <a:lvl3pPr marL="596646" indent="0">
              <a:buNone/>
              <a:defRPr/>
            </a:lvl3pPr>
            <a:lvl4pPr marL="898398" indent="0">
              <a:buNone/>
              <a:defRPr/>
            </a:lvl4pPr>
            <a:lvl5pPr marL="12001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B4D64FF-DA9E-5643-B81D-FEDC7CD84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0398" y="4869126"/>
            <a:ext cx="1426761" cy="1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593A72-1176-AC45-BBF4-B4F41D5C1E6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5" y="181680"/>
            <a:ext cx="8309810" cy="563231"/>
          </a:xfrm>
          <a:effectLst/>
        </p:spPr>
        <p:txBody>
          <a:bodyPr/>
          <a:lstStyle>
            <a:lvl1pPr>
              <a:defRPr sz="3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5C2C29-AC7E-534E-A2FC-D9AC250BE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91050"/>
            <a:ext cx="8604250" cy="552450"/>
          </a:xfrm>
        </p:spPr>
        <p:txBody>
          <a:bodyPr lIns="320040" tIns="0" rIns="0" bIns="118872" anchor="b" anchorCtr="0"/>
          <a:lstStyle>
            <a:lvl1pPr marL="0" indent="0">
              <a:buNone/>
              <a:defRPr sz="1000"/>
            </a:lvl1pPr>
            <a:lvl2pPr marL="342900" indent="0">
              <a:buNone/>
              <a:defRPr/>
            </a:lvl2pPr>
            <a:lvl3pPr marL="596646" indent="0">
              <a:buNone/>
              <a:defRPr/>
            </a:lvl3pPr>
            <a:lvl4pPr marL="898398" indent="0">
              <a:buNone/>
              <a:defRPr/>
            </a:lvl4pPr>
            <a:lvl5pPr marL="12001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2AB893-12DD-8549-8974-D710C72CF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185638" y="4736848"/>
            <a:ext cx="852854" cy="3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v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88CD64-F2BF-B042-AF92-088FA8EE8869}"/>
              </a:ext>
            </a:extLst>
          </p:cNvPr>
          <p:cNvSpPr/>
          <p:nvPr userDrawn="1"/>
        </p:nvSpPr>
        <p:spPr>
          <a:xfrm>
            <a:off x="0" y="1"/>
            <a:ext cx="9144000" cy="1166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E3A8C9-E94A-E946-841F-D007CCE0701A}"/>
              </a:ext>
            </a:extLst>
          </p:cNvPr>
          <p:cNvSpPr/>
          <p:nvPr userDrawn="1"/>
        </p:nvSpPr>
        <p:spPr>
          <a:xfrm>
            <a:off x="0" y="0"/>
            <a:ext cx="9144000" cy="86868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5EB757-9499-DA4D-A264-4638BF1D278E}"/>
              </a:ext>
            </a:extLst>
          </p:cNvPr>
          <p:cNvCxnSpPr/>
          <p:nvPr userDrawn="1"/>
        </p:nvCxnSpPr>
        <p:spPr>
          <a:xfrm>
            <a:off x="0" y="851065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255271D-9220-2A4D-B256-FBD9DE0A9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955" t="14259" r="37968" b="32219"/>
          <a:stretch/>
        </p:blipFill>
        <p:spPr>
          <a:xfrm flipH="1">
            <a:off x="8305016" y="1"/>
            <a:ext cx="838984" cy="868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D5821-852E-CD44-B889-ABD5178EA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36"/>
            <a:ext cx="8305016" cy="539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B0889F-2389-2A4D-A6BF-A918F43FF8D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985838"/>
            <a:ext cx="9144000" cy="23386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AA85DF-765B-0042-B459-ECCF7D8CB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799013"/>
            <a:ext cx="9144000" cy="344487"/>
          </a:xfrm>
        </p:spPr>
        <p:txBody>
          <a:bodyPr tIns="0" rIns="0" bIns="137160" anchor="b" anchorCtr="0"/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96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vy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234" y="46425"/>
            <a:ext cx="8530684" cy="5632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233" y="788270"/>
            <a:ext cx="8564137" cy="1844095"/>
          </a:xfrm>
        </p:spPr>
        <p:txBody>
          <a:bodyPr wrap="square">
            <a:spAutoFit/>
          </a:bodyPr>
          <a:lstStyle>
            <a:lvl2pPr marL="739775" indent="-282575">
              <a:buClr>
                <a:schemeClr val="accent2"/>
              </a:buClr>
              <a:buFont typeface="Arial"/>
              <a:buChar char="●"/>
              <a:defRPr/>
            </a:lvl2pPr>
            <a:lvl3pPr marL="1078992" indent="-283464">
              <a:buClr>
                <a:schemeClr val="accent3"/>
              </a:buClr>
              <a:buFont typeface="Lucida Grande"/>
              <a:buChar char="-"/>
              <a:defRPr/>
            </a:lvl3pPr>
            <a:lvl4pPr marL="1481328" indent="-283464">
              <a:buClr>
                <a:schemeClr val="accent3"/>
              </a:buClr>
              <a:buFont typeface="Lucida Grande"/>
              <a:buChar char="-"/>
              <a:defRPr/>
            </a:lvl4pPr>
            <a:lvl5pPr marL="1883664" indent="-283464">
              <a:buClr>
                <a:schemeClr val="accent3"/>
              </a:buClr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21489"/>
            <a:ext cx="9144000" cy="322011"/>
          </a:xfrm>
        </p:spPr>
        <p:txBody>
          <a:bodyPr vert="horz" wrap="square" lIns="347472" tIns="0" rIns="0" bIns="182880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049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84562"/>
            <a:ext cx="8154333" cy="6155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7" y="1134785"/>
            <a:ext cx="8158147" cy="34880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07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56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751C4-2EB4-A947-BF4B-274ACB5DA7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49275" y="448866"/>
            <a:ext cx="8001000" cy="4242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40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596646" indent="0" algn="ctr">
              <a:buNone/>
              <a:defRPr>
                <a:solidFill>
                  <a:schemeClr val="bg2"/>
                </a:solidFill>
              </a:defRPr>
            </a:lvl3pPr>
            <a:lvl4pPr marL="898398" indent="0" algn="ctr">
              <a:buNone/>
              <a:defRPr>
                <a:solidFill>
                  <a:schemeClr val="bg2"/>
                </a:solidFill>
              </a:defRPr>
            </a:lvl4pPr>
            <a:lvl5pPr marL="120015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D038295-54FC-E948-924E-66DFA78184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0398" y="4869126"/>
            <a:ext cx="1426761" cy="1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9AE9B2-B3F1-7545-9628-B1316E415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85" t="5722" r="6694" b="12868"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9870" y="414324"/>
            <a:ext cx="7771961" cy="510909"/>
          </a:xfrm>
          <a:effectLst/>
        </p:spPr>
        <p:txBody>
          <a:bodyPr wrap="square" lIns="0">
            <a:spAutoFit/>
          </a:bodyPr>
          <a:lstStyle>
            <a:lvl1pPr>
              <a:defRPr sz="32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869" y="968322"/>
            <a:ext cx="7771961" cy="466281"/>
          </a:xfrm>
        </p:spPr>
        <p:txBody>
          <a:bodyPr wrap="square" lIns="0" rIns="0">
            <a:spAutoFit/>
          </a:bodyPr>
          <a:lstStyle>
            <a:lvl1pPr marL="9525" indent="0">
              <a:buFont typeface="Arial" panose="020B0604020202020204" pitchFamily="34" charset="0"/>
              <a:buNone/>
              <a:defRPr sz="2800" b="0"/>
            </a:lvl1pPr>
            <a:lvl2pPr marL="9525" indent="0">
              <a:buClr>
                <a:schemeClr val="accent3"/>
              </a:buClr>
              <a:buSzPct val="115000"/>
              <a:buFont typeface="Lucida Grande"/>
              <a:buNone/>
              <a:tabLst/>
              <a:defRPr/>
            </a:lvl2pPr>
            <a:lvl3pPr marL="9525" indent="0">
              <a:buClr>
                <a:schemeClr val="accent4"/>
              </a:buClr>
              <a:buFont typeface="Arial" panose="020B0604020202020204" pitchFamily="34" charset="0"/>
              <a:buNone/>
              <a:defRPr/>
            </a:lvl3pPr>
            <a:lvl4pPr marL="9525" indent="0">
              <a:buClr>
                <a:schemeClr val="accent4"/>
              </a:buClr>
              <a:buFont typeface="Arial" panose="020B0604020202020204" pitchFamily="34" charset="0"/>
              <a:buNone/>
              <a:defRPr/>
            </a:lvl4pPr>
            <a:lvl5pPr marL="9525" indent="0">
              <a:buClr>
                <a:schemeClr val="accent4"/>
              </a:buCl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21FFE-2365-2742-8B58-9AC7FC18CC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23814" y="552597"/>
            <a:ext cx="1136945" cy="1339998"/>
          </a:xfr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9028E1-AE6B-FA40-B68C-266FBCB23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02" y="4512081"/>
            <a:ext cx="1132436" cy="15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0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33387"/>
            <a:ext cx="8309810" cy="563231"/>
          </a:xfrm>
        </p:spPr>
        <p:txBody>
          <a:bodyPr wrap="square" lIns="0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1975926"/>
          </a:xfrm>
        </p:spPr>
        <p:txBody>
          <a:bodyPr wrap="square" lIns="0">
            <a:spAutoFit/>
          </a:bodyPr>
          <a:lstStyle>
            <a:lvl1pPr>
              <a:buClr>
                <a:schemeClr val="accent6">
                  <a:lumMod val="50000"/>
                </a:schemeClr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905743"/>
            <a:ext cx="9144000" cy="237757"/>
          </a:xfrm>
        </p:spPr>
        <p:txBody>
          <a:bodyPr vert="horz" wrap="square" lIns="320040" tIns="0" rIns="0" bIns="118872" rtlCol="0" anchor="b" anchorCtr="0">
            <a:spAutoFit/>
          </a:bodyPr>
          <a:lstStyle>
            <a:lvl1pPr>
              <a:spcBef>
                <a:spcPts val="300"/>
              </a:spcBef>
              <a:buNone/>
              <a:def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88467"/>
            <a:ext cx="8309810" cy="510909"/>
          </a:xfrm>
        </p:spPr>
        <p:txBody>
          <a:bodyPr wrap="square" lIns="0" anchor="b" anchorCtr="0">
            <a:spAutoFit/>
          </a:bodyPr>
          <a:lstStyle>
            <a:lvl1pPr>
              <a:defRPr sz="3200" baseline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1975926"/>
          </a:xfrm>
        </p:spPr>
        <p:txBody>
          <a:bodyPr wrap="square" lIns="0">
            <a:spAutoFit/>
          </a:bodyPr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7095" y="469298"/>
            <a:ext cx="8309810" cy="461665"/>
          </a:xfrm>
        </p:spPr>
        <p:txBody>
          <a:bodyPr vert="horz" wrap="square" lIns="0" tIns="45720" rIns="91440" bIns="45720" rtlCol="0" anchor="b" anchorCtr="0">
            <a:sp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1" y="4892662"/>
            <a:ext cx="8726905" cy="250838"/>
          </a:xfrm>
        </p:spPr>
        <p:txBody>
          <a:bodyPr vert="horz" wrap="square" lIns="32004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9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155519"/>
            <a:ext cx="8309810" cy="615553"/>
          </a:xfrm>
        </p:spPr>
        <p:txBody>
          <a:bodyPr lIns="0"/>
          <a:lstStyle>
            <a:lvl1pPr>
              <a:defRPr baseline="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Audience Response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7095" y="2035035"/>
            <a:ext cx="8309810" cy="510909"/>
          </a:xfrm>
        </p:spPr>
        <p:txBody>
          <a:bodyPr wrap="square" lIns="0">
            <a:spAutoFit/>
          </a:bodyPr>
          <a:lstStyle>
            <a:lvl1pPr marL="0" indent="0">
              <a:buSzPct val="100000"/>
              <a:buFont typeface="+mj-lt"/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17095" y="2871345"/>
            <a:ext cx="8309810" cy="458587"/>
          </a:xfrm>
        </p:spPr>
        <p:txBody>
          <a:bodyPr wrap="square" lIns="0">
            <a:spAutoFit/>
          </a:bodyPr>
          <a:lstStyle>
            <a:lvl1pPr marL="385763" indent="-385763">
              <a:buClr>
                <a:schemeClr val="accent2"/>
              </a:buClr>
              <a:buSzPct val="100000"/>
              <a:buFont typeface="+mj-lt"/>
              <a:buAutoNum type="alphaUcPeriod"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9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59548"/>
            <a:ext cx="8309810" cy="563231"/>
          </a:xfrm>
        </p:spPr>
        <p:txBody>
          <a:bodyPr wrap="square" lIns="0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7095" y="1155031"/>
            <a:ext cx="4018379" cy="2826378"/>
          </a:xfrm>
        </p:spPr>
        <p:txBody>
          <a:bodyPr wrap="square" lIns="0">
            <a:noAutofit/>
          </a:bodyPr>
          <a:lstStyle>
            <a:lvl1pPr marL="260747" indent="-260747">
              <a:defRPr sz="2800"/>
            </a:lvl1pPr>
            <a:lvl2pPr>
              <a:buClr>
                <a:schemeClr val="accent3"/>
              </a:buClr>
              <a:defRPr sz="2400"/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accent3"/>
              </a:buClr>
              <a:defRPr sz="2400"/>
            </a:lvl4pPr>
            <a:lvl5pPr>
              <a:buClr>
                <a:schemeClr val="accent3"/>
              </a:buClr>
              <a:defRPr sz="24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4073" y="1155031"/>
            <a:ext cx="4062831" cy="2826378"/>
          </a:xfrm>
        </p:spPr>
        <p:txBody>
          <a:bodyPr wrap="square" lIns="0">
            <a:noAutofit/>
          </a:bodyPr>
          <a:lstStyle>
            <a:lvl1pPr marL="260747" indent="-260747">
              <a:defRPr sz="2800"/>
            </a:lvl1pPr>
            <a:lvl2pPr>
              <a:buClr>
                <a:schemeClr val="accent3"/>
              </a:buClr>
              <a:defRPr sz="2400"/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accent3"/>
              </a:buClr>
              <a:defRPr sz="2400"/>
            </a:lvl4pPr>
            <a:lvl5pPr>
              <a:buClr>
                <a:schemeClr val="accent3"/>
              </a:buClr>
              <a:defRPr sz="24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726904" cy="250838"/>
          </a:xfrm>
        </p:spPr>
        <p:txBody>
          <a:bodyPr vert="horz" wrap="square" lIns="32004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2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095" y="259548"/>
            <a:ext cx="8309810" cy="563231"/>
          </a:xfrm>
        </p:spPr>
        <p:txBody>
          <a:bodyPr wrap="square" lIns="0">
            <a:sp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0" y="4892662"/>
            <a:ext cx="8726905" cy="250838"/>
          </a:xfrm>
        </p:spPr>
        <p:txBody>
          <a:bodyPr vert="horz" wrap="square" lIns="320040" tIns="0" rIns="0" bIns="118872" rtlCol="0" anchor="b" anchorCtr="0">
            <a:spAutoFit/>
          </a:bodyPr>
          <a:lstStyle>
            <a:lvl1pPr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3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1" y="4892662"/>
            <a:ext cx="8726905" cy="250838"/>
          </a:xfrm>
        </p:spPr>
        <p:txBody>
          <a:bodyPr vert="horz" wrap="square" lIns="320040" tIns="0" rIns="0" bIns="118872" rtlCol="0" anchor="b" anchorCtr="0">
            <a:spAutoFit/>
          </a:bodyPr>
          <a:lstStyle>
            <a:lvl1pPr>
              <a:buFont typeface="Arial"/>
              <a:buNone/>
              <a:def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6B7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4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5AC3AB-AD2E-0449-AB9D-83397BDE4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5943"/>
          <a:stretch/>
        </p:blipFill>
        <p:spPr>
          <a:xfrm>
            <a:off x="0" y="3577"/>
            <a:ext cx="9144000" cy="9575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6799" y="155519"/>
            <a:ext cx="8455242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799" y="1082112"/>
            <a:ext cx="8455242" cy="36055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456BB2-E53F-B749-873F-483CF623858D}"/>
              </a:ext>
            </a:extLst>
          </p:cNvPr>
          <p:cNvSpPr/>
          <p:nvPr userDrawn="1"/>
        </p:nvSpPr>
        <p:spPr>
          <a:xfrm flipV="1">
            <a:off x="0" y="901939"/>
            <a:ext cx="9144000" cy="8572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3"/>
              </a:solidFill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D008464-AD99-D747-B803-48E3931AEB6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957776" y="4909159"/>
            <a:ext cx="1132436" cy="15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8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45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7" r:id="rId11"/>
    <p:sldLayoutId id="2147483748" r:id="rId12"/>
    <p:sldLayoutId id="2147483749" r:id="rId13"/>
    <p:sldLayoutId id="214748375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00" b="1" kern="1200" cap="none" baseline="0"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59556" indent="-259556" algn="l" defTabSz="685800" rtl="0" eaLnBrk="1" latinLnBrk="0" hangingPunct="1">
        <a:lnSpc>
          <a:spcPct val="85000"/>
        </a:lnSpc>
        <a:spcBef>
          <a:spcPts val="600"/>
        </a:spcBef>
        <a:buClr>
          <a:schemeClr val="accent1"/>
        </a:buClr>
        <a:buSzPct val="115000"/>
        <a:buFont typeface="Arial"/>
        <a:buChar char="●"/>
        <a:defRPr sz="3200" kern="1200">
          <a:solidFill>
            <a:schemeClr val="tx2"/>
          </a:solidFill>
          <a:latin typeface="Arial"/>
          <a:ea typeface="+mn-ea"/>
          <a:cs typeface="Arial"/>
        </a:defRPr>
      </a:lvl1pPr>
      <a:lvl2pPr marL="554831" indent="-211931" algn="l" defTabSz="685800" rtl="0" eaLnBrk="1" latinLnBrk="0" hangingPunct="1">
        <a:lnSpc>
          <a:spcPct val="85000"/>
        </a:lnSpc>
        <a:spcBef>
          <a:spcPts val="0"/>
        </a:spcBef>
        <a:buClr>
          <a:schemeClr val="accent3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2pPr>
      <a:lvl3pPr marL="809244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3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3pPr>
      <a:lvl4pPr marL="1110996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3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4pPr>
      <a:lvl5pPr marL="1412748" indent="-212598" algn="l" defTabSz="685800" rtl="0" eaLnBrk="1" latinLnBrk="0" hangingPunct="1">
        <a:lnSpc>
          <a:spcPct val="85000"/>
        </a:lnSpc>
        <a:spcBef>
          <a:spcPts val="0"/>
        </a:spcBef>
        <a:buClr>
          <a:schemeClr val="accent3"/>
        </a:buClr>
        <a:buSzPct val="115000"/>
        <a:buFont typeface="Arial"/>
        <a:buChar char="●"/>
        <a:defRPr sz="2800" kern="1200">
          <a:solidFill>
            <a:srgbClr val="000000"/>
          </a:solidFill>
          <a:latin typeface="Arial"/>
          <a:ea typeface="+mn-ea"/>
          <a:cs typeface="Arial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linicalinfo.hiv.gov/sites/default/files/inline-files/pediatricguidelines.pdf" TargetMode="External"/><Relationship Id="rId4" Type="http://schemas.openxmlformats.org/officeDocument/2006/relationships/image" Target="../media/image1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87" y="3052215"/>
            <a:ext cx="6627382" cy="929485"/>
          </a:xfrm>
        </p:spPr>
        <p:txBody>
          <a:bodyPr/>
          <a:lstStyle/>
          <a:p>
            <a:r>
              <a:rPr lang="en-US" sz="3200" dirty="0">
                <a:effectLst/>
              </a:rPr>
              <a:t>The Pediatric Patient with HIV: Translating Data to Practice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1E0DB-68E6-F54B-9682-8BFE47DB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87" y="736168"/>
            <a:ext cx="3204151" cy="1413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83C837-EF53-3141-97C1-0CEC25E02C1C}"/>
              </a:ext>
            </a:extLst>
          </p:cNvPr>
          <p:cNvSpPr/>
          <p:nvPr/>
        </p:nvSpPr>
        <p:spPr>
          <a:xfrm>
            <a:off x="523075" y="4038000"/>
            <a:ext cx="6395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6"/>
                </a:solidFill>
              </a:rPr>
              <a:t>Supported by an educational grant from Gilead Sciences</a:t>
            </a:r>
            <a:r>
              <a:rPr lang="en-US" sz="2400" i="1">
                <a:solidFill>
                  <a:schemeClr val="accent6"/>
                </a:solidFill>
              </a:rPr>
              <a:t>, Inc.</a:t>
            </a:r>
            <a:endParaRPr lang="en-US" sz="24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4928-F0E6-C243-889D-C4EAA30A7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50260"/>
            <a:ext cx="8309810" cy="929485"/>
          </a:xfrm>
        </p:spPr>
        <p:txBody>
          <a:bodyPr/>
          <a:lstStyle/>
          <a:p>
            <a:r>
              <a:rPr lang="en-US" sz="3200" dirty="0"/>
              <a:t>Negative? False Negative? Discordant HIV Results Can be Seen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5270-FE0A-DF44-8F72-EF2F635A3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3670236"/>
          </a:xfrm>
        </p:spPr>
        <p:txBody>
          <a:bodyPr/>
          <a:lstStyle/>
          <a:p>
            <a:r>
              <a:rPr lang="en-US" sz="2300" dirty="0"/>
              <a:t>A woman may receive a negative result during the window period of up to 15 days post-infection when using the combined antigen/antibody immunoassay, and up to 28 days with other assays </a:t>
            </a:r>
          </a:p>
          <a:p>
            <a:r>
              <a:rPr lang="en-US" sz="2300" dirty="0"/>
              <a:t>During this time, she is viremic with a high risk of perinatal transmission to the child</a:t>
            </a:r>
          </a:p>
          <a:p>
            <a:r>
              <a:rPr lang="en-US" sz="2300" dirty="0"/>
              <a:t>Early in HIV infection, prior to HIV seroconversion, the antigen-antibody screen will be negative and the HIV RNA assay will be positive</a:t>
            </a:r>
          </a:p>
          <a:p>
            <a:endParaRPr lang="en-US" sz="2300" dirty="0"/>
          </a:p>
          <a:p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CD35A-9F22-4E4C-9B53-35199BC3E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88018"/>
            <a:ext cx="9144000" cy="355482"/>
          </a:xfrm>
        </p:spPr>
        <p:txBody>
          <a:bodyPr/>
          <a:lstStyle/>
          <a:p>
            <a:pPr marL="9525" indent="-9525"/>
            <a:r>
              <a:rPr lang="en-US" dirty="0"/>
              <a:t>Panel on Antiretroviral Therapy and Medical Management of Children Living with HIV. Guidelines for the Use of Antiretroviral Agents in Pediatric HIV Infection. Available at https://clinicalinfo.hiv.gov/sites/default/files/inline-files/pediatricguidelines.pdf. Accessed July 30, 2021.</a:t>
            </a:r>
          </a:p>
        </p:txBody>
      </p:sp>
    </p:spTree>
    <p:extLst>
      <p:ext uri="{BB962C8B-B14F-4D97-AF65-F5344CB8AC3E}">
        <p14:creationId xmlns:p14="http://schemas.microsoft.com/office/powerpoint/2010/main" val="26634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4928-F0E6-C243-889D-C4EAA30A7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59548"/>
            <a:ext cx="8309810" cy="510909"/>
          </a:xfrm>
        </p:spPr>
        <p:txBody>
          <a:bodyPr/>
          <a:lstStyle/>
          <a:p>
            <a:r>
              <a:rPr lang="en-US" sz="3200" dirty="0"/>
              <a:t>HIV Testing Guideline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5270-FE0A-DF44-8F72-EF2F635A3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054043"/>
            <a:ext cx="8309810" cy="4572790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sz="2200" dirty="0"/>
              <a:t>Guidelines recommend initiating testing with an immunoassay that is capable of detecting HIV-1 antibodies, HIV-2 antibodies, and HIV-1 p24 antigen (referred to as an antigen/antibody combination immunoassay)</a:t>
            </a:r>
          </a:p>
          <a:p>
            <a:pPr>
              <a:spcAft>
                <a:spcPts val="400"/>
              </a:spcAft>
            </a:pPr>
            <a:r>
              <a:rPr lang="en-US" sz="2200" dirty="0"/>
              <a:t>Individuals with a reactive antigen/antibody combination immunoassay should be tested further with an HIV-1/HIV-2 antibody differentiation assay (referred to as supplemental testing)</a:t>
            </a:r>
          </a:p>
          <a:p>
            <a:pPr>
              <a:spcAft>
                <a:spcPts val="400"/>
              </a:spcAft>
            </a:pPr>
            <a:r>
              <a:rPr lang="en-US" sz="2200" dirty="0"/>
              <a:t>Individuals with a reactive antigen/antibody combination immunoassay and a non-reactive differentiation test should be tested with an FDA-approved plasma HIV RNA assay to establish a diagnosis of acute HIV infection</a:t>
            </a:r>
          </a:p>
          <a:p>
            <a:endParaRPr lang="en-US" sz="2300" dirty="0"/>
          </a:p>
          <a:p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CD35A-9F22-4E4C-9B53-35199BC3E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14179"/>
            <a:ext cx="9144000" cy="329321"/>
          </a:xfrm>
        </p:spPr>
        <p:txBody>
          <a:bodyPr/>
          <a:lstStyle/>
          <a:p>
            <a:pPr marL="9525" indent="-9525"/>
            <a:r>
              <a:rPr lang="en-US" sz="800" dirty="0"/>
              <a:t>Panel on Antiretroviral Therapy and Medical Management of Children Living with HIV. Guidelines for the Use of Antiretroviral Agents in Pediatric HIV Infection. Available at https://clinicalinfo.hiv.gov/sites/default/files/inline-files/pediatricguidelines.pdf. Accessed July 30, 2021.</a:t>
            </a:r>
          </a:p>
        </p:txBody>
      </p:sp>
    </p:spTree>
    <p:extLst>
      <p:ext uri="{BB962C8B-B14F-4D97-AF65-F5344CB8AC3E}">
        <p14:creationId xmlns:p14="http://schemas.microsoft.com/office/powerpoint/2010/main" val="6311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975E3-929A-584F-9F68-A2861DBF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17BCA-039A-2742-9AD5-B593F384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7178"/>
            <a:ext cx="8309810" cy="1348061"/>
          </a:xfrm>
        </p:spPr>
        <p:txBody>
          <a:bodyPr/>
          <a:lstStyle/>
          <a:p>
            <a:r>
              <a:rPr lang="en-US" dirty="0"/>
              <a:t>What maternal viral load indicates a cesarean delivery for a woman to prevent perinatal HIV transmission?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FBA65-76E1-254F-B2EF-2BF0A96E5D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7095" y="2571750"/>
            <a:ext cx="8309810" cy="2231380"/>
          </a:xfrm>
        </p:spPr>
        <p:txBody>
          <a:bodyPr/>
          <a:lstStyle/>
          <a:p>
            <a:r>
              <a:rPr lang="en-US" dirty="0"/>
              <a:t>HIV RNA &gt; 50 copies/mL</a:t>
            </a:r>
          </a:p>
          <a:p>
            <a:r>
              <a:rPr lang="en-US" dirty="0"/>
              <a:t>HIV RNA &gt; 500 copies/mL</a:t>
            </a:r>
          </a:p>
          <a:p>
            <a:r>
              <a:rPr lang="en-US" dirty="0"/>
              <a:t>HIV RNA &gt; 1000 copies/mL</a:t>
            </a:r>
          </a:p>
          <a:p>
            <a:r>
              <a:rPr lang="en-US" dirty="0"/>
              <a:t>HIV RNA &gt; 2500 copies/mL</a:t>
            </a:r>
          </a:p>
          <a:p>
            <a:r>
              <a:rPr lang="en-US" dirty="0"/>
              <a:t>I’m not sure</a:t>
            </a:r>
          </a:p>
        </p:txBody>
      </p:sp>
    </p:spTree>
    <p:extLst>
      <p:ext uri="{BB962C8B-B14F-4D97-AF65-F5344CB8AC3E}">
        <p14:creationId xmlns:p14="http://schemas.microsoft.com/office/powerpoint/2010/main" val="16938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975E3-929A-584F-9F68-A2861DBF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Response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17BCA-039A-2742-9AD5-B593F384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7178"/>
            <a:ext cx="8309810" cy="1348061"/>
          </a:xfrm>
        </p:spPr>
        <p:txBody>
          <a:bodyPr/>
          <a:lstStyle/>
          <a:p>
            <a:r>
              <a:rPr lang="en-US" dirty="0"/>
              <a:t>What maternal viral load indicates a cesarean delivery for a woman to prevent perinatal HIV transmission?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FBA65-76E1-254F-B2EF-2BF0A96E5D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7095" y="2571750"/>
            <a:ext cx="8309810" cy="2231380"/>
          </a:xfrm>
        </p:spPr>
        <p:txBody>
          <a:bodyPr/>
          <a:lstStyle/>
          <a:p>
            <a:r>
              <a:rPr lang="en-US" dirty="0"/>
              <a:t>HIV RNA &gt; 50 copies/mL</a:t>
            </a:r>
          </a:p>
          <a:p>
            <a:r>
              <a:rPr lang="en-US" dirty="0"/>
              <a:t>HIV RNA &gt; 500 copies/mL</a:t>
            </a:r>
          </a:p>
          <a:p>
            <a:r>
              <a:rPr lang="en-US" dirty="0"/>
              <a:t>HIV RNA &gt; 1000 copies/mL</a:t>
            </a:r>
          </a:p>
          <a:p>
            <a:r>
              <a:rPr lang="en-US" dirty="0"/>
              <a:t>HIV RNA &gt; 2500 copies/mL</a:t>
            </a:r>
          </a:p>
          <a:p>
            <a:r>
              <a:rPr lang="en-US" dirty="0"/>
              <a:t>I’m not sure</a:t>
            </a:r>
          </a:p>
        </p:txBody>
      </p:sp>
    </p:spTree>
    <p:extLst>
      <p:ext uri="{BB962C8B-B14F-4D97-AF65-F5344CB8AC3E}">
        <p14:creationId xmlns:p14="http://schemas.microsoft.com/office/powerpoint/2010/main" val="126910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257D0-8521-1A42-8C3A-E3F5823DF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50260"/>
            <a:ext cx="8309810" cy="929485"/>
          </a:xfrm>
        </p:spPr>
        <p:txBody>
          <a:bodyPr/>
          <a:lstStyle/>
          <a:p>
            <a:r>
              <a:rPr lang="en-US" sz="3200" dirty="0"/>
              <a:t>Factors Associated with High-Risk of  Perinatal HIV Transmission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0D858-9E37-F54A-8781-0AA95E81FF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7095" y="1142178"/>
                <a:ext cx="8309810" cy="3460947"/>
              </a:xfrm>
            </p:spPr>
            <p:txBody>
              <a:bodyPr/>
              <a:lstStyle/>
              <a:p>
                <a:r>
                  <a:rPr lang="en-US" sz="2600" dirty="0"/>
                  <a:t>Did not receive prenatal care</a:t>
                </a:r>
              </a:p>
              <a:p>
                <a:r>
                  <a:rPr lang="en-US" sz="2600" dirty="0"/>
                  <a:t>Received no antepartum ARVs or only intrapartum ARV drugs</a:t>
                </a:r>
              </a:p>
              <a:p>
                <a:r>
                  <a:rPr lang="en-US" sz="2600" dirty="0"/>
                  <a:t>Initiated ART late in pregnancy (2</a:t>
                </a:r>
                <a:r>
                  <a:rPr lang="en-US" sz="2600" baseline="30000" dirty="0"/>
                  <a:t>nd</a:t>
                </a:r>
                <a:r>
                  <a:rPr lang="en-US" sz="2600" dirty="0"/>
                  <a:t> or 3</a:t>
                </a:r>
                <a:r>
                  <a:rPr lang="en-US" sz="2600" baseline="30000" dirty="0"/>
                  <a:t>rd</a:t>
                </a:r>
                <a:r>
                  <a:rPr lang="en-US" sz="2600" dirty="0"/>
                  <a:t> trimester</a:t>
                </a:r>
              </a:p>
              <a:p>
                <a:r>
                  <a:rPr lang="en-US" sz="2600" dirty="0"/>
                  <a:t>Received a diagnosis of acute HIV infection during pregnancy or in labor </a:t>
                </a:r>
                <a:r>
                  <a:rPr lang="en-US" sz="2600" b="1" i="1" dirty="0"/>
                  <a:t>and/or</a:t>
                </a:r>
              </a:p>
              <a:p>
                <a:r>
                  <a:rPr lang="en-US" sz="2600" dirty="0"/>
                  <a:t>Had detectable HIV viral load (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</m:oMath>
                </a14:m>
                <a:r>
                  <a:rPr lang="en-US" sz="2600" dirty="0"/>
                  <a:t>50 copies/mL) close to the time of delivery, including those who received ART and did not have sustained viral suppression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30D858-9E37-F54A-8781-0AA95E81FF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7095" y="1142178"/>
                <a:ext cx="8309810" cy="3460947"/>
              </a:xfrm>
              <a:blipFill>
                <a:blip r:embed="rId3"/>
                <a:stretch>
                  <a:fillRect l="-2439" t="-3650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876FE-D918-3D41-9A7D-5A3DEE1F3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670294"/>
            <a:ext cx="9144000" cy="473206"/>
          </a:xfrm>
        </p:spPr>
        <p:txBody>
          <a:bodyPr/>
          <a:lstStyle/>
          <a:p>
            <a:pPr marL="11113" indent="-11113"/>
            <a:r>
              <a:rPr lang="en-US" dirty="0"/>
              <a:t>mL = milliliter</a:t>
            </a:r>
            <a:br>
              <a:rPr lang="en-US" dirty="0"/>
            </a:br>
            <a:r>
              <a:rPr lang="en-US" dirty="0"/>
              <a:t>Panel on Antiretroviral Therapy and Medical Management of Children Living with HIV. Guidelines for the Use of Antiretroviral Agents in Pediatric HIV Infection. Available at https://clinicalinfo.hiv.gov/sites/default/files/inline-files/pediatricguidelines.pdf. Accessed July 30, 2021.</a:t>
            </a:r>
          </a:p>
        </p:txBody>
      </p:sp>
    </p:spTree>
    <p:extLst>
      <p:ext uri="{BB962C8B-B14F-4D97-AF65-F5344CB8AC3E}">
        <p14:creationId xmlns:p14="http://schemas.microsoft.com/office/powerpoint/2010/main" val="37158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8AA4-94C6-1C43-BFEA-1F4484F1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70" y="414324"/>
            <a:ext cx="7771961" cy="510909"/>
          </a:xfrm>
        </p:spPr>
        <p:txBody>
          <a:bodyPr/>
          <a:lstStyle/>
          <a:p>
            <a:r>
              <a:rPr lang="en-US" dirty="0"/>
              <a:t>Patient Case: Jackson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49A72-81E7-1B42-9FA8-29D6D2EB4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69" y="925233"/>
            <a:ext cx="7644261" cy="3985706"/>
          </a:xfrm>
        </p:spPr>
        <p:txBody>
          <a:bodyPr/>
          <a:lstStyle/>
          <a:p>
            <a:pPr marL="466725" lvl="1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Repeat testing confirms Cynthia is             HIV positive</a:t>
            </a:r>
          </a:p>
          <a:p>
            <a:pPr marL="466725" lvl="1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Viral load 22,000 copies/mL</a:t>
            </a:r>
          </a:p>
          <a:p>
            <a:pPr marL="466725" lvl="1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She is initiated on ARV with a good response</a:t>
            </a:r>
          </a:p>
          <a:p>
            <a:pPr marL="466725" lvl="1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Baby boy Jackson is born at 36 wks, by cesarean section, weighing 2.9 kg </a:t>
            </a:r>
          </a:p>
          <a:p>
            <a:pPr marL="466725" lvl="1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Cynthia’s viral load at delivery is 1,200 copies/mL</a:t>
            </a:r>
          </a:p>
          <a:p>
            <a:pPr marL="466725" lvl="1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She is counseled not to breastfeed</a:t>
            </a:r>
          </a:p>
          <a:p>
            <a:pPr marL="466725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Placeholder 4" descr="A baby in a crib&#10;&#10;Description automatically generated">
            <a:extLst>
              <a:ext uri="{FF2B5EF4-FFF2-40B4-BE49-F238E27FC236}">
                <a16:creationId xmlns:a16="http://schemas.microsoft.com/office/drawing/2014/main" id="{4EE9D899-858F-314C-9BC3-11A2722AC8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1695" r="216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394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205E-23AC-1443-B4CD-AF8D251DF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78A59-5507-354A-902F-0578ABFBA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7178"/>
            <a:ext cx="8309810" cy="824841"/>
          </a:xfrm>
        </p:spPr>
        <p:txBody>
          <a:bodyPr/>
          <a:lstStyle/>
          <a:p>
            <a:r>
              <a:rPr lang="en-US" sz="2800" dirty="0"/>
              <a:t>Because Jackson was exposed perinatally, when should virologic testing be done?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1E10B-DA1E-7A41-9E71-1E98B0EFD4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7095" y="2113163"/>
            <a:ext cx="8309810" cy="2597634"/>
          </a:xfrm>
        </p:spPr>
        <p:txBody>
          <a:bodyPr/>
          <a:lstStyle/>
          <a:p>
            <a:r>
              <a:rPr lang="en-US" dirty="0"/>
              <a:t>At birth, 14-21 days, 1 to 2 months, and 4 to 6 months</a:t>
            </a:r>
          </a:p>
          <a:p>
            <a:r>
              <a:rPr lang="en-US" dirty="0"/>
              <a:t>At birth, and if negative, at first annual visit</a:t>
            </a:r>
          </a:p>
          <a:p>
            <a:r>
              <a:rPr lang="en-US" dirty="0"/>
              <a:t>At birth and 4 to 6 months after</a:t>
            </a:r>
          </a:p>
          <a:p>
            <a:r>
              <a:rPr lang="en-US" dirty="0"/>
              <a:t>At birth and at 18 months of age</a:t>
            </a:r>
          </a:p>
          <a:p>
            <a:r>
              <a:rPr lang="en-US" dirty="0"/>
              <a:t>I’m not sure</a:t>
            </a:r>
          </a:p>
        </p:txBody>
      </p:sp>
    </p:spTree>
    <p:extLst>
      <p:ext uri="{BB962C8B-B14F-4D97-AF65-F5344CB8AC3E}">
        <p14:creationId xmlns:p14="http://schemas.microsoft.com/office/powerpoint/2010/main" val="27731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D77D-C1D7-8C4F-82F6-966CC3BF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50260"/>
            <a:ext cx="8309810" cy="929485"/>
          </a:xfrm>
        </p:spPr>
        <p:txBody>
          <a:bodyPr/>
          <a:lstStyle/>
          <a:p>
            <a:r>
              <a:rPr lang="en-US" sz="3200" dirty="0"/>
              <a:t>Virologic Diagnostic Testing in Infants Exposed to HIV Perinatally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D85A-EAD5-754D-8E68-975153F26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3644075"/>
          </a:xfrm>
        </p:spPr>
        <p:txBody>
          <a:bodyPr/>
          <a:lstStyle/>
          <a:p>
            <a:r>
              <a:rPr lang="en-US" sz="2400" dirty="0"/>
              <a:t>Virologic assays that directly detect HIV</a:t>
            </a:r>
          </a:p>
          <a:p>
            <a:r>
              <a:rPr lang="en-US" sz="2400" dirty="0"/>
              <a:t>HIV antibody tests should not be used </a:t>
            </a:r>
          </a:p>
          <a:p>
            <a:r>
              <a:rPr lang="en-US" sz="2400" dirty="0"/>
              <a:t>Plasma HIV RNA or cell-associated HIV DNA nucleic acid tests are recommended</a:t>
            </a:r>
          </a:p>
          <a:p>
            <a:pPr lvl="1"/>
            <a:r>
              <a:rPr lang="en-US" sz="2000" dirty="0"/>
              <a:t>At birth</a:t>
            </a:r>
          </a:p>
          <a:p>
            <a:pPr lvl="1"/>
            <a:r>
              <a:rPr lang="en-US" sz="2000" dirty="0"/>
              <a:t>14-21 days</a:t>
            </a:r>
          </a:p>
          <a:p>
            <a:pPr lvl="1"/>
            <a:r>
              <a:rPr lang="en-US" sz="2000" dirty="0"/>
              <a:t>1 to 2 months</a:t>
            </a:r>
          </a:p>
          <a:p>
            <a:pPr lvl="1"/>
            <a:r>
              <a:rPr lang="en-US" sz="2000" dirty="0"/>
              <a:t>4 to 6 months</a:t>
            </a:r>
          </a:p>
          <a:p>
            <a:r>
              <a:rPr lang="en-US" sz="2400" dirty="0"/>
              <a:t>A positive virologic test should be confirmed as soon as possible by repeat virology testing</a:t>
            </a:r>
          </a:p>
          <a:p>
            <a:pPr lvl="1"/>
            <a:r>
              <a:rPr lang="en-US" sz="2000" dirty="0"/>
              <a:t>False positive results can occur with both RNA and DNA assay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7BD1B-BE16-C34E-B9D7-5BC2D9464A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88018"/>
            <a:ext cx="9144000" cy="355482"/>
          </a:xfrm>
        </p:spPr>
        <p:txBody>
          <a:bodyPr/>
          <a:lstStyle/>
          <a:p>
            <a:pPr marL="9525" indent="-9525"/>
            <a:r>
              <a:rPr lang="en-US" dirty="0"/>
              <a:t>Panel on Antiretroviral Therapy and Medical Management of Children Living with HIV. Guidelines for the Use of Antiretroviral Agents in Pediatric HIV Infection. Available at https://clinicalinfo.hiv.gov/sites/default/files/inline-files/pediatricguidelines.pdf. Accessed July 30, 2021.</a:t>
            </a:r>
          </a:p>
        </p:txBody>
      </p:sp>
    </p:spTree>
    <p:extLst>
      <p:ext uri="{BB962C8B-B14F-4D97-AF65-F5344CB8AC3E}">
        <p14:creationId xmlns:p14="http://schemas.microsoft.com/office/powerpoint/2010/main" val="1859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8AA4-94C6-1C43-BFEA-1F4484F1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70" y="414324"/>
            <a:ext cx="7771961" cy="510909"/>
          </a:xfrm>
        </p:spPr>
        <p:txBody>
          <a:bodyPr/>
          <a:lstStyle/>
          <a:p>
            <a:r>
              <a:rPr lang="en-US" dirty="0"/>
              <a:t>Patient Case: Jackson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49A72-81E7-1B42-9FA8-29D6D2EB4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0" y="968375"/>
            <a:ext cx="7511459" cy="3539430"/>
          </a:xfrm>
        </p:spPr>
        <p:txBody>
          <a:bodyPr/>
          <a:lstStyle/>
          <a:p>
            <a:pPr marL="347663" lvl="1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At birth, PCR testing is negative</a:t>
            </a:r>
          </a:p>
          <a:p>
            <a:pPr marL="347663" lvl="1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Initiated on presumptive                therapy/prophylaxis given his high risk </a:t>
            </a:r>
          </a:p>
          <a:p>
            <a:pPr marL="347663" lvl="1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At 2 weeks, Jackson’s PCR is positive and he is referred to specialty care after being started on zidovudine (ZDV), lamivudine (3TC), and nevirapine (NVP)</a:t>
            </a:r>
          </a:p>
          <a:p>
            <a:pPr marL="347663" lvl="1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HLA B5701 testing is done, and result is negative</a:t>
            </a:r>
          </a:p>
          <a:p>
            <a:pPr marL="347663" lvl="1" indent="-3381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He is scheduled for an appointment with infectious disease</a:t>
            </a:r>
            <a:endParaRPr lang="en-US" dirty="0"/>
          </a:p>
        </p:txBody>
      </p:sp>
      <p:pic>
        <p:nvPicPr>
          <p:cNvPr id="10" name="Picture Placeholder 9" descr="A baby in a crib&#10;&#10;Description automatically generated">
            <a:extLst>
              <a:ext uri="{FF2B5EF4-FFF2-40B4-BE49-F238E27FC236}">
                <a16:creationId xmlns:a16="http://schemas.microsoft.com/office/drawing/2014/main" id="{50543BE0-75F5-3B41-852F-3D322AE5F2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1695" r="216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03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A25F-EEEC-3C4A-8290-8D4D210C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3" y="2063439"/>
            <a:ext cx="6618693" cy="615553"/>
          </a:xfrm>
        </p:spPr>
        <p:txBody>
          <a:bodyPr/>
          <a:lstStyle/>
          <a:p>
            <a:r>
              <a:rPr lang="en-US" dirty="0"/>
              <a:t>Virtual Clinic Visit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7E743-8BB3-A24D-81A0-1721BBE8D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3" y="2813108"/>
            <a:ext cx="7950150" cy="115490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4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122" y="1642543"/>
            <a:ext cx="6097711" cy="615553"/>
          </a:xfrm>
        </p:spPr>
        <p:txBody>
          <a:bodyPr/>
          <a:lstStyle/>
          <a:p>
            <a:r>
              <a:rPr lang="en-US" dirty="0"/>
              <a:t>Mariam S. Aziz, MD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8123" y="2258096"/>
            <a:ext cx="8067755" cy="1154906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600" dirty="0"/>
              <a:t>Associate Professor, Department of Internal Medicine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Division of Infectious Diseases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Division of Community and Global Health Equity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Associate Professor, Department of Pediatrics, Infectious Diseases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Rush University Medical College</a:t>
            </a:r>
            <a:br>
              <a:rPr lang="en-US" sz="2600" dirty="0"/>
            </a:br>
            <a:r>
              <a:rPr lang="en-US" sz="2600" dirty="0"/>
              <a:t>Chicago, IL</a:t>
            </a:r>
          </a:p>
        </p:txBody>
      </p:sp>
    </p:spTree>
    <p:extLst>
      <p:ext uri="{BB962C8B-B14F-4D97-AF65-F5344CB8AC3E}">
        <p14:creationId xmlns:p14="http://schemas.microsoft.com/office/powerpoint/2010/main" val="96614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3E10-3102-3747-9A78-9024F884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50260"/>
            <a:ext cx="8309810" cy="929485"/>
          </a:xfrm>
        </p:spPr>
        <p:txBody>
          <a:bodyPr/>
          <a:lstStyle/>
          <a:p>
            <a:r>
              <a:rPr lang="en-US" sz="3200" dirty="0"/>
              <a:t>Biological Aging in Children Infected with HIV Perinatally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A54CE-7924-B24B-8498-7E9157FD5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3724096"/>
          </a:xfrm>
        </p:spPr>
        <p:txBody>
          <a:bodyPr/>
          <a:lstStyle/>
          <a:p>
            <a:r>
              <a:rPr lang="en-US" sz="2500" dirty="0"/>
              <a:t>Persistence of HIV causing chronic immune activation is likely a key determinant in premature senescent pathway</a:t>
            </a:r>
          </a:p>
          <a:p>
            <a:r>
              <a:rPr lang="en-US" sz="2500" dirty="0"/>
              <a:t>Life-span of HIV-infected children is not yet comparable to uninfected</a:t>
            </a:r>
          </a:p>
          <a:p>
            <a:r>
              <a:rPr lang="en-US" sz="2500" dirty="0"/>
              <a:t>Premature aging exposes children to higher risk of acquiring and developing age-related chronic renal, cardiovascular, metabolic, and cerebrovascular diseases, and malignancies</a:t>
            </a:r>
          </a:p>
          <a:p>
            <a:r>
              <a:rPr lang="en-US" sz="2500" dirty="0"/>
              <a:t>ART can improve survival and quality of life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8C021-E146-4C4C-8FEF-81C99E65B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Dalzini A, et al. </a:t>
            </a:r>
            <a:r>
              <a:rPr lang="en-US" i="1" dirty="0"/>
              <a:t>J Immunol Res</a:t>
            </a:r>
            <a:r>
              <a:rPr lang="en-US" dirty="0"/>
              <a:t>. 2020;8041616.</a:t>
            </a:r>
          </a:p>
        </p:txBody>
      </p:sp>
    </p:spTree>
    <p:extLst>
      <p:ext uri="{BB962C8B-B14F-4D97-AF65-F5344CB8AC3E}">
        <p14:creationId xmlns:p14="http://schemas.microsoft.com/office/powerpoint/2010/main" val="39522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DF2F-D5CB-6B47-95A5-D1AD8EE9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Early Treatment Initiation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32CC0-9E44-FB4A-BA41-5D07BA712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3385542"/>
          </a:xfrm>
        </p:spPr>
        <p:txBody>
          <a:bodyPr/>
          <a:lstStyle/>
          <a:p>
            <a:r>
              <a:rPr lang="en-US" sz="2400" dirty="0"/>
              <a:t>Children with HIV Early Antiretroviral Therapy (CHER) trial demonstrated a 76% reduction in early mortality and 75% reduction in HIV progression among treated infants 6-12 weeks compared to delaying treatment until infants met clinical or immune criteria</a:t>
            </a:r>
            <a:r>
              <a:rPr lang="en-US" sz="2400" baseline="30000" dirty="0"/>
              <a:t>1</a:t>
            </a:r>
            <a:r>
              <a:rPr lang="en-US" sz="2400" dirty="0"/>
              <a:t> </a:t>
            </a:r>
          </a:p>
          <a:p>
            <a:r>
              <a:rPr lang="en-US" sz="2400" dirty="0"/>
              <a:t>CHER substudy found significantly better gross motor and neurodevelopmental profiles compared to deferred treatment</a:t>
            </a:r>
            <a:r>
              <a:rPr lang="en-US" sz="2400" baseline="30000" dirty="0"/>
              <a:t>2   </a:t>
            </a:r>
            <a:endParaRPr lang="en-US" sz="2400" dirty="0"/>
          </a:p>
          <a:p>
            <a:r>
              <a:rPr lang="en-US" sz="2400" dirty="0"/>
              <a:t>Associated with improved viral suppression and reduced size of viral reservoirs</a:t>
            </a:r>
            <a:r>
              <a:rPr lang="en-US" sz="2400" baseline="30000" dirty="0"/>
              <a:t>3,4  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F2A3A-E9A1-F74E-B8F8-1E1F51C20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88018"/>
            <a:ext cx="7868992" cy="355482"/>
          </a:xfrm>
        </p:spPr>
        <p:txBody>
          <a:bodyPr/>
          <a:lstStyle/>
          <a:p>
            <a:pPr marL="12700" indent="-12700"/>
            <a:r>
              <a:rPr lang="en-US" dirty="0"/>
              <a:t>1. Violari A, et al. </a:t>
            </a:r>
            <a:r>
              <a:rPr lang="en-US" i="1" dirty="0"/>
              <a:t>N Engl J Med</a:t>
            </a:r>
            <a:r>
              <a:rPr lang="en-US" dirty="0"/>
              <a:t>. 2008;359(21):2233-2244. 2. Benki-Nugent S, et al. </a:t>
            </a:r>
            <a:r>
              <a:rPr lang="en-US" i="1" dirty="0"/>
              <a:t>BMC Pediatr</a:t>
            </a:r>
            <a:r>
              <a:rPr lang="en-US" dirty="0"/>
              <a:t>. 2017;17(1):24. 3. Dominguez-Rodriguez S, et al. </a:t>
            </a:r>
            <a:r>
              <a:rPr lang="en-US" i="1" dirty="0"/>
              <a:t>J Acquir Immune Defic Syndr.</a:t>
            </a:r>
            <a:r>
              <a:rPr lang="en-US" dirty="0"/>
              <a:t> 2019;82(5):483-490. 4. Foster C, et al. </a:t>
            </a:r>
            <a:r>
              <a:rPr lang="en-US" i="1" dirty="0"/>
              <a:t>AIDS</a:t>
            </a:r>
            <a:r>
              <a:rPr lang="en-US" dirty="0"/>
              <a:t>. 2017;31(13):1847-1851.</a:t>
            </a:r>
          </a:p>
        </p:txBody>
      </p:sp>
    </p:spTree>
    <p:extLst>
      <p:ext uri="{BB962C8B-B14F-4D97-AF65-F5344CB8AC3E}">
        <p14:creationId xmlns:p14="http://schemas.microsoft.com/office/powerpoint/2010/main" val="31537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AAB8-6314-7F46-B377-6109BF7A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50260"/>
            <a:ext cx="8309810" cy="929485"/>
          </a:xfrm>
        </p:spPr>
        <p:txBody>
          <a:bodyPr/>
          <a:lstStyle/>
          <a:p>
            <a:r>
              <a:rPr lang="en-US" sz="3200" dirty="0"/>
              <a:t>DHHS Preferred Regimen by Age, Weight, and Drug Class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7B3ECE4-8AA3-2A4E-909A-05A4701372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62682839"/>
                  </p:ext>
                </p:extLst>
              </p:nvPr>
            </p:nvGraphicFramePr>
            <p:xfrm>
              <a:off x="417513" y="1141412"/>
              <a:ext cx="8308975" cy="34949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61795">
                      <a:extLst>
                        <a:ext uri="{9D8B030D-6E8A-4147-A177-3AD203B41FA5}">
                          <a16:colId xmlns:a16="http://schemas.microsoft.com/office/drawing/2014/main" val="1032713201"/>
                        </a:ext>
                      </a:extLst>
                    </a:gridCol>
                    <a:gridCol w="1661795">
                      <a:extLst>
                        <a:ext uri="{9D8B030D-6E8A-4147-A177-3AD203B41FA5}">
                          <a16:colId xmlns:a16="http://schemas.microsoft.com/office/drawing/2014/main" val="2755021879"/>
                        </a:ext>
                      </a:extLst>
                    </a:gridCol>
                    <a:gridCol w="1661795">
                      <a:extLst>
                        <a:ext uri="{9D8B030D-6E8A-4147-A177-3AD203B41FA5}">
                          <a16:colId xmlns:a16="http://schemas.microsoft.com/office/drawing/2014/main" val="2766659281"/>
                        </a:ext>
                      </a:extLst>
                    </a:gridCol>
                    <a:gridCol w="1661795">
                      <a:extLst>
                        <a:ext uri="{9D8B030D-6E8A-4147-A177-3AD203B41FA5}">
                          <a16:colId xmlns:a16="http://schemas.microsoft.com/office/drawing/2014/main" val="2232470685"/>
                        </a:ext>
                      </a:extLst>
                    </a:gridCol>
                    <a:gridCol w="1661795">
                      <a:extLst>
                        <a:ext uri="{9D8B030D-6E8A-4147-A177-3AD203B41FA5}">
                          <a16:colId xmlns:a16="http://schemas.microsoft.com/office/drawing/2014/main" val="4024018798"/>
                        </a:ext>
                      </a:extLst>
                    </a:gridCol>
                  </a:tblGrid>
                  <a:tr h="836995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Birth to </a:t>
                          </a:r>
                          <a:r>
                            <a:rPr lang="en-US" sz="1400" dirty="0">
                              <a:latin typeface="Traditional Arabic" panose="02020603050405020304" pitchFamily="18" charset="-78"/>
                              <a:cs typeface="Traditional Arabic" panose="02020603050405020304" pitchFamily="18" charset="-78"/>
                            </a:rPr>
                            <a:t>&lt; </a:t>
                          </a:r>
                          <a:r>
                            <a:rPr lang="en-US" sz="1400" dirty="0"/>
                            <a:t>14 days of Age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Age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400" dirty="0"/>
                            <a:t> 14 days </a:t>
                          </a:r>
                          <a:r>
                            <a:rPr lang="en-US" sz="1400" u="sng" dirty="0"/>
                            <a:t>and</a:t>
                          </a:r>
                          <a:r>
                            <a:rPr lang="en-US" sz="1400" u="none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u="none" dirty="0"/>
                            <a:t>2 kg to </a:t>
                          </a:r>
                          <a:br>
                            <a:rPr lang="en-US" sz="1400" u="none" dirty="0"/>
                          </a:br>
                          <a:r>
                            <a:rPr lang="en-US" sz="1400" u="none" dirty="0"/>
                            <a:t> </a:t>
                          </a:r>
                          <a:r>
                            <a:rPr lang="en-US" sz="1400" dirty="0">
                              <a:latin typeface="Traditional Arabic" panose="02020603050405020304" pitchFamily="18" charset="-78"/>
                              <a:cs typeface="Traditional Arabic" panose="02020603050405020304" pitchFamily="18" charset="-78"/>
                            </a:rPr>
                            <a:t>&lt; </a:t>
                          </a:r>
                          <a:r>
                            <a:rPr lang="en-US" sz="1400" u="none" dirty="0"/>
                            <a:t>4 kg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Aged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dirty="0"/>
                            <a:t>4</a:t>
                          </a:r>
                          <a:r>
                            <a:rPr lang="en-US" sz="1400" baseline="0" dirty="0"/>
                            <a:t> wks </a:t>
                          </a:r>
                          <a:r>
                            <a:rPr lang="en-US" sz="1400" b="1" u="sng" baseline="0" dirty="0"/>
                            <a:t>and </a:t>
                          </a:r>
                          <a:r>
                            <a:rPr lang="en-US" sz="1400" b="1" u="none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400" b="1" u="none" baseline="0" dirty="0"/>
                            <a:t> 3 kg to </a:t>
                          </a:r>
                          <a:r>
                            <a:rPr lang="en-US" sz="1400" dirty="0">
                              <a:latin typeface="Traditional Arabic" panose="02020603050405020304" pitchFamily="18" charset="-78"/>
                              <a:cs typeface="Traditional Arabic" panose="02020603050405020304" pitchFamily="18" charset="-78"/>
                            </a:rPr>
                            <a:t>&lt; </a:t>
                          </a:r>
                          <a:r>
                            <a:rPr lang="en-US" sz="1400" b="1" u="none" baseline="0" dirty="0"/>
                            <a:t>6 yrs </a:t>
                          </a:r>
                          <a:endParaRPr lang="en-US" sz="1400" u="non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Aged  6 yrs </a:t>
                          </a:r>
                          <a:r>
                            <a:rPr lang="en-US" sz="1400" b="0" u="sng" dirty="0"/>
                            <a:t>and</a:t>
                          </a:r>
                          <a:r>
                            <a:rPr lang="en-US" sz="1400" b="0" dirty="0"/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b="0" dirty="0"/>
                            <a:t>25 kg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806924"/>
                      </a:ext>
                    </a:extLst>
                  </a:tr>
                  <a:tr h="437998">
                    <a:tc rowSpan="3">
                      <a:txBody>
                        <a:bodyPr/>
                        <a:lstStyle/>
                        <a:p>
                          <a:r>
                            <a:rPr lang="en-US" sz="1400" dirty="0"/>
                            <a:t>INSTI-Based Regimens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 NRTIs </a:t>
                          </a:r>
                          <a:r>
                            <a:rPr lang="en-US" sz="1400" b="1" dirty="0"/>
                            <a:t>plus</a:t>
                          </a:r>
                          <a:r>
                            <a:rPr lang="en-US" sz="1400" b="0" dirty="0"/>
                            <a:t> Raltegravir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44429887"/>
                      </a:ext>
                    </a:extLst>
                  </a:tr>
                  <a:tr h="593997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 NRTIs </a:t>
                          </a:r>
                          <a:r>
                            <a:rPr lang="en-US" sz="1400" b="1" dirty="0"/>
                            <a:t>plus</a:t>
                          </a:r>
                          <a:r>
                            <a:rPr lang="en-US" sz="1400" b="0" dirty="0"/>
                            <a:t> Bictegravir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3675706"/>
                      </a:ext>
                    </a:extLst>
                  </a:tr>
                  <a:tr h="437998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 NRTIs </a:t>
                          </a:r>
                          <a:r>
                            <a:rPr lang="en-US" sz="1400" b="1" dirty="0"/>
                            <a:t>plus</a:t>
                          </a:r>
                          <a:r>
                            <a:rPr lang="en-US" sz="1400" b="0" dirty="0"/>
                            <a:t> Dolutegravir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5931864"/>
                      </a:ext>
                    </a:extLst>
                  </a:tr>
                  <a:tr h="593997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NNRTI-Based Regimens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 NRTIs </a:t>
                          </a:r>
                          <a:r>
                            <a:rPr lang="en-US" sz="1400" b="1" dirty="0"/>
                            <a:t>plus</a:t>
                          </a:r>
                          <a:r>
                            <a:rPr lang="en-US" sz="1400" b="0" dirty="0"/>
                            <a:t> Nevirapine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1687260"/>
                      </a:ext>
                    </a:extLst>
                  </a:tr>
                  <a:tr h="593997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PI-Based Regimens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 NRTIs </a:t>
                          </a:r>
                          <a:r>
                            <a:rPr lang="en-US" sz="1400" b="1" dirty="0"/>
                            <a:t>plus</a:t>
                          </a:r>
                          <a:r>
                            <a:rPr lang="en-US" sz="1400" b="0" dirty="0"/>
                            <a:t> Lopinavir/Ritonavir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367234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7B3ECE4-8AA3-2A4E-909A-05A4701372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62682839"/>
                  </p:ext>
                </p:extLst>
              </p:nvPr>
            </p:nvGraphicFramePr>
            <p:xfrm>
              <a:off x="417513" y="1141412"/>
              <a:ext cx="8308975" cy="34949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61795">
                      <a:extLst>
                        <a:ext uri="{9D8B030D-6E8A-4147-A177-3AD203B41FA5}">
                          <a16:colId xmlns:a16="http://schemas.microsoft.com/office/drawing/2014/main" val="1032713201"/>
                        </a:ext>
                      </a:extLst>
                    </a:gridCol>
                    <a:gridCol w="1661795">
                      <a:extLst>
                        <a:ext uri="{9D8B030D-6E8A-4147-A177-3AD203B41FA5}">
                          <a16:colId xmlns:a16="http://schemas.microsoft.com/office/drawing/2014/main" val="2755021879"/>
                        </a:ext>
                      </a:extLst>
                    </a:gridCol>
                    <a:gridCol w="1661795">
                      <a:extLst>
                        <a:ext uri="{9D8B030D-6E8A-4147-A177-3AD203B41FA5}">
                          <a16:colId xmlns:a16="http://schemas.microsoft.com/office/drawing/2014/main" val="2766659281"/>
                        </a:ext>
                      </a:extLst>
                    </a:gridCol>
                    <a:gridCol w="1661795">
                      <a:extLst>
                        <a:ext uri="{9D8B030D-6E8A-4147-A177-3AD203B41FA5}">
                          <a16:colId xmlns:a16="http://schemas.microsoft.com/office/drawing/2014/main" val="2232470685"/>
                        </a:ext>
                      </a:extLst>
                    </a:gridCol>
                    <a:gridCol w="1661795">
                      <a:extLst>
                        <a:ext uri="{9D8B030D-6E8A-4147-A177-3AD203B41FA5}">
                          <a16:colId xmlns:a16="http://schemas.microsoft.com/office/drawing/2014/main" val="4024018798"/>
                        </a:ext>
                      </a:extLst>
                    </a:gridCol>
                  </a:tblGrid>
                  <a:tr h="836995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Birth to </a:t>
                          </a:r>
                          <a:r>
                            <a:rPr lang="en-US" sz="1400" dirty="0">
                              <a:latin typeface="Traditional Arabic" panose="02020603050405020304" pitchFamily="18" charset="-78"/>
                              <a:cs typeface="Traditional Arabic" panose="02020603050405020304" pitchFamily="18" charset="-78"/>
                            </a:rPr>
                            <a:t>&lt; </a:t>
                          </a:r>
                          <a:r>
                            <a:rPr lang="en-US" sz="1400" dirty="0"/>
                            <a:t>14 days of Age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1103" t="-730" r="-201471" b="-3218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000" t="-730" r="-100733" b="-3218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000" t="-730" r="-733" b="-3218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806924"/>
                      </a:ext>
                    </a:extLst>
                  </a:tr>
                  <a:tr h="437998">
                    <a:tc rowSpan="3">
                      <a:txBody>
                        <a:bodyPr/>
                        <a:lstStyle/>
                        <a:p>
                          <a:r>
                            <a:rPr lang="en-US" sz="1400" dirty="0"/>
                            <a:t>INSTI-Based Regimens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 NRTIs </a:t>
                          </a:r>
                          <a:r>
                            <a:rPr lang="en-US" sz="1400" b="1" dirty="0"/>
                            <a:t>plus</a:t>
                          </a:r>
                          <a:r>
                            <a:rPr lang="en-US" sz="1400" b="0" dirty="0"/>
                            <a:t> Raltegravir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44429887"/>
                      </a:ext>
                    </a:extLst>
                  </a:tr>
                  <a:tr h="593997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 NRTIs </a:t>
                          </a:r>
                          <a:r>
                            <a:rPr lang="en-US" sz="1400" b="1" dirty="0"/>
                            <a:t>plus</a:t>
                          </a:r>
                          <a:r>
                            <a:rPr lang="en-US" sz="1400" b="0" dirty="0"/>
                            <a:t> Bictegravir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3675706"/>
                      </a:ext>
                    </a:extLst>
                  </a:tr>
                  <a:tr h="437998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 NRTIs </a:t>
                          </a:r>
                          <a:r>
                            <a:rPr lang="en-US" sz="1400" b="1" dirty="0"/>
                            <a:t>plus</a:t>
                          </a:r>
                          <a:r>
                            <a:rPr lang="en-US" sz="1400" b="0" dirty="0"/>
                            <a:t> Dolutegravir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5931864"/>
                      </a:ext>
                    </a:extLst>
                  </a:tr>
                  <a:tr h="593997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NNRTI-Based Regimens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 NRTIs </a:t>
                          </a:r>
                          <a:r>
                            <a:rPr lang="en-US" sz="1400" b="1" dirty="0"/>
                            <a:t>plus</a:t>
                          </a:r>
                          <a:r>
                            <a:rPr lang="en-US" sz="1400" b="0" dirty="0"/>
                            <a:t> Nevirapine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1687260"/>
                      </a:ext>
                    </a:extLst>
                  </a:tr>
                  <a:tr h="593997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PI-Based Regimens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 NRTIs </a:t>
                          </a:r>
                          <a:r>
                            <a:rPr lang="en-US" sz="1400" b="1" dirty="0"/>
                            <a:t>plus</a:t>
                          </a:r>
                          <a:r>
                            <a:rPr lang="en-US" sz="1400" b="0" dirty="0"/>
                            <a:t> Lopinavir/Ritonavir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367234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468A4-EA12-9046-8D05-BB9FE4A32D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88018"/>
            <a:ext cx="8113690" cy="355482"/>
          </a:xfrm>
        </p:spPr>
        <p:txBody>
          <a:bodyPr/>
          <a:lstStyle/>
          <a:p>
            <a:pPr marL="12700" indent="-12700"/>
            <a:r>
              <a:rPr lang="en-US" dirty="0"/>
              <a:t>Panel on Antiretroviral Therapy and Medical Management of Children Living with HIV. Guidelines for the Use of Antiretroviral Agents in Pediatric HIV Infection. Available at https://clinicalinfo.hiv.gov/sites/default/files/inline-files/pediatricguidelines.pdf. Accessed July 30, 2021.</a:t>
            </a:r>
          </a:p>
        </p:txBody>
      </p:sp>
    </p:spTree>
    <p:extLst>
      <p:ext uri="{BB962C8B-B14F-4D97-AF65-F5344CB8AC3E}">
        <p14:creationId xmlns:p14="http://schemas.microsoft.com/office/powerpoint/2010/main" val="11643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AAB8-6314-7F46-B377-6109BF7A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102582"/>
            <a:ext cx="8309810" cy="824841"/>
          </a:xfrm>
        </p:spPr>
        <p:txBody>
          <a:bodyPr/>
          <a:lstStyle/>
          <a:p>
            <a:r>
              <a:rPr lang="en-US" sz="2800" dirty="0"/>
              <a:t>DHHS Preferred Dual-NRTI Backbone Options for Use in Combination with Other Drugs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7B3ECE4-8AA3-2A4E-909A-05A4701372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20061635"/>
                  </p:ext>
                </p:extLst>
              </p:nvPr>
            </p:nvGraphicFramePr>
            <p:xfrm>
              <a:off x="417513" y="1065214"/>
              <a:ext cx="8193087" cy="33661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31029">
                      <a:extLst>
                        <a:ext uri="{9D8B030D-6E8A-4147-A177-3AD203B41FA5}">
                          <a16:colId xmlns:a16="http://schemas.microsoft.com/office/drawing/2014/main" val="1032713201"/>
                        </a:ext>
                      </a:extLst>
                    </a:gridCol>
                    <a:gridCol w="3827387">
                      <a:extLst>
                        <a:ext uri="{9D8B030D-6E8A-4147-A177-3AD203B41FA5}">
                          <a16:colId xmlns:a16="http://schemas.microsoft.com/office/drawing/2014/main" val="2755021879"/>
                        </a:ext>
                      </a:extLst>
                    </a:gridCol>
                    <a:gridCol w="1634671">
                      <a:extLst>
                        <a:ext uri="{9D8B030D-6E8A-4147-A177-3AD203B41FA5}">
                          <a16:colId xmlns:a16="http://schemas.microsoft.com/office/drawing/2014/main" val="2766659281"/>
                        </a:ext>
                      </a:extLst>
                    </a:gridCol>
                  </a:tblGrid>
                  <a:tr h="53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Age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 Dual-NRTI Backbone Options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Fixed Dose Combination?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806924"/>
                      </a:ext>
                    </a:extLst>
                  </a:tr>
                  <a:tr h="439748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Neonates birth to age &lt; 1 month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Zidovudine 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plus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(3TC 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FTC)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No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44429887"/>
                      </a:ext>
                    </a:extLst>
                  </a:tr>
                  <a:tr h="367968">
                    <a:tc rowSpan="2">
                      <a:txBody>
                        <a:bodyPr/>
                        <a:lstStyle/>
                        <a:p>
                          <a:r>
                            <a:rPr lang="en-US" sz="1400" dirty="0"/>
                            <a:t>Infants and children aged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400" dirty="0"/>
                            <a:t> 1 month to &lt; 6 years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Abacavir 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plus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(3TC 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FTC)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1305534"/>
                      </a:ext>
                    </a:extLst>
                  </a:tr>
                  <a:tr h="287229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Zidovudine 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plus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(3TC 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FTC)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5931864"/>
                      </a:ext>
                    </a:extLst>
                  </a:tr>
                  <a:tr h="389531">
                    <a:tc rowSpan="2">
                      <a:txBody>
                        <a:bodyPr/>
                        <a:lstStyle/>
                        <a:p>
                          <a:r>
                            <a:rPr lang="en-US" sz="1400" dirty="0"/>
                            <a:t>Children and adolescents aged </a:t>
                          </a:r>
                          <a:br>
                            <a:rPr lang="en-US" sz="1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400" dirty="0"/>
                            <a:t> 6</a:t>
                          </a:r>
                          <a:r>
                            <a:rPr lang="en-US" sz="1400" baseline="0" dirty="0"/>
                            <a:t> years with SMRs of 1-3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Abacavir 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plus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(3TC 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FTC)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7563023"/>
                      </a:ext>
                    </a:extLst>
                  </a:tr>
                  <a:tr h="596869">
                    <a:tc vMerge="1">
                      <a:txBody>
                        <a:bodyPr/>
                        <a:lstStyle/>
                        <a:p>
                          <a:r>
                            <a:rPr lang="en-US" sz="1400" dirty="0"/>
                            <a:t>Children and adolescents aged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400" dirty="0"/>
                            <a:t> 6</a:t>
                          </a:r>
                          <a:r>
                            <a:rPr lang="en-US" sz="1400" baseline="0" dirty="0"/>
                            <a:t> years with SMRs of 1-3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FTC/TAF weighing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400" dirty="0"/>
                            <a:t>25 kg and receiving a regimen that contains</a:t>
                          </a:r>
                          <a:r>
                            <a:rPr lang="en-US" sz="1400" baseline="0" dirty="0"/>
                            <a:t> an INSTI or an NNRTI 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1687260"/>
                      </a:ext>
                    </a:extLst>
                  </a:tr>
                  <a:tr h="670642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Adolescents aged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400" dirty="0"/>
                            <a:t> 12</a:t>
                          </a:r>
                          <a:r>
                            <a:rPr lang="en-US" sz="1400" baseline="0" dirty="0"/>
                            <a:t> years with SMRs of 4 or 5</a:t>
                          </a:r>
                          <a:endParaRPr lang="en-US" sz="1400" dirty="0"/>
                        </a:p>
                        <a:p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Refer to the Adult and Adolescent Antiretroviral Guidelines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3437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7B3ECE4-8AA3-2A4E-909A-05A4701372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20061635"/>
                  </p:ext>
                </p:extLst>
              </p:nvPr>
            </p:nvGraphicFramePr>
            <p:xfrm>
              <a:off x="417513" y="1065214"/>
              <a:ext cx="8193087" cy="33661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31029">
                      <a:extLst>
                        <a:ext uri="{9D8B030D-6E8A-4147-A177-3AD203B41FA5}">
                          <a16:colId xmlns:a16="http://schemas.microsoft.com/office/drawing/2014/main" val="1032713201"/>
                        </a:ext>
                      </a:extLst>
                    </a:gridCol>
                    <a:gridCol w="3827387">
                      <a:extLst>
                        <a:ext uri="{9D8B030D-6E8A-4147-A177-3AD203B41FA5}">
                          <a16:colId xmlns:a16="http://schemas.microsoft.com/office/drawing/2014/main" val="2755021879"/>
                        </a:ext>
                      </a:extLst>
                    </a:gridCol>
                    <a:gridCol w="1634671">
                      <a:extLst>
                        <a:ext uri="{9D8B030D-6E8A-4147-A177-3AD203B41FA5}">
                          <a16:colId xmlns:a16="http://schemas.microsoft.com/office/drawing/2014/main" val="2766659281"/>
                        </a:ext>
                      </a:extLst>
                    </a:gridCol>
                  </a:tblGrid>
                  <a:tr h="5357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Age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 Dual-NRTI Backbone Options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Fixed Dose Combination?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806924"/>
                      </a:ext>
                    </a:extLst>
                  </a:tr>
                  <a:tr h="439748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Neonates birth to age &lt; 1 month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Zidovudine 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plus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(3TC 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FTC)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No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44429887"/>
                      </a:ext>
                    </a:extLst>
                  </a:tr>
                  <a:tr h="367968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3" t="-145045" r="-200670" b="-2567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Abacavir 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plus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(3TC 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FTC)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1305534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Zidovudine 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plus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(3TC 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FTC)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5931864"/>
                      </a:ext>
                    </a:extLst>
                  </a:tr>
                  <a:tr h="389531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3" t="-167901" r="-200670" b="-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Abacavir 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plus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(3TC </a:t>
                          </a:r>
                          <a:r>
                            <a:rPr lang="en-US" sz="1400" b="1" i="0" u="sng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or</a:t>
                          </a:r>
                          <a:r>
                            <a:rPr lang="en-US" sz="14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FTC)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7563023"/>
                      </a:ext>
                    </a:extLst>
                  </a:tr>
                  <a:tr h="596869">
                    <a:tc vMerge="1">
                      <a:txBody>
                        <a:bodyPr/>
                        <a:lstStyle/>
                        <a:p>
                          <a:r>
                            <a:rPr lang="en-US" sz="1400" dirty="0"/>
                            <a:t>Children and adolescents aged </a:t>
                          </a:r>
                          <a14:m xmlns:a14="http://schemas.microsoft.com/office/drawing/2010/main">
                            <m:oMath xmlns:m="http://schemas.openxmlformats.org/officeDocument/2006/math">
                              <m:r>
                                <a:rPr lang="en-US" sz="1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400" dirty="0"/>
                            <a:t> 6</a:t>
                          </a:r>
                          <a:r>
                            <a:rPr lang="en-US" sz="1400" baseline="0" dirty="0"/>
                            <a:t> years with SMRs of 1-3</a:t>
                          </a:r>
                          <a:endParaRPr lang="en-US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1383" t="-342857" r="-42925" b="-1255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1687260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3" t="-361667" r="-200670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Refer to the Adult and Adolescent Antiretroviral Guidelines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3437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468A4-EA12-9046-8D05-BB9FE4A32D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52569"/>
            <a:ext cx="8113690" cy="590931"/>
          </a:xfrm>
        </p:spPr>
        <p:txBody>
          <a:bodyPr/>
          <a:lstStyle/>
          <a:p>
            <a:pPr marL="12700" indent="-12700"/>
            <a:r>
              <a:rPr lang="en-US" dirty="0"/>
              <a:t>FTC = emtricitabine; INSTI = integrase strand transfer inhibitor; NNRTI = non-nucleoside reverse transcriptase inhibitor; SMRs = standardized mortality ratios; TAF = tenofovir alafenamide</a:t>
            </a:r>
            <a:br>
              <a:rPr lang="en-US" dirty="0"/>
            </a:br>
            <a:r>
              <a:rPr lang="en-US" dirty="0"/>
              <a:t>Panel on Antiretroviral Therapy and Medical Management of Children Living with HIV. Guidelines for the Use of Antiretroviral Agents in Pediatric HIV Infection. Available at https://clinicalinfo.hiv.gov/sites/default/files/inline-files/pediatricguidelines.pdf. Accessed July 30, 2021.</a:t>
            </a:r>
          </a:p>
        </p:txBody>
      </p:sp>
    </p:spTree>
    <p:extLst>
      <p:ext uri="{BB962C8B-B14F-4D97-AF65-F5344CB8AC3E}">
        <p14:creationId xmlns:p14="http://schemas.microsoft.com/office/powerpoint/2010/main" val="19482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A25F-EEEC-3C4A-8290-8D4D210C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3" y="2063439"/>
            <a:ext cx="6618693" cy="615553"/>
          </a:xfrm>
        </p:spPr>
        <p:txBody>
          <a:bodyPr/>
          <a:lstStyle/>
          <a:p>
            <a:r>
              <a:rPr lang="en-US" dirty="0"/>
              <a:t>Virtual Clinic Visit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7E743-8BB3-A24D-81A0-1721BBE8D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3" y="2813108"/>
            <a:ext cx="7950150" cy="115490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726A-D876-E742-82FF-155DA30F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Adherence Counseling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BFDBC-48AA-9F4E-916B-F19F35148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3148554"/>
          </a:xfrm>
        </p:spPr>
        <p:txBody>
          <a:bodyPr/>
          <a:lstStyle/>
          <a:p>
            <a:r>
              <a:rPr lang="en-US" sz="2400" dirty="0"/>
              <a:t>Strategies to maximize adherence should be discussed before and/or at initiation of ART and again before changing regimens</a:t>
            </a:r>
          </a:p>
          <a:p>
            <a:r>
              <a:rPr lang="en-US" sz="2400" dirty="0"/>
              <a:t>Ongoing assessment of adherence and promotion of adherence at each visit </a:t>
            </a:r>
            <a:r>
              <a:rPr lang="en-US" sz="2400"/>
              <a:t>is essential </a:t>
            </a:r>
            <a:endParaRPr lang="en-US" sz="2400" dirty="0"/>
          </a:p>
          <a:p>
            <a:r>
              <a:rPr lang="en-US" sz="2400" dirty="0"/>
              <a:t>In addition to viral load monitoring, at least one other method of measuring adherence should be used </a:t>
            </a:r>
          </a:p>
          <a:p>
            <a:r>
              <a:rPr lang="en-US" sz="2400" dirty="0"/>
              <a:t>Once-daily regimens and regiments with low pill burden should be prescribed whenever feasible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68C50-14C1-9247-8304-4A342A5C0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88018"/>
            <a:ext cx="9144000" cy="355482"/>
          </a:xfrm>
        </p:spPr>
        <p:txBody>
          <a:bodyPr/>
          <a:lstStyle/>
          <a:p>
            <a:pPr marL="12700" indent="-12700"/>
            <a:r>
              <a:rPr lang="en-US" dirty="0"/>
              <a:t>Panel on Antiretroviral Therapy and Medical Management of Children Living with HIV. Guidelines for the Use of Antiretroviral Agents in Pediatric HIV Infection. Available at https://clinicalinfo.hiv.gov/sites/default/files/inline-files/pediatricguidelines.pdf. Accessed July 30, 2021.</a:t>
            </a:r>
          </a:p>
        </p:txBody>
      </p:sp>
    </p:spTree>
    <p:extLst>
      <p:ext uri="{BB962C8B-B14F-4D97-AF65-F5344CB8AC3E}">
        <p14:creationId xmlns:p14="http://schemas.microsoft.com/office/powerpoint/2010/main" val="3638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1DC0-14E1-4B44-BD36-7144430F7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Adherence Disrupters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6AB6F-E13E-294F-9F98-CE960EC86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076270"/>
            <a:ext cx="8309810" cy="3542508"/>
          </a:xfrm>
        </p:spPr>
        <p:txBody>
          <a:bodyPr/>
          <a:lstStyle/>
          <a:p>
            <a:r>
              <a:rPr lang="en-US" sz="2800" dirty="0"/>
              <a:t>Dependence on others for medication administration</a:t>
            </a:r>
          </a:p>
          <a:p>
            <a:r>
              <a:rPr lang="en-US" sz="2800" dirty="0"/>
              <a:t>Adult forgetfulness, changes in routine, child objections to medication</a:t>
            </a:r>
          </a:p>
          <a:p>
            <a:r>
              <a:rPr lang="en-US" sz="2800" dirty="0"/>
              <a:t>Social and health issues within a family such as substance use, poor physical or mental health, unstable housing, poverty, violence, involvement in the criminal justice system, limited social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CC3A2-2EF8-0B47-8BA7-DDF8F5D5E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670294"/>
            <a:ext cx="8126569" cy="473206"/>
          </a:xfrm>
        </p:spPr>
        <p:txBody>
          <a:bodyPr/>
          <a:lstStyle/>
          <a:p>
            <a:pPr marL="12700" indent="-12700"/>
            <a:r>
              <a:rPr lang="en-US" dirty="0"/>
              <a:t>Panel on Antiretroviral Therapy and Medical Management of Children Living with HIV. Guidelines for the Use of Antiretroviral Agents in Pediatric HIV Infection. Available at https://clinicalinfo.hiv.gov/sites/default/files/inline-files/pediatricguidelines.pdf. Accessed July 30, 2021.</a:t>
            </a:r>
            <a:br>
              <a:rPr lang="en-US" dirty="0"/>
            </a:br>
            <a:r>
              <a:rPr lang="en-US" dirty="0"/>
              <a:t>1. </a:t>
            </a:r>
            <a:r>
              <a:rPr lang="en-US" dirty="0" err="1"/>
              <a:t>Cluver</a:t>
            </a:r>
            <a:r>
              <a:rPr lang="en-US" dirty="0"/>
              <a:t> LD, et al. </a:t>
            </a:r>
            <a:r>
              <a:rPr lang="en-US" i="1" dirty="0"/>
              <a:t>AIDS</a:t>
            </a:r>
            <a:r>
              <a:rPr lang="en-US" dirty="0"/>
              <a:t>. 2015;29(Suppl 1):S57-S65. 2. </a:t>
            </a:r>
            <a:r>
              <a:rPr lang="en-US" dirty="0" err="1"/>
              <a:t>Cluver</a:t>
            </a:r>
            <a:r>
              <a:rPr lang="en-US" dirty="0"/>
              <a:t> L, et al. </a:t>
            </a:r>
            <a:r>
              <a:rPr lang="en-US" i="1" dirty="0"/>
              <a:t>AIDS. </a:t>
            </a:r>
            <a:r>
              <a:rPr lang="en-US" dirty="0"/>
              <a:t>2018;32(8):975-983.</a:t>
            </a:r>
          </a:p>
        </p:txBody>
      </p:sp>
    </p:spTree>
    <p:extLst>
      <p:ext uri="{BB962C8B-B14F-4D97-AF65-F5344CB8AC3E}">
        <p14:creationId xmlns:p14="http://schemas.microsoft.com/office/powerpoint/2010/main" val="29073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A56E94-C602-1F41-83ED-982B9BF5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Case: Jackson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DFBB6-4601-054E-9263-CF15AD629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69" y="968322"/>
            <a:ext cx="6712815" cy="3483646"/>
          </a:xfrm>
        </p:spPr>
        <p:txBody>
          <a:bodyPr/>
          <a:lstStyle/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750" dirty="0"/>
              <a:t>Jackson does well on combination      of abacavir, lamivudine and lopinavir/ritonavir due to patient preference for liquid over chew tabs or mixing of oral granules (for </a:t>
            </a:r>
            <a:r>
              <a:rPr lang="en-US" sz="2750" dirty="0" err="1"/>
              <a:t>raltegravir</a:t>
            </a:r>
            <a:r>
              <a:rPr lang="en-US" sz="2750" dirty="0"/>
              <a:t>)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750" dirty="0"/>
              <a:t>As he ages and begins attending school, Cynthia struggles with keeping him adherent to his medication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750" dirty="0"/>
              <a:t>Most recent viral load is &lt; 50 copies/mL</a:t>
            </a:r>
          </a:p>
        </p:txBody>
      </p:sp>
      <p:pic>
        <p:nvPicPr>
          <p:cNvPr id="10" name="Picture Placeholder 9" descr="A child wearing a backpack&#10;&#10;Description automatically generated with low confidence">
            <a:extLst>
              <a:ext uri="{FF2B5EF4-FFF2-40B4-BE49-F238E27FC236}">
                <a16:creationId xmlns:a16="http://schemas.microsoft.com/office/drawing/2014/main" id="{37594F09-298C-BD4B-B30F-880E567FCF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10801" b="108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49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A56E94-C602-1F41-83ED-982B9BF5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Clinic Visit: Jackson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DFBB6-4601-054E-9263-CF15AD629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69" y="968322"/>
            <a:ext cx="7222154" cy="3539430"/>
          </a:xfrm>
        </p:spPr>
        <p:txBody>
          <a:bodyPr/>
          <a:lstStyle/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Jackson is in school full-time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Cynthia reports that he has recently     experienced increasing GI problems and   diarrhea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He has begun to fight her when it is time to take his medicine because he does not like the taste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He does not understand why he must take the medication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Cynthia is worried that his reaction to taking his medicine will affect his long-term HIV control</a:t>
            </a:r>
          </a:p>
        </p:txBody>
      </p:sp>
      <p:pic>
        <p:nvPicPr>
          <p:cNvPr id="3" name="Picture Placeholder 2" descr="A child wearing a backpack&#10;&#10;Description automatically generated with low confidence">
            <a:extLst>
              <a:ext uri="{FF2B5EF4-FFF2-40B4-BE49-F238E27FC236}">
                <a16:creationId xmlns:a16="http://schemas.microsoft.com/office/drawing/2014/main" id="{F23D011E-4071-0448-BD1D-8EE926F494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0801" b="108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77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4BB94-9804-4F4E-A3F6-C0041525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B5EBB-4D82-4943-95A7-EC24976BF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59271"/>
            <a:ext cx="8309810" cy="458587"/>
          </a:xfrm>
        </p:spPr>
        <p:txBody>
          <a:bodyPr/>
          <a:lstStyle/>
          <a:p>
            <a:r>
              <a:rPr lang="en-US" sz="2800" dirty="0"/>
              <a:t>What would be your next step for Jackson?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5752A-0961-1C44-A92F-4248AF6E049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7095" y="1685538"/>
            <a:ext cx="8309810" cy="2988510"/>
          </a:xfrm>
        </p:spPr>
        <p:txBody>
          <a:bodyPr/>
          <a:lstStyle/>
          <a:p>
            <a:r>
              <a:rPr lang="en-US" sz="2400" dirty="0"/>
              <a:t>Maintain current regimen of abacavir, lamivudine and lopinavir/ritonavir, and assess for gastroenteritis</a:t>
            </a:r>
          </a:p>
          <a:p>
            <a:r>
              <a:rPr lang="en-US" sz="2400" dirty="0"/>
              <a:t>Switch to dolutegravir/lamivudine/tenofovir disoproxil</a:t>
            </a:r>
          </a:p>
          <a:p>
            <a:r>
              <a:rPr lang="en-US" sz="2400" dirty="0"/>
              <a:t>Switch to bictegravir/emtricitabine/tenofovir alafenamide</a:t>
            </a:r>
          </a:p>
          <a:p>
            <a:r>
              <a:rPr lang="en-US" sz="2400" dirty="0"/>
              <a:t>Switch to efavirenz, emtricitabine, and tenofovir disoproxil fumarate</a:t>
            </a:r>
          </a:p>
          <a:p>
            <a:r>
              <a:rPr lang="en-US" sz="2400" dirty="0"/>
              <a:t>I’m not sure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0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D992-D182-B940-82E0-0D6B250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73" y="1780025"/>
            <a:ext cx="6232527" cy="1243417"/>
          </a:xfrm>
        </p:spPr>
        <p:txBody>
          <a:bodyPr/>
          <a:lstStyle/>
          <a:p>
            <a:r>
              <a:rPr lang="en-US" sz="4400" dirty="0"/>
              <a:t>Learning</a:t>
            </a:r>
            <a:br>
              <a:rPr lang="en-US" sz="4400" dirty="0"/>
            </a:br>
            <a:r>
              <a:rPr lang="en-US" sz="4400" dirty="0"/>
              <a:t>Objective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9C6DF-AB7E-484D-BFEC-A5C77B4F7D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174" y="3086472"/>
            <a:ext cx="7012111" cy="1154906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Integrate best practices for initiating and switching ART in children based on safety and efficacy data.</a:t>
            </a:r>
          </a:p>
        </p:txBody>
      </p:sp>
    </p:spTree>
    <p:extLst>
      <p:ext uri="{BB962C8B-B14F-4D97-AF65-F5344CB8AC3E}">
        <p14:creationId xmlns:p14="http://schemas.microsoft.com/office/powerpoint/2010/main" val="37123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4BB94-9804-4F4E-A3F6-C0041525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Response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B5EBB-4D82-4943-95A7-EC24976BF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59271"/>
            <a:ext cx="8309810" cy="458587"/>
          </a:xfrm>
        </p:spPr>
        <p:txBody>
          <a:bodyPr/>
          <a:lstStyle/>
          <a:p>
            <a:r>
              <a:rPr lang="en-US" sz="2800" dirty="0"/>
              <a:t>What would be your next step for Jackson?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5752A-0961-1C44-A92F-4248AF6E049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7095" y="1685538"/>
            <a:ext cx="8309810" cy="2988510"/>
          </a:xfrm>
        </p:spPr>
        <p:txBody>
          <a:bodyPr/>
          <a:lstStyle/>
          <a:p>
            <a:r>
              <a:rPr lang="en-US" sz="2400" dirty="0"/>
              <a:t>Maintain current regimen of abacavir, lamivudine and lopinavir/ritonavir, and assess for gastroenteritis</a:t>
            </a:r>
          </a:p>
          <a:p>
            <a:r>
              <a:rPr lang="en-US" sz="2400" dirty="0"/>
              <a:t>Switch to dolutegravir/lamivudine/tenofovir disoproxil</a:t>
            </a:r>
          </a:p>
          <a:p>
            <a:r>
              <a:rPr lang="en-US" sz="2400" dirty="0"/>
              <a:t>Switch to bictegravir/emtricitabine/tenofovir alafenamide</a:t>
            </a:r>
          </a:p>
          <a:p>
            <a:r>
              <a:rPr lang="en-US" sz="2400" dirty="0"/>
              <a:t>Switch to efavirenz, emtricitabine, and tenofovir disoproxil fumarate</a:t>
            </a:r>
          </a:p>
          <a:p>
            <a:r>
              <a:rPr lang="en-US" sz="2400" dirty="0"/>
              <a:t>I’m not sure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850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B000-D5F5-7F44-BC5D-3C97DEDD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59548"/>
            <a:ext cx="8309810" cy="510909"/>
          </a:xfrm>
        </p:spPr>
        <p:txBody>
          <a:bodyPr/>
          <a:lstStyle/>
          <a:p>
            <a:r>
              <a:rPr lang="en-US" sz="3200" dirty="0"/>
              <a:t>Fixed-Dose BIC/F/TAF in Children with HIV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6275D3-7AE5-0A47-822E-DF83F7BB1D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7095" y="1142178"/>
                <a:ext cx="8559480" cy="4062651"/>
              </a:xfrm>
            </p:spPr>
            <p:txBody>
              <a:bodyPr/>
              <a:lstStyle/>
              <a:p>
                <a:r>
                  <a:rPr lang="en-US" sz="2600" dirty="0"/>
                  <a:t>Virologically suppressed children (n = 100) on a stable ART regimen for at least 6 months </a:t>
                </a:r>
              </a:p>
              <a:p>
                <a:pPr lvl="1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6 years and 25 kg</a:t>
                </a:r>
              </a:p>
              <a:p>
                <a:pPr lvl="1"/>
                <a:r>
                  <a:rPr lang="en-US" sz="2400" dirty="0"/>
                  <a:t>HIV-1 RNA &lt; 50 copies/mL</a:t>
                </a:r>
              </a:p>
              <a:p>
                <a:pPr lvl="1"/>
                <a:r>
                  <a:rPr lang="en-US" sz="2400" dirty="0"/>
                  <a:t>CD4 count of &gt; 200 cells/uL</a:t>
                </a:r>
              </a:p>
              <a:p>
                <a:r>
                  <a:rPr lang="en-US" sz="2600" dirty="0"/>
                  <a:t>Viral suppression by all participants at week 24 and 98% at week 48</a:t>
                </a:r>
              </a:p>
              <a:p>
                <a:r>
                  <a:rPr lang="en-US" sz="2600" dirty="0"/>
                  <a:t>Well-tolerated, only one discontinuation due to adverse events</a:t>
                </a:r>
              </a:p>
              <a:p>
                <a:r>
                  <a:rPr lang="en-US" sz="2600" dirty="0"/>
                  <a:t>No participants had treatment-emergent resistance</a:t>
                </a:r>
              </a:p>
              <a:p>
                <a:pPr marL="0" indent="0"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6275D3-7AE5-0A47-822E-DF83F7BB1D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7095" y="1142178"/>
                <a:ext cx="8559480" cy="4062651"/>
              </a:xfrm>
              <a:blipFill>
                <a:blip r:embed="rId3"/>
                <a:stretch>
                  <a:fillRect l="-2491" t="-3448" r="-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9E8BD-DB9C-7446-8D0D-6D608B7232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88018"/>
            <a:ext cx="9144000" cy="355482"/>
          </a:xfrm>
        </p:spPr>
        <p:txBody>
          <a:bodyPr/>
          <a:lstStyle/>
          <a:p>
            <a:pPr marL="0" indent="0"/>
            <a:r>
              <a:rPr lang="en-US" dirty="0"/>
              <a:t>kg = kilograms; </a:t>
            </a:r>
            <a:r>
              <a:rPr lang="en-US" dirty="0" err="1"/>
              <a:t>uL</a:t>
            </a:r>
            <a:r>
              <a:rPr lang="en-US" dirty="0"/>
              <a:t> = microliter</a:t>
            </a:r>
            <a:br>
              <a:rPr lang="en-US" dirty="0"/>
            </a:br>
            <a:r>
              <a:rPr lang="en-US" dirty="0"/>
              <a:t>Gaur AH, et al. </a:t>
            </a:r>
            <a:r>
              <a:rPr lang="en-US" i="1" dirty="0"/>
              <a:t>Lancet Child Adolesc Health</a:t>
            </a:r>
            <a:r>
              <a:rPr lang="en-US" dirty="0"/>
              <a:t>. 2021;S2352-4642(21)00165-6.</a:t>
            </a:r>
          </a:p>
        </p:txBody>
      </p:sp>
    </p:spTree>
    <p:extLst>
      <p:ext uri="{BB962C8B-B14F-4D97-AF65-F5344CB8AC3E}">
        <p14:creationId xmlns:p14="http://schemas.microsoft.com/office/powerpoint/2010/main" val="14185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0D675F-B377-B849-A76B-68B03C3C91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17095" y="50260"/>
                <a:ext cx="8309810" cy="929485"/>
              </a:xfrm>
            </p:spPr>
            <p:txBody>
              <a:bodyPr/>
              <a:lstStyle/>
              <a:p>
                <a:r>
                  <a:rPr lang="en-US" sz="3200" dirty="0"/>
                  <a:t>ODYSSEY: Simplified Dolutegravir Dosing for Children with HIV Weighing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3200" dirty="0"/>
                  <a:t> 20 kg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0D675F-B377-B849-A76B-68B03C3C91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7095" y="50260"/>
                <a:ext cx="8309810" cy="92948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5F8D2-66A0-5E4E-8425-BB63EE4C9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296388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Open-label, </a:t>
            </a:r>
            <a:r>
              <a:rPr lang="en-US" sz="2800" dirty="0" err="1"/>
              <a:t>multicentre</a:t>
            </a:r>
            <a:r>
              <a:rPr lang="en-US" sz="2800" dirty="0"/>
              <a:t>, randomized non-inferiority, phase 2/3 trial evaluating efficacy and safety of dolutegravir + 2 NRTIs vs. standard of care over 96 wks in 700 children with HIV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DTG 30 mg dispersible tablets provide similar exposure to the 50 mg film-coated tablets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Can be used in children unable to swallow tablets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8F2B0-D979-4B4C-A899-8101E9F6C7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88018"/>
            <a:ext cx="9144000" cy="355482"/>
          </a:xfrm>
        </p:spPr>
        <p:txBody>
          <a:bodyPr/>
          <a:lstStyle/>
          <a:p>
            <a:pPr marL="0" indent="0"/>
            <a:r>
              <a:rPr lang="en-US" dirty="0"/>
              <a:t>mg = milligram; </a:t>
            </a:r>
            <a:r>
              <a:rPr lang="en-US" dirty="0" err="1"/>
              <a:t>wks</a:t>
            </a:r>
            <a:r>
              <a:rPr lang="en-US" dirty="0"/>
              <a:t> = weeks</a:t>
            </a:r>
            <a:br>
              <a:rPr lang="en-US" dirty="0"/>
            </a:br>
            <a:r>
              <a:rPr lang="en-US" dirty="0"/>
              <a:t>Bollen PDJ, et al. </a:t>
            </a:r>
            <a:r>
              <a:rPr lang="en-US" i="1" dirty="0"/>
              <a:t>Lancet HIV</a:t>
            </a:r>
            <a:r>
              <a:rPr lang="en-US" dirty="0"/>
              <a:t>. 2020;7(8):e533-e544.</a:t>
            </a:r>
          </a:p>
        </p:txBody>
      </p:sp>
    </p:spTree>
    <p:extLst>
      <p:ext uri="{BB962C8B-B14F-4D97-AF65-F5344CB8AC3E}">
        <p14:creationId xmlns:p14="http://schemas.microsoft.com/office/powerpoint/2010/main" val="66950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09AAB8-6314-7F46-B377-6109BF7A210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17095" y="50260"/>
                <a:ext cx="8309810" cy="929485"/>
              </a:xfrm>
            </p:spPr>
            <p:txBody>
              <a:bodyPr/>
              <a:lstStyle/>
              <a:p>
                <a:r>
                  <a:rPr lang="en-US" sz="3200" dirty="0"/>
                  <a:t>Formulations of INSTIs for Treatment in Children with HIV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3200" dirty="0"/>
                  <a:t> 6 years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09AAB8-6314-7F46-B377-6109BF7A21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7095" y="50260"/>
                <a:ext cx="8309810" cy="92948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7B3ECE4-8AA3-2A4E-909A-05A4701372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442447"/>
              </p:ext>
            </p:extLst>
          </p:nvPr>
        </p:nvGraphicFramePr>
        <p:xfrm>
          <a:off x="417513" y="1141414"/>
          <a:ext cx="8456032" cy="3400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100">
                  <a:extLst>
                    <a:ext uri="{9D8B030D-6E8A-4147-A177-3AD203B41FA5}">
                      <a16:colId xmlns:a16="http://schemas.microsoft.com/office/drawing/2014/main" val="1032713201"/>
                    </a:ext>
                  </a:extLst>
                </a:gridCol>
                <a:gridCol w="3809966">
                  <a:extLst>
                    <a:ext uri="{9D8B030D-6E8A-4147-A177-3AD203B41FA5}">
                      <a16:colId xmlns:a16="http://schemas.microsoft.com/office/drawing/2014/main" val="2755021879"/>
                    </a:ext>
                  </a:extLst>
                </a:gridCol>
                <a:gridCol w="3809966">
                  <a:extLst>
                    <a:ext uri="{9D8B030D-6E8A-4147-A177-3AD203B41FA5}">
                      <a16:colId xmlns:a16="http://schemas.microsoft.com/office/drawing/2014/main" val="2766659281"/>
                    </a:ext>
                  </a:extLst>
                </a:gridCol>
              </a:tblGrid>
              <a:tr h="6247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ARV</a:t>
                      </a:r>
                      <a:r>
                        <a:rPr lang="en-US" sz="1400" baseline="0" dirty="0"/>
                        <a:t> Agent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Dosing and Formulation </a:t>
                      </a:r>
                    </a:p>
                    <a:p>
                      <a:pPr algn="ctr"/>
                      <a:r>
                        <a:rPr lang="en-US" sz="1400" dirty="0"/>
                        <a:t>Advantages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Dosing and Formulation Disadvantages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06924"/>
                  </a:ext>
                </a:extLst>
              </a:tr>
              <a:tr h="1036809">
                <a:tc>
                  <a:txBody>
                    <a:bodyPr/>
                    <a:lstStyle/>
                    <a:p>
                      <a:r>
                        <a:rPr lang="en-US" sz="1400" dirty="0"/>
                        <a:t>BIC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Once-daily administration</a:t>
                      </a: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Can give with or without food</a:t>
                      </a:r>
                    </a:p>
                    <a:p>
                      <a:pPr marL="115888" marR="0" lvl="0" indent="-115888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Available in </a:t>
                      </a:r>
                      <a:r>
                        <a:rPr lang="en-US" sz="1400" baseline="0" dirty="0"/>
                        <a:t>FDC tablets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-1174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dirty="0"/>
                        <a:t>FDC not recommended if hepatic impairment or estimated CrCl &lt; 30mL/min</a:t>
                      </a:r>
                    </a:p>
                    <a:p>
                      <a:pPr marL="117475" indent="-117475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dirty="0"/>
                        <a:t>FDC should not be administered with rifampin or </a:t>
                      </a:r>
                      <a:r>
                        <a:rPr lang="en-US" sz="1400" dirty="0" err="1"/>
                        <a:t>dofetilide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563023"/>
                  </a:ext>
                </a:extLst>
              </a:tr>
              <a:tr h="1739163">
                <a:tc>
                  <a:txBody>
                    <a:bodyPr/>
                    <a:lstStyle/>
                    <a:p>
                      <a:r>
                        <a:rPr lang="en-US" sz="1400" dirty="0"/>
                        <a:t>DTG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Once-daily administration</a:t>
                      </a:r>
                    </a:p>
                    <a:p>
                      <a:pPr marL="115888" indent="-115888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give with food</a:t>
                      </a:r>
                    </a:p>
                    <a:p>
                      <a:pPr marL="115888" indent="-115888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Available in FDC tablets</a:t>
                      </a:r>
                    </a:p>
                    <a:p>
                      <a:pPr marL="115888" indent="-115888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Single-agent pills available in several doses and are small in size</a:t>
                      </a:r>
                    </a:p>
                    <a:p>
                      <a:pPr marL="115888" indent="-115888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Available as dispersible tablets for suspension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DDI with EFV, PRV/r, TPV/r, and rifampin, necessitating twice-daily dosing</a:t>
                      </a:r>
                    </a:p>
                    <a:p>
                      <a:pPr marL="117475" marR="0" lvl="0" indent="-11747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CNS side effects, particularly sleep disturbances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959471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468A4-EA12-9046-8D05-BB9FE4A32D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670294"/>
            <a:ext cx="8113690" cy="473206"/>
          </a:xfrm>
        </p:spPr>
        <p:txBody>
          <a:bodyPr/>
          <a:lstStyle/>
          <a:p>
            <a:pPr marL="12700" indent="-12700"/>
            <a:r>
              <a:rPr lang="en-US" dirty="0" err="1"/>
              <a:t>CrCl</a:t>
            </a:r>
            <a:r>
              <a:rPr lang="en-US" dirty="0"/>
              <a:t> = creatinine clearance; DDI = drug-drug interaction; FDC = fixed-dose combination</a:t>
            </a:r>
            <a:br>
              <a:rPr lang="en-US" dirty="0"/>
            </a:br>
            <a:r>
              <a:rPr lang="en-US" dirty="0"/>
              <a:t>Panel on Antiretroviral Therapy and Medical Management of Children Living with HIV. Guidelines for the Use of Antiretroviral Agents in Pediatric HIV Infection. Available at https://clinicalinfo.hiv.gov/sites/default/files/inline-files/pediatricguidelines.pdf. Accessed August 9, 2021.</a:t>
            </a:r>
          </a:p>
        </p:txBody>
      </p:sp>
    </p:spTree>
    <p:extLst>
      <p:ext uri="{BB962C8B-B14F-4D97-AF65-F5344CB8AC3E}">
        <p14:creationId xmlns:p14="http://schemas.microsoft.com/office/powerpoint/2010/main" val="37764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09AAB8-6314-7F46-B377-6109BF7A210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17095" y="50260"/>
                <a:ext cx="8309810" cy="929485"/>
              </a:xfrm>
            </p:spPr>
            <p:txBody>
              <a:bodyPr/>
              <a:lstStyle/>
              <a:p>
                <a:r>
                  <a:rPr lang="en-US" sz="3200" dirty="0"/>
                  <a:t>Formulations of INSTIs for Treatment in Children with HIV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3200" dirty="0"/>
                  <a:t> 6 years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09AAB8-6314-7F46-B377-6109BF7A21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7095" y="50260"/>
                <a:ext cx="8309810" cy="92948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7B3ECE4-8AA3-2A4E-909A-05A4701372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04548761"/>
                  </p:ext>
                </p:extLst>
              </p:nvPr>
            </p:nvGraphicFramePr>
            <p:xfrm>
              <a:off x="343984" y="1045201"/>
              <a:ext cx="8456032" cy="3677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36100">
                      <a:extLst>
                        <a:ext uri="{9D8B030D-6E8A-4147-A177-3AD203B41FA5}">
                          <a16:colId xmlns:a16="http://schemas.microsoft.com/office/drawing/2014/main" val="1032713201"/>
                        </a:ext>
                      </a:extLst>
                    </a:gridCol>
                    <a:gridCol w="3660273">
                      <a:extLst>
                        <a:ext uri="{9D8B030D-6E8A-4147-A177-3AD203B41FA5}">
                          <a16:colId xmlns:a16="http://schemas.microsoft.com/office/drawing/2014/main" val="2755021879"/>
                        </a:ext>
                      </a:extLst>
                    </a:gridCol>
                    <a:gridCol w="3959659">
                      <a:extLst>
                        <a:ext uri="{9D8B030D-6E8A-4147-A177-3AD203B41FA5}">
                          <a16:colId xmlns:a16="http://schemas.microsoft.com/office/drawing/2014/main" val="2766659281"/>
                        </a:ext>
                      </a:extLst>
                    </a:gridCol>
                  </a:tblGrid>
                  <a:tr h="522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ARV</a:t>
                          </a:r>
                          <a:r>
                            <a:rPr lang="en-US" sz="1300" baseline="0" dirty="0"/>
                            <a:t> Agent</a:t>
                          </a:r>
                          <a:endParaRPr lang="en-US" sz="13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 Dosing and Formulation </a:t>
                          </a:r>
                        </a:p>
                        <a:p>
                          <a:pPr algn="ctr"/>
                          <a:r>
                            <a:rPr lang="en-US" sz="1300" dirty="0"/>
                            <a:t>Advantages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Dosing and Formulation Disadvantages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806924"/>
                      </a:ext>
                    </a:extLst>
                  </a:tr>
                  <a:tr h="1419537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EVG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15888" marR="0" lvl="0" indent="-115888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300" dirty="0"/>
                            <a:t>Once-daily administration</a:t>
                          </a:r>
                        </a:p>
                        <a:p>
                          <a:pPr marL="115888" marR="0" lvl="0" indent="-115888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300" dirty="0"/>
                            <a:t>Available in </a:t>
                          </a:r>
                          <a:r>
                            <a:rPr lang="en-US" sz="1300" baseline="0" dirty="0"/>
                            <a:t>FDC tablets</a:t>
                          </a:r>
                          <a:endParaRPr lang="en-US" sz="1300" dirty="0"/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17475" indent="-117475" algn="l">
                            <a:buFont typeface="Arial" panose="020B0604020202020204" pitchFamily="34" charset="0"/>
                            <a:buChar char="•"/>
                            <a:tabLst/>
                          </a:pPr>
                          <a:r>
                            <a:rPr lang="en-US" sz="1300" dirty="0"/>
                            <a:t>Among INSTIs, EVG has lowest barrier to development of resistance</a:t>
                          </a:r>
                        </a:p>
                        <a:p>
                          <a:pPr marL="117475" indent="-117475" algn="l">
                            <a:buFont typeface="Arial" panose="020B0604020202020204" pitchFamily="34" charset="0"/>
                            <a:buChar char="•"/>
                            <a:tabLst/>
                          </a:pPr>
                          <a:r>
                            <a:rPr lang="en-US" sz="1300" dirty="0"/>
                            <a:t>If </a:t>
                          </a:r>
                          <a:r>
                            <a:rPr lang="en-US" sz="1300" dirty="0" err="1"/>
                            <a:t>coadministered</a:t>
                          </a:r>
                          <a:r>
                            <a:rPr lang="en-US" sz="1300" dirty="0"/>
                            <a:t> with COBI, potential for multiple DDI because COBI metabolized by hepatic enzymes (e.g., CYP3A4)</a:t>
                          </a:r>
                        </a:p>
                        <a:p>
                          <a:pPr marL="117475" indent="-117475" algn="l">
                            <a:buFont typeface="Arial" panose="020B0604020202020204" pitchFamily="34" charset="0"/>
                            <a:buChar char="•"/>
                            <a:tabLst/>
                          </a:pPr>
                          <a:r>
                            <a:rPr lang="en-US" sz="1300" dirty="0"/>
                            <a:t>COBI my result in increased serum creatinine but normal glomerular clearance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7563023"/>
                      </a:ext>
                    </a:extLst>
                  </a:tr>
                  <a:tr h="1609784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RAL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15888" indent="-115888" algn="l">
                            <a:buFont typeface="Arial" panose="020B0604020202020204" pitchFamily="34" charset="0"/>
                            <a:buChar char="•"/>
                            <a:tabLst/>
                          </a:pPr>
                          <a:r>
                            <a:rPr lang="en-US" sz="13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Can give with food</a:t>
                          </a:r>
                        </a:p>
                        <a:p>
                          <a:pPr marL="115888" indent="-115888" algn="l">
                            <a:buFont typeface="Arial" panose="020B0604020202020204" pitchFamily="34" charset="0"/>
                            <a:buChar char="•"/>
                            <a:tabLst/>
                          </a:pPr>
                          <a:r>
                            <a:rPr lang="en-US" sz="13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Available table, chewable tablet and powder formulations</a:t>
                          </a:r>
                        </a:p>
                        <a:p>
                          <a:pPr marL="115888" indent="-115888" algn="l">
                            <a:buFont typeface="Arial" panose="020B0604020202020204" pitchFamily="34" charset="0"/>
                            <a:buChar char="•"/>
                            <a:tabLst/>
                          </a:pPr>
                          <a:r>
                            <a:rPr lang="en-US" sz="13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Chewable tablets can be crushed and mixed with liquids</a:t>
                          </a:r>
                        </a:p>
                        <a:p>
                          <a:pPr marL="115888" indent="-115888" algn="l">
                            <a:buFont typeface="Arial" panose="020B0604020202020204" pitchFamily="34" charset="0"/>
                            <a:buChar char="•"/>
                            <a:tabLst/>
                          </a:pPr>
                          <a:r>
                            <a:rPr lang="en-US" sz="13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Once-daily administration (with RAL HD) can be used for treatment naïve or virologically suppressed children weighing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≥ </m:t>
                              </m:r>
                            </m:oMath>
                          </a14:m>
                          <a:r>
                            <a:rPr lang="en-US" sz="13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40 kg</a:t>
                          </a:r>
                          <a:endParaRPr lang="en-US" sz="1300" dirty="0"/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17475" marR="0" lvl="0" indent="-117475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300" dirty="0"/>
                            <a:t>Potential for rare systemic allergic reaction or hepatitis</a:t>
                          </a:r>
                        </a:p>
                        <a:p>
                          <a:pPr marL="117475" marR="0" lvl="0" indent="-117475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300" dirty="0"/>
                            <a:t>Granule formulation requires a multistep preparation before administration; caregiver must be taught how to properly prepare this formulation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89594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7B3ECE4-8AA3-2A4E-909A-05A47013725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04548761"/>
                  </p:ext>
                </p:extLst>
              </p:nvPr>
            </p:nvGraphicFramePr>
            <p:xfrm>
              <a:off x="343984" y="1045201"/>
              <a:ext cx="8456032" cy="3677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36100">
                      <a:extLst>
                        <a:ext uri="{9D8B030D-6E8A-4147-A177-3AD203B41FA5}">
                          <a16:colId xmlns:a16="http://schemas.microsoft.com/office/drawing/2014/main" val="1032713201"/>
                        </a:ext>
                      </a:extLst>
                    </a:gridCol>
                    <a:gridCol w="3660273">
                      <a:extLst>
                        <a:ext uri="{9D8B030D-6E8A-4147-A177-3AD203B41FA5}">
                          <a16:colId xmlns:a16="http://schemas.microsoft.com/office/drawing/2014/main" val="2755021879"/>
                        </a:ext>
                      </a:extLst>
                    </a:gridCol>
                    <a:gridCol w="3959659">
                      <a:extLst>
                        <a:ext uri="{9D8B030D-6E8A-4147-A177-3AD203B41FA5}">
                          <a16:colId xmlns:a16="http://schemas.microsoft.com/office/drawing/2014/main" val="2766659281"/>
                        </a:ext>
                      </a:extLst>
                    </a:gridCol>
                  </a:tblGrid>
                  <a:tr h="522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ARV</a:t>
                          </a:r>
                          <a:r>
                            <a:rPr lang="en-US" sz="1300" baseline="0" dirty="0"/>
                            <a:t> Agent</a:t>
                          </a:r>
                          <a:endParaRPr lang="en-US" sz="13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 Dosing and Formulation </a:t>
                          </a:r>
                        </a:p>
                        <a:p>
                          <a:pPr algn="ctr"/>
                          <a:r>
                            <a:rPr lang="en-US" sz="1300" dirty="0"/>
                            <a:t>Advantages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00" dirty="0"/>
                            <a:t>Dosing and Formulation Disadvantages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806924"/>
                      </a:ext>
                    </a:extLst>
                  </a:tr>
                  <a:tr h="147828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EVG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15888" marR="0" lvl="0" indent="-115888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300" dirty="0"/>
                            <a:t>Once-daily administration</a:t>
                          </a:r>
                        </a:p>
                        <a:p>
                          <a:pPr marL="115888" marR="0" lvl="0" indent="-115888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300" dirty="0"/>
                            <a:t>Available in </a:t>
                          </a:r>
                          <a:r>
                            <a:rPr lang="en-US" sz="1300" baseline="0" dirty="0"/>
                            <a:t>FDC tablets</a:t>
                          </a:r>
                          <a:endParaRPr lang="en-US" sz="1300" dirty="0"/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17475" indent="-117475" algn="l">
                            <a:buFont typeface="Arial" panose="020B0604020202020204" pitchFamily="34" charset="0"/>
                            <a:buChar char="•"/>
                            <a:tabLst/>
                          </a:pPr>
                          <a:r>
                            <a:rPr lang="en-US" sz="1300" dirty="0"/>
                            <a:t>Among INSTIs, EVG has lowest barrier to development of resistance</a:t>
                          </a:r>
                        </a:p>
                        <a:p>
                          <a:pPr marL="117475" indent="-117475" algn="l">
                            <a:buFont typeface="Arial" panose="020B0604020202020204" pitchFamily="34" charset="0"/>
                            <a:buChar char="•"/>
                            <a:tabLst/>
                          </a:pPr>
                          <a:r>
                            <a:rPr lang="en-US" sz="1300" dirty="0"/>
                            <a:t>If </a:t>
                          </a:r>
                          <a:r>
                            <a:rPr lang="en-US" sz="1300" dirty="0" err="1"/>
                            <a:t>coadministered</a:t>
                          </a:r>
                          <a:r>
                            <a:rPr lang="en-US" sz="1300" dirty="0"/>
                            <a:t> with COBI, potential for multiple DDI because COBI metabolized by hepatic enzymes (e.g., CYP3A4)</a:t>
                          </a:r>
                        </a:p>
                        <a:p>
                          <a:pPr marL="117475" indent="-117475" algn="l">
                            <a:buFont typeface="Arial" panose="020B0604020202020204" pitchFamily="34" charset="0"/>
                            <a:buChar char="•"/>
                            <a:tabLst/>
                          </a:pPr>
                          <a:r>
                            <a:rPr lang="en-US" sz="1300" dirty="0"/>
                            <a:t>COBI my result in increased serum creatinine but normal glomerular clearance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7563023"/>
                      </a:ext>
                    </a:extLst>
                  </a:tr>
                  <a:tr h="167640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RAL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3264" t="-120455" r="-109028" b="-37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117475" marR="0" lvl="0" indent="-117475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300" dirty="0"/>
                            <a:t>Potential for rare systemic allergic reaction or hepatitis</a:t>
                          </a:r>
                        </a:p>
                        <a:p>
                          <a:pPr marL="117475" marR="0" lvl="0" indent="-117475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300" dirty="0"/>
                            <a:t>Granule formulation requires a multistep preparation before administration; caregiver must be taught how to properly prepare this formulation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89594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468A4-EA12-9046-8D05-BB9FE4A32D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814179"/>
            <a:ext cx="8113690" cy="329321"/>
          </a:xfrm>
        </p:spPr>
        <p:txBody>
          <a:bodyPr/>
          <a:lstStyle/>
          <a:p>
            <a:pPr marL="12700" indent="-12700"/>
            <a:r>
              <a:rPr lang="en-US" sz="800" dirty="0"/>
              <a:t>Panel on Antiretroviral Therapy and Medical Management of Children Living with HIV. Guidelines for the Use of Antiretroviral Agents in Pediatric HIV Infection. Available at </a:t>
            </a:r>
            <a:r>
              <a:rPr lang="en-US" sz="800" dirty="0">
                <a:hlinkClick r:id="rId5"/>
              </a:rPr>
              <a:t>https://clinicalinfo.hiv.gov/sites/default/files/inline-files/pediatricguidelines.pdf</a:t>
            </a:r>
            <a:r>
              <a:rPr lang="en-US" sz="800" dirty="0"/>
              <a:t>. Accessed August 9, 2021.</a:t>
            </a:r>
          </a:p>
        </p:txBody>
      </p:sp>
    </p:spTree>
    <p:extLst>
      <p:ext uri="{BB962C8B-B14F-4D97-AF65-F5344CB8AC3E}">
        <p14:creationId xmlns:p14="http://schemas.microsoft.com/office/powerpoint/2010/main" val="38367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45E7F3-A872-D346-921A-A5B19F14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66978-5C49-4345-95DF-E4195380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42178"/>
            <a:ext cx="8309810" cy="314855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Employ HIV screening in pregnant women during pregnancy, including the 3</a:t>
            </a:r>
            <a:r>
              <a:rPr lang="en-US" sz="2400" baseline="30000" dirty="0">
                <a:solidFill>
                  <a:schemeClr val="tx1"/>
                </a:solidFill>
              </a:rPr>
              <a:t>rd</a:t>
            </a:r>
            <a:r>
              <a:rPr lang="en-US" sz="2400" dirty="0">
                <a:solidFill>
                  <a:schemeClr val="tx1"/>
                </a:solidFill>
              </a:rPr>
              <a:t> trimester to be proactive about assessing risk of perinatal HIV transmission </a:t>
            </a:r>
          </a:p>
          <a:p>
            <a:r>
              <a:rPr lang="en-US" sz="2400" dirty="0">
                <a:solidFill>
                  <a:schemeClr val="tx1"/>
                </a:solidFill>
              </a:rPr>
              <a:t>Screen infants at risk for HIV infection at birth, </a:t>
            </a:r>
            <a:r>
              <a:rPr lang="en-US" sz="2400" dirty="0"/>
              <a:t>14-21 days, 1 to 2 months, and 4 to 6 months to guide decision-making</a:t>
            </a:r>
          </a:p>
          <a:p>
            <a:r>
              <a:rPr lang="en-US" sz="2400" dirty="0"/>
              <a:t>Follow guideline recommendations for treatment of children for HIV based on age and weight </a:t>
            </a:r>
          </a:p>
          <a:p>
            <a:r>
              <a:rPr lang="en-US" sz="2400" dirty="0"/>
              <a:t>Conduct ongoing monitoring and counseling of patients and caregivers to optimize treatment adherence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53AE53-0B66-F741-9967-93E092DA2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Specific, Measurable, Attainable, Relevant, Timely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6E9164-F038-FC4C-8E07-E5FB7CDEFE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76" y="859942"/>
            <a:ext cx="3897021" cy="1348061"/>
          </a:xfrm>
        </p:spPr>
        <p:txBody>
          <a:bodyPr/>
          <a:lstStyle/>
          <a:p>
            <a:r>
              <a:rPr lang="en-US" sz="2400" dirty="0">
                <a:effectLst/>
              </a:rPr>
              <a:t>Switching Antiretroviral Therapy (ART) in Your African American Patients: When and How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1E0DB-68E6-F54B-9682-8BFE47DB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6" y="1158570"/>
            <a:ext cx="2201262" cy="971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AE6E40-D77C-CC46-A999-8ABD13406526}"/>
              </a:ext>
            </a:extLst>
          </p:cNvPr>
          <p:cNvSpPr txBox="1"/>
          <p:nvPr/>
        </p:nvSpPr>
        <p:spPr>
          <a:xfrm>
            <a:off x="2755629" y="859312"/>
            <a:ext cx="453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D4E432-757C-BA41-9D1A-3A36FCF5A7A9}"/>
              </a:ext>
            </a:extLst>
          </p:cNvPr>
          <p:cNvSpPr txBox="1">
            <a:spLocks/>
          </p:cNvSpPr>
          <p:nvPr/>
        </p:nvSpPr>
        <p:spPr>
          <a:xfrm>
            <a:off x="3421549" y="2795821"/>
            <a:ext cx="4336065" cy="1034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91440" bIns="45720" rtlCol="0" anchor="b" anchorCtr="0">
            <a:sp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Prior Treatment Failure: Addressing the Challenge in HIV Care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4799-DF32-874E-A293-BE5049105B3E}"/>
              </a:ext>
            </a:extLst>
          </p:cNvPr>
          <p:cNvSpPr txBox="1"/>
          <p:nvPr/>
        </p:nvSpPr>
        <p:spPr>
          <a:xfrm>
            <a:off x="2779717" y="2481259"/>
            <a:ext cx="453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AEE47-058D-8848-95B3-092B3539A9B7}"/>
              </a:ext>
            </a:extLst>
          </p:cNvPr>
          <p:cNvSpPr txBox="1"/>
          <p:nvPr/>
        </p:nvSpPr>
        <p:spPr>
          <a:xfrm>
            <a:off x="-326144" y="407787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</a:rPr>
              <a:t>www.CMEOutfitters.com/</a:t>
            </a:r>
            <a:r>
              <a:rPr lang="en-US" sz="2800" b="1" dirty="0" err="1">
                <a:solidFill>
                  <a:schemeClr val="accent6"/>
                </a:solidFill>
              </a:rPr>
              <a:t>IDhub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A23590-7F79-F445-BB4F-8BFA6243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6" y="2780517"/>
            <a:ext cx="2201262" cy="971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A99CF7-0B40-3D4C-9D70-9DC96B9F506E}"/>
              </a:ext>
            </a:extLst>
          </p:cNvPr>
          <p:cNvSpPr txBox="1"/>
          <p:nvPr/>
        </p:nvSpPr>
        <p:spPr>
          <a:xfrm>
            <a:off x="2536713" y="2468591"/>
            <a:ext cx="93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accent6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16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376C1-253A-D44A-A9B0-690774CEE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6" y="1942485"/>
            <a:ext cx="8447579" cy="1138773"/>
          </a:xfrm>
        </p:spPr>
        <p:txBody>
          <a:bodyPr/>
          <a:lstStyle/>
          <a:p>
            <a:br>
              <a:rPr lang="en-US" dirty="0"/>
            </a:br>
            <a:r>
              <a:rPr lang="en-US" b="1" dirty="0">
                <a:solidFill>
                  <a:schemeClr val="bg1"/>
                </a:solidFill>
              </a:rPr>
              <a:t>HIV Patient Education </a:t>
            </a:r>
            <a:r>
              <a:rPr lang="en-US" b="1" dirty="0"/>
              <a:t>Hub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795BB-C7AD-F545-8DE5-4901F093E6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5" y="3311980"/>
            <a:ext cx="6213031" cy="1332847"/>
          </a:xfrm>
        </p:spPr>
        <p:txBody>
          <a:bodyPr/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2"/>
                </a:solidFill>
              </a:rPr>
              <a:t>Free resources and education to inform and empower patients. </a:t>
            </a:r>
            <a:endParaRPr lang="en-US" sz="2400" b="1" dirty="0"/>
          </a:p>
          <a:p>
            <a:pPr>
              <a:spcBef>
                <a:spcPts val="1800"/>
              </a:spcBef>
            </a:pPr>
            <a:r>
              <a:rPr lang="en-US" sz="2800" b="1" dirty="0"/>
              <a:t>cmeoutfitters.com/</a:t>
            </a:r>
            <a:r>
              <a:rPr lang="en-US" sz="2800" b="1" dirty="0" err="1"/>
              <a:t>HIVeducation</a:t>
            </a:r>
            <a:endParaRPr lang="en-US" sz="2800" b="1" dirty="0"/>
          </a:p>
          <a:p>
            <a:pPr>
              <a:spcBef>
                <a:spcPts val="1800"/>
              </a:spcBef>
            </a:pP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5279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6722" y="1937736"/>
            <a:ext cx="8566818" cy="3295034"/>
          </a:xfrm>
        </p:spPr>
        <p:txBody>
          <a:bodyPr/>
          <a:lstStyle/>
          <a:p>
            <a:pPr algn="l">
              <a:lnSpc>
                <a:spcPct val="95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receive CME/CE credit for this activity, participants must complete the post-test and evaluation online. 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 will be able to download and print their certificate immediately upon completion.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1EC4C3-4433-624E-A6D2-D37BB8DA9538}"/>
              </a:ext>
            </a:extLst>
          </p:cNvPr>
          <p:cNvSpPr txBox="1">
            <a:spLocks/>
          </p:cNvSpPr>
          <p:nvPr/>
        </p:nvSpPr>
        <p:spPr>
          <a:xfrm>
            <a:off x="417512" y="1154267"/>
            <a:ext cx="8308975" cy="563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rtlCol="0" anchor="ctr" anchorCtr="0">
            <a:sp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cap="none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To Receive Credit</a:t>
            </a:r>
            <a:endParaRPr lang="en-US" sz="36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882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D49F-A9B8-DC49-AE1C-0BC44771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Case: Cynthia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63F7D-9081-B444-8599-74E49FCF1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70" y="876105"/>
            <a:ext cx="7510889" cy="3379387"/>
          </a:xfrm>
        </p:spPr>
        <p:txBody>
          <a:bodyPr/>
          <a:lstStyle/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26-year-old African American female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First prenatal visit 24-weeks gestation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Opt-out HIV testing was negative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Intermittent engagement in prenatal appointments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At 28-weeks, presents to OB/GYN concerned that her partner has begun injecting drugs again after a 3-year period of abstinence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HIV test is negative</a:t>
            </a:r>
          </a:p>
          <a:p>
            <a:pPr marL="466725" indent="-457200">
              <a:buFont typeface="Arial" panose="020B0604020202020204" pitchFamily="34" charset="0"/>
              <a:buChar char="•"/>
            </a:pPr>
            <a:r>
              <a:rPr lang="en-US" sz="2400" dirty="0"/>
              <a:t>Her partner is tested and is HIV+</a:t>
            </a:r>
          </a:p>
        </p:txBody>
      </p:sp>
      <p:pic>
        <p:nvPicPr>
          <p:cNvPr id="5" name="Picture Placeholder 4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9E7CF92E-46C0-2341-A811-579B5AD805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209" r="1220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9DD7-FC5C-974B-B331-6FEAAC31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Repeat HIV Testing in the Third Trimester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2ED1D-CE30-7E4D-ACD8-BD153DFCC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044322"/>
            <a:ext cx="4309141" cy="3699474"/>
          </a:xfrm>
        </p:spPr>
        <p:txBody>
          <a:bodyPr/>
          <a:lstStyle/>
          <a:p>
            <a:r>
              <a:rPr lang="en-US" sz="2200" dirty="0"/>
              <a:t>Providers should be proactive about assessing risk of HIV in 3</a:t>
            </a:r>
            <a:r>
              <a:rPr lang="en-US" sz="2200" baseline="30000" dirty="0"/>
              <a:t>rd</a:t>
            </a:r>
            <a:r>
              <a:rPr lang="en-US" sz="2200" dirty="0"/>
              <a:t> trimester</a:t>
            </a:r>
            <a:r>
              <a:rPr lang="en-US" sz="2200" baseline="30000" dirty="0"/>
              <a:t>1</a:t>
            </a:r>
            <a:endParaRPr lang="en-US" sz="2200" dirty="0"/>
          </a:p>
          <a:p>
            <a:r>
              <a:rPr lang="en-US" sz="2200" dirty="0"/>
              <a:t>Recent study in Baltimore found that only 28% of women were retested for HIV despite high prevalence</a:t>
            </a:r>
            <a:r>
              <a:rPr lang="en-US" sz="2200" baseline="30000" dirty="0"/>
              <a:t>2</a:t>
            </a:r>
            <a:endParaRPr lang="en-US" sz="2200" dirty="0"/>
          </a:p>
          <a:p>
            <a:r>
              <a:rPr lang="en-US" sz="2200" dirty="0"/>
              <a:t>2007-2014 study of children with perinatal HIV exposure in Florida found 3</a:t>
            </a:r>
            <a:r>
              <a:rPr lang="en-US" sz="2200" baseline="30000" dirty="0"/>
              <a:t>rd</a:t>
            </a:r>
            <a:r>
              <a:rPr lang="en-US" sz="2200" dirty="0"/>
              <a:t> trimester testing was not performed in a proportion of patients</a:t>
            </a:r>
            <a:r>
              <a:rPr lang="en-US" sz="2200" baseline="30000" dirty="0"/>
              <a:t>3</a:t>
            </a:r>
            <a:r>
              <a:rPr lang="en-US" sz="2200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670551A-6F43-614D-AB0F-28773EA9E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05305"/>
            <a:ext cx="8010939" cy="433965"/>
          </a:xfrm>
        </p:spPr>
        <p:txBody>
          <a:bodyPr/>
          <a:lstStyle/>
          <a:p>
            <a:pPr marL="9525" indent="-9525"/>
            <a:r>
              <a:rPr lang="en-US" sz="800" dirty="0"/>
              <a:t>1. Panel on Antiretroviral Therapy and Medical Management of Children Living with HIV. Guidelines for the Use of Antiretroviral Agents in Pediatric HIV Infection. Available at https://clinicalinfo.hiv.gov/sites/default/files/inline-files/pediatricguidelines.pdf. Accessed July 30, 2021. 2. Liao C, et al. </a:t>
            </a:r>
            <a:r>
              <a:rPr lang="en-US" sz="800" i="1" dirty="0"/>
              <a:t>AIDS Patient Care STDS.</a:t>
            </a:r>
            <a:r>
              <a:rPr lang="en-US" sz="800" dirty="0"/>
              <a:t> 2017;31(1):20-26. 3. Trepka MJ, et al. </a:t>
            </a:r>
            <a:r>
              <a:rPr lang="en-US" sz="800" i="1" dirty="0"/>
              <a:t>South Med J. </a:t>
            </a:r>
            <a:r>
              <a:rPr lang="en-US" sz="800" dirty="0"/>
              <a:t>2017;110(2):116-128.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5B26761-3E16-C743-B5D4-7721ADEE8F1D}"/>
              </a:ext>
            </a:extLst>
          </p:cNvPr>
          <p:cNvSpPr/>
          <p:nvPr/>
        </p:nvSpPr>
        <p:spPr>
          <a:xfrm>
            <a:off x="4855661" y="1162092"/>
            <a:ext cx="4178170" cy="3299739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Who Should Have Repeat Testing?</a:t>
            </a:r>
            <a:r>
              <a:rPr lang="en-US" baseline="30000" dirty="0"/>
              <a:t>1</a:t>
            </a:r>
            <a:endParaRPr lang="en-US" dirty="0"/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Patients at high risk for acquiring HIV (e.g., patient or partner injection drug use, exchange sex for money or drugs, HIV+ partner, new sex partner during pregnancy, or suspected or diagnosed STI during pregnancy)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Reside in a jurisdiction of high incidence of HIV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Signs or symptoms of acute HIV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4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2DCAB-88AD-D846-97BB-B996963B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233387"/>
            <a:ext cx="8309810" cy="563231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State Requirements for HIV Testing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505CB35-83C3-8345-A0EA-24D6B01EB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4"/>
          <a:stretch/>
        </p:blipFill>
        <p:spPr>
          <a:xfrm>
            <a:off x="417095" y="1091309"/>
            <a:ext cx="5826831" cy="3714604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77E4DA-DC5B-4F4B-80E8-5DFB02E423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799349"/>
            <a:ext cx="7941501" cy="355482"/>
          </a:xfrm>
        </p:spPr>
        <p:txBody>
          <a:bodyPr/>
          <a:lstStyle/>
          <a:p>
            <a:pPr marL="11113" indent="-11113"/>
            <a:r>
              <a:rPr lang="en-US" dirty="0"/>
              <a:t>Division of HIV/AIDS Prevention, National Center for HIV/AIDS, Viral Hepatitis, STC, and TB Prevention, Centers for Disease Control and Prevention. Available at https://www.cdc.gov/hiv/policies/law/states/perinatal.html. Accessed August 5, 2021.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AD97D0-47B0-DC4F-A8B6-DE34D891A529}"/>
              </a:ext>
            </a:extLst>
          </p:cNvPr>
          <p:cNvGrpSpPr/>
          <p:nvPr/>
        </p:nvGrpSpPr>
        <p:grpSpPr>
          <a:xfrm>
            <a:off x="6463431" y="1048175"/>
            <a:ext cx="2680569" cy="830997"/>
            <a:chOff x="6463431" y="1212885"/>
            <a:chExt cx="2680569" cy="8309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944C1-0A85-A641-98BF-DC1E402FC268}"/>
                </a:ext>
              </a:extLst>
            </p:cNvPr>
            <p:cNvSpPr/>
            <p:nvPr/>
          </p:nvSpPr>
          <p:spPr>
            <a:xfrm>
              <a:off x="6463431" y="1390626"/>
              <a:ext cx="237744" cy="237757"/>
            </a:xfrm>
            <a:prstGeom prst="rect">
              <a:avLst/>
            </a:prstGeom>
            <a:solidFill>
              <a:srgbClr val="85B1CF"/>
            </a:solidFill>
            <a:ln>
              <a:solidFill>
                <a:srgbClr val="9CC8D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F8CF65-266A-F64C-A9AF-C6B4D1B8B725}"/>
                </a:ext>
              </a:extLst>
            </p:cNvPr>
            <p:cNvSpPr txBox="1"/>
            <p:nvPr/>
          </p:nvSpPr>
          <p:spPr>
            <a:xfrm>
              <a:off x="6701175" y="1212885"/>
              <a:ext cx="24428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Statutes for HIV testing during pregnancy BUT NOT specific to 3</a:t>
              </a:r>
              <a:r>
                <a:rPr lang="en-US" sz="1200" baseline="30000" dirty="0"/>
                <a:t>rd</a:t>
              </a:r>
              <a:r>
                <a:rPr lang="en-US" sz="1200" dirty="0"/>
                <a:t> trimester, labor &amp; delivery, or for newborns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634537-D2E1-A448-AD61-51D1579CE253}"/>
              </a:ext>
            </a:extLst>
          </p:cNvPr>
          <p:cNvGrpSpPr/>
          <p:nvPr/>
        </p:nvGrpSpPr>
        <p:grpSpPr>
          <a:xfrm>
            <a:off x="6463431" y="1857094"/>
            <a:ext cx="2680569" cy="830997"/>
            <a:chOff x="6463431" y="1212885"/>
            <a:chExt cx="2680569" cy="8309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E72A73-401C-E749-8B3C-A5492E245145}"/>
                </a:ext>
              </a:extLst>
            </p:cNvPr>
            <p:cNvSpPr/>
            <p:nvPr/>
          </p:nvSpPr>
          <p:spPr>
            <a:xfrm>
              <a:off x="6463431" y="1390626"/>
              <a:ext cx="237744" cy="237757"/>
            </a:xfrm>
            <a:prstGeom prst="rect">
              <a:avLst/>
            </a:prstGeom>
            <a:solidFill>
              <a:srgbClr val="1C5DAB"/>
            </a:solidFill>
            <a:ln>
              <a:solidFill>
                <a:srgbClr val="1C5DA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C1947-CE71-4344-AD14-945657B4EED1}"/>
                </a:ext>
              </a:extLst>
            </p:cNvPr>
            <p:cNvSpPr txBox="1"/>
            <p:nvPr/>
          </p:nvSpPr>
          <p:spPr>
            <a:xfrm>
              <a:off x="6701175" y="1212885"/>
              <a:ext cx="24428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Statutes for HIV testing during labor &amp; delivery BUT NOT specific to 3</a:t>
              </a:r>
              <a:r>
                <a:rPr lang="en-US" sz="1200" baseline="30000" dirty="0"/>
                <a:t>rd</a:t>
              </a:r>
              <a:r>
                <a:rPr lang="en-US" sz="1200" dirty="0"/>
                <a:t> trimester, or for newborns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A23EC1-AFCD-BE49-9165-CA587ED2461C}"/>
              </a:ext>
            </a:extLst>
          </p:cNvPr>
          <p:cNvGrpSpPr/>
          <p:nvPr/>
        </p:nvGrpSpPr>
        <p:grpSpPr>
          <a:xfrm>
            <a:off x="6463431" y="2666013"/>
            <a:ext cx="2680569" cy="461665"/>
            <a:chOff x="6463431" y="1287280"/>
            <a:chExt cx="2680569" cy="4616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C12B9B-3AEE-9842-A74A-264F2CD8BAC0}"/>
                </a:ext>
              </a:extLst>
            </p:cNvPr>
            <p:cNvSpPr/>
            <p:nvPr/>
          </p:nvSpPr>
          <p:spPr>
            <a:xfrm>
              <a:off x="6463431" y="1390626"/>
              <a:ext cx="237744" cy="237757"/>
            </a:xfrm>
            <a:prstGeom prst="rect">
              <a:avLst/>
            </a:prstGeom>
            <a:solidFill>
              <a:srgbClr val="208290"/>
            </a:solidFill>
            <a:ln>
              <a:solidFill>
                <a:srgbClr val="2082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F35E77-CCD9-D544-9688-B90F0220F049}"/>
                </a:ext>
              </a:extLst>
            </p:cNvPr>
            <p:cNvSpPr txBox="1"/>
            <p:nvPr/>
          </p:nvSpPr>
          <p:spPr>
            <a:xfrm>
              <a:off x="6701175" y="1287280"/>
              <a:ext cx="2442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Statutes for HIV testing during 3</a:t>
              </a:r>
              <a:r>
                <a:rPr lang="en-US" sz="1200" baseline="30000" dirty="0"/>
                <a:t>rd</a:t>
              </a:r>
              <a:r>
                <a:rPr lang="en-US" sz="1200" dirty="0"/>
                <a:t> trimester and for newborns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4D63EC-F554-4A46-AAB7-270F73E5985B}"/>
              </a:ext>
            </a:extLst>
          </p:cNvPr>
          <p:cNvGrpSpPr/>
          <p:nvPr/>
        </p:nvGrpSpPr>
        <p:grpSpPr>
          <a:xfrm>
            <a:off x="6463431" y="3105600"/>
            <a:ext cx="2680569" cy="646331"/>
            <a:chOff x="6463431" y="1212885"/>
            <a:chExt cx="2680569" cy="6463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56F3EF-5E43-854A-9604-2CB20991DB5E}"/>
                </a:ext>
              </a:extLst>
            </p:cNvPr>
            <p:cNvSpPr/>
            <p:nvPr/>
          </p:nvSpPr>
          <p:spPr>
            <a:xfrm>
              <a:off x="6463431" y="1390626"/>
              <a:ext cx="237744" cy="237757"/>
            </a:xfrm>
            <a:prstGeom prst="rect">
              <a:avLst/>
            </a:prstGeom>
            <a:solidFill>
              <a:srgbClr val="9A509C"/>
            </a:solidFill>
            <a:ln>
              <a:solidFill>
                <a:srgbClr val="9A509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09B614-8C46-704E-B50F-F5D78C0F8C36}"/>
                </a:ext>
              </a:extLst>
            </p:cNvPr>
            <p:cNvSpPr txBox="1"/>
            <p:nvPr/>
          </p:nvSpPr>
          <p:spPr>
            <a:xfrm>
              <a:off x="6701175" y="1212885"/>
              <a:ext cx="2442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Statutes for HIV testing during 3</a:t>
              </a:r>
              <a:r>
                <a:rPr lang="en-US" sz="1200" baseline="30000" dirty="0"/>
                <a:t>rd</a:t>
              </a:r>
              <a:r>
                <a:rPr lang="en-US" sz="1200" dirty="0"/>
                <a:t> trimester BUT NOT specific for newborns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3BA645-06F2-D247-BD84-CEBC9941BE77}"/>
              </a:ext>
            </a:extLst>
          </p:cNvPr>
          <p:cNvGrpSpPr/>
          <p:nvPr/>
        </p:nvGrpSpPr>
        <p:grpSpPr>
          <a:xfrm>
            <a:off x="6463431" y="3729853"/>
            <a:ext cx="2680569" cy="646331"/>
            <a:chOff x="6463431" y="1212885"/>
            <a:chExt cx="2680569" cy="6463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ECDDDC-C570-5A41-ACFA-C833B5D274C8}"/>
                </a:ext>
              </a:extLst>
            </p:cNvPr>
            <p:cNvSpPr/>
            <p:nvPr/>
          </p:nvSpPr>
          <p:spPr>
            <a:xfrm>
              <a:off x="6463431" y="1390626"/>
              <a:ext cx="237744" cy="237757"/>
            </a:xfrm>
            <a:prstGeom prst="rect">
              <a:avLst/>
            </a:prstGeom>
            <a:solidFill>
              <a:srgbClr val="E1A35D"/>
            </a:solidFill>
            <a:ln>
              <a:solidFill>
                <a:srgbClr val="E1A35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728E88-9A73-734E-991B-ECE1D7DB90AE}"/>
                </a:ext>
              </a:extLst>
            </p:cNvPr>
            <p:cNvSpPr txBox="1"/>
            <p:nvPr/>
          </p:nvSpPr>
          <p:spPr>
            <a:xfrm>
              <a:off x="6701175" y="1212885"/>
              <a:ext cx="2442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Statutes for HIV testing for newborns BUT NOT specific to 3</a:t>
              </a:r>
              <a:r>
                <a:rPr lang="en-US" sz="1200" baseline="30000" dirty="0"/>
                <a:t>rd</a:t>
              </a:r>
              <a:r>
                <a:rPr lang="en-US" sz="1200" dirty="0"/>
                <a:t> trimester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D78032-FAC1-0A49-9F3A-F6FD4DF8AE94}"/>
              </a:ext>
            </a:extLst>
          </p:cNvPr>
          <p:cNvGrpSpPr/>
          <p:nvPr/>
        </p:nvGrpSpPr>
        <p:grpSpPr>
          <a:xfrm>
            <a:off x="6463431" y="4354107"/>
            <a:ext cx="2680569" cy="461665"/>
            <a:chOff x="6463431" y="1285613"/>
            <a:chExt cx="2680569" cy="4616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67FDB53-4E2E-9E47-B292-B0C23663D18A}"/>
                </a:ext>
              </a:extLst>
            </p:cNvPr>
            <p:cNvSpPr/>
            <p:nvPr/>
          </p:nvSpPr>
          <p:spPr>
            <a:xfrm>
              <a:off x="6463431" y="1390626"/>
              <a:ext cx="237744" cy="237757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98974B-8925-F347-BAAF-8C07A46CEB5E}"/>
                </a:ext>
              </a:extLst>
            </p:cNvPr>
            <p:cNvSpPr txBox="1"/>
            <p:nvPr/>
          </p:nvSpPr>
          <p:spPr>
            <a:xfrm>
              <a:off x="6701175" y="1285613"/>
              <a:ext cx="2442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No statutes for HIV testing during pregnancy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99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F30E-90A8-5842-8AE2-0BE92933B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Partner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23C5A-DFF6-924C-BCCF-0500670D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087094"/>
            <a:ext cx="8309810" cy="3307059"/>
          </a:xfrm>
        </p:spPr>
        <p:txBody>
          <a:bodyPr/>
          <a:lstStyle/>
          <a:p>
            <a:r>
              <a:rPr lang="en-US" sz="2600" dirty="0"/>
              <a:t>Exposure to HIV through a sexual partner who is  unaware of his HIV status places the woman and fetus at-risk</a:t>
            </a:r>
          </a:p>
          <a:p>
            <a:r>
              <a:rPr lang="en-US" sz="2600" dirty="0"/>
              <a:t>&lt; 21% of women surveyed were aware of their partners’ HIV status during their current pregnancy</a:t>
            </a:r>
            <a:r>
              <a:rPr lang="en-US" sz="2600" baseline="30000" dirty="0"/>
              <a:t>1,2</a:t>
            </a:r>
          </a:p>
          <a:p>
            <a:r>
              <a:rPr lang="en-US" sz="2600" dirty="0"/>
              <a:t>Perceptions of risk (safety of the fetus, partner fidelity), logistical considerations (access to testing, cost), and testing history contribute to desiring or declining HIV testing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F5487-02F4-B642-A8D0-E7B5E8595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905743"/>
            <a:ext cx="9144000" cy="237757"/>
          </a:xfrm>
        </p:spPr>
        <p:txBody>
          <a:bodyPr/>
          <a:lstStyle/>
          <a:p>
            <a:pPr marL="0" indent="0"/>
            <a:r>
              <a:rPr lang="en-US" dirty="0"/>
              <a:t>1. Yee LM, et al. </a:t>
            </a:r>
            <a:r>
              <a:rPr lang="en-US" i="1" dirty="0"/>
              <a:t>Sex Reprod Healthc. </a:t>
            </a:r>
            <a:r>
              <a:rPr lang="en-US" dirty="0"/>
              <a:t>2020;25:100513. 2. Yee LM, et al. </a:t>
            </a:r>
            <a:r>
              <a:rPr lang="en-US" i="1" dirty="0"/>
              <a:t> J Perinatol.</a:t>
            </a:r>
            <a:r>
              <a:rPr lang="en-US" dirty="0"/>
              <a:t> 2017;37(1):21-26.</a:t>
            </a:r>
          </a:p>
        </p:txBody>
      </p:sp>
    </p:spTree>
    <p:extLst>
      <p:ext uri="{BB962C8B-B14F-4D97-AF65-F5344CB8AC3E}">
        <p14:creationId xmlns:p14="http://schemas.microsoft.com/office/powerpoint/2010/main" val="12462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7D831-4868-A843-92D7-0517DEAA6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ACC96-BFB7-474C-8BAE-5C1331C9D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11178"/>
            <a:ext cx="8309810" cy="824841"/>
          </a:xfrm>
        </p:spPr>
        <p:txBody>
          <a:bodyPr/>
          <a:lstStyle/>
          <a:p>
            <a:r>
              <a:rPr lang="en-US" sz="2800" dirty="0"/>
              <a:t>What should be the next step in HIV testing for Cynthia?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8E8C2-DC15-B445-A351-315D9ED2E6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7095" y="1936019"/>
            <a:ext cx="8309810" cy="3016210"/>
          </a:xfrm>
        </p:spPr>
        <p:txBody>
          <a:bodyPr/>
          <a:lstStyle/>
          <a:p>
            <a:r>
              <a:rPr lang="en-US" sz="2000" dirty="0"/>
              <a:t>No additional testing needed at this time, counsel her on utilizing condoms with her partner</a:t>
            </a:r>
          </a:p>
          <a:p>
            <a:r>
              <a:rPr lang="en-US" sz="2000" dirty="0"/>
              <a:t>Consider that the test may have been a false negative because early in infection, prior HIV conversion, the antigen-antibody screen and HIV RNA assay will be negative</a:t>
            </a:r>
          </a:p>
          <a:p>
            <a:r>
              <a:rPr lang="en-US" sz="2000" dirty="0"/>
              <a:t>Repeat testing with an antigen/antibody combination immunoassay capable of detecting HIV-1 antibodies, HIV-2 antibodies, and HIV-1 p24 antigen</a:t>
            </a:r>
          </a:p>
          <a:p>
            <a:r>
              <a:rPr lang="en-US" sz="2000" dirty="0"/>
              <a:t>Monitor Cynthia and screen her for HIV every 6 months </a:t>
            </a:r>
          </a:p>
          <a:p>
            <a:r>
              <a:rPr lang="en-US" sz="2000" dirty="0"/>
              <a:t>I’m not sure</a:t>
            </a:r>
          </a:p>
        </p:txBody>
      </p:sp>
    </p:spTree>
    <p:extLst>
      <p:ext uri="{BB962C8B-B14F-4D97-AF65-F5344CB8AC3E}">
        <p14:creationId xmlns:p14="http://schemas.microsoft.com/office/powerpoint/2010/main" val="103305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7D831-4868-A843-92D7-0517DEAA6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Response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ACC96-BFB7-474C-8BAE-5C1331C9D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111178"/>
            <a:ext cx="8309810" cy="824841"/>
          </a:xfrm>
        </p:spPr>
        <p:txBody>
          <a:bodyPr/>
          <a:lstStyle/>
          <a:p>
            <a:r>
              <a:rPr lang="en-US" sz="2800" dirty="0"/>
              <a:t>What should be the next step in HIV testing for Cynthia?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8E8C2-DC15-B445-A351-315D9ED2E6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7095" y="1936019"/>
            <a:ext cx="8309810" cy="3016210"/>
          </a:xfrm>
        </p:spPr>
        <p:txBody>
          <a:bodyPr/>
          <a:lstStyle/>
          <a:p>
            <a:r>
              <a:rPr lang="en-US" sz="2000" dirty="0"/>
              <a:t>No additional testing needed at this time, counsel her on utilizing condoms with her partner</a:t>
            </a:r>
          </a:p>
          <a:p>
            <a:r>
              <a:rPr lang="en-US" sz="2000" dirty="0"/>
              <a:t>Consider that the test may have been a false negative because early in infection, prior HIV conversion, the antigen-antibody screen and HIV RNA assay will be negative</a:t>
            </a:r>
          </a:p>
          <a:p>
            <a:r>
              <a:rPr lang="en-US" sz="2000" dirty="0"/>
              <a:t>Repeat testing with an antigen/antibody combination immunoassay capable of detecting HIV-1 antibodies, HIV-2 antibodies, and HIV-1 p24 antigen</a:t>
            </a:r>
          </a:p>
          <a:p>
            <a:r>
              <a:rPr lang="en-US" sz="2000" dirty="0"/>
              <a:t>Monitor Cynthia and screen her for HIV every 6 months </a:t>
            </a:r>
          </a:p>
          <a:p>
            <a:r>
              <a:rPr lang="en-US" sz="2000" dirty="0"/>
              <a:t>I’m not sure</a:t>
            </a:r>
          </a:p>
        </p:txBody>
      </p:sp>
    </p:spTree>
    <p:extLst>
      <p:ext uri="{BB962C8B-B14F-4D97-AF65-F5344CB8AC3E}">
        <p14:creationId xmlns:p14="http://schemas.microsoft.com/office/powerpoint/2010/main" val="8078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CMEO_HD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5774"/>
      </a:accent1>
      <a:accent2>
        <a:srgbClr val="5C6B72"/>
      </a:accent2>
      <a:accent3>
        <a:srgbClr val="629E3A"/>
      </a:accent3>
      <a:accent4>
        <a:srgbClr val="B93A1E"/>
      </a:accent4>
      <a:accent5>
        <a:srgbClr val="3F193A"/>
      </a:accent5>
      <a:accent6>
        <a:srgbClr val="00AEC4"/>
      </a:accent6>
      <a:hlink>
        <a:srgbClr val="0B273E"/>
      </a:hlink>
      <a:folHlink>
        <a:srgbClr val="5C6B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MEOBriefCase" id="{21EE784E-4778-054D-A46B-AEDC322A15AE}" vid="{0EDB6003-5E45-9340-8F84-4BF0A81A2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CMEO_HD</Template>
  <TotalTime>1622</TotalTime>
  <Words>3771</Words>
  <Application>Microsoft Macintosh PowerPoint</Application>
  <PresentationFormat>On-screen Show (16:9)</PresentationFormat>
  <Paragraphs>418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Cambria Math</vt:lpstr>
      <vt:lpstr>Lucida Grande</vt:lpstr>
      <vt:lpstr>Traditional Arabic</vt:lpstr>
      <vt:lpstr>CMEO_HD</vt:lpstr>
      <vt:lpstr>The Pediatric Patient with HIV: Translating Data to Practice</vt:lpstr>
      <vt:lpstr>Mariam S. Aziz, MD</vt:lpstr>
      <vt:lpstr>Learning Objective </vt:lpstr>
      <vt:lpstr>Patient Case: Cynthia</vt:lpstr>
      <vt:lpstr>Repeat HIV Testing in the Third Trimester</vt:lpstr>
      <vt:lpstr>State Requirements for HIV Testing</vt:lpstr>
      <vt:lpstr>Importance of Partner Testing</vt:lpstr>
      <vt:lpstr>PowerPoint Presentation</vt:lpstr>
      <vt:lpstr>Audience Response Rationale</vt:lpstr>
      <vt:lpstr>Negative? False Negative? Discordant HIV Results Can be Seen</vt:lpstr>
      <vt:lpstr>HIV Testing Guideline Recommendations</vt:lpstr>
      <vt:lpstr>PowerPoint Presentation</vt:lpstr>
      <vt:lpstr>Audience Response Rationale</vt:lpstr>
      <vt:lpstr>Factors Associated with High-Risk of  Perinatal HIV Transmission</vt:lpstr>
      <vt:lpstr>Patient Case: Jackson</vt:lpstr>
      <vt:lpstr>PowerPoint Presentation</vt:lpstr>
      <vt:lpstr>Virologic Diagnostic Testing in Infants Exposed to HIV Perinatally</vt:lpstr>
      <vt:lpstr>Patient Case: Jackson</vt:lpstr>
      <vt:lpstr>Virtual Clinic Visit </vt:lpstr>
      <vt:lpstr>Biological Aging in Children Infected with HIV Perinatally</vt:lpstr>
      <vt:lpstr>Benefits of Early Treatment Initiation</vt:lpstr>
      <vt:lpstr>DHHS Preferred Regimen by Age, Weight, and Drug Class</vt:lpstr>
      <vt:lpstr>DHHS Preferred Dual-NRTI Backbone Options for Use in Combination with Other Drugs</vt:lpstr>
      <vt:lpstr>Virtual Clinic Visit </vt:lpstr>
      <vt:lpstr>Treatment Adherence Counseling</vt:lpstr>
      <vt:lpstr>Adherence Disrupters</vt:lpstr>
      <vt:lpstr>Patient Case: Jackson</vt:lpstr>
      <vt:lpstr>Current Clinic Visit: Jackson</vt:lpstr>
      <vt:lpstr>PowerPoint Presentation</vt:lpstr>
      <vt:lpstr>Audience Response Rationale</vt:lpstr>
      <vt:lpstr>Fixed-Dose BIC/F/TAF in Children with HIV</vt:lpstr>
      <vt:lpstr>ODYSSEY: Simplified Dolutegravir Dosing for Children with HIV Weighing ≥ 20 kg</vt:lpstr>
      <vt:lpstr>Formulations of INSTIs for Treatment in Children with HIV ≥ 6 years </vt:lpstr>
      <vt:lpstr>Formulations of INSTIs for Treatment in Children with HIV ≥ 6 years </vt:lpstr>
      <vt:lpstr>SMART Goals</vt:lpstr>
      <vt:lpstr>Switching Antiretroviral Therapy (ART) in Your African American Patients: When and How</vt:lpstr>
      <vt:lpstr> HIV Patient Education Hub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Jan Perez</dc:creator>
  <cp:lastModifiedBy>Jan Perez</cp:lastModifiedBy>
  <cp:revision>766</cp:revision>
  <cp:lastPrinted>2020-09-15T03:12:40Z</cp:lastPrinted>
  <dcterms:created xsi:type="dcterms:W3CDTF">2020-05-14T20:23:52Z</dcterms:created>
  <dcterms:modified xsi:type="dcterms:W3CDTF">2021-08-18T11:14:22Z</dcterms:modified>
</cp:coreProperties>
</file>