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</p:sldMasterIdLst>
  <p:notesMasterIdLst>
    <p:notesMasterId r:id="rId31"/>
  </p:notesMasterIdLst>
  <p:handoutMasterIdLst>
    <p:handoutMasterId r:id="rId32"/>
  </p:handoutMasterIdLst>
  <p:sldIdLst>
    <p:sldId id="275" r:id="rId2"/>
    <p:sldId id="2140756799" r:id="rId3"/>
    <p:sldId id="4347" r:id="rId4"/>
    <p:sldId id="2140756838" r:id="rId5"/>
    <p:sldId id="4408" r:id="rId6"/>
    <p:sldId id="2140756850" r:id="rId7"/>
    <p:sldId id="2140756839" r:id="rId8"/>
    <p:sldId id="2140756840" r:id="rId9"/>
    <p:sldId id="2140756869" r:id="rId10"/>
    <p:sldId id="4384" r:id="rId11"/>
    <p:sldId id="2140756854" r:id="rId12"/>
    <p:sldId id="2140756855" r:id="rId13"/>
    <p:sldId id="2140756848" r:id="rId14"/>
    <p:sldId id="2140756880" r:id="rId15"/>
    <p:sldId id="2140756846" r:id="rId16"/>
    <p:sldId id="2140756878" r:id="rId17"/>
    <p:sldId id="2140756877" r:id="rId18"/>
    <p:sldId id="4380" r:id="rId19"/>
    <p:sldId id="4399" r:id="rId20"/>
    <p:sldId id="4401" r:id="rId21"/>
    <p:sldId id="4402" r:id="rId22"/>
    <p:sldId id="2140756870" r:id="rId23"/>
    <p:sldId id="2140756871" r:id="rId24"/>
    <p:sldId id="4400" r:id="rId25"/>
    <p:sldId id="2140756849" r:id="rId26"/>
    <p:sldId id="4340" r:id="rId27"/>
    <p:sldId id="4310" r:id="rId28"/>
    <p:sldId id="2140756802" r:id="rId29"/>
    <p:sldId id="4378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Perez" initials="JP" lastIdx="3" clrIdx="0">
    <p:extLst>
      <p:ext uri="{19B8F6BF-5375-455C-9EA6-DF929625EA0E}">
        <p15:presenceInfo xmlns:p15="http://schemas.microsoft.com/office/powerpoint/2012/main" userId="S::jperez@cmeoutfitters.com::23ab281a-04ab-4f6c-a832-984b81a857bc" providerId="AD"/>
      </p:ext>
    </p:extLst>
  </p:cmAuthor>
  <p:cmAuthor id="2" name="Susan Meehan-Perry" initials="SM" lastIdx="13" clrIdx="1">
    <p:extLst>
      <p:ext uri="{19B8F6BF-5375-455C-9EA6-DF929625EA0E}">
        <p15:presenceInfo xmlns:p15="http://schemas.microsoft.com/office/powerpoint/2012/main" userId="S::sperry@cmeoutfitters.com::4053fd2c-7c9c-4965-93ce-a5133a19b62c" providerId="AD"/>
      </p:ext>
    </p:extLst>
  </p:cmAuthor>
  <p:cmAuthor id="3" name="Jan Perez" initials="JP [2]" lastIdx="8" clrIdx="2">
    <p:extLst>
      <p:ext uri="{19B8F6BF-5375-455C-9EA6-DF929625EA0E}">
        <p15:presenceInfo xmlns:p15="http://schemas.microsoft.com/office/powerpoint/2012/main" userId="S::perezj@knowfully.com::dde488b3-8563-4d73-a7e1-d05c6708334a" providerId="AD"/>
      </p:ext>
    </p:extLst>
  </p:cmAuthor>
  <p:cmAuthor id="4" name="Huhn, Gregory" initials="HG" lastIdx="1" clrIdx="3">
    <p:extLst>
      <p:ext uri="{19B8F6BF-5375-455C-9EA6-DF929625EA0E}">
        <p15:presenceInfo xmlns:p15="http://schemas.microsoft.com/office/powerpoint/2012/main" userId="S::ghuhn@cookcountyhhs.org::f7137f55-6e99-47a6-9480-98280a9e1c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B72"/>
    <a:srgbClr val="0FC1A6"/>
    <a:srgbClr val="9CC8D1"/>
    <a:srgbClr val="78E6FF"/>
    <a:srgbClr val="D3FAFF"/>
    <a:srgbClr val="E1EEFF"/>
    <a:srgbClr val="629E3A"/>
    <a:srgbClr val="455560"/>
    <a:srgbClr val="377A71"/>
    <a:srgbClr val="2C7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82857"/>
  </p:normalViewPr>
  <p:slideViewPr>
    <p:cSldViewPr snapToGrid="0" snapToObjects="1">
      <p:cViewPr varScale="1">
        <p:scale>
          <a:sx n="134" d="100"/>
          <a:sy n="134" d="100"/>
        </p:scale>
        <p:origin x="1504" y="184"/>
      </p:cViewPr>
      <p:guideLst>
        <p:guide orient="horz" pos="2436"/>
        <p:guide pos="37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298" d="100"/>
          <a:sy n="298" d="100"/>
        </p:scale>
        <p:origin x="144" y="-37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HIV-1 RNA &lt; 50 copies/mL at Last Visit</a:t>
            </a:r>
          </a:p>
        </c:rich>
      </c:tx>
      <c:layout>
        <c:manualLayout>
          <c:xMode val="edge"/>
          <c:yMode val="edge"/>
          <c:x val="0.1780669476438689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31914760799268"/>
          <c:y val="0.20592932536818639"/>
          <c:w val="0.83433939468013385"/>
          <c:h val="0.48627812859378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B/F/TAF week 72</c:v>
                </c:pt>
              </c:strCache>
            </c:strRef>
          </c:tx>
          <c:spPr>
            <a:solidFill>
              <a:srgbClr val="0FC1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Yes</c:v>
                </c:pt>
                <c:pt idx="3">
                  <c:v>No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</c:v>
                </c:pt>
                <c:pt idx="1">
                  <c:v>0.99</c:v>
                </c:pt>
                <c:pt idx="2">
                  <c:v>1</c:v>
                </c:pt>
                <c:pt idx="3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E-F047-9F20-83D992E2A2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Delayed switch to B/F/TAF Week 48</c:v>
                </c:pt>
              </c:strCache>
            </c:strRef>
          </c:tx>
          <c:spPr>
            <a:pattFill prst="pct60">
              <a:fgClr>
                <a:srgbClr val="0FC1A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Yes</c:v>
                </c:pt>
                <c:pt idx="3">
                  <c:v>No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</c:v>
                </c:pt>
                <c:pt idx="1">
                  <c:v>0.99</c:v>
                </c:pt>
                <c:pt idx="2">
                  <c:v>1</c:v>
                </c:pt>
                <c:pt idx="3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E-F047-9F20-83D992E2A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27"/>
        <c:axId val="324628048"/>
        <c:axId val="332271600"/>
      </c:barChart>
      <c:catAx>
        <c:axId val="32462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271600"/>
        <c:crosses val="autoZero"/>
        <c:auto val="1"/>
        <c:lblAlgn val="ctr"/>
        <c:lblOffset val="100"/>
        <c:noMultiLvlLbl val="0"/>
      </c:catAx>
      <c:valAx>
        <c:axId val="332271600"/>
        <c:scaling>
          <c:orientation val="minMax"/>
          <c:max val="1"/>
          <c:min val="0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6280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11496349703084"/>
          <c:y val="0.8765061395877517"/>
          <c:w val="0.87886890143272456"/>
          <c:h val="6.9387438619033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0.21343</cdr:x>
      <cdr:y>0.77249</cdr:y>
    </cdr:from>
    <cdr:to>
      <cdr:x>0.50141</cdr:x>
      <cdr:y>0.92056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E18741D-3584-2A45-B6CC-F3DB05035D08}"/>
            </a:ext>
          </a:extLst>
        </cdr:cNvPr>
        <cdr:cNvSpPr txBox="1"/>
      </cdr:nvSpPr>
      <cdr:spPr>
        <a:xfrm xmlns:a="http://schemas.openxmlformats.org/drawingml/2006/main">
          <a:off x="1118015" y="2719817"/>
          <a:ext cx="1508553" cy="521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NRTI Resistance</a:t>
          </a:r>
        </a:p>
      </cdr:txBody>
    </cdr:sp>
  </cdr:relSizeAnchor>
  <cdr:relSizeAnchor xmlns:cdr="http://schemas.openxmlformats.org/drawingml/2006/chartDrawing">
    <cdr:from>
      <cdr:x>0.5728</cdr:x>
      <cdr:y>0.77567</cdr:y>
    </cdr:from>
    <cdr:to>
      <cdr:x>0.92806</cdr:x>
      <cdr:y>0.92374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6D48819-0F65-974E-B091-0F9808AA3D0C}"/>
            </a:ext>
          </a:extLst>
        </cdr:cNvPr>
        <cdr:cNvSpPr txBox="1"/>
      </cdr:nvSpPr>
      <cdr:spPr>
        <a:xfrm xmlns:a="http://schemas.openxmlformats.org/drawingml/2006/main">
          <a:off x="3000536" y="2731012"/>
          <a:ext cx="1860973" cy="521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M184V or M184I Mutation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904F2-2E54-6D4F-9145-FF70E65C41AE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47599-E2E1-5B48-9E7A-469EF857F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8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5:40:26.8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5:40:34.04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3311 135,'-1'0,"0"0,1 0,-1 0,1 0,-1-1,1 1,-1 0,1 0,-1 0,0 0,1-1,-1 1,1 0,0-1,-1 1,1 0,-1-1,1 1,-1-1,1 1,0 0,-1-1,1 1,0-1,-1 1,1-1,0 1,0-1,0 1,-1-2,-1-22,2 22,0 0,0 0,0 0,0 0,0 0,0 0,-1 0,1 0,-1 0,1 0,-1 0,0 0,-2-3,1 3,0 1,0-1,0 1,0 0,0 0,-1 0,1 0,0 0,-1 0,1 1,-1-1,1 1,-1 0,1 0,-1 0,-3 0,-49 10,46-7,1-1,-1-1,1 1,-1-1,-13-1,-215-22,66-3,119 15,0 2,-73-1,-572 10,662 0,-59 12,59-7,-56 2,47-8,0 3,-53 9,31-4,0-3,-128-6,69-1,-535 2,637-2,1 0,-1-2,1-1,-38-12,-18-5,67 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5:40:51.1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166 5829,'-62'-230,"51"198,2 0,1-1,1-1,2 1,2-1,0-42,4 58,1-1,1 1,6-22,-4 20,-2 0,3-30,-8 15,-1 0,-2 0,-1 0,-20-61,13 52,2 0,-8-66,18 96,0 1,1-1,1 0,0 1,1-1,0 1,1-1,1 1,0 0,1 0,0 0,10-16,-13 25,0-1,1 2,0-1,-1 0,1 1,1-1,3-3,-6 7,-1-1,0 1,0 0,1 0,-1 0,1 0,-1-1,0 1,1 0,-1 0,0 0,1 0,-1 0,1 0,-1 0,0 0,1 0,-1 0,1 0,-1 0,0 0,1 1,-1-1,0 0,1 0,-1 0,0 0,1 1,-1-1,1 0,8 21,-5 2,-2-8,1 0,0 0,1-1,1 1,0-1,1 0,12 22,-17-35,-1-1,0 0,0 0,0 1,0-1,1 0,-1 0,0 1,0-1,1 0,-1 0,0 1,0-1,1 0,-1 0,0 0,1 0,-1 0,0 0,1 1,-1-1,0 0,1 0,-1 0,0 0,1 0,-1 0,0 0,1 0,-1 0,0 0,1-1,-1 1,0 0,1 0,-1 0,8-14,-1-18,-3-37,-5-71,-1 45,0 75,0 0,-8-34,6 32,0 1,-1-25,6 20,1 0,9-46,-6 43,4-56,-10-59,1 714,1-545,1 0,8 33,-4-30,2 48,12 139,-12-116,-7-71,1-1,1 1,10 39,-22-118,-7 3,-100-266,107 290,0 0,2 0,1-1,-5-39,-13-51,16 84,1 1,-5-52,11-219,3 146,-2 144,1 0,0 1,1-1,1 0,-1 1,2-1,-1 1,1 0,1 0,0 1,0-1,1 1,10-12,-5 0,-2 1,0-2,-1 1,-1-1,-1 0,5-38,-5 32,-2 3,0-1,-2 0,0 0,-2 0,-1-1,-1 1,-2 0,0 1,-2-1,0 1,-11-26,12 35,1-1,1 0,0 0,1-1,1 1,1 0,1-19,0 16,-1 1,0-1,-2 0,-7-36,-11-45,7 23,8 44,1 0,2 0,3-52,-1 57,3 35,-1-1,1 1,0-1,1 0,-1 0,1 0,0 0,1-1,-1 0,1 0,-1 0,1 0,0 0,1-1,6 3,-9-4,0 0,0-1,1 1,-1-1,1 1,0-1,-1-1,1 1,0 0,-1-1,1 0,0 0,4 0,-6 0,0-1,-1 0,1 0,0 1,0-1,0 0,-1 0,1-1,-1 1,1 0,-1 0,1-1,-1 1,0-1,1 1,-1-1,0 0,0 1,0-1,0 0,-1 0,1 0,0 0,-1 0,0 0,1-3,1-6,-1 1,-1-1,1 0,-2 0,0 0,0 1,-1-1,0 0,0 1,-2 0,1-1,-10-18,-5-16,13 21,0 0,2 0,0 0,2-1,1 1,4-38,-1-11,-1-73,-5-194,-13 243,5 44,8 38,-1 0,-1 0,-1 0,-14-27,13 30,1 0,0-1,1 0,0-1,1 1,-3-19,-5-58,5 48,-2-79,9 129,0-1,1 1,0-1,0 0,1 1,-1-1,2 0,-1 0,1 0,0 0,1 0,0-1,0 1,0-1,1 0,0 0,0-1,0 0,1 0,-1 0,1 0,1-1,-1 0,0 0,1-1,11 5,-17-8,1 1,-1-1,0 0,0 1,1-1,-1 0,0 0,1 0,-1 0,0 0,1 0,-1-1,0 1,1 0,-1-1,0 1,0-1,0 1,1-1,-1 1,0-1,0 0,0 0,0 1,0-1,0 0,1-2,0 0,0 0,0 0,-1-1,1 1,-1-1,0 1,0-1,0 0,0-7,0-1,0 0,-2-1,1 1,-1 0,-4-16,-10-26,3-1,2 0,3 0,-1-79,8 87,0-8,2-1,13-78,-11 120,-1-1,-1 0,0 0,-1 0,-1 0,0 0,-1 0,-3-18,4 32,0 1,0-1,0 1,0-1,0 1,0-1,0 1,-1-1,1 1,0 0,0-1,0 1,0-1,-1 1,1-1,0 1,-1 0,1-1,0 1,-1 0,1-1,0 1,-1 0,1-1,-1 1,1 0,0 0,-1-1,1 1,-1 0,0 0,-6 13,0 26,5 26,4-1,1 1,19 92,-13-117,3 0,1 0,28 59,-29-73,-2 2,0 1,-2-1,-2 2,0-1,-2 1,-1 0,-2 52,-1-59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5:47:17.48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29,'0'3,"1"0,0 1,1-1,-1 0,0 0,1 0,0 0,0 0,0 0,0 0,0-1,4 4,30 28,-31-30,1-1,-1 0,0 0,1 0,0-1,-1 0,1 0,0 0,0-1,0 0,1 0,9 0,5-2,0 0,30-7,-33 5,1 0,-1 2,28 0,31 7,175 8,-250-14,15 1,1-1,-1 0,0-2,0 0,0-1,0-1,0 0,18-8,-34 12,0 0,0 0,-1-1,1 1,0 0,-1-1,1 1,0-1,0 1,-1 0,1-1,-1 0,1 1,0-1,-1 1,1-1,-1 0,0 1,1-1,-1 0,1 1,-1-1,0 0,0 0,1 1,-1-1,0 0,0 0,0 0,0 1,0-1,0 0,0 0,0 0,0-1,-2 0,1 0,-1 1,1-1,-1 0,0 0,0 1,1-1,-1 1,0-1,0 1,-5-2,-6-3,-1 0,-28-7,1 6,-75-3,-9-1,96 7,-14-1,42 3,25 2,68 0,-59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15:47:34.88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3200 404,'-23'1,"0"2,-39 9,17-3,35-6,1 0,-1 1,1 0,-1 0,1 1,1 1,-1-1,-7 8,10-8,0 0,0-1,-1 1,0-1,0-1,0 1,0-1,0 0,0-1,-1 0,1 0,-13 1,20-3,0 0,0 0,0 0,0 0,0 0,-1 0,1 0,0 0,0 0,0 0,0 0,0 0,0 0,0 0,-1 0,1 0,0 0,0 0,0 0,0 0,0-1,0 1,0 0,0 0,0 0,-1 0,1 0,0 0,0 0,0-1,0 1,0 0,0 0,0 0,0 0,0 0,0 0,0-1,0 1,0 0,0 0,0 0,0 0,0 0,0 0,0-1,0 1,0 0,0 0,0 0,1 0,-1 0,0 0,0 0,0-1,0 1,8-11,12-8,1 6,1 0,0 2,1 0,1 2,42-12,-26 8,-89 19,16-4,-232 19,-52 7,365-24,46-7,-10-12,-61 10,-59 12,19-3,11-3,1 1,-1-1,1 0,-1 0,0-1,1 0,-1 0,0 0,-9-2,14 2,1-1,0 1,-1-1,1 1,0-1,-1 0,1 1,0-1,-1 1,1-1,0 0,0 1,0-1,0 1,0-1,0 0,0 1,0-1,0 0,0 1,0-1,0 0,0 1,0-1,1 1,-1-1,0 0,0 1,1-1,-1 1,0-1,1 1,-1-1,1 1,-1-1,1 1,-1-1,2 0,19-25,-18 23,17-23,-18 23,0-1,0 1,0 0,1 0,-1 0,1 0,0 0,0 0,0 1,0-1,0 1,1 0,-1 0,1 0,0 0,-1 1,1 0,0-1,0 1,0 1,0-1,0 1,4-1,225-21,-338 34,45-5,-1-1,-62-4,113-3,0-1,0 0,0-1,1 0,-1-1,1 0,0 0,0-1,0 0,1 0,0-1,-14-13,13 11,1 0,-1-1,2 0,-1 0,1-1,1 0,-1 0,2 0,0-1,-6-16,10 25,1 1,0-1,-1 0,1 0,0 1,0-1,0 0,0 1,0-1,1 0,-1 1,0-1,1 0,0 1,-1-1,1 0,0 1,-1-1,1 1,0 0,0-1,0 1,1 0,-1-1,0 1,0 0,1 0,-1 0,0 0,1 0,-1 0,1 1,-1-1,1 0,0 1,-1-1,1 1,0-1,1 1,11-3,-1 1,0 0,27 1,-28 1,29 1,45-2,-81 1,-1 0,0-1,1 0,-1 0,0 0,0 0,0-1,0 1,0-1,0 0,0 0,0-1,-1 1,0-1,4-3,-6 5,-1 1,1-1,-1 1,1-1,-1 1,1-1,-1 1,0-1,1 0,-1 1,0-1,0 0,1 1,-1-1,0 0,0 1,0-1,0 0,0 1,0-1,0 0,0 0,0 1,0-1,0 0,-1 1,1-1,0 0,0 1,-1-1,1 1,0-1,-2-1,-24-12,-33 3,-17 7,-107 9,127 7,54-12,1 1,-1-1,1 1,-1-1,1 1,-1 0,1 0,-1-1,1 1,-1 0,1 1,0-1,0 0,-1 0,1 0,0 1,0-1,0 0,0 1,1-1,-1 1,0-1,1 1,-1 0,1-1,-1 1,1 0,0-1,0 1,-1 2,2-3,-1 0,0 0,1 0,-1 1,1-1,0 0,-1 0,1 0,0 0,-1 0,1 0,0 0,0 0,0-1,0 1,0 0,0 0,0-1,0 1,0-1,0 1,0-1,1 1,-1-1,0 1,0-1,0 0,1 0,-1 0,0 0,0 0,1 0,1 0,-1 0,0 0,0-1,1 1,-1 0,0-1,0 1,0-1,1 0,-1 0,0 0,0 0,0 0,0 0,-1 0,1-1,0 1,2-3,-4 4,0-1,1 1,-1 0,0-1,0 1,0 0,0-1,1 1,-1 0,0-1,0 1,0-1,0 1,0 0,0-1,0 1,0-1,0 1,0 0,0-1,0 1,0 0,-1-1,1 1,0 0,0-1,0 1,0 0,-1-1,1 1,0 0,0-1,-1 1,1 0,0 0,-1-1,-18-7,-21 1,27 6,0 0,0 1,-25 3,35-3,1 1,-1-1,0 1,1 0,-1 0,1 0,0 0,-1 0,1 1,0-1,-4 4,5-4,0 0,0 0,1 0,-1 0,0 0,1 1,-1-1,1 0,0 0,-1 1,1-1,0 0,0 1,-1-1,1 0,0 1,1-1,-1 0,0 1,0-1,0 0,1 0,-1 1,1-1,0 2,1 2,1-1,0 1,0 0,1-1,-1 0,1 0,0 0,0 0,0 0,0-1,1 0,0 0,-1 0,1 0,0-1,0 0,1 0,5 2,3 0,0-1,0 0,0-1,0 0,27-1,-37-1,0 0,0-1,0 0,0 0,0 0,0-1,0 1,6-4,-9 4,0 1,0-1,0 1,0-1,0 1,-1-1,1 1,0-1,0 0,-1 0,1 1,0-1,-1 0,1 0,-1 0,1 0,-1 0,1 0,-1 0,0 0,1 0,-1 0,0 0,0 0,0 0,0 0,0 0,0 0,0 0,0 0,0 0,0 0,0 0,-1 0,1 0,-1-2,0 3,1-1,-1 1,1-1,-1 1,1 0,-1-1,1 1,-1-1,1 1,-1 0,1 0,-1-1,0 1,1 0,-1 0,1 0,-1 0,0-1,1 1,-1 0,0 0,1 0,-1 1,0-1,1 0,-1 0,0 0,1 0,-1 0,1 1,-1-1,1 0,-1 1,0-1,1 0,-1 1,1-1,-1 1,1-1,-1 1,-20 19,13-8,0 0,1 0,1 0,0 1,0 0,2 1,0-1,0 1,1 0,0 0,2 0,0 0,0 0,1 0,1 0,0 0,6 25,-6-35,1 0,0 0,-1-1,1 1,1-1,-1 1,0-1,1 0,0 0,0 0,0 0,0 0,4 2,-6-4,-1 0,-1-1,1 1,-1-1,1 1,-1-1,0 0,1 1,-1-1,0 0,1 1,-1-1,0 0,1 0,-1 0,0 1,0-1,1 0,-1 0,0 0,0 0,1 0,-1-1,0 1,0 0,1 0,-2-1,-30 1,-76-5,110 1,16-6,24-7,21-2,79-26,-135 39,-17 4,-18 2,-30 8,13 0,0-3,0-2,-67-3,108 0,1-1,-1 1,0-1,1 0,-1 0,1 0,0 0,-1-1,1 1,0-1,0 0,0 0,0 0,0 0,0 0,1-1,-1 0,1 1,0-1,0 0,0 0,0 0,0 0,0 0,1-1,0 1,-1-1,1 1,0-6,-2-9,1 0,1 0,1 0,4-33,-1 5,-3 8,1 20,-1 44,-2 48,-1-42,3-1,0 0,2 1,11 57,-12-86,-1 0,1 0,0 0,1 1,-1-1,1 0,-1 0,1 0,0-1,0 1,0 0,0-1,1 1,-1-1,1 0,-1 0,1 0,0 0,0 0,4 1,-32 0,-49-1,-165-5,237 3,0 0,-1 0,1 0,-1-1,1 1,-1 0,1-1,0 0,-1 0,1 0,0 0,0 0,0 0,0 0,0-1,0 1,0-1,0 1,0-1,1 0,-1 0,1 0,-1 0,1 0,0 0,-2-4,2 3,1 1,0-1,0 0,0 0,0 0,1 0,-1 0,1 1,-1-1,1 0,0 0,0 1,0-1,1 1,-1-1,1 1,-1-1,1 1,0 0,0 0,0 0,3-3,24-19,0 3,1 0,1 2,46-21,13-9,-85 46,0-1,-1 0,1 0,-1 0,0-1,0 1,-1-1,1 0,-1 0,0 0,0-1,-1 1,0-1,0 0,0 1,0-1,0-8,-1 11,-1 0,1 0,-1 0,0 0,0 0,0 0,0 0,-1 0,1 0,-1 0,0 0,0 1,0-1,0 0,0 0,0 1,-1-1,1 1,-1-1,0 1,0-1,0 1,0 0,0 0,-1 0,1 0,0 1,-1-1,1 1,-1-1,0 1,0 0,1 0,-1 0,-5-1,0 1,0-1,0 1,0 1,0-1,0 1,0 1,0 0,0 0,0 0,0 1,0 0,0 1,1 0,-1 0,1 0,-13 10,1 1,0 2,2 0,0 2,-19 24,19-22,7-8,-2-1,1 0,-1 0,-1-1,0-1,0 0,-1-1,0 0,-29 10,40-17,1 0,0-1,0 1,0 0,0 0,0 0,0 0,0 0,0 0,0 1,0-1,1 1,-1-1,1 1,-1 0,1 0,-1-1,1 1,0 0,0 0,0 0,0 0,0 1,1-1,-1 0,1 0,-1 0,1 4,0-2,1 1,0-1,1 0,-1 1,1-1,0 0,0 0,0 0,0 0,1 0,-1-1,1 1,5 4,12 11,0 0,2-2,0 0,45 24,-6-3,-61-38,0 0,1 0,-1 0,0 0,0 1,0-1,0 0,1 0,-1 0,0 0,0 0,0 0,0 0,1 0,-1 0,0 0,0 1,0-1,0 0,0 0,0 0,1 0,-1 0,0 1,0-1,0 0,0 0,0 0,0 0,0 1,0-1,0 0,0 0,0 0,0 1,0-1,0 0,0 0,0 0,0 0,0 1,0-1,0 0,0 0,0 0,0 1,0-1,0 0,0 0,-1 0,1 0,0 0,0 1,0-1,0 0,0 0,-1 0,1 0,0 0,0 0,0 1,-19 2,-23-3,40-1,-1 1,0 0,0-1,1 1,-1-1,0 0,1 0,-1 0,0 0,1 0,-1 0,1-1,0 1,0-1,-1 0,1 0,-3-3,4 3,0 0,0 0,0 0,1-1,-1 1,0 0,1 0,0 0,-1 0,1-1,0 1,0 0,1 0,-1 0,0 0,1-1,0-2,4-8,1 0,0 1,0-1,2 1,11-15,-17 24,8-11,17-23,25-48,-46 74,-1 0,0 0,-1 0,0 0,0-1,-1 1,-1-1,0 0,0-21,-2 30,0 1,-1-1,1 1,-1 0,1-1,-1 1,0 0,0-1,0 1,0 0,-1 0,1 0,-1 0,1 0,-1 0,1 0,-1 1,0-1,0 0,0 1,0 0,0-1,0 1,-1 0,1 0,0 0,0 0,-1 1,1-1,-1 1,-3-1,-10-1,1 1,-1 0,-31 4,23-2,-3 2,-49 10,56-8,-1-2,0 0,0 0,-25-2,45-1,0 0,0 0,0 0,0 0,-1 0,1 0,0 0,0-1,0 1,0 0,0-1,0 1,-1-1,1 1,0-1,0 1,0-1,1 0,-1 1,0-1,0 0,0 0,0 0,1 0,-1 0,0 0,1 0,-1 0,1 0,-1 0,0-1,2 1,-1-1,0 1,1 0,-1 0,1-1,0 1,-1 0,1 0,0 0,-1 0,1 0,0 0,0 0,0 0,0 0,0 0,0 0,0 0,1 1,-1-1,0 0,0 1,0-1,1 1,-1 0,0-1,3 1,26-6,1 1,-1 2,1 1,0 2,38 4,8-2,-42 0,50 9,22 2,29 3,-40-3,-84-10,0 0,0 0,-1 1,1 1,-1 0,0 0,-1 1,1 1,-1-1,12 12,-12-10,0 0,1-1,0 0,0-1,0 0,1-1,-1 0,1-1,25 6,60-1,87 13,-183-22,0 0,0 0,0 0,0 0,0 0,0 0,0 0,0 1,0-1,-1 0,1 1,0-1,0 1,0-1,0 1,-1-1,1 1,0 0,0-1,-1 1,2 1,-18 4,-33 1,-516-4,283-6,195 5,41 0,-1-2,-69-9,103 5,-1 0,1 0,0-1,0-1,0-1,-22-14,22 12,-1 1,1 1,-2 0,1 0,-25-6,-31-5,75 13,1 0,0 1,0 0,0 0,1 0,7-2,0-2,-11 6,1 0,-1 0,0 0,0 0,0-1,0 0,0 1,-1-1,4-5,-6 8,0-1,1 1,-1 0,0-1,0 1,0-1,0 1,0 0,0-1,0 1,0-1,0 1,0 0,0-1,0 1,0-1,0 1,0-1,0 1,0 0,0-1,-1 1,1 0,0-1,0 1,0-1,-1 1,1 0,0 0,-1-1,-24-6,25 6,-13 0,0-1,0 2,0 0,1 0,-1 1,0 1,-16 3,28-5,0 1,0-1,0 0,0 0,1 0,-1 1,0-1,0 1,1-1,-1 0,0 1,0-1,1 1,-1 0,1-1,-1 1,0-1,1 1,-1 0,1-1,-1 1,1 0,0 0,-1 0,1-1,0 1,0 0,-1 0,1 0,0 1,1 0,-1-1,1 1,0-1,0 1,-1-1,1 1,1-1,-1 0,0 1,0-1,0 0,1 0,-1 0,2 1,6 4,0-1,-1 0,2-1,10 4,24 3,-34-10,-1 0,0 1,0 0,0 0,0 1,0 1,-1 0,1 0,-1 0,12 9,-19-12,0 1,1 0,-1-1,0 1,0 0,0 0,0 0,-1 0,1 0,0 0,-1 0,1 0,-1 0,0 0,0 0,0 0,0 0,0 0,0 0,0 0,-1 0,1 0,-1 0,0 0,1 0,-1 0,0 0,-2 3,-4 6,0-1,-1 0,-17 17,-7 12,30-38,1 1,0 0,0-1,1 1,-1-1,0 1,0 0,1 0,-1-1,1 1,0 0,-1 0,1 0,0 0,0 0,0-1,0 1,1 0,-1 0,0 0,1 0,-1-1,1 1,0 0,1 1,0-1,-1 0,2 0,-1-1,0 1,0-1,0 1,1-1,-1 0,1 0,-1 0,1 0,-1-1,1 1,-1-1,5 1,7 0,1-1,0 0,0-1,-1-1,18-4,-19 3,-8 1,-1 1,1-1,0 1,0 0,0 0,0 1,0-1,0 1,0 0,0 1,-1-1,1 1,7 2,-12-3,0 0,0 1,0-1,0 0,0 1,0-1,0 0,0 1,0-1,0 0,0 0,-1 1,1-1,0 0,0 1,0-1,-1 0,1 0,0 0,0 1,-1-1,1 0,0 0,0 0,-1 1,1-1,0 0,-1 0,1 0,0 0,0 0,-1 0,1 0,0 0,-1 0,1 0,0 0,-1 0,1 0,0 0,-1 0,1 0,-18 4,-66 8,36-3,-92 2,66-12,25-1,0 2,-86 11,134-10,0-1,-1 0,1 1,-1-1,1 0,-1 0,1 0,0 0,-1 0,1 0,-1-1,1 1,0 0,-1-1,1 1,0-1,-1 1,-1-2,3 1,-1 1,1-1,-1 0,1 0,-1 1,1-1,0 0,-1 0,1 1,0-1,0 0,0 0,-1 0,1 0,0 0,0 1,0-1,0 0,0 0,0 0,1-1,0-3,1 1,-1-1,1 1,0-1,1 1,-1 0,1 0,5-7,60-58,-42 44,-1 0,36-49,-61 74,1-1,0 0,-1 1,1-1,-1 0,1 1,-1-1,1 0,-1 0,0 0,1 1,-1-1,0 0,1 0,-1 0,0 0,0 0,0 0,0 0,0 0,0 1,0-1,0 0,0 0,-1 0,1 0,0 0,0 0,-1 0,1 1,-1-1,1 0,-1 0,1 1,-1-1,1 0,-1 0,0 1,1-1,-1 1,0-1,0 1,1-1,-1 1,0-1,0 1,0 0,0-1,1 1,-1 0,0 0,0 0,0-1,0 1,0 0,-1 0,-10-1,0 0,0 1,-19 1,10 0,20-2,0 0,0 1,0-1,0 0,0 0,0 0,0 1,1-1,-1 0,0 0,0 0,1 0,-1-1,0 1,1 0,-1 0,1 0,0 0,-1-1,1 1,0 0,0 0,0-1,0 1,0 0,0 0,0-1,0 1,0-1,-6-27,3 26,0 1,-1-1,1 1,-1 0,1 0,-1 0,0 1,1-1,-1 1,0 0,0 0,0 0,0 0,0 1,0 0,0 0,-5 0,6 0,-1 0,1 0,-1 0,1 1,0-1,-1 1,1 0,-1 0,1 0,0 0,0 1,0-1,0 1,0 0,0 0,0 0,0 0,1 0,-5 5,2 12,4-17,1 0,0 0,-1 0,1 0,-1-1,1 1,-1 0,0 0,0-1,0 1,0 0,-1 1,-5 4,-1 0,0-1,0 0,0 0,-1 0,0-1,0-1,0 0,0 0,-1-1,0 0,0 0,1-1,-1 0,-1-1,1 0,0-1,0 0,0-1,0 0,0 0,-15-5,24 6,-1 0,1 0,0 0,0 0,0 0,0-1,0 1,0 0,0-1,0 1,0-1,0 1,0-1,0 1,0-1,0 0,0 1,0-1,1 0,-1 0,0 0,1 0,-1 0,0 1,1-1,-1-2,1 1,1 1,-1 0,1 0,-1 0,1-1,0 1,0 0,0 0,0 0,-1 0,1 0,1 1,-1-1,0 0,0 0,0 1,3-2,59-24,-50 23,17-7,-34 7,-21 2,-89 4,-127-5,171-10,51 7,0 1,-29-1,40 5,-6-1,0 1,1 0,-1 1,0 1,-14 3,25-4,0-1,1 1,-1 0,0 0,1 1,-1-1,1 0,0 1,0-1,-1 1,1 0,0 0,0 0,0 0,1 0,-1 0,0 0,1 1,0-1,-1 1,1-1,0 1,0-1,0 1,1 0,-1-1,1 1,-1 0,1 0,0 0,1 5,6 48,-4-46,-1 1,-1-1,0 0,0 1,-1-1,0 1,-3 12,2-21,1 0,-1 0,1 0,-1 1,1-1,0 0,0 0,0 0,0 0,0 1,1-1,-1 0,0 0,1 0,0 0,-1 0,1 0,0 0,0 0,0 0,1 0,-1 0,3 2,-1-2,0 0,1 0,0-1,-1 1,1-1,0 0,0 0,0 0,-1 0,1-1,0 1,6-2,29-1,-1-1,-1-3,1 0,-1-3,59-21,-37 11,-26 9,56-15,-83 24,1 0,0 0,0 1,0-1,0 1,0 1,0 0,-1 0,1 0,10 3,-14-2,-1-1,1 1,-1 0,0-1,1 1,-1 0,0 0,0 1,0-1,-1 0,1 1,0-1,-1 1,0-1,1 1,-1 0,0 0,-1-1,1 1,0 0,-1 0,1 0,-1 5,0-5,0 0,0 0,0 0,1-1,-1 1,1 0,0 0,0-1,0 1,0 0,0-1,0 1,1-1,-1 1,1-1,0 0,0 0,0 0,0 0,0 0,0 0,0 0,1-1,-1 1,1-1,-1 0,1 1,-1-1,4 1,32 0,-12 0,-48 6,-31 0,0-2,0-3,-91-6,-73 4,84 25,104-19,25-6,-1 1,0-1,0 0,0 0,0-1,0 1,-10-1,14-1,-1 1,0-1,1 0,-1 0,1 1,-1-1,1 0,0 0,-1 0,1-1,0 1,0 0,-1 0,1-1,0 1,0-1,1 1,-1 0,0-1,0 0,1 1,-1-1,1 0,-1 1,1-1,0 0,0 1,0-3,-1-9,1 1,0-1,1 0,0 1,1-1,1 1,4-14,-3 10,0 1,-1-1,1-27,-4 38,-1-1,1 1,-1-1,0 1,0-1,-1 1,1 0,-1 0,0-1,-1 2,1-1,-1 0,0 0,-6-7,2 4,-25-32,32 39,-1 0,0 0,0 0,0 0,1-1,-1 1,1 0,-1 0,1-1,0 1,-1 0,1-1,0 1,0-1,0 1,0 0,0-1,0 1,0-1,0 1,1 0,-1-1,0 1,1 0,-1 0,1-1,0 1,-1 0,2-2,0 5,-1 0,1 0,-1 1,0-1,0 0,0 1,0-1,0 0,0 1,-1-1,0 1,1 2,0 1,10 22,2-2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21D8-40CD-BC42-85F5-94A06F6FE532}" type="datetimeFigureOut">
              <a:rPr lang="en-US" smtClean="0"/>
              <a:pPr/>
              <a:t>8/17/21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E1A8-6D11-D944-BA46-3CE3E43A5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25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vimeo.com</a:t>
            </a:r>
            <a:r>
              <a:rPr lang="en-US"/>
              <a:t>/588551710/4294fa4c00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15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4:06:23</a:t>
            </a:r>
          </a:p>
          <a:p>
            <a:r>
              <a:rPr lang="en-US" dirty="0"/>
              <a:t>So what we want to do now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85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5:48:04</a:t>
            </a:r>
          </a:p>
          <a:p>
            <a:r>
              <a:rPr lang="en-US" dirty="0"/>
              <a:t>GO FULL SCREEN TO VIDEO</a:t>
            </a:r>
          </a:p>
          <a:p>
            <a:r>
              <a:rPr lang="en-US" dirty="0"/>
              <a:t>Stay full screen until after 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8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7:14:10</a:t>
            </a:r>
          </a:p>
          <a:p>
            <a:r>
              <a:rPr lang="en-US" dirty="0"/>
              <a:t>After he says….choose </a:t>
            </a:r>
            <a:r>
              <a:rPr lang="en-US"/>
              <a:t>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53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7:15:05</a:t>
            </a:r>
          </a:p>
          <a:p>
            <a:r>
              <a:rPr lang="en-US" dirty="0"/>
              <a:t>SO let’s take a look at some recent data</a:t>
            </a:r>
          </a:p>
          <a:p>
            <a:endParaRPr lang="en-US" dirty="0"/>
          </a:p>
          <a:p>
            <a:r>
              <a:rPr lang="en-US" dirty="0"/>
              <a:t>Come back to regular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65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9:44:02</a:t>
            </a:r>
          </a:p>
          <a:p>
            <a:r>
              <a:rPr lang="en-US" dirty="0"/>
              <a:t>Now we see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88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10:39:16</a:t>
            </a:r>
          </a:p>
          <a:p>
            <a:r>
              <a:rPr lang="en-US" dirty="0"/>
              <a:t>And so as a summary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20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11:44:15</a:t>
            </a:r>
          </a:p>
          <a:p>
            <a:r>
              <a:rPr lang="en-US" dirty="0"/>
              <a:t>So now we look to the BRAVE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76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14:02:22</a:t>
            </a:r>
          </a:p>
          <a:p>
            <a:r>
              <a:rPr lang="en-US" dirty="0"/>
              <a:t>And again, we see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07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14:56:16</a:t>
            </a:r>
          </a:p>
          <a:p>
            <a:r>
              <a:rPr lang="en-US" dirty="0"/>
              <a:t>So when we look at stable switch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08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" y="4343400"/>
            <a:ext cx="6627716" cy="4114800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700" dirty="0"/>
              <a:t>15:42:22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700" dirty="0"/>
              <a:t>So let’s take a 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6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0:20:08</a:t>
            </a:r>
          </a:p>
          <a:p>
            <a:r>
              <a:rPr lang="en-US" dirty="0"/>
              <a:t>And I’m the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0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6979" y="4343399"/>
            <a:ext cx="6421366" cy="4651443"/>
          </a:xfrm>
        </p:spPr>
        <p:txBody>
          <a:bodyPr>
            <a:normAutofit/>
          </a:bodyPr>
          <a:lstStyle/>
          <a:p>
            <a:r>
              <a:rPr lang="en-US" dirty="0"/>
              <a:t>17:39:00</a:t>
            </a:r>
          </a:p>
          <a:p>
            <a:r>
              <a:rPr lang="en-US" dirty="0"/>
              <a:t>Let’s take a look then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20:27:17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And finally we have </a:t>
            </a:r>
            <a:r>
              <a:rPr lang="en-US" dirty="0" err="1"/>
              <a:t>doravirine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82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21:23:12</a:t>
            </a:r>
          </a:p>
          <a:p>
            <a:r>
              <a:rPr lang="en-US" dirty="0"/>
              <a:t>So again, we’re </a:t>
            </a:r>
            <a:r>
              <a:rPr lang="en-US" dirty="0" err="1"/>
              <a:t>revisitng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At 21:41:16 GO FULL SCREEN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40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22:49:08</a:t>
            </a:r>
          </a:p>
          <a:p>
            <a:r>
              <a:rPr lang="en-US" dirty="0"/>
              <a:t>After he says….polling 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Correct Answer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71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22:50:20</a:t>
            </a:r>
          </a:p>
          <a:p>
            <a:r>
              <a:rPr lang="en-US" dirty="0"/>
              <a:t>And so here</a:t>
            </a:r>
          </a:p>
          <a:p>
            <a:endParaRPr lang="en-US" dirty="0"/>
          </a:p>
          <a:p>
            <a:r>
              <a:rPr lang="en-US" dirty="0"/>
              <a:t>GO BACK TO REGULAR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4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23:43:18</a:t>
            </a:r>
          </a:p>
          <a:p>
            <a:r>
              <a:rPr lang="en-US" dirty="0"/>
              <a:t>So as follow up after the switch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9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24:21:24</a:t>
            </a:r>
          </a:p>
          <a:p>
            <a:r>
              <a:rPr lang="en-US" dirty="0"/>
              <a:t>And you know our goal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34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26:07:17</a:t>
            </a:r>
          </a:p>
          <a:p>
            <a:r>
              <a:rPr lang="en-US" dirty="0"/>
              <a:t>Alright well we had our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26:24:06</a:t>
            </a:r>
          </a:p>
          <a:p>
            <a:r>
              <a:rPr lang="en-US" dirty="0"/>
              <a:t>We can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61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26:30:02</a:t>
            </a:r>
          </a:p>
          <a:p>
            <a:r>
              <a:rPr lang="en-US" dirty="0"/>
              <a:t>Don’t forget to complete the post-test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7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0:34:00</a:t>
            </a:r>
          </a:p>
          <a:p>
            <a:r>
              <a:rPr lang="en-US" dirty="0"/>
              <a:t>Our learning objective for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7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0:41:16</a:t>
            </a:r>
          </a:p>
          <a:p>
            <a:r>
              <a:rPr lang="en-US" dirty="0"/>
              <a:t>So let’s start with a 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1:03:20</a:t>
            </a:r>
          </a:p>
          <a:p>
            <a:r>
              <a:rPr lang="en-US" dirty="0"/>
              <a:t>So in early childhood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1:33:16</a:t>
            </a:r>
          </a:p>
          <a:p>
            <a:r>
              <a:rPr lang="en-US" dirty="0"/>
              <a:t>And then at age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1:57:11</a:t>
            </a:r>
          </a:p>
          <a:p>
            <a:r>
              <a:rPr lang="en-US" dirty="0"/>
              <a:t>So we have resistance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2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2:35:04</a:t>
            </a:r>
          </a:p>
          <a:p>
            <a:r>
              <a:rPr lang="en-US" dirty="0"/>
              <a:t>So now Jeffrey’s</a:t>
            </a:r>
          </a:p>
          <a:p>
            <a:endParaRPr lang="en-US" dirty="0"/>
          </a:p>
          <a:p>
            <a:r>
              <a:rPr lang="en-US" dirty="0"/>
              <a:t>At 2:51:13 </a:t>
            </a:r>
          </a:p>
          <a:p>
            <a:r>
              <a:rPr lang="en-US" dirty="0"/>
              <a:t>GO FULL SCREEN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7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3:45:16</a:t>
            </a:r>
          </a:p>
          <a:p>
            <a:r>
              <a:rPr lang="en-US" dirty="0"/>
              <a:t>After he says….I’m not sure</a:t>
            </a:r>
          </a:p>
          <a:p>
            <a:br>
              <a:rPr lang="en-US" dirty="0"/>
            </a:br>
            <a:r>
              <a:rPr lang="en-US" dirty="0"/>
              <a:t>Stay in full screen and we can go back to normal view when they come out of the audience response with slide 10 at 4:06:23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4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7E6EAE-03DE-7F43-BFF5-8D64A0C0C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3" y="2528132"/>
            <a:ext cx="6618693" cy="615553"/>
          </a:xfrm>
        </p:spPr>
        <p:txBody>
          <a:bodyPr lIns="0" anchor="b"/>
          <a:lstStyle>
            <a:lvl1pPr algn="l">
              <a:defRPr b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9273" y="3277801"/>
            <a:ext cx="6618692" cy="1154906"/>
          </a:xfrm>
        </p:spPr>
        <p:txBody>
          <a:bodyPr lIns="0"/>
          <a:lstStyle>
            <a:lvl1pPr marL="0" indent="0"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B4D64FF-DA9E-5643-B81D-FEDC7CD849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0398" y="4869126"/>
            <a:ext cx="1426761" cy="1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93A72-1176-AC45-BBF4-B4F41D5C1E6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1680"/>
            <a:ext cx="8309810" cy="563231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5C2C29-AC7E-534E-A2FC-D9AC250BE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91050"/>
            <a:ext cx="8604250" cy="552450"/>
          </a:xfrm>
        </p:spPr>
        <p:txBody>
          <a:bodyPr lIns="320040" tIns="0" rIns="0" bIns="118872" anchor="b" anchorCtr="0"/>
          <a:lstStyle>
            <a:lvl1pPr marL="0" indent="0">
              <a:buNone/>
              <a:defRPr sz="1000"/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DF671D3-9015-524F-AAF7-15813A8805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176" y="4931975"/>
            <a:ext cx="1132436" cy="15764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64C854-1564-4848-B782-28AB5DCF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 lIns="0">
            <a:spAutoFit/>
          </a:bodyPr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65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88CD64-F2BF-B042-AF92-088FA8EE8869}"/>
              </a:ext>
            </a:extLst>
          </p:cNvPr>
          <p:cNvSpPr/>
          <p:nvPr userDrawn="1"/>
        </p:nvSpPr>
        <p:spPr>
          <a:xfrm>
            <a:off x="0" y="1"/>
            <a:ext cx="9144000" cy="116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E3A8C9-E94A-E946-841F-D007CCE0701A}"/>
              </a:ext>
            </a:extLst>
          </p:cNvPr>
          <p:cNvSpPr/>
          <p:nvPr userDrawn="1"/>
        </p:nvSpPr>
        <p:spPr>
          <a:xfrm>
            <a:off x="0" y="0"/>
            <a:ext cx="9144000" cy="86868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5EB757-9499-DA4D-A264-4638BF1D278E}"/>
              </a:ext>
            </a:extLst>
          </p:cNvPr>
          <p:cNvCxnSpPr/>
          <p:nvPr userDrawn="1"/>
        </p:nvCxnSpPr>
        <p:spPr>
          <a:xfrm>
            <a:off x="0" y="851065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5271D-9220-2A4D-B256-FBD9DE0A9B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955" t="14259" r="37968" b="32219"/>
          <a:stretch/>
        </p:blipFill>
        <p:spPr>
          <a:xfrm flipH="1">
            <a:off x="8305016" y="1"/>
            <a:ext cx="838984" cy="868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4D5821-852E-CD44-B889-ABD5178E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636"/>
            <a:ext cx="8305016" cy="5394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B0889F-2389-2A4D-A6BF-A918F43FF8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85838"/>
            <a:ext cx="9144000" cy="23386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AA85DF-765B-0042-B459-ECCF7D8CB4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799013"/>
            <a:ext cx="9144000" cy="344487"/>
          </a:xfrm>
        </p:spPr>
        <p:txBody>
          <a:bodyPr tIns="0" rIns="0" bIns="137160" anchor="b" anchorCtr="0"/>
          <a:lstStyle>
            <a:lvl1pPr marL="0" indent="0"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96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vy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234" y="46425"/>
            <a:ext cx="8530684" cy="5632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3" y="788270"/>
            <a:ext cx="8564137" cy="1844095"/>
          </a:xfrm>
        </p:spPr>
        <p:txBody>
          <a:bodyPr wrap="square">
            <a:spAutoFit/>
          </a:bodyPr>
          <a:lstStyle>
            <a:lvl2pPr marL="739775" indent="-282575">
              <a:buClr>
                <a:schemeClr val="accent2"/>
              </a:buClr>
              <a:buFont typeface="Arial"/>
              <a:buChar char="●"/>
              <a:defRPr/>
            </a:lvl2pPr>
            <a:lvl3pPr marL="1078992" indent="-283464">
              <a:buClr>
                <a:schemeClr val="accent3"/>
              </a:buClr>
              <a:buFont typeface="Lucida Grande"/>
              <a:buChar char="-"/>
              <a:defRPr/>
            </a:lvl3pPr>
            <a:lvl4pPr marL="1481328" indent="-283464">
              <a:buClr>
                <a:schemeClr val="accent3"/>
              </a:buClr>
              <a:buFont typeface="Lucida Grande"/>
              <a:buChar char="-"/>
              <a:defRPr/>
            </a:lvl4pPr>
            <a:lvl5pPr marL="1883664" indent="-283464">
              <a:buClr>
                <a:schemeClr val="accent3"/>
              </a:buClr>
              <a:buFont typeface="Lucida Grande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21489"/>
            <a:ext cx="9144000" cy="322011"/>
          </a:xfrm>
        </p:spPr>
        <p:txBody>
          <a:bodyPr vert="horz" wrap="square" lIns="347472" tIns="0" rIns="0" bIns="182880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4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84562"/>
            <a:ext cx="8154333" cy="6155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134785"/>
            <a:ext cx="8158147" cy="3488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0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15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bo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751C4-2EB4-A947-BF4B-274ACB5DA7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275" y="448866"/>
            <a:ext cx="8001000" cy="42421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596646" indent="0" algn="ctr">
              <a:buNone/>
              <a:defRPr>
                <a:solidFill>
                  <a:schemeClr val="bg2"/>
                </a:solidFill>
              </a:defRPr>
            </a:lvl3pPr>
            <a:lvl4pPr marL="898398" indent="0" algn="ctr">
              <a:buNone/>
              <a:defRPr>
                <a:solidFill>
                  <a:schemeClr val="bg2"/>
                </a:solidFill>
              </a:defRPr>
            </a:lvl4pPr>
            <a:lvl5pPr marL="120015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D038295-54FC-E948-924E-66DFA78184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0398" y="4869126"/>
            <a:ext cx="1426761" cy="1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9AE9B2-B3F1-7545-9628-B1316E415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5" t="5722" r="6694" b="12868"/>
          <a:stretch/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9870" y="414324"/>
            <a:ext cx="7771961" cy="510909"/>
          </a:xfrm>
          <a:effectLst/>
        </p:spPr>
        <p:txBody>
          <a:bodyPr wrap="square" lIns="0">
            <a:spAutoFit/>
          </a:bodyPr>
          <a:lstStyle>
            <a:lvl1pPr>
              <a:defRPr sz="32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69" y="968322"/>
            <a:ext cx="7771961" cy="466281"/>
          </a:xfrm>
        </p:spPr>
        <p:txBody>
          <a:bodyPr wrap="square" lIns="0" rIns="0">
            <a:spAutoFit/>
          </a:bodyPr>
          <a:lstStyle>
            <a:lvl1pPr marL="9525" indent="0">
              <a:buFont typeface="Arial" panose="020B0604020202020204" pitchFamily="34" charset="0"/>
              <a:buNone/>
              <a:defRPr sz="2800" b="0"/>
            </a:lvl1pPr>
            <a:lvl2pPr marL="9525" indent="0">
              <a:buClr>
                <a:schemeClr val="accent3"/>
              </a:buClr>
              <a:buSzPct val="115000"/>
              <a:buFont typeface="Lucida Grande"/>
              <a:buNone/>
              <a:tabLst/>
              <a:defRPr/>
            </a:lvl2pPr>
            <a:lvl3pPr marL="9525" indent="0">
              <a:buClr>
                <a:schemeClr val="accent4"/>
              </a:buClr>
              <a:buFont typeface="Arial" panose="020B0604020202020204" pitchFamily="34" charset="0"/>
              <a:buNone/>
              <a:defRPr/>
            </a:lvl3pPr>
            <a:lvl4pPr marL="9525" indent="0">
              <a:buClr>
                <a:schemeClr val="accent4"/>
              </a:buClr>
              <a:buFont typeface="Arial" panose="020B0604020202020204" pitchFamily="34" charset="0"/>
              <a:buNone/>
              <a:defRPr/>
            </a:lvl4pPr>
            <a:lvl5pPr marL="9525" indent="0">
              <a:buClr>
                <a:schemeClr val="accent4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E21FFE-2365-2742-8B58-9AC7FC18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23814" y="552597"/>
            <a:ext cx="1136945" cy="1339998"/>
          </a:xfrm>
          <a:ln w="254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9028E1-AE6B-FA40-B68C-266FBCB23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0002" y="4512081"/>
            <a:ext cx="1132436" cy="1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33387"/>
            <a:ext cx="8309810" cy="563231"/>
          </a:xfrm>
        </p:spPr>
        <p:txBody>
          <a:bodyPr wrap="square" lIns="0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 lIns="0">
            <a:spAutoFit/>
          </a:bodyPr>
          <a:lstStyle>
            <a:lvl1pPr>
              <a:buClr>
                <a:schemeClr val="accent6">
                  <a:lumMod val="50000"/>
                </a:schemeClr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905743"/>
            <a:ext cx="9144000" cy="237757"/>
          </a:xfrm>
        </p:spPr>
        <p:txBody>
          <a:bodyPr vert="horz" wrap="square" lIns="320040" tIns="0" rIns="0" bIns="118872" rtlCol="0" anchor="b" anchorCtr="0">
            <a:spAutoFit/>
          </a:bodyPr>
          <a:lstStyle>
            <a:lvl1pPr>
              <a:spcBef>
                <a:spcPts val="300"/>
              </a:spcBef>
              <a:buNone/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88467"/>
            <a:ext cx="8309810" cy="510909"/>
          </a:xfrm>
        </p:spPr>
        <p:txBody>
          <a:bodyPr wrap="square" lIns="0" anchor="b" anchorCtr="0">
            <a:spAutoFit/>
          </a:bodyPr>
          <a:lstStyle>
            <a:lvl1pPr>
              <a:defRPr sz="320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 lIns="0">
            <a:spAutoFit/>
          </a:bodyPr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095" y="469298"/>
            <a:ext cx="8309810" cy="461665"/>
          </a:xfrm>
        </p:spPr>
        <p:txBody>
          <a:bodyPr vert="horz" wrap="square" lIns="0" tIns="45720" rIns="91440" bIns="45720" rtlCol="0" anchor="b" anchorCtr="0">
            <a:sp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8726905" cy="250838"/>
          </a:xfrm>
        </p:spPr>
        <p:txBody>
          <a:bodyPr vert="horz" wrap="square" lIns="32004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9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155519"/>
            <a:ext cx="8309810" cy="615553"/>
          </a:xfrm>
        </p:spPr>
        <p:txBody>
          <a:bodyPr lIns="0"/>
          <a:lstStyle>
            <a:lvl1pPr>
              <a:defRPr baseline="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Audience Response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095" y="2035035"/>
            <a:ext cx="8309810" cy="510909"/>
          </a:xfrm>
        </p:spPr>
        <p:txBody>
          <a:bodyPr wrap="square" lIns="0">
            <a:spAutoFit/>
          </a:bodyPr>
          <a:lstStyle>
            <a:lvl1pPr marL="0" indent="0">
              <a:buSzPct val="100000"/>
              <a:buFont typeface="+mj-lt"/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7095" y="2871345"/>
            <a:ext cx="8309810" cy="458587"/>
          </a:xfrm>
        </p:spPr>
        <p:txBody>
          <a:bodyPr wrap="square" lIns="0">
            <a:spAutoFit/>
          </a:bodyPr>
          <a:lstStyle>
            <a:lvl1pPr marL="385763" indent="-385763">
              <a:buClr>
                <a:schemeClr val="accent2"/>
              </a:buClr>
              <a:buSzPct val="100000"/>
              <a:buFont typeface="+mj-lt"/>
              <a:buAutoNum type="alphaUcPeriod"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 lIns="0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7095" y="1155031"/>
            <a:ext cx="4018379" cy="2826378"/>
          </a:xfrm>
        </p:spPr>
        <p:txBody>
          <a:bodyPr wrap="square" lIns="0">
            <a:noAutofit/>
          </a:bodyPr>
          <a:lstStyle>
            <a:lvl1pPr marL="260747" indent="-260747">
              <a:defRPr sz="2800"/>
            </a:lvl1pPr>
            <a:lvl2pPr>
              <a:buClr>
                <a:schemeClr val="accent3"/>
              </a:buClr>
              <a:defRPr sz="2400"/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accent3"/>
              </a:buClr>
              <a:defRPr sz="2400"/>
            </a:lvl4pPr>
            <a:lvl5pPr>
              <a:buClr>
                <a:schemeClr val="accent3"/>
              </a:buCl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4073" y="1155031"/>
            <a:ext cx="4062831" cy="2826378"/>
          </a:xfrm>
        </p:spPr>
        <p:txBody>
          <a:bodyPr wrap="square" lIns="0">
            <a:noAutofit/>
          </a:bodyPr>
          <a:lstStyle>
            <a:lvl1pPr marL="260747" indent="-260747">
              <a:defRPr sz="2800"/>
            </a:lvl1pPr>
            <a:lvl2pPr>
              <a:buClr>
                <a:schemeClr val="accent3"/>
              </a:buClr>
              <a:defRPr sz="2400"/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accent3"/>
              </a:buClr>
              <a:defRPr sz="2400"/>
            </a:lvl4pPr>
            <a:lvl5pPr>
              <a:buClr>
                <a:schemeClr val="accent3"/>
              </a:buCl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8726904" cy="250838"/>
          </a:xfrm>
        </p:spPr>
        <p:txBody>
          <a:bodyPr vert="horz" wrap="square" lIns="32004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2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 lIns="0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8726905" cy="250838"/>
          </a:xfrm>
        </p:spPr>
        <p:txBody>
          <a:bodyPr vert="horz" wrap="square" lIns="32004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3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8726905" cy="250838"/>
          </a:xfrm>
        </p:spPr>
        <p:txBody>
          <a:bodyPr vert="horz" wrap="square" lIns="320040" tIns="0" rIns="0" bIns="118872" rtlCol="0" anchor="b" anchorCtr="0">
            <a:spAutoFit/>
          </a:bodyPr>
          <a:lstStyle>
            <a:lvl1pPr>
              <a:buFont typeface="Arial"/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AC3AB-AD2E-0449-AB9D-83397BDE4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b="5943"/>
          <a:stretch/>
        </p:blipFill>
        <p:spPr>
          <a:xfrm>
            <a:off x="0" y="3577"/>
            <a:ext cx="9144000" cy="9575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799" y="155519"/>
            <a:ext cx="8455242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799" y="1082112"/>
            <a:ext cx="8455242" cy="36055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56BB2-E53F-B749-873F-483CF623858D}"/>
              </a:ext>
            </a:extLst>
          </p:cNvPr>
          <p:cNvSpPr/>
          <p:nvPr userDrawn="1"/>
        </p:nvSpPr>
        <p:spPr>
          <a:xfrm flipV="1">
            <a:off x="0" y="901939"/>
            <a:ext cx="9144000" cy="857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3"/>
              </a:solidFill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D008464-AD99-D747-B803-48E3931AEB6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957776" y="4909159"/>
            <a:ext cx="1132436" cy="1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45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7" r:id="rId11"/>
    <p:sldLayoutId id="2147483748" r:id="rId12"/>
    <p:sldLayoutId id="2147483749" r:id="rId13"/>
    <p:sldLayoutId id="21474837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00" b="1" kern="1200" cap="none" baseline="0"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59556" indent="-259556" algn="l" defTabSz="685800" rtl="0" eaLnBrk="1" latinLnBrk="0" hangingPunct="1">
        <a:lnSpc>
          <a:spcPct val="85000"/>
        </a:lnSpc>
        <a:spcBef>
          <a:spcPts val="600"/>
        </a:spcBef>
        <a:buClr>
          <a:schemeClr val="accent1"/>
        </a:buClr>
        <a:buSzPct val="115000"/>
        <a:buFont typeface="Arial"/>
        <a:buChar char="●"/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554831" indent="-211931" algn="l" defTabSz="685800" rtl="0" eaLnBrk="1" latinLnBrk="0" hangingPunct="1">
        <a:lnSpc>
          <a:spcPct val="85000"/>
        </a:lnSpc>
        <a:spcBef>
          <a:spcPts val="0"/>
        </a:spcBef>
        <a:buClr>
          <a:schemeClr val="accent3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2pPr>
      <a:lvl3pPr marL="809244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3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3pPr>
      <a:lvl4pPr marL="1110996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3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4pPr>
      <a:lvl5pPr marL="1412748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3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en/guidelines/adult-and-adolescent-arv/whats-new-guidelin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87" y="2633639"/>
            <a:ext cx="6627382" cy="1348061"/>
          </a:xfrm>
        </p:spPr>
        <p:txBody>
          <a:bodyPr/>
          <a:lstStyle/>
          <a:p>
            <a:r>
              <a:rPr lang="en-US" sz="3200" dirty="0">
                <a:effectLst/>
              </a:rPr>
              <a:t>Switching Antiretroviral Therapy (ART) in Your African American Patients: When and How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1E0DB-68E6-F54B-9682-8BFE47DB0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87" y="736168"/>
            <a:ext cx="3204151" cy="1413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83C837-EF53-3141-97C1-0CEC25E02C1C}"/>
              </a:ext>
            </a:extLst>
          </p:cNvPr>
          <p:cNvSpPr/>
          <p:nvPr/>
        </p:nvSpPr>
        <p:spPr>
          <a:xfrm>
            <a:off x="523075" y="4038000"/>
            <a:ext cx="6395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Supported by an educational grant from Gilead Sciences, Inc.</a:t>
            </a:r>
          </a:p>
        </p:txBody>
      </p:sp>
    </p:spTree>
    <p:extLst>
      <p:ext uri="{BB962C8B-B14F-4D97-AF65-F5344CB8AC3E}">
        <p14:creationId xmlns:p14="http://schemas.microsoft.com/office/powerpoint/2010/main" val="20086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C5D3EB-EFAB-420F-B040-B6051390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50260"/>
            <a:ext cx="8309810" cy="929485"/>
          </a:xfrm>
        </p:spPr>
        <p:txBody>
          <a:bodyPr/>
          <a:lstStyle/>
          <a:p>
            <a:r>
              <a:rPr lang="en-US" sz="3200" dirty="0"/>
              <a:t>Factors to Consider Before Switching or Simplifying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7095E-EC1A-0A45-90BE-AE91D262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555589"/>
          </a:xfrm>
        </p:spPr>
        <p:txBody>
          <a:bodyPr/>
          <a:lstStyle/>
          <a:p>
            <a:r>
              <a:rPr lang="en-US" sz="2300" dirty="0"/>
              <a:t>Review of a patient’s full treatment history is critical before initiating a treatment switch</a:t>
            </a:r>
            <a:r>
              <a:rPr lang="en-US" sz="2300" baseline="30000" dirty="0"/>
              <a:t>1</a:t>
            </a:r>
            <a:endParaRPr lang="en-US" sz="2300" dirty="0"/>
          </a:p>
          <a:p>
            <a:pPr lvl="1"/>
            <a:r>
              <a:rPr lang="en-US" sz="2300" dirty="0"/>
              <a:t>History of multiple virologic failures or pre-treatment drug resistance</a:t>
            </a:r>
          </a:p>
          <a:p>
            <a:pPr lvl="1"/>
            <a:r>
              <a:rPr lang="en-US" sz="2300" dirty="0"/>
              <a:t>Review of cumulative resistance test results </a:t>
            </a:r>
          </a:p>
          <a:p>
            <a:pPr lvl="1"/>
            <a:r>
              <a:rPr lang="en-US" sz="2300" dirty="0"/>
              <a:t>Clinical response to prior regimens</a:t>
            </a:r>
          </a:p>
          <a:p>
            <a:pPr lvl="1"/>
            <a:r>
              <a:rPr lang="en-US" sz="2300" dirty="0"/>
              <a:t>Past treatment-associated intolerance, toxicities, or adverse events</a:t>
            </a:r>
          </a:p>
          <a:p>
            <a:r>
              <a:rPr lang="en-US" sz="2300" dirty="0"/>
              <a:t>Review active medication list, including herbal supplements and over-the-counter medications, for DDIs</a:t>
            </a:r>
            <a:r>
              <a:rPr lang="en-US" sz="2300" baseline="30000" dirty="0"/>
              <a:t>1</a:t>
            </a:r>
            <a:endParaRPr lang="en-US" sz="2300" dirty="0"/>
          </a:p>
          <a:p>
            <a:r>
              <a:rPr lang="en-US" sz="2300" dirty="0"/>
              <a:t>Always consider patient preference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1DE260-00C9-40D7-9047-3A03C3A45B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70294"/>
            <a:ext cx="9144000" cy="473206"/>
          </a:xfrm>
        </p:spPr>
        <p:txBody>
          <a:bodyPr/>
          <a:lstStyle/>
          <a:p>
            <a:pPr marL="0" indent="0"/>
            <a:r>
              <a:rPr lang="en-US" sz="900" dirty="0"/>
              <a:t>DDIs = drug-drug interactions</a:t>
            </a:r>
            <a:br>
              <a:rPr lang="en-US" sz="900" dirty="0"/>
            </a:br>
            <a:r>
              <a:rPr lang="en-US" sz="900" dirty="0"/>
              <a:t>1. Panel on Antiretroviral Guidelines for Adults and Adolescents. Guidelines for the Use of Antiretroviral Agents in Adults and Adolescents with HIV. Department of Health </a:t>
            </a:r>
            <a:br>
              <a:rPr lang="en-US" sz="900" dirty="0"/>
            </a:br>
            <a:r>
              <a:rPr lang="en-US" sz="900" dirty="0"/>
              <a:t>and Human Services. https://clinicalinfo.hiv.gov/en/guidelines/adult-and-adolescent-arv/whats-new-guidelines. Accessed July 27, 2021.</a:t>
            </a:r>
          </a:p>
        </p:txBody>
      </p:sp>
    </p:spTree>
    <p:extLst>
      <p:ext uri="{BB962C8B-B14F-4D97-AF65-F5344CB8AC3E}">
        <p14:creationId xmlns:p14="http://schemas.microsoft.com/office/powerpoint/2010/main" val="3731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D58C-6535-E348-A274-34553CCD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Clinic Visit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4F31-8F8C-4647-B5B1-E246B48D6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B3A2C5C-5DFC-BF48-9008-912DB2BB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190653-4F19-C940-9F00-707FE77D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68136"/>
            <a:ext cx="8309810" cy="929485"/>
          </a:xfrm>
        </p:spPr>
        <p:txBody>
          <a:bodyPr/>
          <a:lstStyle/>
          <a:p>
            <a:r>
              <a:rPr lang="en-US" dirty="0"/>
              <a:t>To which antiretroviral agent(s) would you choose to switch Jeffrey?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C1FD2FC-7B62-B04A-9C06-6B8D2C3358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095" y="2082511"/>
            <a:ext cx="8309810" cy="2674578"/>
          </a:xfrm>
        </p:spPr>
        <p:txBody>
          <a:bodyPr/>
          <a:lstStyle/>
          <a:p>
            <a:r>
              <a:rPr lang="en-US" dirty="0"/>
              <a:t>Dolutegravir plus emtricitabine/TAF</a:t>
            </a:r>
          </a:p>
          <a:p>
            <a:r>
              <a:rPr lang="en-US" dirty="0"/>
              <a:t>Bictegravir/emtricitabine/TAF</a:t>
            </a:r>
          </a:p>
          <a:p>
            <a:r>
              <a:rPr lang="en-US" dirty="0" err="1"/>
              <a:t>Doravirine</a:t>
            </a:r>
            <a:r>
              <a:rPr lang="en-US" dirty="0"/>
              <a:t>/lamivudine/TDF</a:t>
            </a:r>
          </a:p>
          <a:p>
            <a:r>
              <a:rPr lang="en-US" dirty="0"/>
              <a:t>Lamivudine/dolutegravir</a:t>
            </a:r>
          </a:p>
          <a:p>
            <a:r>
              <a:rPr lang="en-US" dirty="0" err="1"/>
              <a:t>Rilpivirine</a:t>
            </a:r>
            <a:r>
              <a:rPr lang="en-US" dirty="0"/>
              <a:t> (RPV)/dolutegravir</a:t>
            </a:r>
          </a:p>
          <a:p>
            <a:r>
              <a:rPr lang="en-US" dirty="0"/>
              <a:t>I’m not sure</a:t>
            </a:r>
          </a:p>
        </p:txBody>
      </p:sp>
    </p:spTree>
    <p:extLst>
      <p:ext uri="{BB962C8B-B14F-4D97-AF65-F5344CB8AC3E}">
        <p14:creationId xmlns:p14="http://schemas.microsoft.com/office/powerpoint/2010/main" val="267102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6FAC4-0140-6C4A-B5F4-C757B17E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DAWNING Trial: Dolutegravir vs Lopinavir, Each With 2 NRTIs for First-Line Treatment Failure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E3D7CDE-BAF6-4279-97DF-AECB7E99D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08102"/>
            <a:ext cx="8604250" cy="335397"/>
          </a:xfrm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wk</a:t>
            </a:r>
            <a:r>
              <a:rPr lang="en-US" dirty="0">
                <a:solidFill>
                  <a:schemeClr val="accent2"/>
                </a:solidFill>
              </a:rPr>
              <a:t> = week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Aboud M, et al. </a:t>
            </a:r>
            <a:r>
              <a:rPr lang="en-US" i="1" dirty="0">
                <a:solidFill>
                  <a:schemeClr val="accent2"/>
                </a:solidFill>
              </a:rPr>
              <a:t>Lancet Infect Dis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2019;19(3):253-264.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444B9-B32E-934F-92EA-FE886AB7C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4240270" cy="3779496"/>
          </a:xfrm>
        </p:spPr>
        <p:txBody>
          <a:bodyPr/>
          <a:lstStyle/>
          <a:p>
            <a:r>
              <a:rPr lang="en-US" sz="2150" dirty="0"/>
              <a:t>Demonstrated that dolutegravir (DTG) was superior to PI ritonavir-boosted lopinavir in viral suppression at </a:t>
            </a:r>
            <a:r>
              <a:rPr lang="en-US" sz="2150" dirty="0" err="1"/>
              <a:t>wk</a:t>
            </a:r>
            <a:r>
              <a:rPr lang="en-US" sz="2150" dirty="0"/>
              <a:t> 48 when either drug administered with 2 NRTIs in treatment failures</a:t>
            </a:r>
          </a:p>
          <a:p>
            <a:r>
              <a:rPr lang="en-US" sz="2150" dirty="0"/>
              <a:t>Support DTG + 2 NRTIs as option for second-line therapy for patients with virologic failure</a:t>
            </a:r>
          </a:p>
          <a:p>
            <a:pPr lvl="1"/>
            <a:r>
              <a:rPr lang="en-US" sz="2150" dirty="0"/>
              <a:t>Suggests one fully NRTI combined with DTG is highly effective</a:t>
            </a:r>
          </a:p>
          <a:p>
            <a:pPr lvl="1"/>
            <a:endParaRPr lang="en-US" sz="1800" dirty="0"/>
          </a:p>
        </p:txBody>
      </p:sp>
      <p:pic>
        <p:nvPicPr>
          <p:cNvPr id="5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AF3BFA53-2C9F-4845-ACDB-E476EC490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" t="3416" r="3984" b="2659"/>
          <a:stretch/>
        </p:blipFill>
        <p:spPr>
          <a:xfrm>
            <a:off x="4864975" y="866945"/>
            <a:ext cx="3982184" cy="39146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DE4928F-EA8F-4C1B-9E84-34F005D2A717}"/>
                  </a:ext>
                </a:extLst>
              </p14:cNvPr>
              <p14:cNvContentPartPr/>
              <p14:nvPr/>
            </p14:nvContentPartPr>
            <p14:xfrm>
              <a:off x="-333690" y="273310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DE4928F-EA8F-4C1B-9E84-34F005D2A7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6330" y="267046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6A2DF9-635A-48E7-A05E-6216E10EFEFA}"/>
                  </a:ext>
                </a:extLst>
              </p14:cNvPr>
              <p14:cNvContentPartPr/>
              <p14:nvPr/>
            </p14:nvContentPartPr>
            <p14:xfrm>
              <a:off x="6418470" y="4685385"/>
              <a:ext cx="1191960" cy="4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6A2DF9-635A-48E7-A05E-6216E10EFE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5830" y="4622745"/>
                <a:ext cx="13176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04A5FCB-22DB-4BC6-B289-68DF70F7B361}"/>
                  </a:ext>
                </a:extLst>
              </p14:cNvPr>
              <p14:cNvContentPartPr/>
              <p14:nvPr/>
            </p14:nvContentPartPr>
            <p14:xfrm>
              <a:off x="4893150" y="1673265"/>
              <a:ext cx="98640" cy="209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04A5FCB-22DB-4BC6-B289-68DF70F7B3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0150" y="1610625"/>
                <a:ext cx="224280" cy="2224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EC8CA66-E3EE-43F9-9BBF-B71D095311EA}"/>
              </a:ext>
            </a:extLst>
          </p:cNvPr>
          <p:cNvSpPr txBox="1"/>
          <p:nvPr/>
        </p:nvSpPr>
        <p:spPr>
          <a:xfrm>
            <a:off x="5717005" y="4650745"/>
            <a:ext cx="3009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Time since start of treatment (weeks)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0D8F2-A735-4396-9EC4-316073EDE66F}"/>
              </a:ext>
            </a:extLst>
          </p:cNvPr>
          <p:cNvSpPr txBox="1"/>
          <p:nvPr/>
        </p:nvSpPr>
        <p:spPr>
          <a:xfrm rot="16200000">
            <a:off x="3115123" y="2418219"/>
            <a:ext cx="3343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Proportion (95% CI) of participants achieving viral 		suppression (%)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941674-8489-4112-B95E-26FE5810A00C}"/>
                  </a:ext>
                </a:extLst>
              </p14:cNvPr>
              <p14:cNvContentPartPr/>
              <p14:nvPr/>
            </p14:nvContentPartPr>
            <p14:xfrm>
              <a:off x="8467230" y="1027785"/>
              <a:ext cx="309240" cy="48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941674-8489-4112-B95E-26FE5810A0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31590" y="992145"/>
                <a:ext cx="3808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A21D02-F00F-44EE-B6D1-6A05CCC04D8F}"/>
                  </a:ext>
                </a:extLst>
              </p14:cNvPr>
              <p14:cNvContentPartPr/>
              <p14:nvPr/>
            </p14:nvContentPartPr>
            <p14:xfrm>
              <a:off x="7372830" y="921225"/>
              <a:ext cx="115200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A21D02-F00F-44EE-B6D1-6A05CCC04D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37190" y="885225"/>
                <a:ext cx="1223640" cy="2660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EC85C3F-C66C-4481-80DC-53442D13F7BC}"/>
              </a:ext>
            </a:extLst>
          </p:cNvPr>
          <p:cNvSpPr txBox="1"/>
          <p:nvPr/>
        </p:nvSpPr>
        <p:spPr>
          <a:xfrm>
            <a:off x="7233116" y="817164"/>
            <a:ext cx="2076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Dolutegravir plus two NRTIs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994EB5-CD0B-4566-9A1B-FEDE393D0660}"/>
              </a:ext>
            </a:extLst>
          </p:cNvPr>
          <p:cNvSpPr txBox="1"/>
          <p:nvPr/>
        </p:nvSpPr>
        <p:spPr>
          <a:xfrm>
            <a:off x="7236403" y="960039"/>
            <a:ext cx="2076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Ritonavir-boosted lopinavir plus two NRTIs</a:t>
            </a:r>
          </a:p>
        </p:txBody>
      </p:sp>
    </p:spTree>
    <p:extLst>
      <p:ext uri="{BB962C8B-B14F-4D97-AF65-F5344CB8AC3E}">
        <p14:creationId xmlns:p14="http://schemas.microsoft.com/office/powerpoint/2010/main" val="33914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7DC4-F508-E34B-A8D2-5663B625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-80545"/>
            <a:ext cx="8886824" cy="1191095"/>
          </a:xfrm>
        </p:spPr>
        <p:txBody>
          <a:bodyPr/>
          <a:lstStyle/>
          <a:p>
            <a:r>
              <a:rPr lang="en-US" sz="2800" dirty="0"/>
              <a:t>Viral Suppression Maintained at Week 48 in Patients Switched from Dolutegravir to Bictegravir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D6681-55AE-0042-976E-14904FEE5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85177"/>
            <a:ext cx="9144000" cy="381643"/>
          </a:xfrm>
        </p:spPr>
        <p:txBody>
          <a:bodyPr/>
          <a:lstStyle/>
          <a:p>
            <a:pPr marL="0" indent="0"/>
            <a:r>
              <a:rPr lang="en-US" sz="1000" dirty="0"/>
              <a:t>B/F/TAF = Bictegravir/emtricitabine/TAF</a:t>
            </a:r>
            <a:br>
              <a:rPr lang="en-US" sz="1000" dirty="0"/>
            </a:br>
            <a:r>
              <a:rPr lang="en-US" sz="1000" dirty="0"/>
              <a:t>Sax PE, et al. </a:t>
            </a:r>
            <a:r>
              <a:rPr lang="en-US" sz="1000" i="1" dirty="0"/>
              <a:t>Clin Infec Dis </a:t>
            </a:r>
            <a:r>
              <a:rPr lang="en-US" sz="1000" dirty="0"/>
              <a:t>2021;73(2):e485-e493.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D5F69-26C9-DF4E-8D57-F354222399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9233" y="1666909"/>
            <a:ext cx="7365534" cy="2730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AE6A2B-3ED0-4B25-B4FC-DACC6A105987}"/>
              </a:ext>
            </a:extLst>
          </p:cNvPr>
          <p:cNvSpPr txBox="1"/>
          <p:nvPr/>
        </p:nvSpPr>
        <p:spPr>
          <a:xfrm>
            <a:off x="1211379" y="1333153"/>
            <a:ext cx="407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Virologic Outcome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9C371-4ABC-42C5-B0A7-2A083A16E458}"/>
              </a:ext>
            </a:extLst>
          </p:cNvPr>
          <p:cNvSpPr txBox="1"/>
          <p:nvPr/>
        </p:nvSpPr>
        <p:spPr>
          <a:xfrm>
            <a:off x="5641859" y="1318784"/>
            <a:ext cx="261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Treatment Difference in </a:t>
            </a:r>
            <a:r>
              <a:rPr lang="en-US" sz="1400"/>
              <a:t>RNA </a:t>
            </a:r>
            <a:br>
              <a:rPr lang="en-US" sz="1400"/>
            </a:br>
            <a:r>
              <a:rPr lang="en-US" sz="1400"/>
              <a:t>≥ </a:t>
            </a:r>
            <a:r>
              <a:rPr lang="en-US" sz="1400" dirty="0"/>
              <a:t>50, %(95.001% CI)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0D431-94DE-4EA0-8E42-ADAD4351E606}"/>
              </a:ext>
            </a:extLst>
          </p:cNvPr>
          <p:cNvCxnSpPr/>
          <p:nvPr/>
        </p:nvCxnSpPr>
        <p:spPr>
          <a:xfrm>
            <a:off x="6947958" y="2198440"/>
            <a:ext cx="0" cy="1504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2322D2-BEF7-4AE3-84B0-5B3ADCD8076C}"/>
              </a:ext>
            </a:extLst>
          </p:cNvPr>
          <p:cNvSpPr txBox="1"/>
          <p:nvPr/>
        </p:nvSpPr>
        <p:spPr>
          <a:xfrm>
            <a:off x="1211379" y="3762448"/>
            <a:ext cx="1436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HIV-1 RNA ≥ 50 c/mL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F6802-9A9D-4B8B-8A0D-2975DCC2E05F}"/>
              </a:ext>
            </a:extLst>
          </p:cNvPr>
          <p:cNvSpPr txBox="1"/>
          <p:nvPr/>
        </p:nvSpPr>
        <p:spPr>
          <a:xfrm>
            <a:off x="2647949" y="3762448"/>
            <a:ext cx="1476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HIV-1 RNA </a:t>
            </a:r>
            <a:r>
              <a:rPr lang="en-US" sz="1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&lt;</a:t>
            </a:r>
            <a:r>
              <a:rPr lang="en-US" sz="1000" dirty="0"/>
              <a:t> 50 c/mL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D61899-10AD-4622-A050-F00C2DB88C0F}"/>
              </a:ext>
            </a:extLst>
          </p:cNvPr>
          <p:cNvSpPr txBox="1"/>
          <p:nvPr/>
        </p:nvSpPr>
        <p:spPr>
          <a:xfrm>
            <a:off x="4165482" y="3762448"/>
            <a:ext cx="1476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 Virologic Data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0331E7-8646-40EB-84E1-0142C9BDE93B}"/>
              </a:ext>
            </a:extLst>
          </p:cNvPr>
          <p:cNvSpPr txBox="1"/>
          <p:nvPr/>
        </p:nvSpPr>
        <p:spPr>
          <a:xfrm>
            <a:off x="4181475" y="1842032"/>
            <a:ext cx="127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B/F/TAF (n = 284)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E039C-24E2-4422-93A8-E2B6D6C7A579}"/>
              </a:ext>
            </a:extLst>
          </p:cNvPr>
          <p:cNvSpPr txBox="1"/>
          <p:nvPr/>
        </p:nvSpPr>
        <p:spPr>
          <a:xfrm>
            <a:off x="4171949" y="2023007"/>
            <a:ext cx="1562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DTG + F/TAF (n = 281)</a:t>
            </a:r>
          </a:p>
        </p:txBody>
      </p:sp>
    </p:spTree>
    <p:extLst>
      <p:ext uri="{BB962C8B-B14F-4D97-AF65-F5344CB8AC3E}">
        <p14:creationId xmlns:p14="http://schemas.microsoft.com/office/powerpoint/2010/main" val="39439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6D071-7C76-434F-822B-F8B8AB97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02582"/>
            <a:ext cx="8309810" cy="824841"/>
          </a:xfrm>
        </p:spPr>
        <p:txBody>
          <a:bodyPr/>
          <a:lstStyle/>
          <a:p>
            <a:r>
              <a:rPr lang="en-US" sz="2800" dirty="0"/>
              <a:t>Viral Suppression Maintained In Patients Switched from Dolutegravir to </a:t>
            </a:r>
            <a:r>
              <a:rPr lang="en-US" sz="2800" dirty="0" err="1"/>
              <a:t>Bictegravir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AB97F5-D3B6-DD4B-BB35-D04A0115B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7095" y="1142178"/>
                <a:ext cx="8309810" cy="3568669"/>
              </a:xfrm>
            </p:spPr>
            <p:txBody>
              <a:bodyPr/>
              <a:lstStyle/>
              <a:p>
                <a:r>
                  <a:rPr lang="en-US" sz="2400" dirty="0"/>
                  <a:t>Patients can safely switch from DTG + either F/TAF or F/TDF to single-tablet regimen of B/F/TAF</a:t>
                </a:r>
              </a:p>
              <a:p>
                <a:r>
                  <a:rPr lang="en-US" sz="2400" dirty="0"/>
                  <a:t>Viral suppression maintained regardless of resistance to NRTIs or prior history of treatment failure</a:t>
                </a:r>
              </a:p>
              <a:p>
                <a:pPr lvl="1"/>
                <a:r>
                  <a:rPr lang="en-US" sz="2200" dirty="0"/>
                  <a:t>At baseline,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200" dirty="0"/>
                  <a:t> 25% had NRTI resistance due to either prior virologic failure or treatment with non-suppressive single or dual NRTI-based therapies</a:t>
                </a:r>
              </a:p>
              <a:p>
                <a:r>
                  <a:rPr lang="en-US" sz="2400" dirty="0"/>
                  <a:t>Switch to B/F/TAF may be of interest in older adults or those with cardiovascular risk factors </a:t>
                </a:r>
              </a:p>
              <a:p>
                <a:pPr lvl="1"/>
                <a:r>
                  <a:rPr lang="en-US" sz="2200" dirty="0"/>
                  <a:t>Abacavir and some boosted PI-containing regimens have been associated with increased risk for cardiovascular events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AB97F5-D3B6-DD4B-BB35-D04A0115B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7095" y="1142178"/>
                <a:ext cx="8309810" cy="3568669"/>
              </a:xfrm>
              <a:blipFill>
                <a:blip r:embed="rId3"/>
                <a:stretch>
                  <a:fillRect l="-2287" t="-3534" r="-152" b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04937E-ACB3-4BB8-95F0-11184F44C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/>
          <a:lstStyle/>
          <a:p>
            <a:r>
              <a:rPr lang="en-US" sz="1000" dirty="0"/>
              <a:t>Sax PE, et al. </a:t>
            </a:r>
            <a:r>
              <a:rPr lang="en-US" sz="1000" i="1" dirty="0"/>
              <a:t>Clin </a:t>
            </a:r>
            <a:r>
              <a:rPr lang="en-US" sz="1000" i="1" dirty="0" err="1"/>
              <a:t>Infec</a:t>
            </a:r>
            <a:r>
              <a:rPr lang="en-US" sz="1000" i="1" dirty="0"/>
              <a:t> Dis. </a:t>
            </a:r>
            <a:r>
              <a:rPr lang="en-US" sz="1000" dirty="0"/>
              <a:t>2021;73(2):e485-e493.</a:t>
            </a:r>
          </a:p>
        </p:txBody>
      </p:sp>
    </p:spTree>
    <p:extLst>
      <p:ext uri="{BB962C8B-B14F-4D97-AF65-F5344CB8AC3E}">
        <p14:creationId xmlns:p14="http://schemas.microsoft.com/office/powerpoint/2010/main" val="37430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18753-436F-4FC9-A032-631FE46C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94146"/>
            <a:ext cx="8309810" cy="694036"/>
          </a:xfrm>
        </p:spPr>
        <p:txBody>
          <a:bodyPr/>
          <a:lstStyle/>
          <a:p>
            <a:r>
              <a:rPr lang="en-US" sz="2300" dirty="0"/>
              <a:t>BRAAVE 2020: Impact of BL Resistance on Outcomes Following Switch to B/F/TAF in Black Americans with HIV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BFDEDA-8C9D-DB4E-A5C9-6BEE334365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09535"/>
            <a:ext cx="7908761" cy="433965"/>
          </a:xfrm>
        </p:spPr>
        <p:txBody>
          <a:bodyPr/>
          <a:lstStyle/>
          <a:p>
            <a:pPr marL="0" indent="0"/>
            <a:r>
              <a:rPr lang="da-DK" altLang="en-US" sz="800" dirty="0">
                <a:solidFill>
                  <a:srgbClr val="455560"/>
                </a:solidFill>
                <a:latin typeface="+mn-lt"/>
                <a:ea typeface="MS PGothic" panose="020B0600070205080204" pitchFamily="34" charset="-128"/>
              </a:rPr>
              <a:t>3TC = </a:t>
            </a:r>
            <a:r>
              <a:rPr lang="en-US" sz="800" dirty="0">
                <a:solidFill>
                  <a:srgbClr val="455560"/>
                </a:solidFill>
                <a:latin typeface="+mn-lt"/>
              </a:rPr>
              <a:t>lamivudine; </a:t>
            </a:r>
            <a:r>
              <a:rPr lang="en-US" altLang="en-US" sz="800" spc="-8" dirty="0">
                <a:latin typeface="+mn-lt"/>
                <a:cs typeface="Arial" panose="020B0604020202020204" pitchFamily="34" charset="0"/>
              </a:rPr>
              <a:t>ABC = abacavir; BL = baseline; INSTI = integrase strand transfer inhibitor; FTC = </a:t>
            </a:r>
            <a:r>
              <a:rPr lang="da-DK" altLang="en-US" sz="800" dirty="0" err="1">
                <a:latin typeface="+mn-lt"/>
                <a:ea typeface="MS PGothic" panose="020B0600070205080204" pitchFamily="34" charset="-128"/>
              </a:rPr>
              <a:t>emtricitabine</a:t>
            </a:r>
            <a:r>
              <a:rPr lang="da-DK" altLang="en-US" sz="800" dirty="0">
                <a:solidFill>
                  <a:srgbClr val="455560"/>
                </a:solidFill>
                <a:latin typeface="+mn-lt"/>
                <a:ea typeface="MS PGothic" panose="020B0600070205080204" pitchFamily="34" charset="-128"/>
              </a:rPr>
              <a:t>; </a:t>
            </a:r>
            <a:r>
              <a:rPr lang="en-US" altLang="en-US" sz="800" spc="-8" dirty="0">
                <a:latin typeface="+mn-lt"/>
                <a:cs typeface="Arial" panose="020B0604020202020204" pitchFamily="34" charset="0"/>
              </a:rPr>
              <a:t>n = adults with HIV; N = number of participants; NNRTI = non-nucleoside reverse transcriptase inhibitor; PLWH = people living with HIV</a:t>
            </a:r>
            <a:br>
              <a:rPr lang="en-US" altLang="en-US" sz="800" spc="-8" dirty="0">
                <a:latin typeface="+mn-lt"/>
                <a:cs typeface="Arial" panose="020B0604020202020204" pitchFamily="34" charset="0"/>
              </a:rPr>
            </a:br>
            <a:r>
              <a:rPr lang="en-US" altLang="en-US" sz="800" spc="-8" dirty="0" err="1">
                <a:latin typeface="+mn-lt"/>
                <a:cs typeface="Arial" panose="020B0604020202020204" pitchFamily="34" charset="0"/>
              </a:rPr>
              <a:t>Hagins</a:t>
            </a:r>
            <a:r>
              <a:rPr lang="en-US" altLang="en-US" sz="800" spc="-8" dirty="0">
                <a:latin typeface="+mn-lt"/>
                <a:cs typeface="Arial" panose="020B0604020202020204" pitchFamily="34" charset="0"/>
              </a:rPr>
              <a:t> DP. Presented at CROI (virtual); 2020. Abstract No. 36. Available at http://</a:t>
            </a:r>
            <a:r>
              <a:rPr lang="en-US" altLang="en-US" sz="800" spc="-8" dirty="0" err="1">
                <a:latin typeface="+mn-lt"/>
                <a:cs typeface="Arial" panose="020B0604020202020204" pitchFamily="34" charset="0"/>
              </a:rPr>
              <a:t>www.croiwebcasts.org</a:t>
            </a:r>
            <a:r>
              <a:rPr lang="en-US" altLang="en-US" sz="800" spc="-8" dirty="0">
                <a:latin typeface="+mn-lt"/>
                <a:cs typeface="Arial" panose="020B0604020202020204" pitchFamily="34" charset="0"/>
              </a:rPr>
              <a:t>/p/2020croi/</a:t>
            </a:r>
            <a:r>
              <a:rPr lang="en-US" altLang="en-US" sz="800" spc="-8" dirty="0" err="1">
                <a:latin typeface="+mn-lt"/>
                <a:cs typeface="Arial" panose="020B0604020202020204" pitchFamily="34" charset="0"/>
              </a:rPr>
              <a:t>croi</a:t>
            </a:r>
            <a:r>
              <a:rPr lang="en-US" altLang="en-US" sz="800" spc="-8" dirty="0">
                <a:latin typeface="+mn-lt"/>
                <a:cs typeface="Arial" panose="020B0604020202020204" pitchFamily="34" charset="0"/>
              </a:rPr>
              <a:t>/36. Accessed August 2, 2021.</a:t>
            </a:r>
            <a:endParaRPr lang="en-US" altLang="en-US" sz="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86844-77E6-4A05-8E58-70954D97298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85750" y="974725"/>
            <a:ext cx="4484103" cy="282575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sz="1800" dirty="0"/>
              <a:t>Randomized, open-label, active-controlled phase III study evaluated switch from BL regimen (2 NRTIs + third agent) to B/F/TAF in virologically suppressed Black PLWH (N = 495)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NRTI backbone: FTC/TAF (67%), FTC/TDF (19%), ABC/3TC (14%)</a:t>
            </a:r>
          </a:p>
          <a:p>
            <a:pPr lvl="1">
              <a:spcAft>
                <a:spcPts val="200"/>
              </a:spcAft>
            </a:pPr>
            <a:r>
              <a:rPr lang="en-US" sz="1600" dirty="0"/>
              <a:t>3rd agent: INSTI (59%), NNRTI (29%), PI (6%), other (6%)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687D28-1141-F947-95E1-1D90D5113A3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81588" y="974725"/>
            <a:ext cx="4062412" cy="2825750"/>
          </a:xfrm>
        </p:spPr>
        <p:txBody>
          <a:bodyPr/>
          <a:lstStyle/>
          <a:p>
            <a:r>
              <a:rPr lang="en-US" sz="1600" dirty="0"/>
              <a:t>Switch to B/F/TAF non-inferior to remaining on BL regimen at wk 24</a:t>
            </a:r>
          </a:p>
          <a:p>
            <a:r>
              <a:rPr lang="en-US" sz="1600" dirty="0"/>
              <a:t>Patients with BL NRTI resistance remained suppressed at wk 24</a:t>
            </a:r>
          </a:p>
        </p:txBody>
      </p:sp>
      <p:graphicFrame>
        <p:nvGraphicFramePr>
          <p:cNvPr id="14" name="Group 3">
            <a:extLst>
              <a:ext uri="{FF2B5EF4-FFF2-40B4-BE49-F238E27FC236}">
                <a16:creationId xmlns:a16="http://schemas.microsoft.com/office/drawing/2014/main" id="{1F79D24B-E66D-450E-A596-F29D47921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687731"/>
              </p:ext>
            </p:extLst>
          </p:nvPr>
        </p:nvGraphicFramePr>
        <p:xfrm>
          <a:off x="402223" y="3087642"/>
          <a:ext cx="4297190" cy="1554528"/>
        </p:xfrm>
        <a:graphic>
          <a:graphicData uri="http://schemas.openxmlformats.org/drawingml/2006/table">
            <a:tbl>
              <a:tblPr/>
              <a:tblGrid>
                <a:gridCol w="132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BL ARV Resistance, %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B/F/TAF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(n = 330)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Continue BL Regimen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(n = 165)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NRTI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M184V/I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9%</a:t>
                      </a:r>
                    </a:p>
                  </a:txBody>
                  <a:tcPr marL="50835" marR="50835" marT="13500" marB="0" anchor="ctr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 marL="50835" marR="50835" marT="13500" marB="0" anchor="ctr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157">
                <a:tc>
                  <a:txBody>
                    <a:bodyPr/>
                    <a:lstStyle/>
                    <a:p>
                      <a:pPr marL="11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NNRTI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21%</a:t>
                      </a:r>
                    </a:p>
                  </a:txBody>
                  <a:tcPr marL="50835" marR="50835" marT="13500" marB="0" anchor="ctr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marL="50835" marR="50835" marT="13500" marB="0" anchor="ctr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157">
                <a:tc>
                  <a:txBody>
                    <a:bodyPr/>
                    <a:lstStyle/>
                    <a:p>
                      <a:pPr marL="11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PI</a:t>
                      </a:r>
                    </a:p>
                  </a:txBody>
                  <a:tcPr marL="91274" marR="91274" marT="34296" marB="34296" anchor="ctr" horzOverflow="overflow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11%</a:t>
                      </a:r>
                    </a:p>
                  </a:txBody>
                  <a:tcPr marL="50835" marR="50835" marT="13500" marB="0" anchor="ctr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 marL="50835" marR="50835" marT="13500" marB="0" anchor="ctr">
                    <a:lnL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2014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D579A67-97FE-4AD3-B9CC-8AE017BD974F}"/>
              </a:ext>
            </a:extLst>
          </p:cNvPr>
          <p:cNvSpPr txBox="1"/>
          <p:nvPr/>
        </p:nvSpPr>
        <p:spPr bwMode="auto">
          <a:xfrm>
            <a:off x="6248014" y="2009931"/>
            <a:ext cx="19916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Wk 24 Virologic Outcomes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913D7E-9491-4004-9C62-AA93042D36B2}"/>
              </a:ext>
            </a:extLst>
          </p:cNvPr>
          <p:cNvSpPr txBox="1"/>
          <p:nvPr/>
        </p:nvSpPr>
        <p:spPr bwMode="auto">
          <a:xfrm>
            <a:off x="6205209" y="4296062"/>
            <a:ext cx="7104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defTabSz="685800" eaLnBrk="0" fontAlgn="base" hangingPunct="0"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B/F/TAF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9A8338-BBB7-46DF-AB0E-F30F41F1D824}"/>
              </a:ext>
            </a:extLst>
          </p:cNvPr>
          <p:cNvSpPr/>
          <p:nvPr/>
        </p:nvSpPr>
        <p:spPr bwMode="auto">
          <a:xfrm>
            <a:off x="6104389" y="4365077"/>
            <a:ext cx="100532" cy="100532"/>
          </a:xfrm>
          <a:prstGeom prst="rect">
            <a:avLst/>
          </a:prstGeom>
          <a:solidFill>
            <a:srgbClr val="0FC1A6"/>
          </a:solidFill>
          <a:ln w="0">
            <a:solidFill>
              <a:srgbClr val="0FC1A6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685800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1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2D43F8-FA6B-495C-9D77-F1CDA4C4FDB4}"/>
              </a:ext>
            </a:extLst>
          </p:cNvPr>
          <p:cNvSpPr/>
          <p:nvPr/>
        </p:nvSpPr>
        <p:spPr bwMode="auto">
          <a:xfrm>
            <a:off x="7292711" y="4365077"/>
            <a:ext cx="100532" cy="100532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defTabSz="685800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defRPr/>
            </a:pPr>
            <a:endParaRPr lang="en-US" sz="11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01557C-0D19-BB40-B0DC-1A2ADA7AC5CE}"/>
              </a:ext>
            </a:extLst>
          </p:cNvPr>
          <p:cNvGrpSpPr/>
          <p:nvPr/>
        </p:nvGrpSpPr>
        <p:grpSpPr>
          <a:xfrm>
            <a:off x="4972388" y="2310726"/>
            <a:ext cx="3769388" cy="1999729"/>
            <a:chOff x="4972388" y="2463126"/>
            <a:chExt cx="3769388" cy="199972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FF69A8-555B-4257-B341-C6CCC4A561FF}"/>
                </a:ext>
              </a:extLst>
            </p:cNvPr>
            <p:cNvSpPr txBox="1"/>
            <p:nvPr/>
          </p:nvSpPr>
          <p:spPr bwMode="auto">
            <a:xfrm rot="16200000">
              <a:off x="4339261" y="3120840"/>
              <a:ext cx="169714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HIV-1 RNA &lt; 50 c/mL (%)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6B7A7A4-EBF8-466F-870D-F2FBC564C124}"/>
                </a:ext>
              </a:extLst>
            </p:cNvPr>
            <p:cNvGrpSpPr/>
            <p:nvPr/>
          </p:nvGrpSpPr>
          <p:grpSpPr>
            <a:xfrm>
              <a:off x="5644793" y="2649745"/>
              <a:ext cx="54024" cy="1387796"/>
              <a:chOff x="7314083" y="3216612"/>
              <a:chExt cx="87682" cy="2747008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F06025C-A196-4449-A195-90A1C6CBE512}"/>
                  </a:ext>
                </a:extLst>
              </p:cNvPr>
              <p:cNvCxnSpPr/>
              <p:nvPr/>
            </p:nvCxnSpPr>
            <p:spPr bwMode="auto">
              <a:xfrm>
                <a:off x="7314083" y="3766264"/>
                <a:ext cx="8768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FB63628-D63E-439C-81F3-F11AEAFE9182}"/>
                  </a:ext>
                </a:extLst>
              </p:cNvPr>
              <p:cNvCxnSpPr/>
              <p:nvPr/>
            </p:nvCxnSpPr>
            <p:spPr bwMode="auto">
              <a:xfrm>
                <a:off x="7314083" y="3216612"/>
                <a:ext cx="8768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E50F7F3-4C29-43B6-81DA-82EB5263B686}"/>
                  </a:ext>
                </a:extLst>
              </p:cNvPr>
              <p:cNvGrpSpPr/>
              <p:nvPr/>
            </p:nvGrpSpPr>
            <p:grpSpPr>
              <a:xfrm>
                <a:off x="7314083" y="4315916"/>
                <a:ext cx="87682" cy="549652"/>
                <a:chOff x="1514839" y="2358228"/>
                <a:chExt cx="87682" cy="549652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09E0FDA5-9F4F-40D7-BCB4-F9F1DA631113}"/>
                    </a:ext>
                  </a:extLst>
                </p:cNvPr>
                <p:cNvCxnSpPr/>
                <p:nvPr/>
              </p:nvCxnSpPr>
              <p:spPr bwMode="auto">
                <a:xfrm>
                  <a:off x="1514839" y="2907880"/>
                  <a:ext cx="8768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CFBD688-69B1-4F02-A558-7EA0280C1763}"/>
                    </a:ext>
                  </a:extLst>
                </p:cNvPr>
                <p:cNvCxnSpPr/>
                <p:nvPr/>
              </p:nvCxnSpPr>
              <p:spPr bwMode="auto">
                <a:xfrm>
                  <a:off x="1514839" y="2358228"/>
                  <a:ext cx="8768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CBE80D4-C24A-41F6-ABC8-DF30B58088A5}"/>
                  </a:ext>
                </a:extLst>
              </p:cNvPr>
              <p:cNvGrpSpPr/>
              <p:nvPr/>
            </p:nvGrpSpPr>
            <p:grpSpPr>
              <a:xfrm>
                <a:off x="7314083" y="5413968"/>
                <a:ext cx="87682" cy="549652"/>
                <a:chOff x="1514839" y="2358228"/>
                <a:chExt cx="87682" cy="549652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2B03B46-D3DD-4F7C-83C5-65DDBA2C603E}"/>
                    </a:ext>
                  </a:extLst>
                </p:cNvPr>
                <p:cNvCxnSpPr/>
                <p:nvPr/>
              </p:nvCxnSpPr>
              <p:spPr bwMode="auto">
                <a:xfrm>
                  <a:off x="1514839" y="2907880"/>
                  <a:ext cx="8768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043C17F-8432-4F88-ACFF-42243C3C11FA}"/>
                    </a:ext>
                  </a:extLst>
                </p:cNvPr>
                <p:cNvCxnSpPr/>
                <p:nvPr/>
              </p:nvCxnSpPr>
              <p:spPr bwMode="auto">
                <a:xfrm>
                  <a:off x="1514839" y="2358228"/>
                  <a:ext cx="8768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F740AF2-6BBA-490A-87A3-E4F7FCA77637}"/>
                </a:ext>
              </a:extLst>
            </p:cNvPr>
            <p:cNvGrpSpPr/>
            <p:nvPr/>
          </p:nvGrpSpPr>
          <p:grpSpPr>
            <a:xfrm>
              <a:off x="5219466" y="2512382"/>
              <a:ext cx="455738" cy="1664520"/>
              <a:chOff x="6771865" y="3036677"/>
              <a:chExt cx="607651" cy="3296454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264AD6-3E31-4C49-B49F-70660D52CA6F}"/>
                  </a:ext>
                </a:extLst>
              </p:cNvPr>
              <p:cNvSpPr txBox="1"/>
              <p:nvPr/>
            </p:nvSpPr>
            <p:spPr bwMode="auto">
              <a:xfrm>
                <a:off x="6771865" y="3036677"/>
                <a:ext cx="586059" cy="5485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defTabSz="685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E63AC31-A029-4270-A790-093E63FADF42}"/>
                  </a:ext>
                </a:extLst>
              </p:cNvPr>
              <p:cNvSpPr txBox="1"/>
              <p:nvPr/>
            </p:nvSpPr>
            <p:spPr bwMode="auto">
              <a:xfrm>
                <a:off x="6900144" y="3575948"/>
                <a:ext cx="472779" cy="5485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defTabSz="685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40BFFE-9D9E-457B-B896-509756EFADD1}"/>
                  </a:ext>
                </a:extLst>
              </p:cNvPr>
              <p:cNvSpPr txBox="1"/>
              <p:nvPr/>
            </p:nvSpPr>
            <p:spPr bwMode="auto">
              <a:xfrm>
                <a:off x="6903109" y="4674000"/>
                <a:ext cx="472779" cy="5485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defTabSz="685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03D57F-279F-4F64-8EA9-FAF3791F83B3}"/>
                  </a:ext>
                </a:extLst>
              </p:cNvPr>
              <p:cNvSpPr txBox="1"/>
              <p:nvPr/>
            </p:nvSpPr>
            <p:spPr bwMode="auto">
              <a:xfrm>
                <a:off x="6898256" y="4134521"/>
                <a:ext cx="472779" cy="5485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defTabSz="685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07730F4-A2B1-480C-9AE3-B7EC8B317F3B}"/>
                  </a:ext>
                </a:extLst>
              </p:cNvPr>
              <p:cNvSpPr txBox="1"/>
              <p:nvPr/>
            </p:nvSpPr>
            <p:spPr bwMode="auto">
              <a:xfrm>
                <a:off x="6906737" y="5223652"/>
                <a:ext cx="472779" cy="5485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defTabSz="685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20BE85-0831-452D-B573-2A579BB7AB11}"/>
                  </a:ext>
                </a:extLst>
              </p:cNvPr>
              <p:cNvSpPr txBox="1"/>
              <p:nvPr/>
            </p:nvSpPr>
            <p:spPr bwMode="auto">
              <a:xfrm>
                <a:off x="7016386" y="5784556"/>
                <a:ext cx="359502" cy="5485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 defTabSz="685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2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7CB5760-234F-4667-9172-B501693CA27F}"/>
                </a:ext>
              </a:extLst>
            </p:cNvPr>
            <p:cNvSpPr/>
            <p:nvPr/>
          </p:nvSpPr>
          <p:spPr bwMode="auto">
            <a:xfrm>
              <a:off x="5812657" y="2660068"/>
              <a:ext cx="268894" cy="1382897"/>
            </a:xfrm>
            <a:prstGeom prst="rect">
              <a:avLst/>
            </a:prstGeom>
            <a:solidFill>
              <a:srgbClr val="0FC1A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defTabSz="685800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sz="135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8705961-014C-4810-9005-FC79E16F5398}"/>
                </a:ext>
              </a:extLst>
            </p:cNvPr>
            <p:cNvSpPr/>
            <p:nvPr/>
          </p:nvSpPr>
          <p:spPr bwMode="auto">
            <a:xfrm flipV="1">
              <a:off x="6080019" y="2688281"/>
              <a:ext cx="268894" cy="13462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defTabSz="685800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sz="135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63">
              <a:extLst>
                <a:ext uri="{FF2B5EF4-FFF2-40B4-BE49-F238E27FC236}">
                  <a16:creationId xmlns:a16="http://schemas.microsoft.com/office/drawing/2014/main" id="{CF6E67CB-C85A-4923-AFC3-8098186081CF}"/>
                </a:ext>
              </a:extLst>
            </p:cNvPr>
            <p:cNvSpPr txBox="1"/>
            <p:nvPr/>
          </p:nvSpPr>
          <p:spPr>
            <a:xfrm>
              <a:off x="5782028" y="4042964"/>
              <a:ext cx="57485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Yes</a:t>
              </a:r>
            </a:p>
          </p:txBody>
        </p:sp>
        <p:sp>
          <p:nvSpPr>
            <p:cNvPr id="36" name="TextBox 65">
              <a:extLst>
                <a:ext uri="{FF2B5EF4-FFF2-40B4-BE49-F238E27FC236}">
                  <a16:creationId xmlns:a16="http://schemas.microsoft.com/office/drawing/2014/main" id="{65C25518-C323-4E87-8BB1-F67A18E381CF}"/>
                </a:ext>
              </a:extLst>
            </p:cNvPr>
            <p:cNvSpPr txBox="1"/>
            <p:nvPr/>
          </p:nvSpPr>
          <p:spPr>
            <a:xfrm>
              <a:off x="5912852" y="4293578"/>
              <a:ext cx="109812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</a:rPr>
                <a:t>NRTI Resistance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53F9154-0BD8-40A8-9238-6C3AA9AE327B}"/>
                </a:ext>
              </a:extLst>
            </p:cNvPr>
            <p:cNvSpPr txBox="1"/>
            <p:nvPr/>
          </p:nvSpPr>
          <p:spPr bwMode="auto">
            <a:xfrm>
              <a:off x="5694992" y="2463126"/>
              <a:ext cx="400175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cs typeface="Arial" panose="020B0604020202020204" pitchFamily="34" charset="0"/>
                </a:rPr>
                <a:t>98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BA484B-3F7F-4F6D-81F3-2E5959169D6A}"/>
                </a:ext>
              </a:extLst>
            </p:cNvPr>
            <p:cNvSpPr txBox="1"/>
            <p:nvPr/>
          </p:nvSpPr>
          <p:spPr bwMode="auto">
            <a:xfrm>
              <a:off x="5960875" y="2492290"/>
              <a:ext cx="384741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cs typeface="Arial" panose="020B0604020202020204" pitchFamily="34" charset="0"/>
                </a:rPr>
                <a:t>96</a:t>
              </a:r>
            </a:p>
          </p:txBody>
        </p:sp>
        <p:sp>
          <p:nvSpPr>
            <p:cNvPr id="43" name="TextBox 63">
              <a:extLst>
                <a:ext uri="{FF2B5EF4-FFF2-40B4-BE49-F238E27FC236}">
                  <a16:creationId xmlns:a16="http://schemas.microsoft.com/office/drawing/2014/main" id="{7D1A9260-D5A9-4E60-AFC2-5EA23598FC3C}"/>
                </a:ext>
              </a:extLst>
            </p:cNvPr>
            <p:cNvSpPr txBox="1"/>
            <p:nvPr/>
          </p:nvSpPr>
          <p:spPr>
            <a:xfrm>
              <a:off x="6561920" y="4049308"/>
              <a:ext cx="57485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No</a:t>
              </a:r>
            </a:p>
          </p:txBody>
        </p:sp>
        <p:sp>
          <p:nvSpPr>
            <p:cNvPr id="44" name="TextBox 63">
              <a:extLst>
                <a:ext uri="{FF2B5EF4-FFF2-40B4-BE49-F238E27FC236}">
                  <a16:creationId xmlns:a16="http://schemas.microsoft.com/office/drawing/2014/main" id="{7B2C6716-6193-4FAD-9528-AE2DC92C3FF9}"/>
                </a:ext>
              </a:extLst>
            </p:cNvPr>
            <p:cNvSpPr txBox="1"/>
            <p:nvPr/>
          </p:nvSpPr>
          <p:spPr>
            <a:xfrm>
              <a:off x="7306534" y="4039609"/>
              <a:ext cx="57485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Yes</a:t>
              </a:r>
            </a:p>
          </p:txBody>
        </p:sp>
        <p:sp>
          <p:nvSpPr>
            <p:cNvPr id="45" name="TextBox 65">
              <a:extLst>
                <a:ext uri="{FF2B5EF4-FFF2-40B4-BE49-F238E27FC236}">
                  <a16:creationId xmlns:a16="http://schemas.microsoft.com/office/drawing/2014/main" id="{930BA986-514D-413D-89D2-31B43BE50847}"/>
                </a:ext>
              </a:extLst>
            </p:cNvPr>
            <p:cNvSpPr txBox="1"/>
            <p:nvPr/>
          </p:nvSpPr>
          <p:spPr>
            <a:xfrm>
              <a:off x="7366252" y="4293578"/>
              <a:ext cx="1214059" cy="13542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</a:rPr>
                <a:t>M184V or M184I</a:t>
              </a:r>
            </a:p>
          </p:txBody>
        </p:sp>
        <p:sp>
          <p:nvSpPr>
            <p:cNvPr id="46" name="TextBox 63">
              <a:extLst>
                <a:ext uri="{FF2B5EF4-FFF2-40B4-BE49-F238E27FC236}">
                  <a16:creationId xmlns:a16="http://schemas.microsoft.com/office/drawing/2014/main" id="{1C1A5D6B-7230-4831-94BC-EE113186185C}"/>
                </a:ext>
              </a:extLst>
            </p:cNvPr>
            <p:cNvSpPr txBox="1"/>
            <p:nvPr/>
          </p:nvSpPr>
          <p:spPr>
            <a:xfrm>
              <a:off x="8086427" y="4045952"/>
              <a:ext cx="57485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No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AA94816-AB4B-4F9E-B94D-C648F8EBD398}"/>
                </a:ext>
              </a:extLst>
            </p:cNvPr>
            <p:cNvGrpSpPr/>
            <p:nvPr/>
          </p:nvGrpSpPr>
          <p:grpSpPr>
            <a:xfrm>
              <a:off x="5696975" y="4034548"/>
              <a:ext cx="3034910" cy="55637"/>
              <a:chOff x="7399309" y="5959629"/>
              <a:chExt cx="4046547" cy="7418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B4AF89F-F6F8-48D3-9B7B-FE32AC4F9C08}"/>
                  </a:ext>
                </a:extLst>
              </p:cNvPr>
              <p:cNvGrpSpPr/>
              <p:nvPr/>
            </p:nvGrpSpPr>
            <p:grpSpPr>
              <a:xfrm>
                <a:off x="7399309" y="5964024"/>
                <a:ext cx="3055449" cy="69787"/>
                <a:chOff x="7390517" y="5955232"/>
                <a:chExt cx="3734652" cy="101513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D5DA8B30-9FBD-414B-90E5-631FC4D13495}"/>
                    </a:ext>
                  </a:extLst>
                </p:cNvPr>
                <p:cNvGrpSpPr/>
                <p:nvPr/>
              </p:nvGrpSpPr>
              <p:grpSpPr>
                <a:xfrm rot="5400000">
                  <a:off x="7965569" y="5383838"/>
                  <a:ext cx="97855" cy="1247960"/>
                  <a:chOff x="1514839" y="2358228"/>
                  <a:chExt cx="87682" cy="549652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FBCA4AAF-D23C-4097-8089-4D6C24B6E99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14839" y="2907880"/>
                    <a:ext cx="87682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AD4D2D7-57C1-4FC1-8B31-3142188DE1C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14839" y="2358228"/>
                    <a:ext cx="87682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6D923394-CB3A-4C2B-88DF-1B57946BD6AA}"/>
                    </a:ext>
                  </a:extLst>
                </p:cNvPr>
                <p:cNvGrpSpPr/>
                <p:nvPr/>
              </p:nvGrpSpPr>
              <p:grpSpPr>
                <a:xfrm rot="5400000">
                  <a:off x="10452261" y="5380180"/>
                  <a:ext cx="97855" cy="1247960"/>
                  <a:chOff x="1514839" y="2358228"/>
                  <a:chExt cx="87682" cy="549652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DF6D5253-4FCB-44C8-B1FE-1FA0AD8BA8B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14839" y="2907880"/>
                    <a:ext cx="87682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1338A4C6-684A-4606-9B54-FAEF6934419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514839" y="2358228"/>
                    <a:ext cx="87682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21BE5C0-402D-45D4-963B-6B2ACBBC3399}"/>
                  </a:ext>
                </a:extLst>
              </p:cNvPr>
              <p:cNvCxnSpPr/>
              <p:nvPr/>
            </p:nvCxnSpPr>
            <p:spPr bwMode="auto">
              <a:xfrm rot="5400000">
                <a:off x="11412220" y="5993265"/>
                <a:ext cx="67272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53B12EB-0BD4-482C-9D5B-2F3C9CF2D3F7}"/>
                </a:ext>
              </a:extLst>
            </p:cNvPr>
            <p:cNvSpPr/>
            <p:nvPr/>
          </p:nvSpPr>
          <p:spPr bwMode="auto">
            <a:xfrm>
              <a:off x="6574955" y="2686204"/>
              <a:ext cx="268894" cy="1356760"/>
            </a:xfrm>
            <a:prstGeom prst="rect">
              <a:avLst/>
            </a:prstGeom>
            <a:solidFill>
              <a:srgbClr val="0FC1A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defTabSz="685800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sz="135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7E3F0FF-C192-4555-9166-955D563E0761}"/>
                </a:ext>
              </a:extLst>
            </p:cNvPr>
            <p:cNvSpPr/>
            <p:nvPr/>
          </p:nvSpPr>
          <p:spPr bwMode="auto">
            <a:xfrm flipV="1">
              <a:off x="6842317" y="2700044"/>
              <a:ext cx="268894" cy="133450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defTabSz="685800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sz="135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F56516A-2E25-4AB0-89FA-73ECD1450798}"/>
                </a:ext>
              </a:extLst>
            </p:cNvPr>
            <p:cNvSpPr/>
            <p:nvPr/>
          </p:nvSpPr>
          <p:spPr bwMode="auto">
            <a:xfrm>
              <a:off x="7359097" y="2689916"/>
              <a:ext cx="268894" cy="1356760"/>
            </a:xfrm>
            <a:prstGeom prst="rect">
              <a:avLst/>
            </a:prstGeom>
            <a:solidFill>
              <a:srgbClr val="0FC1A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defTabSz="685800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sz="135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F7AD25E-82D3-4D1C-BF7A-CC43F7C06AF4}"/>
                </a:ext>
              </a:extLst>
            </p:cNvPr>
            <p:cNvSpPr/>
            <p:nvPr/>
          </p:nvSpPr>
          <p:spPr bwMode="auto">
            <a:xfrm flipV="1">
              <a:off x="7596933" y="2693450"/>
              <a:ext cx="268894" cy="134109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defTabSz="685800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sz="135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82FE4FD-417E-4BF4-B3E3-2B1AA5EB3871}"/>
                </a:ext>
              </a:extLst>
            </p:cNvPr>
            <p:cNvSpPr/>
            <p:nvPr/>
          </p:nvSpPr>
          <p:spPr bwMode="auto">
            <a:xfrm>
              <a:off x="8090707" y="2688280"/>
              <a:ext cx="268894" cy="1349930"/>
            </a:xfrm>
            <a:prstGeom prst="rect">
              <a:avLst/>
            </a:prstGeom>
            <a:solidFill>
              <a:srgbClr val="0FC1A6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defTabSz="685800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sz="135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788F82A-C192-4B2E-B5E6-229089F4901E}"/>
                </a:ext>
              </a:extLst>
            </p:cNvPr>
            <p:cNvSpPr/>
            <p:nvPr/>
          </p:nvSpPr>
          <p:spPr bwMode="auto">
            <a:xfrm flipV="1">
              <a:off x="8358069" y="2703785"/>
              <a:ext cx="268894" cy="13307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defTabSz="685800" fontAlgn="base"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defRPr/>
              </a:pPr>
              <a:endParaRPr lang="en-US" sz="135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78DC114-6953-452C-BB4D-8CE8F0875577}"/>
                </a:ext>
              </a:extLst>
            </p:cNvPr>
            <p:cNvSpPr/>
            <p:nvPr/>
          </p:nvSpPr>
          <p:spPr bwMode="auto">
            <a:xfrm>
              <a:off x="5693954" y="2635944"/>
              <a:ext cx="3047822" cy="1400681"/>
            </a:xfrm>
            <a:custGeom>
              <a:avLst/>
              <a:gdLst>
                <a:gd name="connsiteX0" fmla="*/ 0 w 3745282"/>
                <a:gd name="connsiteY0" fmla="*/ 0 h 2749463"/>
                <a:gd name="connsiteX1" fmla="*/ 0 w 3745282"/>
                <a:gd name="connsiteY1" fmla="*/ 2749463 h 2749463"/>
                <a:gd name="connsiteX2" fmla="*/ 3745282 w 3745282"/>
                <a:gd name="connsiteY2" fmla="*/ 2749463 h 274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5282" h="2749463">
                  <a:moveTo>
                    <a:pt x="0" y="0"/>
                  </a:moveTo>
                  <a:lnTo>
                    <a:pt x="0" y="2749463"/>
                  </a:lnTo>
                  <a:lnTo>
                    <a:pt x="3745282" y="2749463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b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b="1" dirty="0">
                <a:solidFill>
                  <a:srgbClr val="FFFFFF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E36AED4-1912-47D4-8DB8-1891FD46B465}"/>
                </a:ext>
              </a:extLst>
            </p:cNvPr>
            <p:cNvSpPr txBox="1"/>
            <p:nvPr/>
          </p:nvSpPr>
          <p:spPr bwMode="auto">
            <a:xfrm>
              <a:off x="6451374" y="2491613"/>
              <a:ext cx="400175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cs typeface="Arial" panose="020B0604020202020204" pitchFamily="34" charset="0"/>
                </a:rPr>
                <a:t>96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7C61539-60BF-4F6B-9D8A-ABF43D52E8AB}"/>
                </a:ext>
              </a:extLst>
            </p:cNvPr>
            <p:cNvSpPr txBox="1"/>
            <p:nvPr/>
          </p:nvSpPr>
          <p:spPr bwMode="auto">
            <a:xfrm>
              <a:off x="6717257" y="2514183"/>
              <a:ext cx="384741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cs typeface="Arial" panose="020B0604020202020204" pitchFamily="34" charset="0"/>
                </a:rPr>
                <a:t>95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D2A6718-EACE-4544-9718-14F85CDB9209}"/>
                </a:ext>
              </a:extLst>
            </p:cNvPr>
            <p:cNvSpPr txBox="1"/>
            <p:nvPr/>
          </p:nvSpPr>
          <p:spPr bwMode="auto">
            <a:xfrm>
              <a:off x="7208316" y="2467548"/>
              <a:ext cx="400175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cs typeface="Arial" panose="020B0604020202020204" pitchFamily="34" charset="0"/>
                </a:rPr>
                <a:t>97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0B42BCE-08D7-4EF2-90C0-6D9764BFC087}"/>
                </a:ext>
              </a:extLst>
            </p:cNvPr>
            <p:cNvSpPr txBox="1"/>
            <p:nvPr/>
          </p:nvSpPr>
          <p:spPr bwMode="auto">
            <a:xfrm>
              <a:off x="7474199" y="2496712"/>
              <a:ext cx="384741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cs typeface="Arial" panose="020B0604020202020204" pitchFamily="34" charset="0"/>
                </a:rPr>
                <a:t>95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AD28FCE-88CC-4FDE-87B5-CE949CA7FD27}"/>
                </a:ext>
              </a:extLst>
            </p:cNvPr>
            <p:cNvSpPr txBox="1"/>
            <p:nvPr/>
          </p:nvSpPr>
          <p:spPr bwMode="auto">
            <a:xfrm>
              <a:off x="7969103" y="2491868"/>
              <a:ext cx="400175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cs typeface="Arial" panose="020B0604020202020204" pitchFamily="34" charset="0"/>
                </a:rPr>
                <a:t>96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6B3D3BC-110E-442C-848A-8A70269770BF}"/>
                </a:ext>
              </a:extLst>
            </p:cNvPr>
            <p:cNvSpPr txBox="1"/>
            <p:nvPr/>
          </p:nvSpPr>
          <p:spPr bwMode="auto">
            <a:xfrm>
              <a:off x="8238283" y="2507844"/>
              <a:ext cx="384741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cs typeface="Arial" panose="020B0604020202020204" pitchFamily="34" charset="0"/>
                </a:rPr>
                <a:t>95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C685320-2CF8-401D-8DAC-E540D5F0E143}"/>
                </a:ext>
              </a:extLst>
            </p:cNvPr>
            <p:cNvSpPr txBox="1"/>
            <p:nvPr/>
          </p:nvSpPr>
          <p:spPr bwMode="auto">
            <a:xfrm>
              <a:off x="5109589" y="3757720"/>
              <a:ext cx="4026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n =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44DA05C-4042-4978-929A-46984700AA91}"/>
                </a:ext>
              </a:extLst>
            </p:cNvPr>
            <p:cNvSpPr txBox="1"/>
            <p:nvPr/>
          </p:nvSpPr>
          <p:spPr bwMode="auto">
            <a:xfrm>
              <a:off x="5750174" y="3769204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FFFFFF"/>
                  </a:solidFill>
                  <a:cs typeface="Arial" panose="020B0604020202020204" pitchFamily="34" charset="0"/>
                </a:rPr>
                <a:t>44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89A1D89-F7FE-4D41-9B16-ACC8E8FA63EF}"/>
                </a:ext>
              </a:extLst>
            </p:cNvPr>
            <p:cNvSpPr txBox="1"/>
            <p:nvPr/>
          </p:nvSpPr>
          <p:spPr bwMode="auto">
            <a:xfrm>
              <a:off x="6026399" y="3769204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FFFFFF"/>
                  </a:solidFill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AEA396A-9E3B-45E1-93CA-0C9A280135CE}"/>
                </a:ext>
              </a:extLst>
            </p:cNvPr>
            <p:cNvSpPr txBox="1"/>
            <p:nvPr/>
          </p:nvSpPr>
          <p:spPr bwMode="auto">
            <a:xfrm>
              <a:off x="6497854" y="3769204"/>
              <a:ext cx="4203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FFFFFF"/>
                  </a:solidFill>
                  <a:cs typeface="Arial" panose="020B0604020202020204" pitchFamily="34" charset="0"/>
                </a:rPr>
                <a:t>269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1CD321F-51C2-4923-A51B-850D0B47C37E}"/>
                </a:ext>
              </a:extLst>
            </p:cNvPr>
            <p:cNvSpPr txBox="1"/>
            <p:nvPr/>
          </p:nvSpPr>
          <p:spPr bwMode="auto">
            <a:xfrm>
              <a:off x="6774079" y="3769204"/>
              <a:ext cx="4203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FFFFFF"/>
                  </a:solidFill>
                  <a:cs typeface="Arial" panose="020B0604020202020204" pitchFamily="34" charset="0"/>
                </a:rPr>
                <a:t>132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16B80D6-7B51-4595-87A1-0932251E3A15}"/>
                </a:ext>
              </a:extLst>
            </p:cNvPr>
            <p:cNvSpPr txBox="1"/>
            <p:nvPr/>
          </p:nvSpPr>
          <p:spPr bwMode="auto">
            <a:xfrm>
              <a:off x="7290776" y="3769204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FFFFFF"/>
                  </a:solidFill>
                  <a:cs typeface="Arial" panose="020B0604020202020204" pitchFamily="34" charset="0"/>
                </a:rPr>
                <a:t>31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5290B14-D0F9-494E-BB6D-CA737ACCB63E}"/>
                </a:ext>
              </a:extLst>
            </p:cNvPr>
            <p:cNvSpPr txBox="1"/>
            <p:nvPr/>
          </p:nvSpPr>
          <p:spPr bwMode="auto">
            <a:xfrm>
              <a:off x="7567001" y="3769204"/>
              <a:ext cx="34176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FFFFFF"/>
                  </a:solidFill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F8A8AFF-078D-4349-B886-57643083714B}"/>
                </a:ext>
              </a:extLst>
            </p:cNvPr>
            <p:cNvSpPr txBox="1"/>
            <p:nvPr/>
          </p:nvSpPr>
          <p:spPr bwMode="auto">
            <a:xfrm>
              <a:off x="8012329" y="3769204"/>
              <a:ext cx="4203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FFFFFF"/>
                  </a:solidFill>
                  <a:cs typeface="Arial" panose="020B0604020202020204" pitchFamily="34" charset="0"/>
                </a:rPr>
                <a:t>282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183B497-273D-49F8-9090-B5E42FAD1324}"/>
                </a:ext>
              </a:extLst>
            </p:cNvPr>
            <p:cNvSpPr txBox="1"/>
            <p:nvPr/>
          </p:nvSpPr>
          <p:spPr bwMode="auto">
            <a:xfrm>
              <a:off x="8279029" y="3769204"/>
              <a:ext cx="4203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 defTabSz="6858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FFFFFF"/>
                  </a:solidFill>
                  <a:cs typeface="Arial" panose="020B0604020202020204" pitchFamily="34" charset="0"/>
                </a:rPr>
                <a:t>138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58EA9E-5C05-E04C-920B-DE07B51C17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99091" y="2590084"/>
              <a:ext cx="1038" cy="14465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FD0216-F76F-B744-8C60-C0CCFD0F2B03}"/>
                </a:ext>
              </a:extLst>
            </p:cNvPr>
            <p:cNvCxnSpPr>
              <a:cxnSpLocks/>
            </p:cNvCxnSpPr>
            <p:nvPr/>
          </p:nvCxnSpPr>
          <p:spPr>
            <a:xfrm>
              <a:off x="5688817" y="4041762"/>
              <a:ext cx="3052795" cy="37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21F2DAC-CBAC-3F45-A39C-1D8946DCC4BF}"/>
              </a:ext>
            </a:extLst>
          </p:cNvPr>
          <p:cNvSpPr txBox="1"/>
          <p:nvPr/>
        </p:nvSpPr>
        <p:spPr bwMode="auto">
          <a:xfrm>
            <a:off x="7350993" y="4296062"/>
            <a:ext cx="9621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defTabSz="685800" eaLnBrk="0" fontAlgn="base" hangingPunct="0"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BL Regimen</a:t>
            </a:r>
          </a:p>
        </p:txBody>
      </p:sp>
    </p:spTree>
    <p:extLst>
      <p:ext uri="{BB962C8B-B14F-4D97-AF65-F5344CB8AC3E}">
        <p14:creationId xmlns:p14="http://schemas.microsoft.com/office/powerpoint/2010/main" val="35243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183C35-C200-468A-ADB1-5CE5CD0E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02582"/>
            <a:ext cx="8309810" cy="824841"/>
          </a:xfrm>
        </p:spPr>
        <p:txBody>
          <a:bodyPr/>
          <a:lstStyle/>
          <a:p>
            <a:r>
              <a:rPr lang="en-US" sz="2800" dirty="0"/>
              <a:t>Virologic Outcomes Through Week 72: Resistance Subgroups*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DB04F-9AEB-AE47-AAFB-ACD90555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3135730" cy="1975926"/>
          </a:xfrm>
        </p:spPr>
        <p:txBody>
          <a:bodyPr/>
          <a:lstStyle/>
          <a:p>
            <a:r>
              <a:rPr lang="en-US" sz="2200" dirty="0"/>
              <a:t>Participants with NRTI resistance, including M184V/I, maintained virologic suppression on B/F/TAF</a:t>
            </a:r>
          </a:p>
          <a:p>
            <a:r>
              <a:rPr lang="en-US" sz="2200" dirty="0"/>
              <a:t>No treatment-emergent resistance was detected in any treatment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0AC0B3C-2AB9-4F89-9390-57871E84336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0" y="4631052"/>
                <a:ext cx="8826961" cy="512448"/>
              </a:xfrm>
            </p:spPr>
            <p:txBody>
              <a:bodyPr/>
              <a:lstStyle/>
              <a:p>
                <a:pPr marL="0" indent="0"/>
                <a:r>
                  <a:rPr lang="en-US" sz="1000" dirty="0">
                    <a:latin typeface="+mn-lt"/>
                  </a:rPr>
                  <a:t>*Includes participants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000" i="0" smtClean="0">
                        <a:latin typeface="+mn-lt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000" dirty="0">
                    <a:latin typeface="+mn-lt"/>
                  </a:rPr>
                  <a:t> 1 on-treatment HIV-1 RNA measurement and baseline resistance assessed by cumulative historical </a:t>
                </a:r>
                <a:r>
                  <a:rPr lang="en-US" sz="1000" dirty="0" err="1">
                    <a:latin typeface="+mn-lt"/>
                  </a:rPr>
                  <a:t>proviral</a:t>
                </a:r>
                <a:r>
                  <a:rPr lang="en-US" sz="1000" dirty="0">
                    <a:latin typeface="+mn-lt"/>
                  </a:rPr>
                  <a:t> DNA genotype.</a:t>
                </a:r>
                <a:br>
                  <a:rPr lang="en-US" sz="1000" dirty="0">
                    <a:latin typeface="+mn-lt"/>
                  </a:rPr>
                </a:br>
                <a:r>
                  <a:rPr lang="en-US" sz="1000" dirty="0">
                    <a:latin typeface="+mn-lt"/>
                  </a:rPr>
                  <a:t>B/F/TAF, n = 312; SBR, n = 156</a:t>
                </a:r>
                <a:br>
                  <a:rPr lang="en-US" sz="1000" dirty="0">
                    <a:latin typeface="+mn-lt"/>
                  </a:rPr>
                </a:br>
                <a:r>
                  <a:rPr lang="en-US" sz="1000" dirty="0">
                    <a:latin typeface="+mn-lt"/>
                  </a:rPr>
                  <a:t>Kumar P, et al. Presented at 11</a:t>
                </a:r>
                <a:r>
                  <a:rPr lang="en-US" sz="1000" baseline="30000" dirty="0">
                    <a:latin typeface="+mn-lt"/>
                  </a:rPr>
                  <a:t>th</a:t>
                </a:r>
                <a:r>
                  <a:rPr lang="en-US" sz="1000" dirty="0">
                    <a:latin typeface="+mn-lt"/>
                  </a:rPr>
                  <a:t> IAS Conference on HIV Science; 2021. Accessed August 8, 2021.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0AC0B3C-2AB9-4F89-9390-57871E843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0" y="4631052"/>
                <a:ext cx="8826961" cy="512448"/>
              </a:xfrm>
              <a:blipFill>
                <a:blip r:embed="rId3"/>
                <a:stretch>
                  <a:fillRect t="-9524" r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E6E4FFC-1211-F04F-90CC-393743C42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721296"/>
              </p:ext>
            </p:extLst>
          </p:nvPr>
        </p:nvGraphicFramePr>
        <p:xfrm>
          <a:off x="3743661" y="1142178"/>
          <a:ext cx="5238341" cy="352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8D6EED3-BB60-8047-B931-43558C2288ED}"/>
              </a:ext>
            </a:extLst>
          </p:cNvPr>
          <p:cNvSpPr txBox="1"/>
          <p:nvPr/>
        </p:nvSpPr>
        <p:spPr>
          <a:xfrm rot="16200000">
            <a:off x="3178315" y="2338947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Participants</a:t>
            </a:r>
            <a:r>
              <a:rPr lang="en-US" sz="1200" dirty="0"/>
              <a:t>,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A82CD-A1C3-9E4D-9F5A-654DA92D4089}"/>
              </a:ext>
            </a:extLst>
          </p:cNvPr>
          <p:cNvSpPr txBox="1"/>
          <p:nvPr/>
        </p:nvSpPr>
        <p:spPr>
          <a:xfrm>
            <a:off x="4744124" y="320577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/>
              <a:t>43</a:t>
            </a:r>
          </a:p>
          <a:p>
            <a:r>
              <a:rPr lang="en-US" sz="1100" dirty="0"/>
              <a:t>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542F4-82D3-FB43-B786-912D09941653}"/>
              </a:ext>
            </a:extLst>
          </p:cNvPr>
          <p:cNvSpPr txBox="1"/>
          <p:nvPr/>
        </p:nvSpPr>
        <p:spPr>
          <a:xfrm>
            <a:off x="5133300" y="320577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/>
              <a:t>25</a:t>
            </a:r>
          </a:p>
          <a:p>
            <a:r>
              <a:rPr lang="en-US" sz="1100" dirty="0"/>
              <a:t>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4BB54-EF1C-B847-9C62-B18046BE346F}"/>
              </a:ext>
            </a:extLst>
          </p:cNvPr>
          <p:cNvSpPr txBox="1"/>
          <p:nvPr/>
        </p:nvSpPr>
        <p:spPr>
          <a:xfrm>
            <a:off x="5779999" y="3205773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/>
              <a:t>267</a:t>
            </a:r>
          </a:p>
          <a:p>
            <a:r>
              <a:rPr lang="en-US" sz="1100" dirty="0"/>
              <a:t>269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0AE354-22C0-8B4D-9503-190CA29EB61C}"/>
              </a:ext>
            </a:extLst>
          </p:cNvPr>
          <p:cNvSpPr txBox="1"/>
          <p:nvPr/>
        </p:nvSpPr>
        <p:spPr>
          <a:xfrm>
            <a:off x="6208233" y="3205773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/>
              <a:t>130</a:t>
            </a:r>
          </a:p>
          <a:p>
            <a:r>
              <a:rPr lang="en-US" sz="1100" dirty="0"/>
              <a:t>131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6CC6EF-77C1-C64D-9C05-2BFA200EEE90}"/>
              </a:ext>
            </a:extLst>
          </p:cNvPr>
          <p:cNvSpPr txBox="1"/>
          <p:nvPr/>
        </p:nvSpPr>
        <p:spPr>
          <a:xfrm>
            <a:off x="6892280" y="320577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/>
              <a:t>30</a:t>
            </a:r>
          </a:p>
          <a:p>
            <a:r>
              <a:rPr lang="en-US" sz="1100" dirty="0"/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CE613-C9D2-174A-BE8A-5127EA541E7D}"/>
              </a:ext>
            </a:extLst>
          </p:cNvPr>
          <p:cNvSpPr txBox="1"/>
          <p:nvPr/>
        </p:nvSpPr>
        <p:spPr>
          <a:xfrm>
            <a:off x="7332924" y="3205773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/>
              <a:t>20</a:t>
            </a:r>
          </a:p>
          <a:p>
            <a:r>
              <a:rPr lang="en-US" sz="1100" dirty="0"/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2A29ED-5855-824E-AA7D-7327EA3D2ECF}"/>
              </a:ext>
            </a:extLst>
          </p:cNvPr>
          <p:cNvSpPr txBox="1"/>
          <p:nvPr/>
        </p:nvSpPr>
        <p:spPr>
          <a:xfrm>
            <a:off x="7965067" y="3205773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/>
              <a:t>280</a:t>
            </a:r>
          </a:p>
          <a:p>
            <a:r>
              <a:rPr lang="en-US" sz="1100" dirty="0"/>
              <a:t>282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311AEC-DB48-1446-94B3-62B60BC70DCD}"/>
              </a:ext>
            </a:extLst>
          </p:cNvPr>
          <p:cNvSpPr txBox="1"/>
          <p:nvPr/>
        </p:nvSpPr>
        <p:spPr>
          <a:xfrm>
            <a:off x="8406653" y="3205773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/>
              <a:t>135</a:t>
            </a:r>
          </a:p>
          <a:p>
            <a:r>
              <a:rPr lang="en-US" sz="1100" dirty="0"/>
              <a:t>136</a:t>
            </a:r>
          </a:p>
        </p:txBody>
      </p:sp>
    </p:spTree>
    <p:extLst>
      <p:ext uri="{BB962C8B-B14F-4D97-AF65-F5344CB8AC3E}">
        <p14:creationId xmlns:p14="http://schemas.microsoft.com/office/powerpoint/2010/main" val="27113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5D9ADD-93D8-4357-9323-467D50E2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02582"/>
            <a:ext cx="8309810" cy="824841"/>
          </a:xfrm>
        </p:spPr>
        <p:txBody>
          <a:bodyPr/>
          <a:lstStyle/>
          <a:p>
            <a:r>
              <a:rPr lang="en-US" sz="2800" dirty="0"/>
              <a:t>Stable Switch: Reasons to Optimize ART in the Setting of Viral Suppression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277BD-5A35-524D-A669-C77C48CCE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407087"/>
          </a:xfrm>
        </p:spPr>
        <p:txBody>
          <a:bodyPr/>
          <a:lstStyle/>
          <a:p>
            <a:r>
              <a:rPr lang="en-US" sz="2800" dirty="0"/>
              <a:t>Managing or preventing short-term or long-term adverse events</a:t>
            </a:r>
          </a:p>
          <a:p>
            <a:r>
              <a:rPr lang="en-US" sz="2800" dirty="0"/>
              <a:t>High pill burden or dosing frequency that may be impacting adherence</a:t>
            </a:r>
          </a:p>
          <a:p>
            <a:r>
              <a:rPr lang="en-US" sz="2800" dirty="0"/>
              <a:t>Pregnancy</a:t>
            </a:r>
          </a:p>
          <a:p>
            <a:r>
              <a:rPr lang="en-US" sz="2800" dirty="0"/>
              <a:t>Difficulties with food or fluid requirements</a:t>
            </a:r>
          </a:p>
          <a:p>
            <a:r>
              <a:rPr lang="en-US" sz="2800" dirty="0"/>
              <a:t>Prevent or mitigate DDIs</a:t>
            </a:r>
          </a:p>
          <a:p>
            <a:r>
              <a:rPr lang="en-US" sz="2800" dirty="0"/>
              <a:t>Reduce cost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79251-9BFC-4204-81B5-958157EDB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88018"/>
            <a:ext cx="8410575" cy="355482"/>
          </a:xfrm>
        </p:spPr>
        <p:txBody>
          <a:bodyPr/>
          <a:lstStyle/>
          <a:p>
            <a:pPr marL="0" indent="0"/>
            <a:r>
              <a:rPr lang="en-US" dirty="0"/>
              <a:t>Panel on Antiretroviral Guidelines for Adults and Adolescents. Guidelines for the Use of Antiretroviral Agents in Adults and Adolescents with HIV. Department of Health and Human Services. </a:t>
            </a:r>
            <a:r>
              <a:rPr lang="en-US" dirty="0">
                <a:hlinkClick r:id="rId3"/>
              </a:rPr>
              <a:t>https://clinicalinfo.hiv.gov/en/guidelines/adult-and-adolescent-arv/whats-new-guidelines</a:t>
            </a:r>
            <a:r>
              <a:rPr lang="en-US" dirty="0"/>
              <a:t>. Accessed July 27, 2021.</a:t>
            </a:r>
          </a:p>
        </p:txBody>
      </p:sp>
    </p:spTree>
    <p:extLst>
      <p:ext uri="{BB962C8B-B14F-4D97-AF65-F5344CB8AC3E}">
        <p14:creationId xmlns:p14="http://schemas.microsoft.com/office/powerpoint/2010/main" val="33463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1EC44C-4EAB-45C7-BB5E-5DB7D58F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59548"/>
            <a:ext cx="8309810" cy="510909"/>
          </a:xfrm>
        </p:spPr>
        <p:txBody>
          <a:bodyPr/>
          <a:lstStyle/>
          <a:p>
            <a:r>
              <a:rPr lang="en-US" sz="3200" dirty="0"/>
              <a:t>Switch to Options: </a:t>
            </a:r>
            <a:r>
              <a:rPr lang="en-US" sz="3200" dirty="0" err="1"/>
              <a:t>Bictegravir</a:t>
            </a:r>
            <a:r>
              <a:rPr lang="en-US" sz="3200" dirty="0"/>
              <a:t>/F/TAF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9BADF3E-1189-044C-BE98-C14180CEB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985524"/>
              </p:ext>
            </p:extLst>
          </p:nvPr>
        </p:nvGraphicFramePr>
        <p:xfrm>
          <a:off x="417513" y="1141413"/>
          <a:ext cx="8308974" cy="3245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774">
                  <a:extLst>
                    <a:ext uri="{9D8B030D-6E8A-4147-A177-3AD203B41FA5}">
                      <a16:colId xmlns:a16="http://schemas.microsoft.com/office/drawing/2014/main" val="1104138851"/>
                    </a:ext>
                  </a:extLst>
                </a:gridCol>
                <a:gridCol w="5351200">
                  <a:extLst>
                    <a:ext uri="{9D8B030D-6E8A-4147-A177-3AD203B41FA5}">
                      <a16:colId xmlns:a16="http://schemas.microsoft.com/office/drawing/2014/main" val="1226636369"/>
                    </a:ext>
                  </a:extLst>
                </a:gridCol>
              </a:tblGrid>
              <a:tr h="364658">
                <a:tc grid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                                               Key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457020"/>
                  </a:ext>
                </a:extLst>
              </a:tr>
              <a:tr h="71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GS-380-1878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Switch to B/F/TAF from boosted PI + two NRTIs (n = 577)</a:t>
                      </a:r>
                      <a:r>
                        <a:rPr kumimoji="0" lang="en-US" altLang="en-US" sz="15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+mn-lt"/>
                        </a:rPr>
                        <a:t>All participants had sustained suppressed HIV RNA on boosted PI + two NRTIs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+mn-lt"/>
                        </a:rPr>
                        <a:t>After 48 weeks,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B/F/TAF </a:t>
                      </a:r>
                      <a:r>
                        <a:rPr lang="en-US" sz="1500" dirty="0">
                          <a:latin typeface="+mn-lt"/>
                        </a:rPr>
                        <a:t>was non-inferior in maintaining virologic suppression vs. boosted PI + two NRTIs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504981"/>
                  </a:ext>
                </a:extLst>
              </a:tr>
              <a:tr h="646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GS-380-1844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Switch to B/F/TAF from DTG/ABC/3TC (n = 561)</a:t>
                      </a:r>
                      <a:r>
                        <a:rPr kumimoji="0" lang="en-US" altLang="en-US" sz="15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+mn-lt"/>
                        </a:rPr>
                        <a:t>All participants had sustained suppressed HIV RNA on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DTG/ABC/3TC </a:t>
                      </a:r>
                      <a:r>
                        <a:rPr lang="en-US" sz="1500" dirty="0">
                          <a:latin typeface="+mn-lt"/>
                        </a:rPr>
                        <a:t> </a:t>
                      </a:r>
                    </a:p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+mn-lt"/>
                        </a:rPr>
                        <a:t>After 48 weeks,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B/F/TAF </a:t>
                      </a:r>
                      <a:r>
                        <a:rPr lang="en-US" sz="1500" dirty="0">
                          <a:latin typeface="+mn-lt"/>
                        </a:rPr>
                        <a:t>was non-inferior in maintaining virologic suppression vs.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DTG/ABC/3TC</a:t>
                      </a:r>
                      <a:endParaRPr lang="en-US" sz="15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60495"/>
                  </a:ext>
                </a:extLst>
              </a:tr>
              <a:tr h="646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GS-380-1961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Switch to B/F/TAF from  EVG/COBI/FTC/(TAF or TDF) </a:t>
                      </a:r>
                      <a:b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</a:b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(n = 470)</a:t>
                      </a:r>
                      <a:r>
                        <a:rPr kumimoji="0" lang="en-US" altLang="en-US" sz="15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500" dirty="0">
                          <a:latin typeface="+mn-lt"/>
                        </a:rPr>
                        <a:t>Non-pregnant women with HIV and virologic suppression on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EVG/COBI/FTC/(TAF or TDF) </a:t>
                      </a:r>
                    </a:p>
                    <a:p>
                      <a:pPr marL="173038" marR="0" lvl="0" indent="-173038" algn="l" defTabSz="6858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At 48 weeks,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B/F/TAF </a:t>
                      </a:r>
                      <a:r>
                        <a:rPr lang="en-US" sz="1500" dirty="0">
                          <a:latin typeface="+mn-lt"/>
                        </a:rPr>
                        <a:t>was non-inferior in maintaining virologic suppression vs. 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EVG/COBI/F/(TAF or TDF)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45245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EF6D3B-3504-4005-BC08-3E05E5C31E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31052"/>
            <a:ext cx="9144000" cy="512448"/>
          </a:xfrm>
        </p:spPr>
        <p:txBody>
          <a:bodyPr/>
          <a:lstStyle/>
          <a:p>
            <a:pPr marL="0" indent="0"/>
            <a:r>
              <a:rPr lang="da-DK" altLang="en-US" sz="1000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COBI = cobicistat; EVG = </a:t>
            </a:r>
            <a:r>
              <a:rPr lang="en-US" sz="1000" dirty="0">
                <a:solidFill>
                  <a:srgbClr val="5C6B72"/>
                </a:solidFill>
                <a:latin typeface="+mn-lt"/>
              </a:rPr>
              <a:t>elvitegravir</a:t>
            </a:r>
            <a:br>
              <a:rPr lang="da-DK" sz="1000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</a:br>
            <a:r>
              <a:rPr lang="da-DK" altLang="en-US" sz="1000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1. </a:t>
            </a:r>
            <a:r>
              <a:rPr lang="nl-NL" altLang="en-US" sz="1000" spc="-8" dirty="0">
                <a:solidFill>
                  <a:srgbClr val="5C6B72"/>
                </a:solidFill>
                <a:latin typeface="+mn-lt"/>
              </a:rPr>
              <a:t>Daar ES, et al. </a:t>
            </a:r>
            <a:r>
              <a:rPr lang="it-IT" altLang="en-US" sz="1000" i="1" spc="-8" dirty="0">
                <a:solidFill>
                  <a:srgbClr val="5C6B72"/>
                </a:solidFill>
                <a:latin typeface="+mn-lt"/>
              </a:rPr>
              <a:t>Lancet HIV</a:t>
            </a:r>
            <a:r>
              <a:rPr lang="it-IT" altLang="en-US" sz="1000" spc="-8" dirty="0">
                <a:solidFill>
                  <a:srgbClr val="5C6B72"/>
                </a:solidFill>
                <a:latin typeface="+mn-lt"/>
              </a:rPr>
              <a:t>. 2018;5:e347. </a:t>
            </a:r>
            <a:r>
              <a:rPr lang="nl-NL" altLang="en-US" sz="1000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2. </a:t>
            </a:r>
            <a:r>
              <a:rPr lang="it-IT" altLang="en-US" sz="1000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Molina J-M, et al. </a:t>
            </a:r>
            <a:r>
              <a:rPr lang="it-IT" sz="1000" i="1" dirty="0">
                <a:solidFill>
                  <a:srgbClr val="5C6B72"/>
                </a:solidFill>
                <a:latin typeface="+mn-lt"/>
              </a:rPr>
              <a:t>Lancet HIV</a:t>
            </a:r>
            <a:r>
              <a:rPr lang="it-IT" sz="1000" dirty="0">
                <a:solidFill>
                  <a:srgbClr val="5C6B72"/>
                </a:solidFill>
                <a:latin typeface="+mn-lt"/>
              </a:rPr>
              <a:t>. 2018;5:e357-e365. </a:t>
            </a:r>
            <a:r>
              <a:rPr lang="en-US" altLang="en-US" sz="1000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3. </a:t>
            </a:r>
            <a:r>
              <a:rPr lang="fr-FR" altLang="en-US" sz="1000" spc="-8" dirty="0" err="1">
                <a:solidFill>
                  <a:srgbClr val="5C6B72"/>
                </a:solidFill>
                <a:latin typeface="+mn-lt"/>
              </a:rPr>
              <a:t>Kityo</a:t>
            </a:r>
            <a:r>
              <a:rPr lang="fr-FR" altLang="en-US" sz="1000" spc="-8" dirty="0">
                <a:solidFill>
                  <a:srgbClr val="5C6B72"/>
                </a:solidFill>
                <a:latin typeface="+mn-lt"/>
              </a:rPr>
              <a:t> C, et al.</a:t>
            </a:r>
            <a:r>
              <a:rPr lang="fr-FR" altLang="en-US" sz="1000" i="1" spc="-8" dirty="0">
                <a:solidFill>
                  <a:srgbClr val="5C6B72"/>
                </a:solidFill>
                <a:latin typeface="+mn-lt"/>
              </a:rPr>
              <a:t> </a:t>
            </a:r>
            <a:r>
              <a:rPr lang="fr-FR" altLang="en-US" sz="1000" i="1" spc="-8" dirty="0" err="1">
                <a:solidFill>
                  <a:srgbClr val="5C6B72"/>
                </a:solidFill>
                <a:latin typeface="+mn-lt"/>
              </a:rPr>
              <a:t>Acquir</a:t>
            </a:r>
            <a:r>
              <a:rPr lang="fr-FR" altLang="en-US" sz="1000" i="1" spc="-8" dirty="0">
                <a:solidFill>
                  <a:srgbClr val="5C6B72"/>
                </a:solidFill>
                <a:latin typeface="+mn-lt"/>
              </a:rPr>
              <a:t> Immune </a:t>
            </a:r>
            <a:r>
              <a:rPr lang="fr-FR" altLang="en-US" sz="1000" i="1" spc="-8" dirty="0" err="1">
                <a:solidFill>
                  <a:srgbClr val="5C6B72"/>
                </a:solidFill>
                <a:latin typeface="+mn-lt"/>
              </a:rPr>
              <a:t>Defic</a:t>
            </a:r>
            <a:r>
              <a:rPr lang="fr-FR" altLang="en-US" sz="1000" i="1" spc="-8" dirty="0">
                <a:solidFill>
                  <a:srgbClr val="5C6B72"/>
                </a:solidFill>
                <a:latin typeface="+mn-lt"/>
              </a:rPr>
              <a:t> </a:t>
            </a:r>
            <a:r>
              <a:rPr lang="fr-FR" altLang="en-US" sz="1000" i="1" spc="-8" dirty="0" err="1">
                <a:solidFill>
                  <a:srgbClr val="5C6B72"/>
                </a:solidFill>
                <a:latin typeface="+mn-lt"/>
              </a:rPr>
              <a:t>Syndr</a:t>
            </a:r>
            <a:r>
              <a:rPr lang="fr-FR" altLang="en-US" sz="1000" i="1" spc="-8" dirty="0">
                <a:solidFill>
                  <a:srgbClr val="5C6B72"/>
                </a:solidFill>
                <a:latin typeface="+mn-lt"/>
              </a:rPr>
              <a:t>. </a:t>
            </a:r>
            <a:br>
              <a:rPr lang="fr-FR" altLang="en-US" sz="1000" i="1" spc="-8" dirty="0">
                <a:solidFill>
                  <a:srgbClr val="5C6B72"/>
                </a:solidFill>
                <a:latin typeface="+mn-lt"/>
              </a:rPr>
            </a:br>
            <a:r>
              <a:rPr lang="fr-FR" altLang="en-US" sz="1000" spc="-8" dirty="0">
                <a:solidFill>
                  <a:srgbClr val="5C6B72"/>
                </a:solidFill>
                <a:latin typeface="+mn-lt"/>
              </a:rPr>
              <a:t>2019;82:321-328.</a:t>
            </a:r>
            <a:endParaRPr lang="en-US" sz="1000" dirty="0">
              <a:solidFill>
                <a:srgbClr val="5C6B7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0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318996"/>
            <a:ext cx="6480176" cy="1034129"/>
          </a:xfrm>
        </p:spPr>
        <p:txBody>
          <a:bodyPr/>
          <a:lstStyle/>
          <a:p>
            <a:r>
              <a:rPr lang="en-US" sz="3600" dirty="0"/>
              <a:t>Gregory D. </a:t>
            </a:r>
            <a:r>
              <a:rPr lang="en-US" sz="3600" dirty="0" err="1"/>
              <a:t>Huhn</a:t>
            </a:r>
            <a:r>
              <a:rPr lang="en-US" sz="3600" dirty="0"/>
              <a:t>, MD, MPHTM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9275" y="2405327"/>
            <a:ext cx="6679297" cy="1154906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400" dirty="0"/>
              <a:t>COVID-19 Vaccination Coordinator and Senior Director of HIV Services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Cook County Health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Associate Professor, Department of Internal Medicine, Division of Infectious Disease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Rush University Medical Center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Chicago, IL</a:t>
            </a:r>
          </a:p>
        </p:txBody>
      </p:sp>
    </p:spTree>
    <p:extLst>
      <p:ext uri="{BB962C8B-B14F-4D97-AF65-F5344CB8AC3E}">
        <p14:creationId xmlns:p14="http://schemas.microsoft.com/office/powerpoint/2010/main" val="25476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2AD38B-BDB8-4511-8AD9-151654DE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59548"/>
            <a:ext cx="8309810" cy="510909"/>
          </a:xfrm>
        </p:spPr>
        <p:txBody>
          <a:bodyPr/>
          <a:lstStyle/>
          <a:p>
            <a:r>
              <a:rPr lang="en-US" sz="3200" dirty="0"/>
              <a:t>Switch to Options: Dolutegravir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9BADF3E-1189-044C-BE98-C14180CEB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109816"/>
              </p:ext>
            </p:extLst>
          </p:nvPr>
        </p:nvGraphicFramePr>
        <p:xfrm>
          <a:off x="417513" y="1141413"/>
          <a:ext cx="8308974" cy="325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428">
                  <a:extLst>
                    <a:ext uri="{9D8B030D-6E8A-4147-A177-3AD203B41FA5}">
                      <a16:colId xmlns:a16="http://schemas.microsoft.com/office/drawing/2014/main" val="1104138851"/>
                    </a:ext>
                  </a:extLst>
                </a:gridCol>
                <a:gridCol w="5397546">
                  <a:extLst>
                    <a:ext uri="{9D8B030D-6E8A-4147-A177-3AD203B41FA5}">
                      <a16:colId xmlns:a16="http://schemas.microsoft.com/office/drawing/2014/main" val="1226636369"/>
                    </a:ext>
                  </a:extLst>
                </a:gridCol>
              </a:tblGrid>
              <a:tr h="2631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                                                        Key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457020"/>
                  </a:ext>
                </a:extLst>
              </a:tr>
              <a:tr h="81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TANGO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Switch to DTG/3TC from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3-drug or 4-drug TAF-based ART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(n = 741)</a:t>
                      </a:r>
                      <a:r>
                        <a:rPr kumimoji="0" lang="en-US" altLang="en-US" sz="13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1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+mn-lt"/>
                        </a:rPr>
                        <a:t>All participants had sustained suppressed HIV RNA on TAF-based regimen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+mn-lt"/>
                        </a:rPr>
                        <a:t>After 48 weeks, DTG/3TC was non-inferior in maintaining virologic suppression vs. TAF-based regimen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504981"/>
                  </a:ext>
                </a:extLst>
              </a:tr>
              <a:tr h="11841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STRIIVING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Switch to ABC/DTG/3TC from </a:t>
                      </a: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third agent + two NRTIs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(n = 553)</a:t>
                      </a:r>
                      <a:r>
                        <a:rPr kumimoji="0" lang="en-US" altLang="en-US" sz="13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+mn-lt"/>
                        </a:rPr>
                        <a:t>All participants had sustained suppressed HIV RNA on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current ART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+mn-lt"/>
                        </a:rPr>
                        <a:t>275 randomly assigned to immediate switch, 278 continued on current ART, switched at 24 weeks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+mn-lt"/>
                        </a:rPr>
                        <a:t>After 48 weeks,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ABC/DTG/3TC </a:t>
                      </a:r>
                      <a:r>
                        <a:rPr lang="en-US" sz="1300" dirty="0">
                          <a:latin typeface="+mn-lt"/>
                        </a:rPr>
                        <a:t>was non-inferior in maintaining virologic suppression vs. current ART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60495"/>
                  </a:ext>
                </a:extLst>
              </a:tr>
              <a:tr h="81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SWORD-1/2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DTG + RPV from </a:t>
                      </a:r>
                      <a:r>
                        <a:rPr kumimoji="0" lang="fr-F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third agent + two NRTIs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 (n = 516)</a:t>
                      </a:r>
                      <a:r>
                        <a:rPr kumimoji="0" lang="en-US" altLang="en-US" sz="13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3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141415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300" dirty="0">
                          <a:latin typeface="+mn-lt"/>
                        </a:rPr>
                        <a:t>All participants had sustained suppressed HIV RNA on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first or second ART</a:t>
                      </a:r>
                    </a:p>
                    <a:p>
                      <a:pPr marL="173038" indent="-173038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At 48 weeks, DTG + RPV </a:t>
                      </a:r>
                      <a:r>
                        <a:rPr lang="en-US" sz="1300" dirty="0">
                          <a:latin typeface="+mn-lt"/>
                        </a:rPr>
                        <a:t>was non-inferior in maintaining virologic suppression vs. 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first or second</a:t>
                      </a:r>
                      <a:r>
                        <a:rPr lang="en-US" sz="1300" dirty="0">
                          <a:latin typeface="+mn-lt"/>
                        </a:rPr>
                        <a:t> ART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45245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AC2129-BB17-4E5C-A1E0-0BD2CA9712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578730"/>
            <a:ext cx="9144000" cy="564770"/>
          </a:xfrm>
        </p:spPr>
        <p:txBody>
          <a:bodyPr/>
          <a:lstStyle/>
          <a:p>
            <a:pPr marL="0" indent="0"/>
            <a:r>
              <a:rPr lang="da-DK" altLang="en-US" sz="800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TANGO: </a:t>
            </a:r>
            <a:r>
              <a:rPr lang="en-US" sz="800" b="0" i="0" dirty="0">
                <a:solidFill>
                  <a:srgbClr val="5C6B72"/>
                </a:solidFill>
                <a:effectLst/>
                <a:latin typeface="+mn-lt"/>
              </a:rPr>
              <a:t>Key exclusion criteria included a history of any major NRTI or INSTI resistance-associated mutations</a:t>
            </a:r>
            <a:br>
              <a:rPr lang="en-US" sz="800" b="0" i="0" dirty="0">
                <a:solidFill>
                  <a:srgbClr val="5C6B72"/>
                </a:solidFill>
                <a:effectLst/>
                <a:latin typeface="+mn-lt"/>
              </a:rPr>
            </a:br>
            <a:r>
              <a:rPr lang="en-US" sz="800" dirty="0">
                <a:solidFill>
                  <a:srgbClr val="5C6B72"/>
                </a:solidFill>
                <a:latin typeface="+mn-lt"/>
              </a:rPr>
              <a:t>SWORD-1/2: Key exclusion criteria included any major resistance-associated PI, INSTI, NRTI, or NNRTI mutation or integrase resistance associated substitution R263K</a:t>
            </a:r>
            <a:br>
              <a:rPr lang="da-DK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</a:br>
            <a:r>
              <a:rPr lang="da-DK" altLang="en-US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1. </a:t>
            </a:r>
            <a:r>
              <a:rPr lang="en-US" altLang="en-US" spc="-8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van </a:t>
            </a:r>
            <a:r>
              <a:rPr lang="en-US" altLang="en-US" spc="-8" dirty="0" err="1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Wyk</a:t>
            </a:r>
            <a:r>
              <a:rPr lang="en-US" altLang="en-US" spc="-8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 J, et al. </a:t>
            </a:r>
            <a:r>
              <a:rPr lang="en-US" altLang="en-US" i="1" spc="-8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Clin </a:t>
            </a:r>
            <a:r>
              <a:rPr lang="en-US" altLang="en-US" i="1" spc="-8" dirty="0" err="1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Infec</a:t>
            </a:r>
            <a:r>
              <a:rPr lang="en-US" altLang="en-US" i="1" spc="-8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 Dis</a:t>
            </a:r>
            <a:r>
              <a:rPr lang="en-US" altLang="en-US" spc="-8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. </a:t>
            </a:r>
            <a:r>
              <a:rPr lang="en-US" dirty="0">
                <a:solidFill>
                  <a:srgbClr val="5C6B72"/>
                </a:solidFill>
                <a:latin typeface="+mn-lt"/>
              </a:rPr>
              <a:t>2020 Jan 6:ciz1243. [</a:t>
            </a:r>
            <a:r>
              <a:rPr lang="en-US" dirty="0" err="1">
                <a:solidFill>
                  <a:srgbClr val="5C6B72"/>
                </a:solidFill>
                <a:latin typeface="+mn-lt"/>
              </a:rPr>
              <a:t>Epub</a:t>
            </a:r>
            <a:r>
              <a:rPr lang="en-US" dirty="0">
                <a:solidFill>
                  <a:srgbClr val="5C6B72"/>
                </a:solidFill>
                <a:latin typeface="+mn-lt"/>
              </a:rPr>
              <a:t> ahead of print]</a:t>
            </a:r>
            <a:r>
              <a:rPr lang="it-IT" altLang="en-US" spc="-8" dirty="0">
                <a:solidFill>
                  <a:srgbClr val="5C6B72"/>
                </a:solidFill>
                <a:latin typeface="+mn-lt"/>
              </a:rPr>
              <a:t>. 2. Trottier B, et al. </a:t>
            </a:r>
            <a:r>
              <a:rPr lang="it-IT" altLang="en-US" i="1" spc="-8" dirty="0">
                <a:solidFill>
                  <a:srgbClr val="5C6B72"/>
                </a:solidFill>
                <a:latin typeface="+mn-lt"/>
              </a:rPr>
              <a:t>Antivir Ther</a:t>
            </a:r>
            <a:r>
              <a:rPr lang="it-IT" altLang="en-US" spc="-8" dirty="0">
                <a:solidFill>
                  <a:srgbClr val="5C6B72"/>
                </a:solidFill>
                <a:latin typeface="+mn-lt"/>
              </a:rPr>
              <a:t>. 2017;22(4):295-305. </a:t>
            </a:r>
            <a:br>
              <a:rPr lang="it-IT" altLang="en-US" spc="-8" dirty="0">
                <a:solidFill>
                  <a:srgbClr val="5C6B72"/>
                </a:solidFill>
                <a:latin typeface="+mn-lt"/>
              </a:rPr>
            </a:br>
            <a:r>
              <a:rPr lang="en-US" altLang="en-US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3. Libre JM, et al. </a:t>
            </a:r>
            <a:r>
              <a:rPr lang="en-US" altLang="en-US" i="1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Lancet</a:t>
            </a:r>
            <a:r>
              <a:rPr lang="en-US" altLang="en-US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. 2018;391(10123):839-849.</a:t>
            </a:r>
            <a:endParaRPr lang="en-US" dirty="0">
              <a:solidFill>
                <a:srgbClr val="5C6B7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2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E4AE75-D533-4E03-9D6D-7D56D1A0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59548"/>
            <a:ext cx="8309810" cy="510909"/>
          </a:xfrm>
        </p:spPr>
        <p:txBody>
          <a:bodyPr/>
          <a:lstStyle/>
          <a:p>
            <a:r>
              <a:rPr lang="en-US" sz="3200" dirty="0"/>
              <a:t>Switch to Options: </a:t>
            </a:r>
            <a:r>
              <a:rPr lang="en-US" sz="3200" dirty="0" err="1"/>
              <a:t>Doravirine</a:t>
            </a:r>
            <a:endParaRPr lang="en-US" sz="3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9BADF3E-1189-044C-BE98-C14180CEB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525751"/>
              </p:ext>
            </p:extLst>
          </p:nvPr>
        </p:nvGraphicFramePr>
        <p:xfrm>
          <a:off x="417513" y="1141413"/>
          <a:ext cx="8308974" cy="2100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949">
                  <a:extLst>
                    <a:ext uri="{9D8B030D-6E8A-4147-A177-3AD203B41FA5}">
                      <a16:colId xmlns:a16="http://schemas.microsoft.com/office/drawing/2014/main" val="1104138851"/>
                    </a:ext>
                  </a:extLst>
                </a:gridCol>
                <a:gridCol w="5162025">
                  <a:extLst>
                    <a:ext uri="{9D8B030D-6E8A-4147-A177-3AD203B41FA5}">
                      <a16:colId xmlns:a16="http://schemas.microsoft.com/office/drawing/2014/main" val="1226636369"/>
                    </a:ext>
                  </a:extLst>
                </a:gridCol>
              </a:tblGrid>
              <a:tr h="3303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                                            Key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457020"/>
                  </a:ext>
                </a:extLst>
              </a:tr>
              <a:tr h="1734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DRIVE-SHIFT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Switch to DOR/3TC/TDF from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oosted-PI, EVG/COBI, or NNRTI + two NRTIs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(n = 670)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3038" indent="-173038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dirty="0">
                          <a:latin typeface="+mn-lt"/>
                        </a:rPr>
                        <a:t>After 48 weeks,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DOR/3TC/TDF </a:t>
                      </a:r>
                      <a:r>
                        <a:rPr lang="en-US" sz="1600" dirty="0">
                          <a:latin typeface="+mn-lt"/>
                        </a:rPr>
                        <a:t>was non-inferior in maintaining virologic suppression vs. current ART in patients with HIV-1 with high rates of virologic suppression and low rates of virologic rebound</a:t>
                      </a:r>
                    </a:p>
                    <a:p>
                      <a:pPr marL="173038" indent="-173038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DOR/3TC/TDF was associated with a favorable lipid profile compared to a boosted-PI regimen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504981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28817B-EA1B-4F80-8489-9E78413BD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761857"/>
            <a:ext cx="9144000" cy="381643"/>
          </a:xfrm>
        </p:spPr>
        <p:txBody>
          <a:bodyPr/>
          <a:lstStyle/>
          <a:p>
            <a:pPr marL="0" indent="0"/>
            <a:r>
              <a:rPr lang="en-US" altLang="en-US" sz="1000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DOR = </a:t>
            </a:r>
            <a:r>
              <a:rPr lang="en-US" altLang="en-US" sz="1000" dirty="0" err="1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doravirine</a:t>
            </a:r>
            <a:br>
              <a:rPr lang="en-US" altLang="en-US" sz="1000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</a:br>
            <a:r>
              <a:rPr lang="en-US" altLang="en-US" sz="1000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Johnson M, et al. </a:t>
            </a:r>
            <a:r>
              <a:rPr lang="en-US" altLang="en-US" sz="1000" i="1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J </a:t>
            </a:r>
            <a:r>
              <a:rPr lang="en-US" altLang="en-US" sz="1000" i="1" dirty="0" err="1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Acquir</a:t>
            </a:r>
            <a:r>
              <a:rPr lang="en-US" altLang="en-US" sz="1000" i="1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 Immune </a:t>
            </a:r>
            <a:r>
              <a:rPr lang="en-US" altLang="en-US" sz="1000" i="1" dirty="0" err="1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Defic</a:t>
            </a:r>
            <a:r>
              <a:rPr lang="en-US" altLang="en-US" sz="1000" i="1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en-US" altLang="en-US" sz="1000" i="1" dirty="0" err="1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Syndr</a:t>
            </a:r>
            <a:r>
              <a:rPr lang="en-US" altLang="en-US" sz="1000" dirty="0">
                <a:solidFill>
                  <a:srgbClr val="5C6B72"/>
                </a:solidFill>
                <a:latin typeface="+mn-lt"/>
                <a:ea typeface="MS PGothic" panose="020B0600070205080204" pitchFamily="34" charset="-128"/>
              </a:rPr>
              <a:t>. 2019;81(4):463-472.</a:t>
            </a:r>
            <a:endParaRPr lang="en-US" sz="1000" dirty="0">
              <a:solidFill>
                <a:srgbClr val="5C6B7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94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9D183-7095-B14D-8131-8B277BF7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Clinical Visit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CFC57-AEAD-5F47-A7B1-BA359AFE9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Scene 3</a:t>
            </a:r>
          </a:p>
        </p:txBody>
      </p:sp>
    </p:spTree>
    <p:extLst>
      <p:ext uri="{BB962C8B-B14F-4D97-AF65-F5344CB8AC3E}">
        <p14:creationId xmlns:p14="http://schemas.microsoft.com/office/powerpoint/2010/main" val="38807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9E43-21AC-5D48-A28E-4A198260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D1E8C-F2B9-7E4F-9CDA-6BD31C235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03702"/>
            <a:ext cx="8309810" cy="929485"/>
          </a:xfrm>
        </p:spPr>
        <p:txBody>
          <a:bodyPr/>
          <a:lstStyle/>
          <a:p>
            <a:r>
              <a:rPr lang="en-US" dirty="0"/>
              <a:t>What do the DHHS guidelines recommend for monitoring after a regimen switch?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FA08A-D4F0-E549-9A5A-5419D9B46C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095" y="2113163"/>
            <a:ext cx="8309810" cy="2492990"/>
          </a:xfrm>
        </p:spPr>
        <p:txBody>
          <a:bodyPr/>
          <a:lstStyle/>
          <a:p>
            <a:r>
              <a:rPr lang="en-US" sz="2000" dirty="0"/>
              <a:t>Monitor patients every 6 months to assess tolerability, viral suppression, and adherence</a:t>
            </a:r>
          </a:p>
          <a:p>
            <a:r>
              <a:rPr lang="en-US" sz="2000" dirty="0"/>
              <a:t>Annual monitoring, including HIV resistance-testing</a:t>
            </a:r>
          </a:p>
          <a:p>
            <a:r>
              <a:rPr lang="en-US" sz="2000" dirty="0"/>
              <a:t>Monitor patients within 3 months after a regimen switch to assess tolerability, viral suppression, adherence, and safety</a:t>
            </a:r>
          </a:p>
          <a:p>
            <a:r>
              <a:rPr lang="en-US" sz="2000" dirty="0"/>
              <a:t>Weekly monitoring for the first 3 months which may be conducted by telemedicine</a:t>
            </a:r>
          </a:p>
          <a:p>
            <a:r>
              <a:rPr lang="en-US" sz="2000" dirty="0"/>
              <a:t>I’m not sure</a:t>
            </a:r>
          </a:p>
        </p:txBody>
      </p:sp>
    </p:spTree>
    <p:extLst>
      <p:ext uri="{BB962C8B-B14F-4D97-AF65-F5344CB8AC3E}">
        <p14:creationId xmlns:p14="http://schemas.microsoft.com/office/powerpoint/2010/main" val="23455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C4CDE4-38BC-4452-A22D-A3F095D0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Patients After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264D0-0791-F044-8B1A-EB2CC517A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465564"/>
          </a:xfrm>
        </p:spPr>
        <p:txBody>
          <a:bodyPr/>
          <a:lstStyle/>
          <a:p>
            <a:r>
              <a:rPr lang="en-US" sz="2600" dirty="0"/>
              <a:t>Recommendation of DHHS guidelines is to monitor patients within 3 months after a regimen switch</a:t>
            </a:r>
          </a:p>
          <a:p>
            <a:pPr lvl="1"/>
            <a:r>
              <a:rPr lang="en-US" sz="2400" dirty="0"/>
              <a:t>Assess tolerability</a:t>
            </a:r>
          </a:p>
          <a:p>
            <a:pPr lvl="1"/>
            <a:r>
              <a:rPr lang="en-US" sz="2400" dirty="0"/>
              <a:t>Viral suppression</a:t>
            </a:r>
          </a:p>
          <a:p>
            <a:pPr lvl="1"/>
            <a:r>
              <a:rPr lang="en-US" sz="2400" dirty="0"/>
              <a:t>Adherence</a:t>
            </a:r>
          </a:p>
          <a:p>
            <a:pPr lvl="1"/>
            <a:r>
              <a:rPr lang="en-US" sz="2400" dirty="0"/>
              <a:t>Safety</a:t>
            </a:r>
            <a:endParaRPr lang="en-US" sz="2400" baseline="30000" dirty="0"/>
          </a:p>
          <a:p>
            <a:r>
              <a:rPr lang="en-US" sz="2600" dirty="0"/>
              <a:t>When switching from a stable regimen, even if the new agent has a better safety profile, monitor potential side effects that could result when starting a new regimen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18EF68-989F-4663-AF44-D3220B86B1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670294"/>
            <a:ext cx="9144000" cy="473206"/>
          </a:xfrm>
        </p:spPr>
        <p:txBody>
          <a:bodyPr/>
          <a:lstStyle/>
          <a:p>
            <a:pPr marL="0" indent="0"/>
            <a:r>
              <a:rPr lang="en-US" dirty="0"/>
              <a:t> Panel on Antiretroviral Guidelines for Adults and Adolescents. Guidelines for the Use of Antiretroviral Agents in Adults and Adolescents with HIV.</a:t>
            </a:r>
            <a:br>
              <a:rPr lang="en-US" dirty="0"/>
            </a:br>
            <a:r>
              <a:rPr lang="en-US" dirty="0"/>
              <a:t> Department of Health and Human Services (DHHS).</a:t>
            </a:r>
            <a:r>
              <a:rPr lang="en-US" sz="900" dirty="0"/>
              <a:t> https://clinicalinfo.hiv.gov/en/guidelines/adult-and-adolescent-arv/whats-new-guidelines. </a:t>
            </a:r>
            <a:br>
              <a:rPr lang="en-US" sz="900" dirty="0"/>
            </a:br>
            <a:r>
              <a:rPr lang="en-US" dirty="0"/>
              <a:t>Accessed August 6, 2021.</a:t>
            </a:r>
          </a:p>
        </p:txBody>
      </p:sp>
    </p:spTree>
    <p:extLst>
      <p:ext uri="{BB962C8B-B14F-4D97-AF65-F5344CB8AC3E}">
        <p14:creationId xmlns:p14="http://schemas.microsoft.com/office/powerpoint/2010/main" val="559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230043-DB45-1946-A348-B0E028EA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After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4D522-50B7-8145-9D5F-0CF2FF3B5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69" y="968322"/>
            <a:ext cx="7510889" cy="3278846"/>
          </a:xfrm>
        </p:spPr>
        <p:txBody>
          <a:bodyPr/>
          <a:lstStyle/>
          <a:p>
            <a:pPr marL="466725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Jeffrey is switched to bictegravir/emtricitabine/TAF</a:t>
            </a:r>
          </a:p>
          <a:p>
            <a:pPr marL="466725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You call him after two weeks and he            is taking his pill daily without any tolerance issues</a:t>
            </a:r>
          </a:p>
          <a:p>
            <a:pPr marL="466725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/>
              <a:t>He comes back to clinic in one month, a viral load is obtained, and he has maintained virologic suppression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7049236-7912-FC4F-86AE-3832DE771B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133" b="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57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45E7F3-A872-D346-921A-A5B19F14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66978-5C49-4345-95DF-E4195380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148554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Review a patient’s full treatment history, pre-treatment drug resistance, tolerance, and active medication list when considering a regimen switch</a:t>
            </a:r>
          </a:p>
          <a:p>
            <a:r>
              <a:rPr lang="en-US" sz="2400" dirty="0">
                <a:solidFill>
                  <a:schemeClr val="tx1"/>
                </a:solidFill>
              </a:rPr>
              <a:t>Always factor patient preference into decision-making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High pill burden or dosing frequency may be impacting adherence and can be mitigated with single tablet regimens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Monitor patients following a switch to assess tolerability, viral suppression, and adherence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3AE53-0B66-F741-9967-93E092DA2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095" y="524698"/>
            <a:ext cx="8309810" cy="406265"/>
          </a:xfrm>
        </p:spPr>
        <p:txBody>
          <a:bodyPr/>
          <a:lstStyle/>
          <a:p>
            <a:r>
              <a:rPr lang="en-US" dirty="0"/>
              <a:t>Specific, Measurable, Attainable, Relevant, Time-Bound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6E9164-F038-FC4C-8E07-E5FB7CDEF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76" y="1173874"/>
            <a:ext cx="3897021" cy="1034129"/>
          </a:xfrm>
        </p:spPr>
        <p:txBody>
          <a:bodyPr/>
          <a:lstStyle/>
          <a:p>
            <a:r>
              <a:rPr lang="en-US" sz="2400" dirty="0">
                <a:effectLst/>
              </a:rPr>
              <a:t>The Pediatric Patient with HIV: Translating Data to Practice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1E0DB-68E6-F54B-9682-8BFE47DB0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6" y="1158570"/>
            <a:ext cx="2201262" cy="971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AE6E40-D77C-CC46-A999-8ABD13406526}"/>
              </a:ext>
            </a:extLst>
          </p:cNvPr>
          <p:cNvSpPr txBox="1"/>
          <p:nvPr/>
        </p:nvSpPr>
        <p:spPr>
          <a:xfrm>
            <a:off x="2755629" y="859312"/>
            <a:ext cx="453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D4E432-757C-BA41-9D1A-3A36FCF5A7A9}"/>
              </a:ext>
            </a:extLst>
          </p:cNvPr>
          <p:cNvSpPr txBox="1">
            <a:spLocks/>
          </p:cNvSpPr>
          <p:nvPr/>
        </p:nvSpPr>
        <p:spPr>
          <a:xfrm>
            <a:off x="3421549" y="2795821"/>
            <a:ext cx="4336065" cy="1034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91440" bIns="45720" rtlCol="0" anchor="b" anchorCtr="0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Prior Treatment Failure: Addressing the Challenge in HIV 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F54799-DF32-874E-A293-BE5049105B3E}"/>
              </a:ext>
            </a:extLst>
          </p:cNvPr>
          <p:cNvSpPr txBox="1"/>
          <p:nvPr/>
        </p:nvSpPr>
        <p:spPr>
          <a:xfrm>
            <a:off x="2779717" y="2481259"/>
            <a:ext cx="453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b="1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CAEE47-058D-8848-95B3-092B3539A9B7}"/>
              </a:ext>
            </a:extLst>
          </p:cNvPr>
          <p:cNvSpPr txBox="1"/>
          <p:nvPr/>
        </p:nvSpPr>
        <p:spPr>
          <a:xfrm>
            <a:off x="-326144" y="407787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www.CMEOutfitters.com/</a:t>
            </a:r>
            <a:r>
              <a:rPr lang="en-US" sz="2800" b="1" dirty="0" err="1">
                <a:solidFill>
                  <a:schemeClr val="accent6"/>
                </a:solidFill>
              </a:rPr>
              <a:t>IDhub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A23590-7F79-F445-BB4F-8BFA62439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6" y="2780517"/>
            <a:ext cx="2201262" cy="971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A99CF7-0B40-3D4C-9D70-9DC96B9F506E}"/>
              </a:ext>
            </a:extLst>
          </p:cNvPr>
          <p:cNvSpPr txBox="1"/>
          <p:nvPr/>
        </p:nvSpPr>
        <p:spPr>
          <a:xfrm>
            <a:off x="2536713" y="2468591"/>
            <a:ext cx="93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516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76C1-253A-D44A-A9B0-690774CE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3" y="2580454"/>
            <a:ext cx="6618693" cy="563231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Infectious Disease </a:t>
            </a:r>
            <a:r>
              <a:rPr lang="en-US" sz="3600" b="1" dirty="0"/>
              <a:t>Hub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795BB-C7AD-F545-8DE5-4901F093E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A robust hub of patient education and resources for your patients to learn more about infectious disease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chemeClr val="bg1"/>
                </a:solidFill>
              </a:rPr>
              <a:t>	   www.CMEOutfitters.com/IDhub</a:t>
            </a:r>
          </a:p>
          <a:p>
            <a:pPr>
              <a:spcBef>
                <a:spcPts val="1800"/>
              </a:spcBef>
            </a:pP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6722" y="1937736"/>
            <a:ext cx="8566818" cy="3295034"/>
          </a:xfrm>
        </p:spPr>
        <p:txBody>
          <a:bodyPr/>
          <a:lstStyle/>
          <a:p>
            <a:pPr algn="l">
              <a:lnSpc>
                <a:spcPct val="95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receive CME/CE credit for this activity, participants must complete the post-test and evaluation online.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will be able to download and print their certificate immediately upon completion.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EC4C3-4433-624E-A6D2-D37BB8DA9538}"/>
              </a:ext>
            </a:extLst>
          </p:cNvPr>
          <p:cNvSpPr txBox="1">
            <a:spLocks/>
          </p:cNvSpPr>
          <p:nvPr/>
        </p:nvSpPr>
        <p:spPr>
          <a:xfrm>
            <a:off x="417512" y="1154267"/>
            <a:ext cx="8308975" cy="563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 anchorCtr="0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To Receive Credit</a:t>
            </a:r>
            <a:endParaRPr lang="en-US" sz="36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882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D992-D182-B940-82E0-0D6B250B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73" y="1780025"/>
            <a:ext cx="6232527" cy="1243417"/>
          </a:xfrm>
        </p:spPr>
        <p:txBody>
          <a:bodyPr/>
          <a:lstStyle/>
          <a:p>
            <a:r>
              <a:rPr lang="en-US" sz="4400" dirty="0"/>
              <a:t>Learning</a:t>
            </a:r>
            <a:br>
              <a:rPr lang="en-US" sz="4400" dirty="0"/>
            </a:br>
            <a:r>
              <a:rPr lang="en-US" sz="4400" dirty="0"/>
              <a:t>Objective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174" y="3086472"/>
            <a:ext cx="7012111" cy="1154906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Integrate best practices for switching</a:t>
            </a:r>
            <a:r>
              <a:rPr lang="en-US" dirty="0"/>
              <a:t> antiretroviral therapy</a:t>
            </a:r>
            <a:r>
              <a:rPr lang="en-US" dirty="0">
                <a:effectLst/>
              </a:rPr>
              <a:t> (ART) in patients based on safety and efficacy data.</a:t>
            </a:r>
          </a:p>
        </p:txBody>
      </p:sp>
    </p:spTree>
    <p:extLst>
      <p:ext uri="{BB962C8B-B14F-4D97-AF65-F5344CB8AC3E}">
        <p14:creationId xmlns:p14="http://schemas.microsoft.com/office/powerpoint/2010/main" val="37123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8AA4-94C6-1C43-BFEA-1F4484F1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70" y="414324"/>
            <a:ext cx="7771961" cy="510909"/>
          </a:xfrm>
        </p:spPr>
        <p:txBody>
          <a:bodyPr/>
          <a:lstStyle/>
          <a:p>
            <a:r>
              <a:rPr lang="en-US" dirty="0"/>
              <a:t>Patient Case: Jeffrey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49A72-81E7-1B42-9FA8-29D6D2EB4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299" y="968375"/>
            <a:ext cx="7215895" cy="3231654"/>
          </a:xfrm>
        </p:spPr>
        <p:txBody>
          <a:bodyPr/>
          <a:lstStyle/>
          <a:p>
            <a:pPr marL="46672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Jeffrey is a 31-year-old African American    infected with HIV perinatally</a:t>
            </a:r>
          </a:p>
          <a:p>
            <a:pPr marL="46672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As a child, he was intermittently engaged in     HIV care and treated with antiretroviral therapy (ART)</a:t>
            </a:r>
          </a:p>
          <a:p>
            <a:pPr marL="46672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His grandmother was his guardian and    caregiver</a:t>
            </a:r>
          </a:p>
          <a:p>
            <a:pPr marL="466725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Following her death, he was in and out of foster care which impacted access to care and  adherence to ART</a:t>
            </a:r>
          </a:p>
        </p:txBody>
      </p:sp>
      <p:pic>
        <p:nvPicPr>
          <p:cNvPr id="5" name="Picture Placeholder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F966A97-7F13-1C40-9357-E786D7F7E3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133" b="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24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8AA4-94C6-1C43-BFEA-1F4484F1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70" y="414324"/>
            <a:ext cx="7771961" cy="510909"/>
          </a:xfrm>
        </p:spPr>
        <p:txBody>
          <a:bodyPr/>
          <a:lstStyle/>
          <a:p>
            <a:r>
              <a:rPr lang="en-US" dirty="0"/>
              <a:t>ART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49A72-81E7-1B42-9FA8-29D6D2EB4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1" y="925233"/>
            <a:ext cx="6660902" cy="3545586"/>
          </a:xfrm>
        </p:spPr>
        <p:txBody>
          <a:bodyPr/>
          <a:lstStyle/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early childhood, initiated AZT          monotherapy, then lamivudine was added     for dual NRTI therapy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Nelfinavir was added at age 7 at approximately the same time HIV viral load testing was approved, and patient had variable viral load profile from undetectable to the 200-400 copies/mL range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Later switched off nelfinavir to lopinavir/ritonavir for easier dosing and tolerability</a:t>
            </a:r>
          </a:p>
        </p:txBody>
      </p:sp>
      <p:pic>
        <p:nvPicPr>
          <p:cNvPr id="5" name="Picture Placeholder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10C8760-2FB1-8D48-A9EC-31E7B77CF3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133" b="133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B36879-4977-452E-B0D3-EB1556DC862D}"/>
              </a:ext>
            </a:extLst>
          </p:cNvPr>
          <p:cNvSpPr txBox="1"/>
          <p:nvPr/>
        </p:nvSpPr>
        <p:spPr>
          <a:xfrm>
            <a:off x="819150" y="4398927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C6B72"/>
                </a:solidFill>
              </a:rPr>
              <a:t>mL = milliliter; NRTI = nucleoside reverse transcriptase inhibitor </a:t>
            </a:r>
          </a:p>
        </p:txBody>
      </p:sp>
    </p:spTree>
    <p:extLst>
      <p:ext uri="{BB962C8B-B14F-4D97-AF65-F5344CB8AC3E}">
        <p14:creationId xmlns:p14="http://schemas.microsoft.com/office/powerpoint/2010/main" val="18154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8AA4-94C6-1C43-BFEA-1F4484F1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70" y="414324"/>
            <a:ext cx="7771961" cy="510909"/>
          </a:xfrm>
        </p:spPr>
        <p:txBody>
          <a:bodyPr/>
          <a:lstStyle/>
          <a:p>
            <a:r>
              <a:rPr lang="en-US" dirty="0"/>
              <a:t>ART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49A72-81E7-1B42-9FA8-29D6D2EB4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1" y="925233"/>
            <a:ext cx="6374513" cy="3624069"/>
          </a:xfrm>
        </p:spPr>
        <p:txBody>
          <a:bodyPr/>
          <a:lstStyle/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n-US" sz="2700" dirty="0"/>
              <a:t>At age 16, switched to single tablet efavirenz/emtricitabine/tenofovir disoproxil fumarate (TDF)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n-US" sz="2700" dirty="0"/>
              <a:t>Better tolerated than the PI and he does well for 2 years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n-US" sz="2700" dirty="0"/>
              <a:t>Then he experienced inconsistent adherence due to depression coupled with vivid dreams, which led to virologic failure with a viral load approximately 4,500 copies/mL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5578832-3021-3747-B1FB-D04AA10487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133" b="133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27DE53-E373-4333-BCD4-B5131253CE62}"/>
              </a:ext>
            </a:extLst>
          </p:cNvPr>
          <p:cNvSpPr txBox="1"/>
          <p:nvPr/>
        </p:nvSpPr>
        <p:spPr>
          <a:xfrm>
            <a:off x="819150" y="4398927"/>
            <a:ext cx="2486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5C6B72"/>
                </a:solidFill>
              </a:rPr>
              <a:t>PI = protease inhibitor</a:t>
            </a:r>
          </a:p>
        </p:txBody>
      </p:sp>
    </p:spTree>
    <p:extLst>
      <p:ext uri="{BB962C8B-B14F-4D97-AF65-F5344CB8AC3E}">
        <p14:creationId xmlns:p14="http://schemas.microsoft.com/office/powerpoint/2010/main" val="28564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3E42-54B2-6941-A3E3-B2EE4246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0E457-D493-8848-AC21-7B518ECE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69" y="968322"/>
            <a:ext cx="7510889" cy="4505849"/>
          </a:xfrm>
        </p:spPr>
        <p:txBody>
          <a:bodyPr/>
          <a:lstStyle/>
          <a:p>
            <a:pPr marL="466725" indent="-457200">
              <a:buFont typeface="Arial" panose="020B0604020202020204" pitchFamily="34" charset="0"/>
              <a:buChar char="•"/>
            </a:pPr>
            <a:r>
              <a:rPr lang="en-US" dirty="0"/>
              <a:t>Genotype testing at reengagement </a:t>
            </a:r>
          </a:p>
          <a:p>
            <a:pPr marL="466725" indent="-457200">
              <a:buFont typeface="Arial" panose="020B0604020202020204" pitchFamily="34" charset="0"/>
              <a:buChar char="•"/>
            </a:pPr>
            <a:r>
              <a:rPr lang="en-US" dirty="0"/>
              <a:t>Mutations: K103N, M184V, L210W,      K219Q</a:t>
            </a:r>
          </a:p>
          <a:p>
            <a:pPr marL="466725" indent="-457200">
              <a:buFont typeface="Arial" panose="020B0604020202020204" pitchFamily="34" charset="0"/>
              <a:buChar char="•"/>
            </a:pPr>
            <a:r>
              <a:rPr lang="en-US" dirty="0"/>
              <a:t>Multiclass resistance</a:t>
            </a:r>
          </a:p>
          <a:p>
            <a:pPr marL="466725" indent="-457200">
              <a:buFont typeface="Arial" panose="020B0604020202020204" pitchFamily="34" charset="0"/>
              <a:buChar char="•"/>
            </a:pPr>
            <a:r>
              <a:rPr lang="en-US" dirty="0"/>
              <a:t>Re-engages in care, started with elvitegravir/cobicistat/emtricitabine/TDF plus darunavir, and eventually transitioned to elvitegravir/cobicistat/emtricitabine/</a:t>
            </a:r>
            <a:r>
              <a:rPr lang="en-US" sz="2800" dirty="0"/>
              <a:t>tenofovir alafenamide (</a:t>
            </a:r>
            <a:r>
              <a:rPr lang="en-US" dirty="0"/>
              <a:t>TAF) plus darunavir </a:t>
            </a:r>
          </a:p>
          <a:p>
            <a:pPr marL="466725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66725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7A93D10-09EC-FF45-AEB1-CFC4281A9EB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133" b="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7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3E42-54B2-6941-A3E3-B2EE4246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Clinic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0E457-D493-8848-AC21-7B518ECE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69" y="968322"/>
            <a:ext cx="7313476" cy="1843582"/>
          </a:xfrm>
        </p:spPr>
        <p:txBody>
          <a:bodyPr/>
          <a:lstStyle/>
          <a:p>
            <a:pPr marL="295275" lvl="1" indent="-285750">
              <a:buFont typeface="Arial" panose="020B0604020202020204" pitchFamily="34" charset="0"/>
              <a:buChar char="•"/>
            </a:pPr>
            <a:r>
              <a:rPr lang="en-US" sz="2700" dirty="0"/>
              <a:t>Jeffrey is currently maintained on elvitegravir/cobicistat/emtricitabine/TAF                   + darunavir with virologic suppression</a:t>
            </a:r>
          </a:p>
          <a:p>
            <a:pPr marL="295275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66725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1741260-36E4-C349-8804-4ABD54DCF4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133" b="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50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F790-E9B0-354E-A531-9B21EE5B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181680"/>
            <a:ext cx="8309810" cy="563231"/>
          </a:xfrm>
        </p:spPr>
        <p:txBody>
          <a:bodyPr/>
          <a:lstStyle/>
          <a:p>
            <a:r>
              <a:rPr lang="en-US" sz="3600" dirty="0"/>
              <a:t>Audience Response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DF793-9E23-2144-9EC1-889EE0A46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319417"/>
            <a:ext cx="8309810" cy="929485"/>
          </a:xfrm>
        </p:spPr>
        <p:txBody>
          <a:bodyPr/>
          <a:lstStyle/>
          <a:p>
            <a:r>
              <a:rPr lang="en-US" dirty="0"/>
              <a:t>Should further resistance testing be done?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73091-4BCF-904D-ADA6-E838A12A5B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7095" y="2479301"/>
            <a:ext cx="8309810" cy="1344984"/>
          </a:xfrm>
        </p:spPr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I’m not sure</a:t>
            </a:r>
          </a:p>
        </p:txBody>
      </p:sp>
    </p:spTree>
    <p:extLst>
      <p:ext uri="{BB962C8B-B14F-4D97-AF65-F5344CB8AC3E}">
        <p14:creationId xmlns:p14="http://schemas.microsoft.com/office/powerpoint/2010/main" val="11032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CMEO_HD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774"/>
      </a:accent1>
      <a:accent2>
        <a:srgbClr val="5C6B72"/>
      </a:accent2>
      <a:accent3>
        <a:srgbClr val="629E3A"/>
      </a:accent3>
      <a:accent4>
        <a:srgbClr val="B93A1E"/>
      </a:accent4>
      <a:accent5>
        <a:srgbClr val="3F193A"/>
      </a:accent5>
      <a:accent6>
        <a:srgbClr val="00AEC4"/>
      </a:accent6>
      <a:hlink>
        <a:srgbClr val="0B273E"/>
      </a:hlink>
      <a:folHlink>
        <a:srgbClr val="5C6B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EOBriefCase" id="{21EE784E-4778-054D-A46B-AEDC322A15AE}" vid="{0EDB6003-5E45-9340-8F84-4BF0A81A2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CMEO_HD</Template>
  <TotalTime>14970</TotalTime>
  <Words>2693</Words>
  <Application>Microsoft Macintosh PowerPoint</Application>
  <PresentationFormat>On-screen Show (16:9)</PresentationFormat>
  <Paragraphs>344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Lucida Grande</vt:lpstr>
      <vt:lpstr>Traditional Arabic</vt:lpstr>
      <vt:lpstr>Wingdings</vt:lpstr>
      <vt:lpstr>CMEO_HD</vt:lpstr>
      <vt:lpstr>Switching Antiretroviral Therapy (ART) in Your African American Patients: When and How</vt:lpstr>
      <vt:lpstr>Gregory D. Huhn, MD, MPHTM</vt:lpstr>
      <vt:lpstr>Learning Objective </vt:lpstr>
      <vt:lpstr>Patient Case: Jeffrey</vt:lpstr>
      <vt:lpstr>ART History</vt:lpstr>
      <vt:lpstr>ART History</vt:lpstr>
      <vt:lpstr>Resistance Testing</vt:lpstr>
      <vt:lpstr>Current Clinic Visit</vt:lpstr>
      <vt:lpstr>Audience Response Rationale</vt:lpstr>
      <vt:lpstr>Factors to Consider Before Switching or Simplifying Therapy</vt:lpstr>
      <vt:lpstr>Virtual Clinic Visit </vt:lpstr>
      <vt:lpstr>PowerPoint Presentation</vt:lpstr>
      <vt:lpstr>DAWNING Trial: Dolutegravir vs Lopinavir, Each With 2 NRTIs for First-Line Treatment Failure</vt:lpstr>
      <vt:lpstr>Viral Suppression Maintained at Week 48 in Patients Switched from Dolutegravir to Bictegravir </vt:lpstr>
      <vt:lpstr>Viral Suppression Maintained In Patients Switched from Dolutegravir to Bictegravir</vt:lpstr>
      <vt:lpstr>BRAAVE 2020: Impact of BL Resistance on Outcomes Following Switch to B/F/TAF in Black Americans with HIV</vt:lpstr>
      <vt:lpstr>Virologic Outcomes Through Week 72: Resistance Subgroups*</vt:lpstr>
      <vt:lpstr>Stable Switch: Reasons to Optimize ART in the Setting of Viral Suppression</vt:lpstr>
      <vt:lpstr>Switch to Options: Bictegravir/F/TAF</vt:lpstr>
      <vt:lpstr>Switch to Options: Dolutegravir</vt:lpstr>
      <vt:lpstr>Switch to Options: Doravirine</vt:lpstr>
      <vt:lpstr>Virtual Clinical Visit</vt:lpstr>
      <vt:lpstr>PowerPoint Presentation</vt:lpstr>
      <vt:lpstr>Monitoring Patients After Switching</vt:lpstr>
      <vt:lpstr>Follow-up After Switch</vt:lpstr>
      <vt:lpstr>SMART Goals</vt:lpstr>
      <vt:lpstr>The Pediatric Patient with HIV: Translating Data to Practice</vt:lpstr>
      <vt:lpstr>Infectious Disease Hub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Jan Perez</dc:creator>
  <cp:lastModifiedBy>Jan Perez</cp:lastModifiedBy>
  <cp:revision>747</cp:revision>
  <cp:lastPrinted>2020-09-15T03:12:40Z</cp:lastPrinted>
  <dcterms:created xsi:type="dcterms:W3CDTF">2020-05-14T20:23:52Z</dcterms:created>
  <dcterms:modified xsi:type="dcterms:W3CDTF">2021-08-17T21:57:05Z</dcterms:modified>
</cp:coreProperties>
</file>