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4.xml" ContentType="application/vnd.openxmlformats-officedocument.presentationml.notesSlide+xml"/>
  <Override PartName="/ppt/tags/tag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4.xml" ContentType="application/vnd.openxmlformats-officedocument.drawingml.chartshapes+xml"/>
  <Override PartName="/ppt/notesSlides/notesSlide51.xml" ContentType="application/vnd.openxmlformats-officedocument.presentationml.notesSlide+xml"/>
  <Override PartName="/ppt/charts/chart14.xml" ContentType="application/vnd.openxmlformats-officedocument.drawingml.chart+xml"/>
  <Override PartName="/ppt/notesSlides/notesSlide52.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3.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5.xml" ContentType="application/vnd.openxmlformats-officedocument.drawingml.chartshapes+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6.xml" ContentType="application/vnd.openxmlformats-officedocument.drawingml.chartshapes+xml"/>
  <Override PartName="/ppt/notesSlides/notesSlide54.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7.xml" ContentType="application/vnd.openxmlformats-officedocument.drawingml.chartshapes+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8.xml" ContentType="application/vnd.openxmlformats-officedocument.drawingml.chartshapes+xml"/>
  <Override PartName="/ppt/notesSlides/notesSlide55.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6.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7.xml" ContentType="application/vnd.openxmlformats-officedocument.presentationml.notesSlide+xml"/>
  <Override PartName="/ppt/tags/tag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1"/>
  </p:sldMasterIdLst>
  <p:notesMasterIdLst>
    <p:notesMasterId r:id="rId70"/>
  </p:notesMasterIdLst>
  <p:handoutMasterIdLst>
    <p:handoutMasterId r:id="rId71"/>
  </p:handoutMasterIdLst>
  <p:sldIdLst>
    <p:sldId id="293" r:id="rId2"/>
    <p:sldId id="4376" r:id="rId3"/>
    <p:sldId id="4353" r:id="rId4"/>
    <p:sldId id="4342" r:id="rId5"/>
    <p:sldId id="4384" r:id="rId6"/>
    <p:sldId id="4450" r:id="rId7"/>
    <p:sldId id="4455" r:id="rId8"/>
    <p:sldId id="4454" r:id="rId9"/>
    <p:sldId id="4451" r:id="rId10"/>
    <p:sldId id="4456" r:id="rId11"/>
    <p:sldId id="4411" r:id="rId12"/>
    <p:sldId id="4449" r:id="rId13"/>
    <p:sldId id="4460" r:id="rId14"/>
    <p:sldId id="4462" r:id="rId15"/>
    <p:sldId id="3308" r:id="rId16"/>
    <p:sldId id="4458" r:id="rId17"/>
    <p:sldId id="4407" r:id="rId18"/>
    <p:sldId id="4457" r:id="rId19"/>
    <p:sldId id="4440" r:id="rId20"/>
    <p:sldId id="4463" r:id="rId21"/>
    <p:sldId id="4263" r:id="rId22"/>
    <p:sldId id="4420" r:id="rId23"/>
    <p:sldId id="4419" r:id="rId24"/>
    <p:sldId id="4421" r:id="rId25"/>
    <p:sldId id="4418" r:id="rId26"/>
    <p:sldId id="4429" r:id="rId27"/>
    <p:sldId id="4444" r:id="rId28"/>
    <p:sldId id="3366" r:id="rId29"/>
    <p:sldId id="4325" r:id="rId30"/>
    <p:sldId id="4399" r:id="rId31"/>
    <p:sldId id="4430" r:id="rId32"/>
    <p:sldId id="4400" r:id="rId33"/>
    <p:sldId id="4422" r:id="rId34"/>
    <p:sldId id="4432" r:id="rId35"/>
    <p:sldId id="4372" r:id="rId36"/>
    <p:sldId id="4464" r:id="rId37"/>
    <p:sldId id="4466" r:id="rId38"/>
    <p:sldId id="2609" r:id="rId39"/>
    <p:sldId id="4380" r:id="rId40"/>
    <p:sldId id="4412" r:id="rId41"/>
    <p:sldId id="4467" r:id="rId42"/>
    <p:sldId id="4461" r:id="rId43"/>
    <p:sldId id="4433" r:id="rId44"/>
    <p:sldId id="4381" r:id="rId45"/>
    <p:sldId id="3978" r:id="rId46"/>
    <p:sldId id="4414" r:id="rId47"/>
    <p:sldId id="4416" r:id="rId48"/>
    <p:sldId id="2683" r:id="rId49"/>
    <p:sldId id="790" r:id="rId50"/>
    <p:sldId id="4441" r:id="rId51"/>
    <p:sldId id="404" r:id="rId52"/>
    <p:sldId id="4410" r:id="rId53"/>
    <p:sldId id="279" r:id="rId54"/>
    <p:sldId id="1133" r:id="rId55"/>
    <p:sldId id="4409" r:id="rId56"/>
    <p:sldId id="4366" r:id="rId57"/>
    <p:sldId id="4424" r:id="rId58"/>
    <p:sldId id="4425" r:id="rId59"/>
    <p:sldId id="4468" r:id="rId60"/>
    <p:sldId id="4469" r:id="rId61"/>
    <p:sldId id="4428" r:id="rId62"/>
    <p:sldId id="4436" r:id="rId63"/>
    <p:sldId id="4348" r:id="rId64"/>
    <p:sldId id="4470" r:id="rId65"/>
    <p:sldId id="4471" r:id="rId66"/>
    <p:sldId id="485" r:id="rId67"/>
    <p:sldId id="4442" r:id="rId68"/>
    <p:sldId id="4472" r:id="rId6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6" userDrawn="1">
          <p15:clr>
            <a:srgbClr val="A4A3A4"/>
          </p15:clr>
        </p15:guide>
        <p15:guide id="2" pos="4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Perez" initials="JP" lastIdx="3" clrIdx="0">
    <p:extLst>
      <p:ext uri="{19B8F6BF-5375-455C-9EA6-DF929625EA0E}">
        <p15:presenceInfo xmlns:p15="http://schemas.microsoft.com/office/powerpoint/2012/main" userId="S::jperez@cmeoutfitters.com::23ab281a-04ab-4f6c-a832-984b81a857bc" providerId="AD"/>
      </p:ext>
    </p:extLst>
  </p:cmAuthor>
  <p:cmAuthor id="2" name="Jan Perez" initials="JP [2]" lastIdx="2" clrIdx="1">
    <p:extLst>
      <p:ext uri="{19B8F6BF-5375-455C-9EA6-DF929625EA0E}">
        <p15:presenceInfo xmlns:p15="http://schemas.microsoft.com/office/powerpoint/2012/main" userId="S::perezj@knowfully.com::dde488b3-8563-4d73-a7e1-d05c670833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B8D"/>
    <a:srgbClr val="502C54"/>
    <a:srgbClr val="B01E7B"/>
    <a:srgbClr val="EB28A6"/>
    <a:srgbClr val="6278B5"/>
    <a:srgbClr val="039AC0"/>
    <a:srgbClr val="0ABCE6"/>
    <a:srgbClr val="F2F2F2"/>
    <a:srgbClr val="021962"/>
    <a:srgbClr val="3C6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24"/>
    <p:restoredTop sz="81776" autoAdjust="0"/>
  </p:normalViewPr>
  <p:slideViewPr>
    <p:cSldViewPr snapToGrid="0" snapToObjects="1">
      <p:cViewPr varScale="1">
        <p:scale>
          <a:sx n="113" d="100"/>
          <a:sy n="113" d="100"/>
        </p:scale>
        <p:origin x="1152" y="184"/>
      </p:cViewPr>
      <p:guideLst>
        <p:guide orient="horz" pos="636"/>
        <p:guide pos="4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13" d="100"/>
          <a:sy n="113" d="100"/>
        </p:scale>
        <p:origin x="322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4.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Very low</c:v>
                </c:pt>
                <c:pt idx="1">
                  <c:v>Significant &amp; Increasing</c:v>
                </c:pt>
                <c:pt idx="2">
                  <c:v>Similar to Whites</c:v>
                </c:pt>
              </c:strCache>
            </c:strRef>
          </c:cat>
          <c:val>
            <c:numRef>
              <c:f>Sheet1!$B$2:$B$4</c:f>
              <c:numCache>
                <c:formatCode>0%</c:formatCode>
                <c:ptCount val="3"/>
                <c:pt idx="0">
                  <c:v>0.1</c:v>
                </c:pt>
                <c:pt idx="1">
                  <c:v>0.71</c:v>
                </c:pt>
                <c:pt idx="2">
                  <c:v>0.19</c:v>
                </c:pt>
              </c:numCache>
            </c:numRef>
          </c:val>
          <c:extLst>
            <c:ext xmlns:c16="http://schemas.microsoft.com/office/drawing/2014/chart" uri="{C3380CC4-5D6E-409C-BE32-E72D297353CC}">
              <c16:uniqueId val="{00000000-D551-1D49-A64F-CA585782AF2C}"/>
            </c:ext>
          </c:extLst>
        </c:ser>
        <c:dLbls>
          <c:showLegendKey val="0"/>
          <c:showVal val="0"/>
          <c:showCatName val="0"/>
          <c:showSerName val="0"/>
          <c:showPercent val="0"/>
          <c:showBubbleSize val="0"/>
        </c:dLbls>
        <c:gapWidth val="219"/>
        <c:overlap val="-27"/>
        <c:axId val="1119171503"/>
        <c:axId val="1119744895"/>
      </c:barChart>
      <c:catAx>
        <c:axId val="11191715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crossAx val="1119744895"/>
        <c:crosses val="autoZero"/>
        <c:auto val="1"/>
        <c:lblAlgn val="ctr"/>
        <c:lblOffset val="100"/>
        <c:noMultiLvlLbl val="0"/>
      </c:catAx>
      <c:valAx>
        <c:axId val="1119744895"/>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1917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200" b="1" dirty="0">
                <a:solidFill>
                  <a:schemeClr val="tx1"/>
                </a:solidFill>
              </a:rPr>
              <a:t>Prevalence</a:t>
            </a:r>
            <a:r>
              <a:rPr lang="en-US" sz="1200" b="1" baseline="0" dirty="0">
                <a:solidFill>
                  <a:schemeClr val="tx1"/>
                </a:solidFill>
              </a:rPr>
              <a:t> of Absenteeism, Presenteeism, and Activity Impairment in Patients with IBD vs. Controls</a:t>
            </a:r>
            <a:endParaRPr lang="en-US" sz="1200" b="1" dirty="0">
              <a:solidFill>
                <a:schemeClr val="tx1"/>
              </a:solidFill>
            </a:endParaRPr>
          </a:p>
        </c:rich>
      </c:tx>
      <c:layout>
        <c:manualLayout>
          <c:xMode val="edge"/>
          <c:yMode val="edge"/>
          <c:x val="0.10722482834233503"/>
          <c:y val="1.1539667625918824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309300251707049E-2"/>
          <c:y val="0.29351255777806251"/>
          <c:w val="0.93738139949658594"/>
          <c:h val="0.51025078941944668"/>
        </c:manualLayout>
      </c:layout>
      <c:barChart>
        <c:barDir val="col"/>
        <c:grouping val="clustered"/>
        <c:varyColors val="0"/>
        <c:ser>
          <c:idx val="0"/>
          <c:order val="0"/>
          <c:tx>
            <c:strRef>
              <c:f>Sheet1!$B$1</c:f>
              <c:strCache>
                <c:ptCount val="1"/>
                <c:pt idx="0">
                  <c:v>Active Disease</c:v>
                </c:pt>
              </c:strCache>
            </c:strRef>
          </c:tx>
          <c:spPr>
            <a:pattFill prst="wdUpDiag">
              <a:fgClr>
                <a:schemeClr val="tx1"/>
              </a:fgClr>
              <a:bgClr>
                <a:schemeClr val="accent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Absenteeism</c:v>
                </c:pt>
                <c:pt idx="1">
                  <c:v>Presenteeism</c:v>
                </c:pt>
                <c:pt idx="2">
                  <c:v>Activity Impairment</c:v>
                </c:pt>
              </c:strCache>
            </c:strRef>
          </c:cat>
          <c:val>
            <c:numRef>
              <c:f>Sheet1!$B$2:$B$4</c:f>
              <c:numCache>
                <c:formatCode>0.0%</c:formatCode>
                <c:ptCount val="3"/>
                <c:pt idx="0">
                  <c:v>0.46600000000000003</c:v>
                </c:pt>
                <c:pt idx="1">
                  <c:v>0.94799999999999995</c:v>
                </c:pt>
                <c:pt idx="2">
                  <c:v>0.98599999999999999</c:v>
                </c:pt>
              </c:numCache>
            </c:numRef>
          </c:val>
          <c:extLst>
            <c:ext xmlns:c16="http://schemas.microsoft.com/office/drawing/2014/chart" uri="{C3380CC4-5D6E-409C-BE32-E72D297353CC}">
              <c16:uniqueId val="{00000000-A782-B642-B1D7-2025093FFA39}"/>
            </c:ext>
          </c:extLst>
        </c:ser>
        <c:ser>
          <c:idx val="1"/>
          <c:order val="1"/>
          <c:tx>
            <c:strRef>
              <c:f>Sheet1!$C$1</c:f>
              <c:strCache>
                <c:ptCount val="1"/>
                <c:pt idx="0">
                  <c:v>Remission</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Absenteeism</c:v>
                </c:pt>
                <c:pt idx="1">
                  <c:v>Presenteeism</c:v>
                </c:pt>
                <c:pt idx="2">
                  <c:v>Activity Impairment</c:v>
                </c:pt>
              </c:strCache>
            </c:strRef>
          </c:cat>
          <c:val>
            <c:numRef>
              <c:f>Sheet1!$C$2:$C$4</c:f>
              <c:numCache>
                <c:formatCode>0.0%</c:formatCode>
                <c:ptCount val="3"/>
                <c:pt idx="0">
                  <c:v>0.14399999999999999</c:v>
                </c:pt>
                <c:pt idx="1">
                  <c:v>0.54700000000000004</c:v>
                </c:pt>
                <c:pt idx="2">
                  <c:v>0.627</c:v>
                </c:pt>
              </c:numCache>
            </c:numRef>
          </c:val>
          <c:extLst>
            <c:ext xmlns:c16="http://schemas.microsoft.com/office/drawing/2014/chart" uri="{C3380CC4-5D6E-409C-BE32-E72D297353CC}">
              <c16:uniqueId val="{00000001-A782-B642-B1D7-2025093FFA39}"/>
            </c:ext>
          </c:extLst>
        </c:ser>
        <c:ser>
          <c:idx val="2"/>
          <c:order val="2"/>
          <c:tx>
            <c:strRef>
              <c:f>Sheet1!$D$1</c:f>
              <c:strCache>
                <c:ptCount val="1"/>
                <c:pt idx="0">
                  <c:v>Controls</c:v>
                </c:pt>
              </c:strCache>
            </c:strRef>
          </c:tx>
          <c:spPr>
            <a:solidFill>
              <a:srgbClr val="502C5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Absenteeism</c:v>
                </c:pt>
                <c:pt idx="1">
                  <c:v>Presenteeism</c:v>
                </c:pt>
                <c:pt idx="2">
                  <c:v>Activity Impairment</c:v>
                </c:pt>
              </c:strCache>
            </c:strRef>
          </c:cat>
          <c:val>
            <c:numRef>
              <c:f>Sheet1!$D$2:$D$4</c:f>
              <c:numCache>
                <c:formatCode>0.0%</c:formatCode>
                <c:ptCount val="3"/>
                <c:pt idx="0">
                  <c:v>0.13600000000000001</c:v>
                </c:pt>
                <c:pt idx="1">
                  <c:v>0.27300000000000002</c:v>
                </c:pt>
                <c:pt idx="2">
                  <c:v>0.318</c:v>
                </c:pt>
              </c:numCache>
            </c:numRef>
          </c:val>
          <c:extLst>
            <c:ext xmlns:c16="http://schemas.microsoft.com/office/drawing/2014/chart" uri="{C3380CC4-5D6E-409C-BE32-E72D297353CC}">
              <c16:uniqueId val="{00000002-A782-B642-B1D7-2025093FFA39}"/>
            </c:ext>
          </c:extLst>
        </c:ser>
        <c:dLbls>
          <c:showLegendKey val="0"/>
          <c:showVal val="0"/>
          <c:showCatName val="0"/>
          <c:showSerName val="0"/>
          <c:showPercent val="0"/>
          <c:showBubbleSize val="0"/>
        </c:dLbls>
        <c:gapWidth val="149"/>
        <c:overlap val="-27"/>
        <c:axId val="1668401071"/>
        <c:axId val="1135299071"/>
      </c:barChart>
      <c:catAx>
        <c:axId val="166840107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35299071"/>
        <c:crosses val="autoZero"/>
        <c:auto val="1"/>
        <c:lblAlgn val="ctr"/>
        <c:lblOffset val="100"/>
        <c:noMultiLvlLbl val="0"/>
      </c:catAx>
      <c:valAx>
        <c:axId val="1135299071"/>
        <c:scaling>
          <c:orientation val="minMax"/>
          <c:max val="1"/>
        </c:scaling>
        <c:delete val="1"/>
        <c:axPos val="l"/>
        <c:numFmt formatCode="0.0%" sourceLinked="1"/>
        <c:majorTickMark val="none"/>
        <c:minorTickMark val="none"/>
        <c:tickLblPos val="nextTo"/>
        <c:crossAx val="1668401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6265983126235"/>
          <c:y val="3.997577988540086E-2"/>
          <c:w val="0.46295601860996566"/>
          <c:h val="0.74890345605926356"/>
        </c:manualLayout>
      </c:layout>
      <c:barChart>
        <c:barDir val="bar"/>
        <c:grouping val="clustered"/>
        <c:varyColors val="0"/>
        <c:ser>
          <c:idx val="0"/>
          <c:order val="0"/>
          <c:tx>
            <c:strRef>
              <c:f>Sheet1!$B$1</c:f>
              <c:strCache>
                <c:ptCount val="1"/>
                <c:pt idx="0">
                  <c:v>Column1</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Mechanism of action</c:v>
                </c:pt>
                <c:pt idx="1">
                  <c:v>Fatigue</c:v>
                </c:pt>
                <c:pt idx="2">
                  <c:v>Rash</c:v>
                </c:pt>
                <c:pt idx="3">
                  <c:v>Tolerability of side effects</c:v>
                </c:pt>
                <c:pt idx="4">
                  <c:v>Serious infection risk</c:v>
                </c:pt>
                <c:pt idx="5">
                  <c:v>Short-term improvement</c:v>
                </c:pt>
                <c:pt idx="6">
                  <c:v>Lymphoma risk</c:v>
                </c:pt>
                <c:pt idx="7">
                  <c:v>Route/frequency of administration</c:v>
                </c:pt>
                <c:pt idx="8">
                  <c:v>Long-term remission</c:v>
                </c:pt>
              </c:strCache>
            </c:strRef>
          </c:cat>
          <c:val>
            <c:numRef>
              <c:f>Sheet1!$B$2:$B$10</c:f>
              <c:numCache>
                <c:formatCode>0.0%</c:formatCode>
                <c:ptCount val="9"/>
                <c:pt idx="0">
                  <c:v>3.6999999999999998E-2</c:v>
                </c:pt>
                <c:pt idx="1">
                  <c:v>7.3999999999999996E-2</c:v>
                </c:pt>
                <c:pt idx="2">
                  <c:v>8.4000000000000005E-2</c:v>
                </c:pt>
                <c:pt idx="3">
                  <c:v>0.12</c:v>
                </c:pt>
                <c:pt idx="4">
                  <c:v>0.12</c:v>
                </c:pt>
                <c:pt idx="5">
                  <c:v>0.151</c:v>
                </c:pt>
                <c:pt idx="6">
                  <c:v>0.14699999999999999</c:v>
                </c:pt>
                <c:pt idx="7">
                  <c:v>0.13700000000000001</c:v>
                </c:pt>
                <c:pt idx="8">
                  <c:v>0.13</c:v>
                </c:pt>
              </c:numCache>
            </c:numRef>
          </c:val>
          <c:extLst>
            <c:ext xmlns:c16="http://schemas.microsoft.com/office/drawing/2014/chart" uri="{C3380CC4-5D6E-409C-BE32-E72D297353CC}">
              <c16:uniqueId val="{00000000-5D4D-C848-9FA0-E01E5C1F1CA7}"/>
            </c:ext>
          </c:extLst>
        </c:ser>
        <c:dLbls>
          <c:showLegendKey val="0"/>
          <c:showVal val="0"/>
          <c:showCatName val="0"/>
          <c:showSerName val="0"/>
          <c:showPercent val="0"/>
          <c:showBubbleSize val="0"/>
        </c:dLbls>
        <c:gapWidth val="56"/>
        <c:overlap val="-4"/>
        <c:axId val="1643266399"/>
        <c:axId val="1643197439"/>
      </c:barChart>
      <c:catAx>
        <c:axId val="1643266399"/>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43197439"/>
        <c:crosses val="autoZero"/>
        <c:auto val="1"/>
        <c:lblAlgn val="ctr"/>
        <c:lblOffset val="100"/>
        <c:noMultiLvlLbl val="0"/>
      </c:catAx>
      <c:valAx>
        <c:axId val="1643197439"/>
        <c:scaling>
          <c:orientation val="minMax"/>
        </c:scaling>
        <c:delete val="0"/>
        <c:axPos val="b"/>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3266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Primary</a:t>
            </a:r>
            <a:r>
              <a:rPr lang="en-US" sz="1400" b="1" baseline="0" dirty="0">
                <a:solidFill>
                  <a:schemeClr val="tx1"/>
                </a:solidFill>
              </a:rPr>
              <a:t> Endpoint: Mucosal Healing at Week 48</a:t>
            </a:r>
            <a:endParaRPr lang="en-US" sz="1400" b="1" dirty="0">
              <a:solidFill>
                <a:schemeClr val="tx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pattFill prst="wdUpDiag">
              <a:fgClr>
                <a:schemeClr val="tx1"/>
              </a:fgClr>
              <a:bgClr>
                <a:schemeClr val="accent1"/>
              </a:bgClr>
            </a:pattFill>
            <a:ln>
              <a:noFill/>
            </a:ln>
            <a:effectLst/>
          </c:spPr>
          <c:invertIfNegative val="0"/>
          <c:dPt>
            <c:idx val="0"/>
            <c:invertIfNegative val="0"/>
            <c:bubble3D val="0"/>
            <c:spPr>
              <a:solidFill>
                <a:schemeClr val="accent4">
                  <a:lumMod val="60000"/>
                  <a:lumOff val="40000"/>
                </a:schemeClr>
              </a:solidFill>
              <a:ln>
                <a:solidFill>
                  <a:schemeClr val="accent4">
                    <a:lumMod val="60000"/>
                    <a:lumOff val="40000"/>
                  </a:schemeClr>
                </a:solidFill>
              </a:ln>
              <a:effectLst/>
            </c:spPr>
            <c:extLst>
              <c:ext xmlns:c16="http://schemas.microsoft.com/office/drawing/2014/chart" uri="{C3380CC4-5D6E-409C-BE32-E72D297353CC}">
                <c16:uniqueId val="{00000002-6EA5-9A49-97CD-AA750CCA51ED}"/>
              </c:ext>
            </c:extLst>
          </c:dPt>
          <c:dPt>
            <c:idx val="1"/>
            <c:invertIfNegative val="0"/>
            <c:bubble3D val="0"/>
            <c:spPr>
              <a:pattFill prst="wdUpDiag">
                <a:fgClr>
                  <a:schemeClr val="tx1"/>
                </a:fgClr>
                <a:bgClr>
                  <a:schemeClr val="accent1"/>
                </a:bgClr>
              </a:pattFill>
              <a:ln>
                <a:noFill/>
              </a:ln>
              <a:effectLst/>
            </c:spPr>
            <c:extLst>
              <c:ext xmlns:c16="http://schemas.microsoft.com/office/drawing/2014/chart" uri="{C3380CC4-5D6E-409C-BE32-E72D297353CC}">
                <c16:uniqueId val="{00000005-92FD-CD48-A1FC-196A7F1295F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Clinical Management</c:v>
                </c:pt>
                <c:pt idx="1">
                  <c:v>Tight Control</c:v>
                </c:pt>
              </c:strCache>
            </c:strRef>
          </c:cat>
          <c:val>
            <c:numRef>
              <c:f>Sheet1!$B$2:$B$3</c:f>
              <c:numCache>
                <c:formatCode>0.0%</c:formatCode>
                <c:ptCount val="2"/>
                <c:pt idx="0">
                  <c:v>0.30299999999999999</c:v>
                </c:pt>
                <c:pt idx="1">
                  <c:v>0.45900000000000002</c:v>
                </c:pt>
              </c:numCache>
            </c:numRef>
          </c:val>
          <c:extLst>
            <c:ext xmlns:c16="http://schemas.microsoft.com/office/drawing/2014/chart" uri="{C3380CC4-5D6E-409C-BE32-E72D297353CC}">
              <c16:uniqueId val="{00000000-92FD-CD48-A1FC-196A7F1295F1}"/>
            </c:ext>
          </c:extLst>
        </c:ser>
        <c:dLbls>
          <c:showLegendKey val="0"/>
          <c:showVal val="0"/>
          <c:showCatName val="0"/>
          <c:showSerName val="0"/>
          <c:showPercent val="0"/>
          <c:showBubbleSize val="0"/>
        </c:dLbls>
        <c:gapWidth val="127"/>
        <c:overlap val="-27"/>
        <c:axId val="1952666655"/>
        <c:axId val="1642337967"/>
      </c:barChart>
      <c:catAx>
        <c:axId val="195266665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42337967"/>
        <c:crosses val="autoZero"/>
        <c:auto val="1"/>
        <c:lblAlgn val="ctr"/>
        <c:lblOffset val="100"/>
        <c:noMultiLvlLbl val="0"/>
      </c:catAx>
      <c:valAx>
        <c:axId val="1642337967"/>
        <c:scaling>
          <c:orientation val="minMax"/>
          <c:max val="1"/>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52666655"/>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Steroid-Free Remission</a:t>
            </a:r>
            <a:r>
              <a:rPr lang="en-US" sz="1400" b="1" baseline="0" dirty="0">
                <a:solidFill>
                  <a:schemeClr val="tx1"/>
                </a:solidFill>
              </a:rPr>
              <a:t> at Each Visit</a:t>
            </a:r>
            <a:endParaRPr lang="en-US" sz="1400" b="1" dirty="0">
              <a:solidFill>
                <a:schemeClr val="tx1"/>
              </a:solidFill>
            </a:endParaRPr>
          </a:p>
        </c:rich>
      </c:tx>
      <c:layout>
        <c:manualLayout>
          <c:xMode val="edge"/>
          <c:yMode val="edge"/>
          <c:x val="0.18085884155953993"/>
          <c:y val="6.5340074508264488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Clinical Management (n = 122)</c:v>
                </c:pt>
              </c:strCache>
            </c:strRef>
          </c:tx>
          <c:spPr>
            <a:solidFill>
              <a:srgbClr val="1D4B8D"/>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F308-3447-81C0-5C97B6C552F8}"/>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3-F308-3447-81C0-5C97B6C552F8}"/>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D6A5-F545-93C8-576A910A0176}"/>
              </c:ext>
            </c:extLst>
          </c:dPt>
          <c:dPt>
            <c:idx val="3"/>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D6A5-F545-93C8-576A910A017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11 weeks</c:v>
                </c:pt>
                <c:pt idx="1">
                  <c:v>23 weeks</c:v>
                </c:pt>
                <c:pt idx="2">
                  <c:v>35 weeks</c:v>
                </c:pt>
                <c:pt idx="3">
                  <c:v>48 weeks</c:v>
                </c:pt>
              </c:strCache>
            </c:strRef>
          </c:cat>
          <c:val>
            <c:numRef>
              <c:f>Sheet1!$B$2:$B$5</c:f>
              <c:numCache>
                <c:formatCode>0.0%</c:formatCode>
                <c:ptCount val="4"/>
                <c:pt idx="0">
                  <c:v>0.23799999999999999</c:v>
                </c:pt>
                <c:pt idx="1">
                  <c:v>0.45100000000000001</c:v>
                </c:pt>
                <c:pt idx="2">
                  <c:v>0.42599999999999999</c:v>
                </c:pt>
                <c:pt idx="3">
                  <c:v>0.39300000000000002</c:v>
                </c:pt>
              </c:numCache>
            </c:numRef>
          </c:val>
          <c:extLst>
            <c:ext xmlns:c16="http://schemas.microsoft.com/office/drawing/2014/chart" uri="{C3380CC4-5D6E-409C-BE32-E72D297353CC}">
              <c16:uniqueId val="{00000004-F308-3447-81C0-5C97B6C552F8}"/>
            </c:ext>
          </c:extLst>
        </c:ser>
        <c:ser>
          <c:idx val="1"/>
          <c:order val="1"/>
          <c:tx>
            <c:strRef>
              <c:f>Sheet1!$C$1</c:f>
              <c:strCache>
                <c:ptCount val="1"/>
                <c:pt idx="0">
                  <c:v>Tight Control (n = 122)</c:v>
                </c:pt>
              </c:strCache>
            </c:strRef>
          </c:tx>
          <c:spPr>
            <a:pattFill prst="wdUpDiag">
              <a:fgClr>
                <a:schemeClr val="tx1"/>
              </a:fgClr>
              <a:bgClr>
                <a:schemeClr val="accent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11 weeks</c:v>
                </c:pt>
                <c:pt idx="1">
                  <c:v>23 weeks</c:v>
                </c:pt>
                <c:pt idx="2">
                  <c:v>35 weeks</c:v>
                </c:pt>
                <c:pt idx="3">
                  <c:v>48 weeks</c:v>
                </c:pt>
              </c:strCache>
            </c:strRef>
          </c:cat>
          <c:val>
            <c:numRef>
              <c:f>Sheet1!$C$2:$C$5</c:f>
              <c:numCache>
                <c:formatCode>0.0%</c:formatCode>
                <c:ptCount val="4"/>
                <c:pt idx="0">
                  <c:v>0.39300000000000002</c:v>
                </c:pt>
                <c:pt idx="1">
                  <c:v>0.63100000000000001</c:v>
                </c:pt>
                <c:pt idx="2">
                  <c:v>0.59</c:v>
                </c:pt>
                <c:pt idx="3">
                  <c:v>0.59799999999999998</c:v>
                </c:pt>
              </c:numCache>
            </c:numRef>
          </c:val>
          <c:extLst>
            <c:ext xmlns:c16="http://schemas.microsoft.com/office/drawing/2014/chart" uri="{C3380CC4-5D6E-409C-BE32-E72D297353CC}">
              <c16:uniqueId val="{00000006-F308-3447-81C0-5C97B6C552F8}"/>
            </c:ext>
          </c:extLst>
        </c:ser>
        <c:dLbls>
          <c:showLegendKey val="0"/>
          <c:showVal val="0"/>
          <c:showCatName val="0"/>
          <c:showSerName val="0"/>
          <c:showPercent val="0"/>
          <c:showBubbleSize val="0"/>
        </c:dLbls>
        <c:gapWidth val="100"/>
        <c:overlap val="-3"/>
        <c:axId val="1952666655"/>
        <c:axId val="1642337967"/>
      </c:barChart>
      <c:catAx>
        <c:axId val="195266665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42337967"/>
        <c:crosses val="autoZero"/>
        <c:auto val="1"/>
        <c:lblAlgn val="ctr"/>
        <c:lblOffset val="100"/>
        <c:noMultiLvlLbl val="0"/>
      </c:catAx>
      <c:valAx>
        <c:axId val="1642337967"/>
        <c:scaling>
          <c:orientation val="minMax"/>
          <c:max val="1"/>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52666655"/>
        <c:crosses val="autoZero"/>
        <c:crossBetween val="between"/>
        <c:majorUnit val="0.2"/>
      </c:valAx>
      <c:spPr>
        <a:noFill/>
        <a:ln>
          <a:noFill/>
        </a:ln>
        <a:effectLst/>
      </c:spPr>
    </c:plotArea>
    <c:legend>
      <c:legendPos val="t"/>
      <c:layout>
        <c:manualLayout>
          <c:xMode val="edge"/>
          <c:yMode val="edge"/>
          <c:x val="0.64726957846051414"/>
          <c:y val="0.15740423949040916"/>
          <c:w val="0.35001409893316437"/>
          <c:h val="0.164894681575179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1466055875738"/>
          <c:y val="3.2280701754386E-2"/>
          <c:w val="0.81628811108601795"/>
          <c:h val="0.69601160381268101"/>
        </c:manualLayout>
      </c:layout>
      <c:barChart>
        <c:barDir val="col"/>
        <c:grouping val="clustered"/>
        <c:varyColors val="0"/>
        <c:ser>
          <c:idx val="0"/>
          <c:order val="0"/>
          <c:tx>
            <c:strRef>
              <c:f>Sheet1!$B$1</c:f>
              <c:strCache>
                <c:ptCount val="1"/>
                <c:pt idx="0">
                  <c:v>Placebo (N = 148)</c:v>
                </c:pt>
              </c:strCache>
            </c:strRef>
          </c:tx>
          <c:spPr>
            <a:solidFill>
              <a:schemeClr val="tx2">
                <a:lumMod val="50000"/>
                <a:lumOff val="50000"/>
              </a:schemeClr>
            </a:solidFill>
            <a:ln>
              <a:noFill/>
            </a:ln>
            <a:effectLst/>
          </c:spPr>
          <c:invertIfNegative val="0"/>
          <c:dLbls>
            <c:spPr>
              <a:noFill/>
              <a:ln w="19026">
                <a:noFill/>
              </a:ln>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Clinical Remission</c:v>
                </c:pt>
                <c:pt idx="1">
                  <c:v>CDAI-100 Response</c:v>
                </c:pt>
              </c:strCache>
            </c:strRef>
          </c:cat>
          <c:val>
            <c:numRef>
              <c:f>Sheet1!$B$2:$B$3</c:f>
              <c:numCache>
                <c:formatCode>0.0%</c:formatCode>
                <c:ptCount val="2"/>
                <c:pt idx="0">
                  <c:v>6.8000000000000005E-2</c:v>
                </c:pt>
                <c:pt idx="1">
                  <c:v>0.25700000000000001</c:v>
                </c:pt>
              </c:numCache>
            </c:numRef>
          </c:val>
          <c:extLst>
            <c:ext xmlns:c16="http://schemas.microsoft.com/office/drawing/2014/chart" uri="{C3380CC4-5D6E-409C-BE32-E72D297353CC}">
              <c16:uniqueId val="{00000000-A5B4-EA4D-A4AE-DD6A18D4AF2E}"/>
            </c:ext>
          </c:extLst>
        </c:ser>
        <c:ser>
          <c:idx val="1"/>
          <c:order val="1"/>
          <c:tx>
            <c:strRef>
              <c:f>Sheet1!$C$1</c:f>
              <c:strCache>
                <c:ptCount val="1"/>
                <c:pt idx="0">
                  <c:v>VDZ (N = 220)</c:v>
                </c:pt>
              </c:strCache>
            </c:strRef>
          </c:tx>
          <c:spPr>
            <a:solidFill>
              <a:srgbClr val="1D4B8D"/>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A4B3-5043-B3E0-F885531C7493}"/>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0-A4B3-5043-B3E0-F885531C7493}"/>
              </c:ext>
            </c:extLst>
          </c:dPt>
          <c:dLbls>
            <c:spPr>
              <a:noFill/>
              <a:ln w="19026">
                <a:noFill/>
              </a:ln>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Clinical Remission</c:v>
                </c:pt>
                <c:pt idx="1">
                  <c:v>CDAI-100 Response</c:v>
                </c:pt>
              </c:strCache>
            </c:strRef>
          </c:cat>
          <c:val>
            <c:numRef>
              <c:f>Sheet1!$C$2:$C$3</c:f>
              <c:numCache>
                <c:formatCode>0.0%</c:formatCode>
                <c:ptCount val="2"/>
                <c:pt idx="0">
                  <c:v>0.14499999999999999</c:v>
                </c:pt>
                <c:pt idx="1">
                  <c:v>0.314</c:v>
                </c:pt>
              </c:numCache>
            </c:numRef>
          </c:val>
          <c:extLst>
            <c:ext xmlns:c16="http://schemas.microsoft.com/office/drawing/2014/chart" uri="{C3380CC4-5D6E-409C-BE32-E72D297353CC}">
              <c16:uniqueId val="{00000001-A5B4-EA4D-A4AE-DD6A18D4AF2E}"/>
            </c:ext>
          </c:extLst>
        </c:ser>
        <c:dLbls>
          <c:showLegendKey val="0"/>
          <c:showVal val="0"/>
          <c:showCatName val="0"/>
          <c:showSerName val="0"/>
          <c:showPercent val="0"/>
          <c:showBubbleSize val="0"/>
        </c:dLbls>
        <c:gapWidth val="150"/>
        <c:axId val="-800100624"/>
        <c:axId val="-800096928"/>
      </c:barChart>
      <c:catAx>
        <c:axId val="-800100624"/>
        <c:scaling>
          <c:orientation val="minMax"/>
        </c:scaling>
        <c:delete val="0"/>
        <c:axPos val="b"/>
        <c:numFmt formatCode="General" sourceLinked="0"/>
        <c:majorTickMark val="out"/>
        <c:minorTickMark val="none"/>
        <c:tickLblPos val="nextTo"/>
        <c:spPr>
          <a:ln w="12700">
            <a:solidFill>
              <a:schemeClr val="tx1"/>
            </a:solidFill>
          </a:ln>
        </c:spPr>
        <c:txPr>
          <a:bodyPr/>
          <a:lstStyle/>
          <a:p>
            <a:pPr>
              <a:defRPr sz="1600"/>
            </a:pPr>
            <a:endParaRPr lang="en-US"/>
          </a:p>
        </c:txPr>
        <c:crossAx val="-800096928"/>
        <c:crosses val="autoZero"/>
        <c:auto val="1"/>
        <c:lblAlgn val="ctr"/>
        <c:lblOffset val="100"/>
        <c:noMultiLvlLbl val="0"/>
      </c:catAx>
      <c:valAx>
        <c:axId val="-800096928"/>
        <c:scaling>
          <c:orientation val="minMax"/>
          <c:max val="1"/>
        </c:scaling>
        <c:delete val="0"/>
        <c:axPos val="l"/>
        <c:numFmt formatCode="0%" sourceLinked="0"/>
        <c:majorTickMark val="out"/>
        <c:minorTickMark val="none"/>
        <c:tickLblPos val="none"/>
        <c:spPr>
          <a:ln w="12700">
            <a:solidFill>
              <a:schemeClr val="tx1"/>
            </a:solidFill>
          </a:ln>
        </c:spPr>
        <c:txPr>
          <a:bodyPr/>
          <a:lstStyle/>
          <a:p>
            <a:pPr>
              <a:defRPr sz="1400"/>
            </a:pPr>
            <a:endParaRPr lang="en-US"/>
          </a:p>
        </c:txPr>
        <c:crossAx val="-800100624"/>
        <c:crosses val="autoZero"/>
        <c:crossBetween val="between"/>
      </c:valAx>
      <c:spPr>
        <a:noFill/>
        <a:ln w="19026">
          <a:noFill/>
        </a:ln>
      </c:spPr>
    </c:plotArea>
    <c:legend>
      <c:legendPos val="r"/>
      <c:layout>
        <c:manualLayout>
          <c:xMode val="edge"/>
          <c:yMode val="edge"/>
          <c:x val="0.74844898234791168"/>
          <c:y val="1.6727180517071959E-2"/>
          <c:w val="0.24122189078065501"/>
          <c:h val="0.16076750932449199"/>
        </c:manualLayout>
      </c:layout>
      <c:overlay val="0"/>
      <c:txPr>
        <a:bodyPr/>
        <a:lstStyle/>
        <a:p>
          <a:pPr>
            <a:defRPr sz="1400"/>
          </a:pPr>
          <a:endParaRPr lang="en-US"/>
        </a:p>
      </c:txPr>
    </c:legend>
    <c:plotVisOnly val="1"/>
    <c:dispBlanksAs val="gap"/>
    <c:showDLblsOverMax val="0"/>
  </c:chart>
  <c:txPr>
    <a:bodyPr/>
    <a:lstStyle/>
    <a:p>
      <a:pPr>
        <a:defRPr sz="1348"/>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Placebo</c:v>
                </c:pt>
              </c:strCache>
            </c:strRef>
          </c:tx>
          <c:spPr>
            <a:solidFill>
              <a:schemeClr val="tx1">
                <a:lumMod val="50000"/>
                <a:lumOff val="50000"/>
              </a:schemeClr>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6-819E-5447-B407-95B210DAA6E0}"/>
              </c:ext>
            </c:extLst>
          </c:dPt>
          <c:dPt>
            <c:idx val="1"/>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5-819E-5447-B407-95B210DAA6E0}"/>
              </c:ext>
            </c:extLst>
          </c:dPt>
          <c:cat>
            <c:strRef>
              <c:f>Sheet1!$A$2:$A$5</c:f>
              <c:strCache>
                <c:ptCount val="4"/>
                <c:pt idx="0">
                  <c:v>Clinical Remission</c:v>
                </c:pt>
                <c:pt idx="1">
                  <c:v>CDAI-100 Response</c:v>
                </c:pt>
                <c:pt idx="2">
                  <c:v>Glucocorticoid-Free Remission</c:v>
                </c:pt>
                <c:pt idx="3">
                  <c:v>Durable Clinical Remission</c:v>
                </c:pt>
              </c:strCache>
            </c:strRef>
          </c:cat>
          <c:val>
            <c:numRef>
              <c:f>Sheet1!$B$2:$B$5</c:f>
              <c:numCache>
                <c:formatCode>General</c:formatCode>
                <c:ptCount val="4"/>
                <c:pt idx="0">
                  <c:v>21.6</c:v>
                </c:pt>
                <c:pt idx="1">
                  <c:v>30.1</c:v>
                </c:pt>
                <c:pt idx="2">
                  <c:v>15.9</c:v>
                </c:pt>
                <c:pt idx="3">
                  <c:v>14.4</c:v>
                </c:pt>
              </c:numCache>
            </c:numRef>
          </c:val>
          <c:extLst>
            <c:ext xmlns:c16="http://schemas.microsoft.com/office/drawing/2014/chart" uri="{C3380CC4-5D6E-409C-BE32-E72D297353CC}">
              <c16:uniqueId val="{00000000-819E-5447-B407-95B210DAA6E0}"/>
            </c:ext>
          </c:extLst>
        </c:ser>
        <c:ser>
          <c:idx val="1"/>
          <c:order val="1"/>
          <c:tx>
            <c:strRef>
              <c:f>Sheet1!$C$1</c:f>
              <c:strCache>
                <c:ptCount val="1"/>
                <c:pt idx="0">
                  <c:v>Vedolizumab 300 mg every 8 weeks</c:v>
                </c:pt>
              </c:strCache>
            </c:strRef>
          </c:tx>
          <c:spPr>
            <a:solidFill>
              <a:schemeClr val="accent4">
                <a:lumMod val="60000"/>
                <a:lumOff val="40000"/>
              </a:schemeClr>
            </a:solidFill>
            <a:ln>
              <a:noFill/>
            </a:ln>
            <a:effectLst/>
          </c:spPr>
          <c:invertIfNegative val="0"/>
          <c:cat>
            <c:strRef>
              <c:f>Sheet1!$A$2:$A$5</c:f>
              <c:strCache>
                <c:ptCount val="4"/>
                <c:pt idx="0">
                  <c:v>Clinical Remission</c:v>
                </c:pt>
                <c:pt idx="1">
                  <c:v>CDAI-100 Response</c:v>
                </c:pt>
                <c:pt idx="2">
                  <c:v>Glucocorticoid-Free Remission</c:v>
                </c:pt>
                <c:pt idx="3">
                  <c:v>Durable Clinical Remission</c:v>
                </c:pt>
              </c:strCache>
            </c:strRef>
          </c:cat>
          <c:val>
            <c:numRef>
              <c:f>Sheet1!$C$2:$C$5</c:f>
              <c:numCache>
                <c:formatCode>General</c:formatCode>
                <c:ptCount val="4"/>
                <c:pt idx="0">
                  <c:v>39</c:v>
                </c:pt>
                <c:pt idx="1">
                  <c:v>43.5</c:v>
                </c:pt>
                <c:pt idx="2">
                  <c:v>31.7</c:v>
                </c:pt>
                <c:pt idx="3">
                  <c:v>21.4</c:v>
                </c:pt>
              </c:numCache>
            </c:numRef>
          </c:val>
          <c:extLst>
            <c:ext xmlns:c16="http://schemas.microsoft.com/office/drawing/2014/chart" uri="{C3380CC4-5D6E-409C-BE32-E72D297353CC}">
              <c16:uniqueId val="{00000001-819E-5447-B407-95B210DAA6E0}"/>
            </c:ext>
          </c:extLst>
        </c:ser>
        <c:dLbls>
          <c:showLegendKey val="0"/>
          <c:showVal val="0"/>
          <c:showCatName val="0"/>
          <c:showSerName val="0"/>
          <c:showPercent val="0"/>
          <c:showBubbleSize val="0"/>
        </c:dLbls>
        <c:gapWidth val="219"/>
        <c:overlap val="-27"/>
        <c:axId val="1105452784"/>
        <c:axId val="1105454416"/>
      </c:barChart>
      <c:catAx>
        <c:axId val="11054527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05454416"/>
        <c:crosses val="autoZero"/>
        <c:auto val="1"/>
        <c:lblAlgn val="ctr"/>
        <c:lblOffset val="100"/>
        <c:noMultiLvlLbl val="0"/>
      </c:catAx>
      <c:valAx>
        <c:axId val="1105454416"/>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05452784"/>
        <c:crosses val="autoZero"/>
        <c:crossBetween val="between"/>
      </c:valAx>
      <c:spPr>
        <a:noFill/>
        <a:ln>
          <a:noFill/>
        </a:ln>
        <a:effectLst/>
      </c:spPr>
    </c:plotArea>
    <c:legend>
      <c:legendPos val="t"/>
      <c:layout>
        <c:manualLayout>
          <c:xMode val="edge"/>
          <c:yMode val="edge"/>
          <c:x val="9.9464730971128609E-2"/>
          <c:y val="0.11376574803149607"/>
          <c:w val="0.90053526902887138"/>
          <c:h val="0.1295536417322834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UNITI-1</a:t>
            </a:r>
          </a:p>
        </c:rich>
      </c:tx>
      <c:layout>
        <c:manualLayout>
          <c:xMode val="edge"/>
          <c:yMode val="edge"/>
          <c:x val="0.43691274501083016"/>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805203267157234E-2"/>
          <c:y val="0.15762538017495048"/>
          <c:w val="0.87065478155209386"/>
          <c:h val="0.5362735908886499"/>
        </c:manualLayout>
      </c:layout>
      <c:barChart>
        <c:barDir val="col"/>
        <c:grouping val="clustered"/>
        <c:varyColors val="0"/>
        <c:ser>
          <c:idx val="0"/>
          <c:order val="0"/>
          <c:tx>
            <c:strRef>
              <c:f>Sheet1!$B$1</c:f>
              <c:strCache>
                <c:ptCount val="1"/>
                <c:pt idx="0">
                  <c:v>Placebo (n = 247)</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Sheet1!$B$2:$B$4</c:f>
              <c:numCache>
                <c:formatCode>General</c:formatCode>
                <c:ptCount val="3"/>
                <c:pt idx="0">
                  <c:v>17.8</c:v>
                </c:pt>
                <c:pt idx="1">
                  <c:v>21.5</c:v>
                </c:pt>
                <c:pt idx="2">
                  <c:v>20.2</c:v>
                </c:pt>
              </c:numCache>
            </c:numRef>
          </c:val>
          <c:extLst>
            <c:ext xmlns:c16="http://schemas.microsoft.com/office/drawing/2014/chart" uri="{C3380CC4-5D6E-409C-BE32-E72D297353CC}">
              <c16:uniqueId val="{00000000-7030-C740-A085-37A75A36CA0E}"/>
            </c:ext>
          </c:extLst>
        </c:ser>
        <c:ser>
          <c:idx val="1"/>
          <c:order val="1"/>
          <c:tx>
            <c:strRef>
              <c:f>Sheet1!$C$1</c:f>
              <c:strCache>
                <c:ptCount val="1"/>
                <c:pt idx="0">
                  <c:v>Ustekinumab 130 mg (n = 245)</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Sheet1!$C$2:$C$4</c:f>
              <c:numCache>
                <c:formatCode>General</c:formatCode>
                <c:ptCount val="3"/>
                <c:pt idx="0">
                  <c:v>25.3</c:v>
                </c:pt>
                <c:pt idx="1">
                  <c:v>34.299999999999997</c:v>
                </c:pt>
                <c:pt idx="2">
                  <c:v>33.5</c:v>
                </c:pt>
              </c:numCache>
            </c:numRef>
          </c:val>
          <c:extLst>
            <c:ext xmlns:c16="http://schemas.microsoft.com/office/drawing/2014/chart" uri="{C3380CC4-5D6E-409C-BE32-E72D297353CC}">
              <c16:uniqueId val="{00000001-7030-C740-A085-37A75A36CA0E}"/>
            </c:ext>
          </c:extLst>
        </c:ser>
        <c:ser>
          <c:idx val="2"/>
          <c:order val="2"/>
          <c:tx>
            <c:strRef>
              <c:f>Sheet1!$D$1</c:f>
              <c:strCache>
                <c:ptCount val="1"/>
                <c:pt idx="0">
                  <c:v>Ustekinumab 6 mg/kg  (n = 249)</c:v>
                </c:pt>
              </c:strCache>
            </c:strRef>
          </c:tx>
          <c:spPr>
            <a:pattFill prst="wdUpDiag">
              <a:fgClr>
                <a:schemeClr val="tx1"/>
              </a:fgClr>
              <a:bgClr>
                <a:schemeClr val="accent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Sheet1!$D$2:$D$4</c:f>
              <c:numCache>
                <c:formatCode>General</c:formatCode>
                <c:ptCount val="3"/>
                <c:pt idx="0">
                  <c:v>30.1</c:v>
                </c:pt>
                <c:pt idx="1">
                  <c:v>33.700000000000003</c:v>
                </c:pt>
                <c:pt idx="2">
                  <c:v>38.799999999999997</c:v>
                </c:pt>
              </c:numCache>
            </c:numRef>
          </c:val>
          <c:extLst>
            <c:ext xmlns:c16="http://schemas.microsoft.com/office/drawing/2014/chart" uri="{C3380CC4-5D6E-409C-BE32-E72D297353CC}">
              <c16:uniqueId val="{00000002-7030-C740-A085-37A75A36CA0E}"/>
            </c:ext>
          </c:extLst>
        </c:ser>
        <c:dLbls>
          <c:dLblPos val="outEnd"/>
          <c:showLegendKey val="0"/>
          <c:showVal val="1"/>
          <c:showCatName val="0"/>
          <c:showSerName val="0"/>
          <c:showPercent val="0"/>
          <c:showBubbleSize val="0"/>
        </c:dLbls>
        <c:gapWidth val="150"/>
        <c:overlap val="-20"/>
        <c:axId val="1645345231"/>
        <c:axId val="1538906767"/>
      </c:barChart>
      <c:catAx>
        <c:axId val="1645345231"/>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38906767"/>
        <c:crosses val="autoZero"/>
        <c:auto val="1"/>
        <c:lblAlgn val="ctr"/>
        <c:lblOffset val="100"/>
        <c:noMultiLvlLbl val="0"/>
      </c:catAx>
      <c:valAx>
        <c:axId val="1538906767"/>
        <c:scaling>
          <c:orientation val="minMax"/>
          <c:max val="7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5345231"/>
        <c:crosses val="autoZero"/>
        <c:crossBetween val="between"/>
      </c:valAx>
      <c:spPr>
        <a:noFill/>
        <a:ln>
          <a:noFill/>
        </a:ln>
        <a:effectLst/>
      </c:spPr>
    </c:plotArea>
    <c:legend>
      <c:legendPos val="b"/>
      <c:layout>
        <c:manualLayout>
          <c:xMode val="edge"/>
          <c:yMode val="edge"/>
          <c:x val="2.5718866249050547E-2"/>
          <c:y val="0.81220057533462808"/>
          <c:w val="0.93569706022922761"/>
          <c:h val="0.164641903886501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UNITI-2</a:t>
            </a:r>
          </a:p>
        </c:rich>
      </c:tx>
      <c:layout>
        <c:manualLayout>
          <c:xMode val="edge"/>
          <c:yMode val="edge"/>
          <c:x val="0.43972572955007844"/>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Placebo (n = 209)</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Sheet1!$B$2:$B$4</c:f>
              <c:numCache>
                <c:formatCode>General</c:formatCode>
                <c:ptCount val="3"/>
                <c:pt idx="0">
                  <c:v>21.5</c:v>
                </c:pt>
                <c:pt idx="1">
                  <c:v>28.7</c:v>
                </c:pt>
                <c:pt idx="2">
                  <c:v>32.1</c:v>
                </c:pt>
              </c:numCache>
            </c:numRef>
          </c:val>
          <c:extLst>
            <c:ext xmlns:c16="http://schemas.microsoft.com/office/drawing/2014/chart" uri="{C3380CC4-5D6E-409C-BE32-E72D297353CC}">
              <c16:uniqueId val="{00000000-AFFB-694D-B11C-38F6691E6CFE}"/>
            </c:ext>
          </c:extLst>
        </c:ser>
        <c:ser>
          <c:idx val="1"/>
          <c:order val="1"/>
          <c:tx>
            <c:strRef>
              <c:f>Sheet1!$C$1</c:f>
              <c:strCache>
                <c:ptCount val="1"/>
                <c:pt idx="0">
                  <c:v>Ustekinumab 130 mg (n = 209)</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Sheet1!$C$2:$C$4</c:f>
              <c:numCache>
                <c:formatCode>General</c:formatCode>
                <c:ptCount val="3"/>
                <c:pt idx="0">
                  <c:v>32.5</c:v>
                </c:pt>
                <c:pt idx="1">
                  <c:v>51.7</c:v>
                </c:pt>
                <c:pt idx="2">
                  <c:v>47.4</c:v>
                </c:pt>
              </c:numCache>
            </c:numRef>
          </c:val>
          <c:extLst>
            <c:ext xmlns:c16="http://schemas.microsoft.com/office/drawing/2014/chart" uri="{C3380CC4-5D6E-409C-BE32-E72D297353CC}">
              <c16:uniqueId val="{00000001-AFFB-694D-B11C-38F6691E6CFE}"/>
            </c:ext>
          </c:extLst>
        </c:ser>
        <c:ser>
          <c:idx val="2"/>
          <c:order val="2"/>
          <c:tx>
            <c:strRef>
              <c:f>Sheet1!$D$1</c:f>
              <c:strCache>
                <c:ptCount val="1"/>
                <c:pt idx="0">
                  <c:v>Ustekinumab 6 mg/kg  (n = 209)</c:v>
                </c:pt>
              </c:strCache>
            </c:strRef>
          </c:tx>
          <c:spPr>
            <a:pattFill prst="wdUpDiag">
              <a:fgClr>
                <a:schemeClr val="tx1"/>
              </a:fgClr>
              <a:bgClr>
                <a:schemeClr val="accent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Sheet1!$D$2:$D$4</c:f>
              <c:numCache>
                <c:formatCode>General</c:formatCode>
                <c:ptCount val="3"/>
                <c:pt idx="0">
                  <c:v>38.799999999999997</c:v>
                </c:pt>
                <c:pt idx="1">
                  <c:v>55.5</c:v>
                </c:pt>
                <c:pt idx="2">
                  <c:v>57.9</c:v>
                </c:pt>
              </c:numCache>
            </c:numRef>
          </c:val>
          <c:extLst>
            <c:ext xmlns:c16="http://schemas.microsoft.com/office/drawing/2014/chart" uri="{C3380CC4-5D6E-409C-BE32-E72D297353CC}">
              <c16:uniqueId val="{00000002-AFFB-694D-B11C-38F6691E6CFE}"/>
            </c:ext>
          </c:extLst>
        </c:ser>
        <c:dLbls>
          <c:dLblPos val="outEnd"/>
          <c:showLegendKey val="0"/>
          <c:showVal val="1"/>
          <c:showCatName val="0"/>
          <c:showSerName val="0"/>
          <c:showPercent val="0"/>
          <c:showBubbleSize val="0"/>
        </c:dLbls>
        <c:gapWidth val="150"/>
        <c:overlap val="-20"/>
        <c:axId val="1645345231"/>
        <c:axId val="1538906767"/>
      </c:barChart>
      <c:catAx>
        <c:axId val="1645345231"/>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38906767"/>
        <c:crosses val="autoZero"/>
        <c:auto val="1"/>
        <c:lblAlgn val="ctr"/>
        <c:lblOffset val="100"/>
        <c:noMultiLvlLbl val="0"/>
      </c:catAx>
      <c:valAx>
        <c:axId val="1538906767"/>
        <c:scaling>
          <c:orientation val="minMax"/>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5345231"/>
        <c:crosses val="autoZero"/>
        <c:crossBetween val="between"/>
      </c:valAx>
      <c:spPr>
        <a:noFill/>
        <a:ln>
          <a:noFill/>
        </a:ln>
        <a:effectLst/>
      </c:spPr>
    </c:plotArea>
    <c:legend>
      <c:legendPos val="b"/>
      <c:layout>
        <c:manualLayout>
          <c:xMode val="edge"/>
          <c:yMode val="edge"/>
          <c:x val="2.5718866249050547E-2"/>
          <c:y val="0.79825373476074302"/>
          <c:w val="0.93569706022922761"/>
          <c:h val="0.1785887444603863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UNITI-1</a:t>
            </a:r>
          </a:p>
        </c:rich>
      </c:tx>
      <c:layout>
        <c:manualLayout>
          <c:xMode val="edge"/>
          <c:yMode val="edge"/>
          <c:x val="0.43978001911817094"/>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Placebo (n = 247)</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Sheet1!$B$2:$B$4</c:f>
              <c:numCache>
                <c:formatCode>General</c:formatCode>
                <c:ptCount val="3"/>
                <c:pt idx="0">
                  <c:v>5.7</c:v>
                </c:pt>
                <c:pt idx="1">
                  <c:v>8.9</c:v>
                </c:pt>
                <c:pt idx="2">
                  <c:v>7.3</c:v>
                </c:pt>
              </c:numCache>
            </c:numRef>
          </c:val>
          <c:extLst>
            <c:ext xmlns:c16="http://schemas.microsoft.com/office/drawing/2014/chart" uri="{C3380CC4-5D6E-409C-BE32-E72D297353CC}">
              <c16:uniqueId val="{00000000-5BB9-4D47-BB0A-C0824B11B30A}"/>
            </c:ext>
          </c:extLst>
        </c:ser>
        <c:ser>
          <c:idx val="1"/>
          <c:order val="1"/>
          <c:tx>
            <c:strRef>
              <c:f>Sheet1!$C$1</c:f>
              <c:strCache>
                <c:ptCount val="1"/>
                <c:pt idx="0">
                  <c:v> Ustekinumab 130 mg (n = 245)</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Sheet1!$C$2:$C$4</c:f>
              <c:numCache>
                <c:formatCode>General</c:formatCode>
                <c:ptCount val="3"/>
                <c:pt idx="0">
                  <c:v>10.6</c:v>
                </c:pt>
                <c:pt idx="1">
                  <c:v>16.3</c:v>
                </c:pt>
                <c:pt idx="2">
                  <c:v>15.9</c:v>
                </c:pt>
              </c:numCache>
            </c:numRef>
          </c:val>
          <c:extLst>
            <c:ext xmlns:c16="http://schemas.microsoft.com/office/drawing/2014/chart" uri="{C3380CC4-5D6E-409C-BE32-E72D297353CC}">
              <c16:uniqueId val="{00000001-5BB9-4D47-BB0A-C0824B11B30A}"/>
            </c:ext>
          </c:extLst>
        </c:ser>
        <c:ser>
          <c:idx val="2"/>
          <c:order val="2"/>
          <c:tx>
            <c:strRef>
              <c:f>Sheet1!$D$1</c:f>
              <c:strCache>
                <c:ptCount val="1"/>
                <c:pt idx="0">
                  <c:v>Ustekinumab 6 mg/kg  (n = 249)</c:v>
                </c:pt>
              </c:strCache>
            </c:strRef>
          </c:tx>
          <c:spPr>
            <a:pattFill prst="wdUpDiag">
              <a:fgClr>
                <a:schemeClr val="tx1"/>
              </a:fgClr>
              <a:bgClr>
                <a:schemeClr val="accent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Sheet1!$D$2:$D$4</c:f>
              <c:numCache>
                <c:formatCode>General</c:formatCode>
                <c:ptCount val="3"/>
                <c:pt idx="0">
                  <c:v>12.9</c:v>
                </c:pt>
                <c:pt idx="1">
                  <c:v>18.5</c:v>
                </c:pt>
                <c:pt idx="2">
                  <c:v>20.9</c:v>
                </c:pt>
              </c:numCache>
            </c:numRef>
          </c:val>
          <c:extLst>
            <c:ext xmlns:c16="http://schemas.microsoft.com/office/drawing/2014/chart" uri="{C3380CC4-5D6E-409C-BE32-E72D297353CC}">
              <c16:uniqueId val="{00000002-5BB9-4D47-BB0A-C0824B11B30A}"/>
            </c:ext>
          </c:extLst>
        </c:ser>
        <c:dLbls>
          <c:dLblPos val="outEnd"/>
          <c:showLegendKey val="0"/>
          <c:showVal val="1"/>
          <c:showCatName val="0"/>
          <c:showSerName val="0"/>
          <c:showPercent val="0"/>
          <c:showBubbleSize val="0"/>
        </c:dLbls>
        <c:gapWidth val="150"/>
        <c:overlap val="-20"/>
        <c:axId val="1645345231"/>
        <c:axId val="1538906767"/>
      </c:barChart>
      <c:catAx>
        <c:axId val="1645345231"/>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38906767"/>
        <c:crosses val="autoZero"/>
        <c:auto val="1"/>
        <c:lblAlgn val="ctr"/>
        <c:lblOffset val="100"/>
        <c:noMultiLvlLbl val="0"/>
      </c:catAx>
      <c:valAx>
        <c:axId val="1538906767"/>
        <c:scaling>
          <c:orientation val="minMax"/>
          <c:max val="5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5345231"/>
        <c:crosses val="autoZero"/>
        <c:crossBetween val="between"/>
      </c:valAx>
      <c:spPr>
        <a:noFill/>
        <a:ln>
          <a:noFill/>
        </a:ln>
        <a:effectLst/>
      </c:spPr>
    </c:plotArea>
    <c:legend>
      <c:legendPos val="b"/>
      <c:layout>
        <c:manualLayout>
          <c:xMode val="edge"/>
          <c:yMode val="edge"/>
          <c:x val="2.5718866249050547E-2"/>
          <c:y val="0.75990000392034229"/>
          <c:w val="0.93569706022922761"/>
          <c:h val="0.216942625334710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UNITI-2</a:t>
            </a:r>
          </a:p>
        </c:rich>
      </c:tx>
      <c:layout>
        <c:manualLayout>
          <c:xMode val="edge"/>
          <c:yMode val="edge"/>
          <c:x val="0.44520458118277628"/>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Placebo (n = 209)</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Sheet1!$B$2:$B$4</c:f>
              <c:numCache>
                <c:formatCode>General</c:formatCode>
                <c:ptCount val="3"/>
                <c:pt idx="0">
                  <c:v>11.5</c:v>
                </c:pt>
                <c:pt idx="1">
                  <c:v>17.7</c:v>
                </c:pt>
                <c:pt idx="2">
                  <c:v>19.600000000000001</c:v>
                </c:pt>
              </c:numCache>
            </c:numRef>
          </c:val>
          <c:extLst>
            <c:ext xmlns:c16="http://schemas.microsoft.com/office/drawing/2014/chart" uri="{C3380CC4-5D6E-409C-BE32-E72D297353CC}">
              <c16:uniqueId val="{00000000-7932-C442-9861-6D4DCE80096D}"/>
            </c:ext>
          </c:extLst>
        </c:ser>
        <c:ser>
          <c:idx val="1"/>
          <c:order val="1"/>
          <c:tx>
            <c:strRef>
              <c:f>Sheet1!$C$1</c:f>
              <c:strCache>
                <c:ptCount val="1"/>
                <c:pt idx="0">
                  <c:v>Ustekinumab 130 mg (n = 209)</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Sheet1!$C$2:$C$4</c:f>
              <c:numCache>
                <c:formatCode>General</c:formatCode>
                <c:ptCount val="3"/>
                <c:pt idx="0">
                  <c:v>15.8</c:v>
                </c:pt>
                <c:pt idx="1">
                  <c:v>28.7</c:v>
                </c:pt>
                <c:pt idx="2">
                  <c:v>30.6</c:v>
                </c:pt>
              </c:numCache>
            </c:numRef>
          </c:val>
          <c:extLst>
            <c:ext xmlns:c16="http://schemas.microsoft.com/office/drawing/2014/chart" uri="{C3380CC4-5D6E-409C-BE32-E72D297353CC}">
              <c16:uniqueId val="{00000001-7932-C442-9861-6D4DCE80096D}"/>
            </c:ext>
          </c:extLst>
        </c:ser>
        <c:ser>
          <c:idx val="2"/>
          <c:order val="2"/>
          <c:tx>
            <c:strRef>
              <c:f>Sheet1!$D$1</c:f>
              <c:strCache>
                <c:ptCount val="1"/>
                <c:pt idx="0">
                  <c:v>Ustekinumab 6 mg/kg  (n = 209)</c:v>
                </c:pt>
              </c:strCache>
            </c:strRef>
          </c:tx>
          <c:spPr>
            <a:pattFill prst="wdUpDiag">
              <a:fgClr>
                <a:schemeClr val="tx1"/>
              </a:fgClr>
              <a:bgClr>
                <a:schemeClr val="accent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Weeks</c:v>
                </c:pt>
                <c:pt idx="1">
                  <c:v>6 Weeks</c:v>
                </c:pt>
                <c:pt idx="2">
                  <c:v>8 Weeks</c:v>
                </c:pt>
              </c:strCache>
            </c:strRef>
          </c:cat>
          <c:val>
            <c:numRef>
              <c:f>Sheet1!$D$2:$D$4</c:f>
              <c:numCache>
                <c:formatCode>General</c:formatCode>
                <c:ptCount val="3"/>
                <c:pt idx="0">
                  <c:v>23</c:v>
                </c:pt>
                <c:pt idx="1">
                  <c:v>34.9</c:v>
                </c:pt>
                <c:pt idx="2">
                  <c:v>40.200000000000003</c:v>
                </c:pt>
              </c:numCache>
            </c:numRef>
          </c:val>
          <c:extLst>
            <c:ext xmlns:c16="http://schemas.microsoft.com/office/drawing/2014/chart" uri="{C3380CC4-5D6E-409C-BE32-E72D297353CC}">
              <c16:uniqueId val="{00000002-7932-C442-9861-6D4DCE80096D}"/>
            </c:ext>
          </c:extLst>
        </c:ser>
        <c:dLbls>
          <c:dLblPos val="outEnd"/>
          <c:showLegendKey val="0"/>
          <c:showVal val="1"/>
          <c:showCatName val="0"/>
          <c:showSerName val="0"/>
          <c:showPercent val="0"/>
          <c:showBubbleSize val="0"/>
        </c:dLbls>
        <c:gapWidth val="150"/>
        <c:overlap val="-20"/>
        <c:axId val="1645345231"/>
        <c:axId val="1538906767"/>
      </c:barChart>
      <c:catAx>
        <c:axId val="1645345231"/>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38906767"/>
        <c:crosses val="autoZero"/>
        <c:auto val="1"/>
        <c:lblAlgn val="ctr"/>
        <c:lblOffset val="100"/>
        <c:noMultiLvlLbl val="0"/>
      </c:catAx>
      <c:valAx>
        <c:axId val="1538906767"/>
        <c:scaling>
          <c:orientation val="minMax"/>
          <c:max val="5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5345231"/>
        <c:crosses val="autoZero"/>
        <c:crossBetween val="between"/>
      </c:valAx>
      <c:spPr>
        <a:noFill/>
        <a:ln>
          <a:noFill/>
        </a:ln>
        <a:effectLst/>
      </c:spPr>
    </c:plotArea>
    <c:legend>
      <c:legendPos val="b"/>
      <c:layout>
        <c:manualLayout>
          <c:xMode val="edge"/>
          <c:yMode val="edge"/>
          <c:x val="2.5718866249050547E-2"/>
          <c:y val="0.75990000392034229"/>
          <c:w val="0.93569706022922761"/>
          <c:h val="0.216942625334710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incidence of IBD in the U.S. is stable and most prevalent among Whites</c:v>
                </c:pt>
                <c:pt idx="1">
                  <c:v>The incidence of IBD in the US is increasing, with the most significant increase in non-Whites</c:v>
                </c:pt>
                <c:pt idx="2">
                  <c:v>The incidence of IBD in the US is increasing, with the most significant increase in Whites</c:v>
                </c:pt>
                <c:pt idx="3">
                  <c:v>There are wide racial and ethnic differences in the phenotypes of IBD</c:v>
                </c:pt>
              </c:strCache>
            </c:strRef>
          </c:cat>
          <c:val>
            <c:numRef>
              <c:f>Sheet1!$B$2:$B$5</c:f>
              <c:numCache>
                <c:formatCode>0%</c:formatCode>
                <c:ptCount val="4"/>
                <c:pt idx="0">
                  <c:v>0.05</c:v>
                </c:pt>
                <c:pt idx="1">
                  <c:v>0.39</c:v>
                </c:pt>
                <c:pt idx="2">
                  <c:v>0.2</c:v>
                </c:pt>
                <c:pt idx="3">
                  <c:v>0.36</c:v>
                </c:pt>
              </c:numCache>
            </c:numRef>
          </c:val>
          <c:extLst>
            <c:ext xmlns:c16="http://schemas.microsoft.com/office/drawing/2014/chart" uri="{C3380CC4-5D6E-409C-BE32-E72D297353CC}">
              <c16:uniqueId val="{00000000-370F-BF4C-A301-E459B037C431}"/>
            </c:ext>
          </c:extLst>
        </c:ser>
        <c:dLbls>
          <c:showLegendKey val="0"/>
          <c:showVal val="0"/>
          <c:showCatName val="0"/>
          <c:showSerName val="0"/>
          <c:showPercent val="0"/>
          <c:showBubbleSize val="0"/>
        </c:dLbls>
        <c:gapWidth val="219"/>
        <c:overlap val="-27"/>
        <c:axId val="1588576159"/>
        <c:axId val="1587699551"/>
      </c:barChart>
      <c:catAx>
        <c:axId val="15885761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7699551"/>
        <c:crosses val="autoZero"/>
        <c:auto val="1"/>
        <c:lblAlgn val="ctr"/>
        <c:lblOffset val="100"/>
        <c:noMultiLvlLbl val="0"/>
      </c:catAx>
      <c:valAx>
        <c:axId val="1587699551"/>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857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222059092041702E-2"/>
          <c:y val="0.13481059628973399"/>
          <c:w val="0.90944110196775907"/>
          <c:h val="0.7314198618059109"/>
        </c:manualLayout>
      </c:layout>
      <c:barChart>
        <c:barDir val="col"/>
        <c:grouping val="clustered"/>
        <c:varyColors val="0"/>
        <c:ser>
          <c:idx val="0"/>
          <c:order val="0"/>
          <c:tx>
            <c:strRef>
              <c:f>Sheet1!$B$1</c:f>
              <c:strCache>
                <c:ptCount val="1"/>
                <c:pt idx="0">
                  <c:v>Placebo</c:v>
                </c:pt>
              </c:strCache>
            </c:strRef>
          </c:tx>
          <c:spPr>
            <a:solidFill>
              <a:schemeClr val="tx1">
                <a:lumMod val="50000"/>
                <a:lumOff val="50000"/>
              </a:schemeClr>
            </a:solidFill>
            <a:ln>
              <a:noFill/>
            </a:ln>
            <a:effectLst/>
          </c:spPr>
          <c:invertIfNegative val="0"/>
          <c:dPt>
            <c:idx val="0"/>
            <c:invertIfNegative val="0"/>
            <c:bubble3D val="0"/>
            <c:spPr>
              <a:solidFill>
                <a:srgbClr val="000000">
                  <a:alpha val="50196"/>
                </a:srgbClr>
              </a:solidFill>
              <a:ln>
                <a:noFill/>
              </a:ln>
              <a:effectLst/>
            </c:spPr>
            <c:extLst>
              <c:ext xmlns:c16="http://schemas.microsoft.com/office/drawing/2014/chart" uri="{C3380CC4-5D6E-409C-BE32-E72D297353CC}">
                <c16:uniqueId val="{00000001-5C52-954A-B79A-CDFED1D72225}"/>
              </c:ext>
            </c:extLst>
          </c:dPt>
          <c:dPt>
            <c:idx val="1"/>
            <c:invertIfNegative val="0"/>
            <c:bubble3D val="0"/>
            <c:spPr>
              <a:solidFill>
                <a:srgbClr val="000000">
                  <a:alpha val="50196"/>
                </a:srgbClr>
              </a:solidFill>
              <a:ln>
                <a:noFill/>
              </a:ln>
              <a:effectLst/>
            </c:spPr>
            <c:extLst>
              <c:ext xmlns:c16="http://schemas.microsoft.com/office/drawing/2014/chart" uri="{C3380CC4-5D6E-409C-BE32-E72D297353CC}">
                <c16:uniqueId val="{00000003-5C52-954A-B79A-CDFED1D72225}"/>
              </c:ext>
            </c:extLst>
          </c:dPt>
          <c:cat>
            <c:strRef>
              <c:f>Sheet1!$A$2:$A$5</c:f>
              <c:strCache>
                <c:ptCount val="4"/>
                <c:pt idx="0">
                  <c:v>Clinical Remission</c:v>
                </c:pt>
                <c:pt idx="1">
                  <c:v>Clinical Response</c:v>
                </c:pt>
                <c:pt idx="2">
                  <c:v>Glucocorticoid-Free Remission</c:v>
                </c:pt>
                <c:pt idx="3">
                  <c:v>Durable Clinical Remission</c:v>
                </c:pt>
              </c:strCache>
            </c:strRef>
          </c:cat>
          <c:val>
            <c:numRef>
              <c:f>Sheet1!$B$2:$B$5</c:f>
              <c:numCache>
                <c:formatCode>General</c:formatCode>
                <c:ptCount val="4"/>
                <c:pt idx="0">
                  <c:v>35.9</c:v>
                </c:pt>
                <c:pt idx="1">
                  <c:v>44.3</c:v>
                </c:pt>
                <c:pt idx="2">
                  <c:v>45.6</c:v>
                </c:pt>
                <c:pt idx="3">
                  <c:v>29.8</c:v>
                </c:pt>
              </c:numCache>
            </c:numRef>
          </c:val>
          <c:extLst>
            <c:ext xmlns:c16="http://schemas.microsoft.com/office/drawing/2014/chart" uri="{C3380CC4-5D6E-409C-BE32-E72D297353CC}">
              <c16:uniqueId val="{00000004-5C52-954A-B79A-CDFED1D72225}"/>
            </c:ext>
          </c:extLst>
        </c:ser>
        <c:ser>
          <c:idx val="1"/>
          <c:order val="1"/>
          <c:tx>
            <c:strRef>
              <c:f>Sheet1!$C$1</c:f>
              <c:strCache>
                <c:ptCount val="1"/>
                <c:pt idx="0">
                  <c:v>Ustekinumab 90 mg every 8 weeks</c:v>
                </c:pt>
              </c:strCache>
            </c:strRef>
          </c:tx>
          <c:spPr>
            <a:pattFill prst="wdUpDiag">
              <a:fgClr>
                <a:schemeClr val="tx1"/>
              </a:fgClr>
              <a:bgClr>
                <a:schemeClr val="accent1"/>
              </a:bgClr>
            </a:pattFill>
            <a:ln>
              <a:noFill/>
            </a:ln>
            <a:effectLst/>
          </c:spPr>
          <c:invertIfNegative val="0"/>
          <c:cat>
            <c:strRef>
              <c:f>Sheet1!$A$2:$A$5</c:f>
              <c:strCache>
                <c:ptCount val="4"/>
                <c:pt idx="0">
                  <c:v>Clinical Remission</c:v>
                </c:pt>
                <c:pt idx="1">
                  <c:v>Clinical Response</c:v>
                </c:pt>
                <c:pt idx="2">
                  <c:v>Glucocorticoid-Free Remission</c:v>
                </c:pt>
                <c:pt idx="3">
                  <c:v>Durable Clinical Remission</c:v>
                </c:pt>
              </c:strCache>
            </c:strRef>
          </c:cat>
          <c:val>
            <c:numRef>
              <c:f>Sheet1!$C$2:$C$5</c:f>
              <c:numCache>
                <c:formatCode>General</c:formatCode>
                <c:ptCount val="4"/>
                <c:pt idx="0">
                  <c:v>53.1</c:v>
                </c:pt>
                <c:pt idx="1">
                  <c:v>59.4</c:v>
                </c:pt>
                <c:pt idx="2">
                  <c:v>66.7</c:v>
                </c:pt>
                <c:pt idx="3">
                  <c:v>46.9</c:v>
                </c:pt>
              </c:numCache>
            </c:numRef>
          </c:val>
          <c:extLst>
            <c:ext xmlns:c16="http://schemas.microsoft.com/office/drawing/2014/chart" uri="{C3380CC4-5D6E-409C-BE32-E72D297353CC}">
              <c16:uniqueId val="{00000005-5C52-954A-B79A-CDFED1D72225}"/>
            </c:ext>
          </c:extLst>
        </c:ser>
        <c:dLbls>
          <c:showLegendKey val="0"/>
          <c:showVal val="0"/>
          <c:showCatName val="0"/>
          <c:showSerName val="0"/>
          <c:showPercent val="0"/>
          <c:showBubbleSize val="0"/>
        </c:dLbls>
        <c:gapWidth val="219"/>
        <c:overlap val="-27"/>
        <c:axId val="1105452784"/>
        <c:axId val="1105454416"/>
      </c:barChart>
      <c:catAx>
        <c:axId val="1105452784"/>
        <c:scaling>
          <c:orientation val="minMax"/>
        </c:scaling>
        <c:delete val="1"/>
        <c:axPos val="b"/>
        <c:numFmt formatCode="General" sourceLinked="1"/>
        <c:majorTickMark val="none"/>
        <c:minorTickMark val="none"/>
        <c:tickLblPos val="nextTo"/>
        <c:crossAx val="1105454416"/>
        <c:crosses val="autoZero"/>
        <c:auto val="1"/>
        <c:lblAlgn val="ctr"/>
        <c:lblOffset val="100"/>
        <c:noMultiLvlLbl val="0"/>
      </c:catAx>
      <c:valAx>
        <c:axId val="1105454416"/>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05452784"/>
        <c:crosses val="autoZero"/>
        <c:crossBetween val="between"/>
        <c:majorUnit val="20"/>
      </c:valAx>
      <c:spPr>
        <a:noFill/>
        <a:ln>
          <a:noFill/>
        </a:ln>
        <a:effectLst/>
      </c:spPr>
    </c:plotArea>
    <c:legend>
      <c:legendPos val="t"/>
      <c:layout>
        <c:manualLayout>
          <c:xMode val="edge"/>
          <c:yMode val="edge"/>
          <c:x val="9.946472881242123E-2"/>
          <c:y val="6.8004775104708343E-2"/>
          <c:w val="0.90053526902887138"/>
          <c:h val="0.1295536417322834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VDZ</c:v>
                </c:pt>
              </c:strCache>
            </c:strRef>
          </c:tx>
          <c:spPr>
            <a:solidFill>
              <a:schemeClr val="accent4">
                <a:lumMod val="60000"/>
                <a:lumOff val="40000"/>
              </a:schemeClr>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B912-BB4B-A0AD-BDC8A69365EB}"/>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0-B912-BB4B-A0AD-BDC8A69365EB}"/>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2-B912-BB4B-A0AD-BDC8A69365EB}"/>
              </c:ext>
            </c:extLst>
          </c:dPt>
          <c:cat>
            <c:strRef>
              <c:f>Sheet1!$A$2:$A$4</c:f>
              <c:strCache>
                <c:ptCount val="3"/>
                <c:pt idx="0">
                  <c:v>Week 12</c:v>
                </c:pt>
                <c:pt idx="1">
                  <c:v>Week 24</c:v>
                </c:pt>
                <c:pt idx="2">
                  <c:v>Week 52</c:v>
                </c:pt>
              </c:strCache>
            </c:strRef>
          </c:cat>
          <c:val>
            <c:numRef>
              <c:f>Sheet1!$B$2:$B$4</c:f>
              <c:numCache>
                <c:formatCode>General</c:formatCode>
                <c:ptCount val="3"/>
                <c:pt idx="0">
                  <c:v>23</c:v>
                </c:pt>
                <c:pt idx="1">
                  <c:v>30</c:v>
                </c:pt>
                <c:pt idx="2">
                  <c:v>27</c:v>
                </c:pt>
              </c:numCache>
            </c:numRef>
          </c:val>
          <c:extLst>
            <c:ext xmlns:c16="http://schemas.microsoft.com/office/drawing/2014/chart" uri="{C3380CC4-5D6E-409C-BE32-E72D297353CC}">
              <c16:uniqueId val="{00000000-68F7-1540-A4C0-2317D1FE6C96}"/>
            </c:ext>
          </c:extLst>
        </c:ser>
        <c:ser>
          <c:idx val="1"/>
          <c:order val="1"/>
          <c:tx>
            <c:strRef>
              <c:f>Sheet1!$C$1</c:f>
              <c:strCache>
                <c:ptCount val="1"/>
                <c:pt idx="0">
                  <c:v>UST</c:v>
                </c:pt>
              </c:strCache>
            </c:strRef>
          </c:tx>
          <c:spPr>
            <a:pattFill prst="wdUpDiag">
              <a:fgClr>
                <a:schemeClr val="tx1"/>
              </a:fgClr>
              <a:bgClr>
                <a:schemeClr val="accent1"/>
              </a:bgClr>
            </a:pattFill>
            <a:ln>
              <a:solidFill>
                <a:schemeClr val="accent1"/>
              </a:solidFill>
            </a:ln>
            <a:effectLst/>
          </c:spPr>
          <c:invertIfNegative val="0"/>
          <c:cat>
            <c:strRef>
              <c:f>Sheet1!$A$2:$A$4</c:f>
              <c:strCache>
                <c:ptCount val="3"/>
                <c:pt idx="0">
                  <c:v>Week 12</c:v>
                </c:pt>
                <c:pt idx="1">
                  <c:v>Week 24</c:v>
                </c:pt>
                <c:pt idx="2">
                  <c:v>Week 52</c:v>
                </c:pt>
              </c:strCache>
            </c:strRef>
          </c:cat>
          <c:val>
            <c:numRef>
              <c:f>Sheet1!$C$2:$C$4</c:f>
              <c:numCache>
                <c:formatCode>General</c:formatCode>
                <c:ptCount val="3"/>
                <c:pt idx="0">
                  <c:v>27</c:v>
                </c:pt>
                <c:pt idx="1">
                  <c:v>42</c:v>
                </c:pt>
                <c:pt idx="2">
                  <c:v>46</c:v>
                </c:pt>
              </c:numCache>
            </c:numRef>
          </c:val>
          <c:extLst>
            <c:ext xmlns:c16="http://schemas.microsoft.com/office/drawing/2014/chart" uri="{C3380CC4-5D6E-409C-BE32-E72D297353CC}">
              <c16:uniqueId val="{00000001-68F7-1540-A4C0-2317D1FE6C96}"/>
            </c:ext>
          </c:extLst>
        </c:ser>
        <c:dLbls>
          <c:showLegendKey val="0"/>
          <c:showVal val="0"/>
          <c:showCatName val="0"/>
          <c:showSerName val="0"/>
          <c:showPercent val="0"/>
          <c:showBubbleSize val="0"/>
        </c:dLbls>
        <c:gapWidth val="219"/>
        <c:overlap val="-27"/>
        <c:axId val="2069238800"/>
        <c:axId val="2069398432"/>
      </c:barChart>
      <c:catAx>
        <c:axId val="20692388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69398432"/>
        <c:crosses val="autoZero"/>
        <c:auto val="1"/>
        <c:lblAlgn val="ctr"/>
        <c:lblOffset val="100"/>
        <c:noMultiLvlLbl val="0"/>
      </c:catAx>
      <c:valAx>
        <c:axId val="2069398432"/>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6923880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VDZ</c:v>
                </c:pt>
              </c:strCache>
            </c:strRef>
          </c:tx>
          <c:spPr>
            <a:solidFill>
              <a:schemeClr val="accent4">
                <a:lumMod val="60000"/>
                <a:lumOff val="40000"/>
              </a:schemeClr>
            </a:solidFill>
            <a:ln>
              <a:noFill/>
            </a:ln>
            <a:effectLst/>
          </c:spPr>
          <c:invertIfNegative val="0"/>
          <c:cat>
            <c:strRef>
              <c:f>Sheet1!$A$2:$A$4</c:f>
              <c:strCache>
                <c:ptCount val="3"/>
                <c:pt idx="0">
                  <c:v>Week 12</c:v>
                </c:pt>
                <c:pt idx="1">
                  <c:v>Week 24</c:v>
                </c:pt>
                <c:pt idx="2">
                  <c:v>Week 52</c:v>
                </c:pt>
              </c:strCache>
            </c:strRef>
          </c:cat>
          <c:val>
            <c:numRef>
              <c:f>Sheet1!$B$2:$B$4</c:f>
              <c:numCache>
                <c:formatCode>General</c:formatCode>
                <c:ptCount val="3"/>
                <c:pt idx="0">
                  <c:v>18</c:v>
                </c:pt>
                <c:pt idx="1">
                  <c:v>21</c:v>
                </c:pt>
                <c:pt idx="2">
                  <c:v>35</c:v>
                </c:pt>
              </c:numCache>
            </c:numRef>
          </c:val>
          <c:extLst>
            <c:ext xmlns:c16="http://schemas.microsoft.com/office/drawing/2014/chart" uri="{C3380CC4-5D6E-409C-BE32-E72D297353CC}">
              <c16:uniqueId val="{00000000-0E35-E249-B92A-DC5F72BC587B}"/>
            </c:ext>
          </c:extLst>
        </c:ser>
        <c:ser>
          <c:idx val="1"/>
          <c:order val="1"/>
          <c:tx>
            <c:strRef>
              <c:f>Sheet1!$C$1</c:f>
              <c:strCache>
                <c:ptCount val="1"/>
                <c:pt idx="0">
                  <c:v>UST</c:v>
                </c:pt>
              </c:strCache>
            </c:strRef>
          </c:tx>
          <c:spPr>
            <a:pattFill prst="wdUpDiag">
              <a:fgClr>
                <a:schemeClr val="tx1"/>
              </a:fgClr>
              <a:bgClr>
                <a:schemeClr val="accent1"/>
              </a:bgClr>
            </a:pattFill>
            <a:ln>
              <a:solidFill>
                <a:schemeClr val="accent1"/>
              </a:solidFill>
            </a:ln>
            <a:effectLst/>
          </c:spPr>
          <c:invertIfNegative val="0"/>
          <c:cat>
            <c:strRef>
              <c:f>Sheet1!$A$2:$A$4</c:f>
              <c:strCache>
                <c:ptCount val="3"/>
                <c:pt idx="0">
                  <c:v>Week 12</c:v>
                </c:pt>
                <c:pt idx="1">
                  <c:v>Week 24</c:v>
                </c:pt>
                <c:pt idx="2">
                  <c:v>Week 52</c:v>
                </c:pt>
              </c:strCache>
            </c:strRef>
          </c:cat>
          <c:val>
            <c:numRef>
              <c:f>Sheet1!$C$2:$C$4</c:f>
              <c:numCache>
                <c:formatCode>General</c:formatCode>
                <c:ptCount val="3"/>
                <c:pt idx="0">
                  <c:v>33</c:v>
                </c:pt>
                <c:pt idx="1">
                  <c:v>30</c:v>
                </c:pt>
                <c:pt idx="2">
                  <c:v>19</c:v>
                </c:pt>
              </c:numCache>
            </c:numRef>
          </c:val>
          <c:extLst>
            <c:ext xmlns:c16="http://schemas.microsoft.com/office/drawing/2014/chart" uri="{C3380CC4-5D6E-409C-BE32-E72D297353CC}">
              <c16:uniqueId val="{00000001-0E35-E249-B92A-DC5F72BC587B}"/>
            </c:ext>
          </c:extLst>
        </c:ser>
        <c:dLbls>
          <c:showLegendKey val="0"/>
          <c:showVal val="0"/>
          <c:showCatName val="0"/>
          <c:showSerName val="0"/>
          <c:showPercent val="0"/>
          <c:showBubbleSize val="0"/>
        </c:dLbls>
        <c:gapWidth val="219"/>
        <c:overlap val="-27"/>
        <c:axId val="2069238800"/>
        <c:axId val="2069398432"/>
      </c:barChart>
      <c:catAx>
        <c:axId val="20692388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69398432"/>
        <c:crosses val="autoZero"/>
        <c:auto val="1"/>
        <c:lblAlgn val="ctr"/>
        <c:lblOffset val="100"/>
        <c:noMultiLvlLbl val="0"/>
      </c:catAx>
      <c:valAx>
        <c:axId val="2069398432"/>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6923880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Azathioprine</c:v>
                </c:pt>
                <c:pt idx="1">
                  <c:v>Anti-TNF (adalimumab, infliximab, certolizumab pegol)</c:v>
                </c:pt>
                <c:pt idx="2">
                  <c:v>Ustekinumab</c:v>
                </c:pt>
                <c:pt idx="3">
                  <c:v>Vedolizumab</c:v>
                </c:pt>
                <c:pt idx="4">
                  <c:v>I don't know</c:v>
                </c:pt>
              </c:strCache>
            </c:strRef>
          </c:cat>
          <c:val>
            <c:numRef>
              <c:f>Sheet1!$B$2:$B$6</c:f>
              <c:numCache>
                <c:formatCode>0%</c:formatCode>
                <c:ptCount val="5"/>
                <c:pt idx="0">
                  <c:v>0.13</c:v>
                </c:pt>
                <c:pt idx="1">
                  <c:v>0.54</c:v>
                </c:pt>
                <c:pt idx="2">
                  <c:v>0.02</c:v>
                </c:pt>
                <c:pt idx="3">
                  <c:v>0.13</c:v>
                </c:pt>
                <c:pt idx="4">
                  <c:v>0.19</c:v>
                </c:pt>
              </c:numCache>
            </c:numRef>
          </c:val>
          <c:extLst>
            <c:ext xmlns:c16="http://schemas.microsoft.com/office/drawing/2014/chart" uri="{C3380CC4-5D6E-409C-BE32-E72D297353CC}">
              <c16:uniqueId val="{00000000-370F-BF4C-A301-E459B037C431}"/>
            </c:ext>
          </c:extLst>
        </c:ser>
        <c:ser>
          <c:idx val="1"/>
          <c:order val="1"/>
          <c:tx>
            <c:strRef>
              <c:f>Sheet1!$C$1</c:f>
              <c:strCache>
                <c:ptCount val="1"/>
                <c:pt idx="0">
                  <c:v>Series 2</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Azathioprine</c:v>
                </c:pt>
                <c:pt idx="1">
                  <c:v>Anti-TNF (adalimumab, infliximab, certolizumab pegol)</c:v>
                </c:pt>
                <c:pt idx="2">
                  <c:v>Ustekinumab</c:v>
                </c:pt>
                <c:pt idx="3">
                  <c:v>Vedolizumab</c:v>
                </c:pt>
                <c:pt idx="4">
                  <c:v>I don't know</c:v>
                </c:pt>
              </c:strCache>
            </c:strRef>
          </c:cat>
          <c:val>
            <c:numRef>
              <c:f>Sheet1!$C$2:$C$6</c:f>
              <c:numCache>
                <c:formatCode>0%</c:formatCode>
                <c:ptCount val="5"/>
                <c:pt idx="0">
                  <c:v>0.1</c:v>
                </c:pt>
                <c:pt idx="1">
                  <c:v>0.27</c:v>
                </c:pt>
                <c:pt idx="2">
                  <c:v>0.5</c:v>
                </c:pt>
                <c:pt idx="3">
                  <c:v>0.1</c:v>
                </c:pt>
                <c:pt idx="4">
                  <c:v>0.02</c:v>
                </c:pt>
              </c:numCache>
            </c:numRef>
          </c:val>
          <c:extLst>
            <c:ext xmlns:c16="http://schemas.microsoft.com/office/drawing/2014/chart" uri="{C3380CC4-5D6E-409C-BE32-E72D297353CC}">
              <c16:uniqueId val="{00000001-DC5F-8E47-BBCA-BDEAF44BF9AF}"/>
            </c:ext>
          </c:extLst>
        </c:ser>
        <c:dLbls>
          <c:showLegendKey val="0"/>
          <c:showVal val="0"/>
          <c:showCatName val="0"/>
          <c:showSerName val="0"/>
          <c:showPercent val="0"/>
          <c:showBubbleSize val="0"/>
        </c:dLbls>
        <c:gapWidth val="219"/>
        <c:overlap val="-27"/>
        <c:axId val="1588576159"/>
        <c:axId val="1587699551"/>
      </c:barChart>
      <c:catAx>
        <c:axId val="15885761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7699551"/>
        <c:crosses val="autoZero"/>
        <c:auto val="1"/>
        <c:lblAlgn val="ctr"/>
        <c:lblOffset val="100"/>
        <c:noMultiLvlLbl val="0"/>
      </c:catAx>
      <c:valAx>
        <c:axId val="1587699551"/>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857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8551634481789"/>
          <c:y val="0.13153149606299214"/>
          <c:w val="0.85741448365518225"/>
          <c:h val="0.56169319002506468"/>
        </c:manualLayout>
      </c:layout>
      <c:barChart>
        <c:barDir val="col"/>
        <c:grouping val="stacked"/>
        <c:varyColors val="0"/>
        <c:ser>
          <c:idx val="0"/>
          <c:order val="0"/>
          <c:tx>
            <c:strRef>
              <c:f>Sheet1!$B$1</c:f>
              <c:strCache>
                <c:ptCount val="1"/>
                <c:pt idx="0">
                  <c:v>Column1</c:v>
                </c:pt>
              </c:strCache>
            </c:strRef>
          </c:tx>
          <c:spPr>
            <a:pattFill prst="wdUpDiag">
              <a:fgClr>
                <a:schemeClr val="tx1"/>
              </a:fgClr>
              <a:bgClr>
                <a:schemeClr val="accent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Non-Hispanic Blacks</c:v>
                </c:pt>
                <c:pt idx="1">
                  <c:v>Non-Hispanic White</c:v>
                </c:pt>
                <c:pt idx="2">
                  <c:v>Hispanic</c:v>
                </c:pt>
              </c:strCache>
            </c:strRef>
          </c:cat>
          <c:val>
            <c:numRef>
              <c:f>Sheet1!$B$2:$B$4</c:f>
              <c:numCache>
                <c:formatCode>0.0%</c:formatCode>
                <c:ptCount val="3"/>
                <c:pt idx="0">
                  <c:v>7.2999999999999995E-2</c:v>
                </c:pt>
                <c:pt idx="1">
                  <c:v>0.03</c:v>
                </c:pt>
                <c:pt idx="2">
                  <c:v>2.7E-2</c:v>
                </c:pt>
              </c:numCache>
            </c:numRef>
          </c:val>
          <c:extLst>
            <c:ext xmlns:c16="http://schemas.microsoft.com/office/drawing/2014/chart" uri="{C3380CC4-5D6E-409C-BE32-E72D297353CC}">
              <c16:uniqueId val="{00000000-CDCB-7642-93BB-20C38D67511E}"/>
            </c:ext>
          </c:extLst>
        </c:ser>
        <c:dLbls>
          <c:showLegendKey val="0"/>
          <c:showVal val="0"/>
          <c:showCatName val="0"/>
          <c:showSerName val="0"/>
          <c:showPercent val="0"/>
          <c:showBubbleSize val="0"/>
        </c:dLbls>
        <c:gapWidth val="182"/>
        <c:overlap val="100"/>
        <c:axId val="1989010847"/>
        <c:axId val="1988788639"/>
      </c:barChart>
      <c:catAx>
        <c:axId val="19890108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88788639"/>
        <c:crosses val="autoZero"/>
        <c:auto val="1"/>
        <c:lblAlgn val="ctr"/>
        <c:lblOffset val="100"/>
        <c:noMultiLvlLbl val="0"/>
      </c:catAx>
      <c:valAx>
        <c:axId val="1988788639"/>
        <c:scaling>
          <c:orientation val="minMax"/>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89010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The demographics of my practice have not changed very much in the past 5 years and most/all IBD patients are White</c:v>
                </c:pt>
                <c:pt idx="1">
                  <c:v>The incidence of IBD in the US is increasing, with the most significant increase in non-Whites</c:v>
                </c:pt>
                <c:pt idx="2">
                  <c:v>The incidence of IBD in the US is increasing, with the most significant increase in Whites</c:v>
                </c:pt>
              </c:strCache>
            </c:strRef>
          </c:cat>
          <c:val>
            <c:numRef>
              <c:f>Sheet1!$B$2:$B$4</c:f>
              <c:numCache>
                <c:formatCode>0%</c:formatCode>
                <c:ptCount val="3"/>
                <c:pt idx="0">
                  <c:v>0.05</c:v>
                </c:pt>
                <c:pt idx="1">
                  <c:v>0.39</c:v>
                </c:pt>
                <c:pt idx="2">
                  <c:v>0.2</c:v>
                </c:pt>
              </c:numCache>
            </c:numRef>
          </c:val>
          <c:extLst>
            <c:ext xmlns:c16="http://schemas.microsoft.com/office/drawing/2014/chart" uri="{C3380CC4-5D6E-409C-BE32-E72D297353CC}">
              <c16:uniqueId val="{00000000-370F-BF4C-A301-E459B037C431}"/>
            </c:ext>
          </c:extLst>
        </c:ser>
        <c:dLbls>
          <c:showLegendKey val="0"/>
          <c:showVal val="0"/>
          <c:showCatName val="0"/>
          <c:showSerName val="0"/>
          <c:showPercent val="0"/>
          <c:showBubbleSize val="0"/>
        </c:dLbls>
        <c:gapWidth val="219"/>
        <c:overlap val="-27"/>
        <c:axId val="1588576159"/>
        <c:axId val="1587699551"/>
      </c:barChart>
      <c:catAx>
        <c:axId val="15885761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7699551"/>
        <c:crosses val="autoZero"/>
        <c:auto val="1"/>
        <c:lblAlgn val="ctr"/>
        <c:lblOffset val="100"/>
        <c:noMultiLvlLbl val="0"/>
      </c:catAx>
      <c:valAx>
        <c:axId val="1587699551"/>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857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80929931708249E-2"/>
          <c:y val="0.17887633790062393"/>
          <c:w val="0.92233669471270785"/>
          <c:h val="0.69924213353453923"/>
        </c:manualLayout>
      </c:layout>
      <c:barChart>
        <c:barDir val="col"/>
        <c:grouping val="clustered"/>
        <c:varyColors val="0"/>
        <c:ser>
          <c:idx val="0"/>
          <c:order val="0"/>
          <c:tx>
            <c:strRef>
              <c:f>Sheet1!$B$1</c:f>
              <c:strCache>
                <c:ptCount val="1"/>
                <c:pt idx="0">
                  <c:v>Months 0-12</c:v>
                </c:pt>
              </c:strCache>
            </c:strRef>
          </c:tx>
          <c:spPr>
            <a:pattFill prst="wdUpDiag">
              <a:fgClr>
                <a:schemeClr val="tx1"/>
              </a:fgClr>
              <a:bgClr>
                <a:schemeClr val="accent1"/>
              </a:bgClr>
            </a:pattFill>
            <a:ln>
              <a:solidFill>
                <a:schemeClr val="accent1"/>
              </a:solidFill>
            </a:ln>
            <a:effectLst/>
          </c:spPr>
          <c:invertIfNegative val="0"/>
          <c:dPt>
            <c:idx val="0"/>
            <c:invertIfNegative val="0"/>
            <c:bubble3D val="0"/>
            <c:spPr>
              <a:pattFill prst="wdUpDiag">
                <a:fgClr>
                  <a:schemeClr val="tx1"/>
                </a:fgClr>
                <a:bgClr>
                  <a:schemeClr val="accent1"/>
                </a:bgClr>
              </a:pattFill>
              <a:ln>
                <a:solidFill>
                  <a:schemeClr val="accent1"/>
                </a:solidFill>
              </a:ln>
              <a:effectLst/>
            </c:spPr>
            <c:extLst>
              <c:ext xmlns:c16="http://schemas.microsoft.com/office/drawing/2014/chart" uri="{C3380CC4-5D6E-409C-BE32-E72D297353CC}">
                <c16:uniqueId val="{00000000-5C73-450A-9C1C-9B8C68B2045A}"/>
              </c:ext>
            </c:extLst>
          </c:dPt>
          <c:dPt>
            <c:idx val="1"/>
            <c:invertIfNegative val="0"/>
            <c:bubble3D val="0"/>
            <c:spPr>
              <a:pattFill prst="wdUpDiag">
                <a:fgClr>
                  <a:schemeClr val="tx1"/>
                </a:fgClr>
                <a:bgClr>
                  <a:schemeClr val="accent1"/>
                </a:bgClr>
              </a:pattFill>
              <a:ln>
                <a:solidFill>
                  <a:schemeClr val="accent1"/>
                </a:solidFill>
              </a:ln>
              <a:effectLst/>
            </c:spPr>
            <c:extLst>
              <c:ext xmlns:c16="http://schemas.microsoft.com/office/drawing/2014/chart" uri="{C3380CC4-5D6E-409C-BE32-E72D297353CC}">
                <c16:uniqueId val="{00000001-5C73-450A-9C1C-9B8C68B2045A}"/>
              </c:ext>
            </c:extLst>
          </c:dPt>
          <c:dPt>
            <c:idx val="2"/>
            <c:invertIfNegative val="0"/>
            <c:bubble3D val="0"/>
            <c:spPr>
              <a:pattFill prst="wdUpDiag">
                <a:fgClr>
                  <a:schemeClr val="tx1"/>
                </a:fgClr>
                <a:bgClr>
                  <a:schemeClr val="accent1"/>
                </a:bgClr>
              </a:pattFill>
              <a:ln>
                <a:solidFill>
                  <a:schemeClr val="accent1"/>
                </a:solidFill>
              </a:ln>
              <a:effectLst/>
            </c:spPr>
            <c:extLst>
              <c:ext xmlns:c16="http://schemas.microsoft.com/office/drawing/2014/chart" uri="{C3380CC4-5D6E-409C-BE32-E72D297353CC}">
                <c16:uniqueId val="{00000002-5C73-450A-9C1C-9B8C68B2045A}"/>
              </c:ext>
            </c:extLst>
          </c:dPt>
          <c:dPt>
            <c:idx val="3"/>
            <c:invertIfNegative val="0"/>
            <c:bubble3D val="0"/>
            <c:spPr>
              <a:pattFill prst="wdUpDiag">
                <a:fgClr>
                  <a:schemeClr val="tx1"/>
                </a:fgClr>
                <a:bgClr>
                  <a:schemeClr val="accent1"/>
                </a:bgClr>
              </a:pattFill>
              <a:ln>
                <a:solidFill>
                  <a:schemeClr val="accent1"/>
                </a:solidFill>
              </a:ln>
              <a:effectLst/>
            </c:spPr>
            <c:extLst>
              <c:ext xmlns:c16="http://schemas.microsoft.com/office/drawing/2014/chart" uri="{C3380CC4-5D6E-409C-BE32-E72D297353CC}">
                <c16:uniqueId val="{00000003-5C73-450A-9C1C-9B8C68B2045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Hospitalizations</c:v>
                </c:pt>
                <c:pt idx="1">
                  <c:v>ER Visits</c:v>
                </c:pt>
                <c:pt idx="2">
                  <c:v>Hospitalizations</c:v>
                </c:pt>
                <c:pt idx="3">
                  <c:v>ER Visits</c:v>
                </c:pt>
              </c:strCache>
            </c:strRef>
          </c:cat>
          <c:val>
            <c:numRef>
              <c:f>Sheet1!$B$2:$B$5</c:f>
              <c:numCache>
                <c:formatCode>General</c:formatCode>
                <c:ptCount val="4"/>
                <c:pt idx="0">
                  <c:v>38.5</c:v>
                </c:pt>
                <c:pt idx="1">
                  <c:v>34.299999999999997</c:v>
                </c:pt>
                <c:pt idx="2">
                  <c:v>32.799999999999997</c:v>
                </c:pt>
                <c:pt idx="3">
                  <c:v>34.4</c:v>
                </c:pt>
              </c:numCache>
            </c:numRef>
          </c:val>
          <c:extLst>
            <c:ext xmlns:c16="http://schemas.microsoft.com/office/drawing/2014/chart" uri="{C3380CC4-5D6E-409C-BE32-E72D297353CC}">
              <c16:uniqueId val="{00000000-71F5-6B45-B64C-A22618CDCE17}"/>
            </c:ext>
          </c:extLst>
        </c:ser>
        <c:ser>
          <c:idx val="1"/>
          <c:order val="1"/>
          <c:tx>
            <c:strRef>
              <c:f>Sheet1!$C$1</c:f>
              <c:strCache>
                <c:ptCount val="1"/>
                <c:pt idx="0">
                  <c:v>Months 12-24</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Hospitalizations</c:v>
                </c:pt>
                <c:pt idx="1">
                  <c:v>ER Visits</c:v>
                </c:pt>
                <c:pt idx="2">
                  <c:v>Hospitalizations</c:v>
                </c:pt>
                <c:pt idx="3">
                  <c:v>ER Visits</c:v>
                </c:pt>
              </c:strCache>
            </c:strRef>
          </c:cat>
          <c:val>
            <c:numRef>
              <c:f>Sheet1!$C$2:$C$5</c:f>
              <c:numCache>
                <c:formatCode>General</c:formatCode>
                <c:ptCount val="4"/>
                <c:pt idx="0">
                  <c:v>16.7</c:v>
                </c:pt>
                <c:pt idx="1">
                  <c:v>25.7</c:v>
                </c:pt>
                <c:pt idx="2">
                  <c:v>25.2</c:v>
                </c:pt>
                <c:pt idx="3">
                  <c:v>31.1</c:v>
                </c:pt>
              </c:numCache>
            </c:numRef>
          </c:val>
          <c:extLst>
            <c:ext xmlns:c16="http://schemas.microsoft.com/office/drawing/2014/chart" uri="{C3380CC4-5D6E-409C-BE32-E72D297353CC}">
              <c16:uniqueId val="{00000001-71F5-6B45-B64C-A22618CDCE17}"/>
            </c:ext>
          </c:extLst>
        </c:ser>
        <c:dLbls>
          <c:showLegendKey val="0"/>
          <c:showVal val="0"/>
          <c:showCatName val="0"/>
          <c:showSerName val="0"/>
          <c:showPercent val="0"/>
          <c:showBubbleSize val="0"/>
        </c:dLbls>
        <c:gapWidth val="219"/>
        <c:overlap val="-27"/>
        <c:axId val="2129375728"/>
        <c:axId val="2123672320"/>
      </c:barChart>
      <c:catAx>
        <c:axId val="2129375728"/>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23672320"/>
        <c:crosses val="autoZero"/>
        <c:auto val="1"/>
        <c:lblAlgn val="ctr"/>
        <c:lblOffset val="100"/>
        <c:noMultiLvlLbl val="0"/>
      </c:catAx>
      <c:valAx>
        <c:axId val="2123672320"/>
        <c:scaling>
          <c:orientation val="minMax"/>
          <c:max val="45"/>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29375728"/>
        <c:crosses val="autoZero"/>
        <c:crossBetween val="between"/>
        <c:majorUnit val="5"/>
      </c:valAx>
      <c:spPr>
        <a:noFill/>
        <a:ln>
          <a:noFill/>
        </a:ln>
        <a:effectLst/>
      </c:spPr>
    </c:plotArea>
    <c:legend>
      <c:legendPos val="t"/>
      <c:layout>
        <c:manualLayout>
          <c:xMode val="edge"/>
          <c:yMode val="edge"/>
          <c:x val="0.21338724155546782"/>
          <c:y val="6.55960719717502E-2"/>
          <c:w val="0.60496844905890201"/>
          <c:h val="8.786043432117669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Azathioprine</c:v>
                </c:pt>
                <c:pt idx="1">
                  <c:v>Anti-TNF (adalimumab, infliximab, certolizumab pegol)</c:v>
                </c:pt>
                <c:pt idx="2">
                  <c:v>Ustekinumab</c:v>
                </c:pt>
                <c:pt idx="3">
                  <c:v>Vedolizumab</c:v>
                </c:pt>
                <c:pt idx="4">
                  <c:v>I don't know</c:v>
                </c:pt>
              </c:strCache>
            </c:strRef>
          </c:cat>
          <c:val>
            <c:numRef>
              <c:f>Sheet1!$B$2:$B$6</c:f>
              <c:numCache>
                <c:formatCode>0%</c:formatCode>
                <c:ptCount val="5"/>
                <c:pt idx="0">
                  <c:v>0.12</c:v>
                </c:pt>
                <c:pt idx="1">
                  <c:v>0.49</c:v>
                </c:pt>
                <c:pt idx="2">
                  <c:v>0.05</c:v>
                </c:pt>
                <c:pt idx="3">
                  <c:v>0.05</c:v>
                </c:pt>
                <c:pt idx="4">
                  <c:v>0.33</c:v>
                </c:pt>
              </c:numCache>
            </c:numRef>
          </c:val>
          <c:extLst>
            <c:ext xmlns:c16="http://schemas.microsoft.com/office/drawing/2014/chart" uri="{C3380CC4-5D6E-409C-BE32-E72D297353CC}">
              <c16:uniqueId val="{00000000-370F-BF4C-A301-E459B037C431}"/>
            </c:ext>
          </c:extLst>
        </c:ser>
        <c:ser>
          <c:idx val="1"/>
          <c:order val="1"/>
          <c:tx>
            <c:strRef>
              <c:f>Sheet1!$C$1</c:f>
              <c:strCache>
                <c:ptCount val="1"/>
                <c:pt idx="0">
                  <c:v>Series 2</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Azathioprine</c:v>
                </c:pt>
                <c:pt idx="1">
                  <c:v>Anti-TNF (adalimumab, infliximab, certolizumab pegol)</c:v>
                </c:pt>
                <c:pt idx="2">
                  <c:v>Ustekinumab</c:v>
                </c:pt>
                <c:pt idx="3">
                  <c:v>Vedolizumab</c:v>
                </c:pt>
                <c:pt idx="4">
                  <c:v>I don't know</c:v>
                </c:pt>
              </c:strCache>
            </c:strRef>
          </c:cat>
          <c:val>
            <c:numRef>
              <c:f>Sheet1!$C$2:$C$6</c:f>
              <c:numCache>
                <c:formatCode>0%</c:formatCode>
                <c:ptCount val="5"/>
                <c:pt idx="0">
                  <c:v>0</c:v>
                </c:pt>
                <c:pt idx="1">
                  <c:v>0.67</c:v>
                </c:pt>
                <c:pt idx="2">
                  <c:v>0.13</c:v>
                </c:pt>
                <c:pt idx="3">
                  <c:v>0.09</c:v>
                </c:pt>
                <c:pt idx="4">
                  <c:v>0.11</c:v>
                </c:pt>
              </c:numCache>
            </c:numRef>
          </c:val>
          <c:extLst>
            <c:ext xmlns:c16="http://schemas.microsoft.com/office/drawing/2014/chart" uri="{C3380CC4-5D6E-409C-BE32-E72D297353CC}">
              <c16:uniqueId val="{00000001-DC5F-8E47-BBCA-BDEAF44BF9AF}"/>
            </c:ext>
          </c:extLst>
        </c:ser>
        <c:dLbls>
          <c:showLegendKey val="0"/>
          <c:showVal val="0"/>
          <c:showCatName val="0"/>
          <c:showSerName val="0"/>
          <c:showPercent val="0"/>
          <c:showBubbleSize val="0"/>
        </c:dLbls>
        <c:gapWidth val="219"/>
        <c:overlap val="-27"/>
        <c:axId val="1588576159"/>
        <c:axId val="1587699551"/>
      </c:barChart>
      <c:catAx>
        <c:axId val="15885761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7699551"/>
        <c:crosses val="autoZero"/>
        <c:auto val="1"/>
        <c:lblAlgn val="ctr"/>
        <c:lblOffset val="100"/>
        <c:noMultiLvlLbl val="0"/>
      </c:catAx>
      <c:valAx>
        <c:axId val="1587699551"/>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857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4429634838378"/>
          <c:y val="3.0448048957880558E-2"/>
          <c:w val="0.86342663156580157"/>
          <c:h val="0.62067119848160679"/>
        </c:manualLayout>
      </c:layout>
      <c:barChart>
        <c:barDir val="col"/>
        <c:grouping val="clustered"/>
        <c:varyColors val="0"/>
        <c:ser>
          <c:idx val="0"/>
          <c:order val="0"/>
          <c:tx>
            <c:strRef>
              <c:f>Sheet1!$B$1</c:f>
              <c:strCache>
                <c:ptCount val="1"/>
                <c:pt idx="0">
                  <c:v>Series 1</c:v>
                </c:pt>
              </c:strCache>
            </c:strRef>
          </c:tx>
          <c:spPr>
            <a:solidFill>
              <a:schemeClr val="accent4">
                <a:lumMod val="60000"/>
                <a:lumOff val="40000"/>
              </a:schemeClr>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1410-4A41-B059-96CB144C90A8}"/>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risk of IBD increases slightly but remains lower than the overall U.S. population risk</c:v>
                </c:pt>
                <c:pt idx="1">
                  <c:v>The risk of IBD increases to reach the same level as the USA population risk</c:v>
                </c:pt>
                <c:pt idx="2">
                  <c:v>The risk of IBD remains low and doesn’t increase until the next generation</c:v>
                </c:pt>
                <c:pt idx="3">
                  <c:v>I don't know</c:v>
                </c:pt>
              </c:strCache>
            </c:strRef>
          </c:cat>
          <c:val>
            <c:numRef>
              <c:f>Sheet1!$B$2:$B$5</c:f>
              <c:numCache>
                <c:formatCode>0%</c:formatCode>
                <c:ptCount val="4"/>
                <c:pt idx="0">
                  <c:v>0.35</c:v>
                </c:pt>
                <c:pt idx="1">
                  <c:v>0.38</c:v>
                </c:pt>
                <c:pt idx="2">
                  <c:v>0.08</c:v>
                </c:pt>
                <c:pt idx="3">
                  <c:v>0.19</c:v>
                </c:pt>
              </c:numCache>
            </c:numRef>
          </c:val>
          <c:extLst>
            <c:ext xmlns:c16="http://schemas.microsoft.com/office/drawing/2014/chart" uri="{C3380CC4-5D6E-409C-BE32-E72D297353CC}">
              <c16:uniqueId val="{00000000-370F-BF4C-A301-E459B037C431}"/>
            </c:ext>
          </c:extLst>
        </c:ser>
        <c:dLbls>
          <c:showLegendKey val="0"/>
          <c:showVal val="0"/>
          <c:showCatName val="0"/>
          <c:showSerName val="0"/>
          <c:showPercent val="0"/>
          <c:showBubbleSize val="0"/>
        </c:dLbls>
        <c:gapWidth val="219"/>
        <c:overlap val="-27"/>
        <c:axId val="1588576159"/>
        <c:axId val="1587699551"/>
      </c:barChart>
      <c:catAx>
        <c:axId val="15885761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7699551"/>
        <c:crosses val="autoZero"/>
        <c:auto val="1"/>
        <c:lblAlgn val="ctr"/>
        <c:lblOffset val="100"/>
        <c:noMultiLvlLbl val="0"/>
      </c:catAx>
      <c:valAx>
        <c:axId val="1587699551"/>
        <c:scaling>
          <c:orientation val="minMax"/>
          <c:max val="0.70000000000000007"/>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8857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60000"/>
                <a:lumOff val="40000"/>
              </a:schemeClr>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0-A5F9-0743-AD6D-F43D6AD290A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Increases to intermediate level</c:v>
                </c:pt>
                <c:pt idx="1">
                  <c:v>Increases to reach new country level</c:v>
                </c:pt>
                <c:pt idx="2">
                  <c:v>Remains low like the old country</c:v>
                </c:pt>
              </c:strCache>
            </c:strRef>
          </c:cat>
          <c:val>
            <c:numRef>
              <c:f>Sheet1!$B$2:$B$4</c:f>
              <c:numCache>
                <c:formatCode>0%</c:formatCode>
                <c:ptCount val="3"/>
                <c:pt idx="0">
                  <c:v>0.28000000000000003</c:v>
                </c:pt>
                <c:pt idx="1">
                  <c:v>0.63</c:v>
                </c:pt>
                <c:pt idx="2">
                  <c:v>0.09</c:v>
                </c:pt>
              </c:numCache>
            </c:numRef>
          </c:val>
          <c:extLst>
            <c:ext xmlns:c16="http://schemas.microsoft.com/office/drawing/2014/chart" uri="{C3380CC4-5D6E-409C-BE32-E72D297353CC}">
              <c16:uniqueId val="{00000000-D551-1D49-A64F-CA585782AF2C}"/>
            </c:ext>
          </c:extLst>
        </c:ser>
        <c:dLbls>
          <c:showLegendKey val="0"/>
          <c:showVal val="0"/>
          <c:showCatName val="0"/>
          <c:showSerName val="0"/>
          <c:showPercent val="0"/>
          <c:showBubbleSize val="0"/>
        </c:dLbls>
        <c:gapWidth val="219"/>
        <c:overlap val="-27"/>
        <c:axId val="1119171503"/>
        <c:axId val="1119744895"/>
      </c:barChart>
      <c:catAx>
        <c:axId val="11191715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crossAx val="1119744895"/>
        <c:crosses val="autoZero"/>
        <c:auto val="1"/>
        <c:lblAlgn val="ctr"/>
        <c:lblOffset val="100"/>
        <c:noMultiLvlLbl val="0"/>
      </c:catAx>
      <c:valAx>
        <c:axId val="1119744895"/>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1917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2067592758014E-2"/>
          <c:y val="0.14605853564640231"/>
          <c:w val="0.9323159690989421"/>
          <c:h val="0.64559471593511475"/>
        </c:manualLayout>
      </c:layout>
      <c:barChart>
        <c:barDir val="col"/>
        <c:grouping val="clustered"/>
        <c:varyColors val="0"/>
        <c:ser>
          <c:idx val="0"/>
          <c:order val="0"/>
          <c:tx>
            <c:strRef>
              <c:f>Sheet1!$B$1</c:f>
              <c:strCache>
                <c:ptCount val="1"/>
                <c:pt idx="0">
                  <c:v>Mean Age of Immigration</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Immigration Before 1980</c:v>
                </c:pt>
                <c:pt idx="1">
                  <c:v>Immigration 1980-1994</c:v>
                </c:pt>
                <c:pt idx="2">
                  <c:v>Immigration 1995 to Present</c:v>
                </c:pt>
              </c:strCache>
            </c:strRef>
          </c:cat>
          <c:val>
            <c:numRef>
              <c:f>Sheet1!$B$2:$B$4</c:f>
              <c:numCache>
                <c:formatCode>General</c:formatCode>
                <c:ptCount val="3"/>
                <c:pt idx="0">
                  <c:v>12.7</c:v>
                </c:pt>
                <c:pt idx="1">
                  <c:v>16.5</c:v>
                </c:pt>
                <c:pt idx="2">
                  <c:v>25.5</c:v>
                </c:pt>
              </c:numCache>
            </c:numRef>
          </c:val>
          <c:extLst>
            <c:ext xmlns:c16="http://schemas.microsoft.com/office/drawing/2014/chart" uri="{C3380CC4-5D6E-409C-BE32-E72D297353CC}">
              <c16:uniqueId val="{00000000-7BFB-ED4A-BF24-F0A447B72BDF}"/>
            </c:ext>
          </c:extLst>
        </c:ser>
        <c:ser>
          <c:idx val="1"/>
          <c:order val="1"/>
          <c:tx>
            <c:strRef>
              <c:f>Sheet1!$C$1</c:f>
              <c:strCache>
                <c:ptCount val="1"/>
                <c:pt idx="0">
                  <c:v>Mean Age of Diagnosis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Immigration Before 1980</c:v>
                </c:pt>
                <c:pt idx="1">
                  <c:v>Immigration 1980-1994</c:v>
                </c:pt>
                <c:pt idx="2">
                  <c:v>Immigration 1995 to Present</c:v>
                </c:pt>
              </c:strCache>
            </c:strRef>
          </c:cat>
          <c:val>
            <c:numRef>
              <c:f>Sheet1!$C$2:$C$4</c:f>
              <c:numCache>
                <c:formatCode>General</c:formatCode>
                <c:ptCount val="3"/>
                <c:pt idx="0">
                  <c:v>44.5</c:v>
                </c:pt>
                <c:pt idx="1">
                  <c:v>33.700000000000003</c:v>
                </c:pt>
                <c:pt idx="2">
                  <c:v>33.700000000000003</c:v>
                </c:pt>
              </c:numCache>
            </c:numRef>
          </c:val>
          <c:extLst>
            <c:ext xmlns:c16="http://schemas.microsoft.com/office/drawing/2014/chart" uri="{C3380CC4-5D6E-409C-BE32-E72D297353CC}">
              <c16:uniqueId val="{00000001-7BFB-ED4A-BF24-F0A447B72BDF}"/>
            </c:ext>
          </c:extLst>
        </c:ser>
        <c:ser>
          <c:idx val="2"/>
          <c:order val="2"/>
          <c:tx>
            <c:strRef>
              <c:f>Sheet1!$D$1</c:f>
              <c:strCache>
                <c:ptCount val="1"/>
                <c:pt idx="0">
                  <c:v>Mean Time from Immigration to Diagnosis</c:v>
                </c:pt>
              </c:strCache>
            </c:strRef>
          </c:tx>
          <c:spPr>
            <a:pattFill prst="wdUpDiag">
              <a:fgClr>
                <a:schemeClr val="tx1"/>
              </a:fgClr>
              <a:bgClr>
                <a:schemeClr val="accent1"/>
              </a:bgClr>
            </a:patt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Immigration Before 1980</c:v>
                </c:pt>
                <c:pt idx="1">
                  <c:v>Immigration 1980-1994</c:v>
                </c:pt>
                <c:pt idx="2">
                  <c:v>Immigration 1995 to Present</c:v>
                </c:pt>
              </c:strCache>
            </c:strRef>
          </c:cat>
          <c:val>
            <c:numRef>
              <c:f>Sheet1!$D$2:$D$4</c:f>
              <c:numCache>
                <c:formatCode>General</c:formatCode>
                <c:ptCount val="3"/>
                <c:pt idx="0">
                  <c:v>31.7</c:v>
                </c:pt>
                <c:pt idx="1">
                  <c:v>17.100000000000001</c:v>
                </c:pt>
                <c:pt idx="2">
                  <c:v>8.3000000000000007</c:v>
                </c:pt>
              </c:numCache>
            </c:numRef>
          </c:val>
          <c:extLst>
            <c:ext xmlns:c16="http://schemas.microsoft.com/office/drawing/2014/chart" uri="{C3380CC4-5D6E-409C-BE32-E72D297353CC}">
              <c16:uniqueId val="{00000002-7BFB-ED4A-BF24-F0A447B72BDF}"/>
            </c:ext>
          </c:extLst>
        </c:ser>
        <c:dLbls>
          <c:showLegendKey val="0"/>
          <c:showVal val="0"/>
          <c:showCatName val="0"/>
          <c:showSerName val="0"/>
          <c:showPercent val="0"/>
          <c:showBubbleSize val="0"/>
        </c:dLbls>
        <c:gapWidth val="182"/>
        <c:axId val="1629649519"/>
        <c:axId val="1629690687"/>
      </c:barChart>
      <c:catAx>
        <c:axId val="16296495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29690687"/>
        <c:crosses val="autoZero"/>
        <c:auto val="1"/>
        <c:lblAlgn val="ctr"/>
        <c:lblOffset val="100"/>
        <c:noMultiLvlLbl val="0"/>
      </c:catAx>
      <c:valAx>
        <c:axId val="1629690687"/>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29649519"/>
        <c:crosses val="autoZero"/>
        <c:crossBetween val="between"/>
      </c:valAx>
      <c:spPr>
        <a:noFill/>
        <a:ln>
          <a:noFill/>
        </a:ln>
        <a:effectLst/>
      </c:spPr>
    </c:plotArea>
    <c:legend>
      <c:legendPos val="b"/>
      <c:layout>
        <c:manualLayout>
          <c:xMode val="edge"/>
          <c:yMode val="edge"/>
          <c:x val="0.3674559157145369"/>
          <c:y val="0"/>
          <c:w val="0.61850058940955877"/>
          <c:h val="0.272082379647484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10-20T14:22:58.614" idx="1">
    <p:pos x="10" y="10"/>
    <p:text>Dr. Charabaty to provide details for path bullet.</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0.00756</cdr:x>
      <cdr:y>0.52903</cdr:y>
    </cdr:from>
    <cdr:to>
      <cdr:x>0.20789</cdr:x>
      <cdr:y>0.8398</cdr:y>
    </cdr:to>
    <cdr:sp macro="" textlink="">
      <cdr:nvSpPr>
        <cdr:cNvPr id="2" name="TextBox 1">
          <a:extLst xmlns:a="http://schemas.openxmlformats.org/drawingml/2006/main">
            <a:ext uri="{FF2B5EF4-FFF2-40B4-BE49-F238E27FC236}">
              <a16:creationId xmlns:a16="http://schemas.microsoft.com/office/drawing/2014/main" id="{6B83EB55-1E81-154A-9935-843D20EDA959}"/>
            </a:ext>
          </a:extLst>
        </cdr:cNvPr>
        <cdr:cNvSpPr txBox="1"/>
      </cdr:nvSpPr>
      <cdr:spPr>
        <a:xfrm xmlns:a="http://schemas.openxmlformats.org/drawingml/2006/main" rot="16200000">
          <a:off x="34510" y="1556602"/>
          <a:ext cx="914402" cy="9144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Ratio to hospitalizations to prevalence</a:t>
          </a:r>
        </a:p>
      </cdr:txBody>
    </cdr:sp>
  </cdr:relSizeAnchor>
</c:userShapes>
</file>

<file path=ppt/drawings/drawing2.xml><?xml version="1.0" encoding="utf-8"?>
<c:userShapes xmlns:c="http://schemas.openxmlformats.org/drawingml/2006/chart">
  <cdr:relSizeAnchor xmlns:cdr="http://schemas.openxmlformats.org/drawingml/2006/chartDrawing">
    <cdr:from>
      <cdr:x>0.56441</cdr:x>
      <cdr:y>0.86852</cdr:y>
    </cdr:from>
    <cdr:to>
      <cdr:x>0.74746</cdr:x>
      <cdr:y>0.97694</cdr:y>
    </cdr:to>
    <cdr:sp macro="" textlink="">
      <cdr:nvSpPr>
        <cdr:cNvPr id="2" name="TextBox 1">
          <a:extLst xmlns:a="http://schemas.openxmlformats.org/drawingml/2006/main">
            <a:ext uri="{FF2B5EF4-FFF2-40B4-BE49-F238E27FC236}">
              <a16:creationId xmlns:a16="http://schemas.microsoft.com/office/drawing/2014/main" id="{96D62005-9CA8-6E43-A645-40B0425B945A}"/>
            </a:ext>
          </a:extLst>
        </cdr:cNvPr>
        <cdr:cNvSpPr txBox="1"/>
      </cdr:nvSpPr>
      <cdr:spPr>
        <a:xfrm xmlns:a="http://schemas.openxmlformats.org/drawingml/2006/main">
          <a:off x="2819401" y="3035161"/>
          <a:ext cx="914400" cy="3788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Average Importa</a:t>
          </a:r>
          <a:r>
            <a:rPr lang="en-US" dirty="0"/>
            <a:t>nce</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0.26168</cdr:x>
      <cdr:y>0.72484</cdr:y>
    </cdr:from>
    <cdr:to>
      <cdr:x>0.47804</cdr:x>
      <cdr:y>0.80996</cdr:y>
    </cdr:to>
    <cdr:sp macro="" textlink="">
      <cdr:nvSpPr>
        <cdr:cNvPr id="2" name="TextBox 1">
          <a:extLst xmlns:a="http://schemas.openxmlformats.org/drawingml/2006/main">
            <a:ext uri="{FF2B5EF4-FFF2-40B4-BE49-F238E27FC236}">
              <a16:creationId xmlns:a16="http://schemas.microsoft.com/office/drawing/2014/main" id="{8CD38195-9A2C-5642-9289-2EA1AE15D94E}"/>
            </a:ext>
          </a:extLst>
        </cdr:cNvPr>
        <cdr:cNvSpPr txBox="1"/>
      </cdr:nvSpPr>
      <cdr:spPr>
        <a:xfrm xmlns:a="http://schemas.openxmlformats.org/drawingml/2006/main">
          <a:off x="1105988" y="1408852"/>
          <a:ext cx="914400" cy="1654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0.26168</cdr:x>
      <cdr:y>0.72484</cdr:y>
    </cdr:from>
    <cdr:to>
      <cdr:x>0.47804</cdr:x>
      <cdr:y>0.80996</cdr:y>
    </cdr:to>
    <cdr:sp macro="" textlink="">
      <cdr:nvSpPr>
        <cdr:cNvPr id="2" name="TextBox 1">
          <a:extLst xmlns:a="http://schemas.openxmlformats.org/drawingml/2006/main">
            <a:ext uri="{FF2B5EF4-FFF2-40B4-BE49-F238E27FC236}">
              <a16:creationId xmlns:a16="http://schemas.microsoft.com/office/drawing/2014/main" id="{8CD38195-9A2C-5642-9289-2EA1AE15D94E}"/>
            </a:ext>
          </a:extLst>
        </cdr:cNvPr>
        <cdr:cNvSpPr txBox="1"/>
      </cdr:nvSpPr>
      <cdr:spPr>
        <a:xfrm xmlns:a="http://schemas.openxmlformats.org/drawingml/2006/main">
          <a:off x="1105988" y="1408852"/>
          <a:ext cx="914400" cy="1654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0.4231</cdr:x>
      <cdr:y>0.22524</cdr:y>
    </cdr:from>
    <cdr:to>
      <cdr:x>0.60382</cdr:x>
      <cdr:y>0.23914</cdr:y>
    </cdr:to>
    <cdr:sp macro="" textlink="">
      <cdr:nvSpPr>
        <cdr:cNvPr id="2" name="Right Bracket 1">
          <a:extLst xmlns:a="http://schemas.openxmlformats.org/drawingml/2006/main">
            <a:ext uri="{FF2B5EF4-FFF2-40B4-BE49-F238E27FC236}">
              <a16:creationId xmlns:a16="http://schemas.microsoft.com/office/drawing/2014/main" id="{12728DAC-B9FA-9F4C-9A7E-232F6BB8AA2B}"/>
            </a:ext>
          </a:extLst>
        </cdr:cNvPr>
        <cdr:cNvSpPr/>
      </cdr:nvSpPr>
      <cdr:spPr>
        <a:xfrm xmlns:a="http://schemas.openxmlformats.org/drawingml/2006/main" rot="16200000">
          <a:off x="2248959" y="445481"/>
          <a:ext cx="50609" cy="800502"/>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0.14739</cdr:x>
      <cdr:y>0.28962</cdr:y>
    </cdr:from>
    <cdr:to>
      <cdr:x>0.32812</cdr:x>
      <cdr:y>0.30352</cdr:y>
    </cdr:to>
    <cdr:sp macro="" textlink="">
      <cdr:nvSpPr>
        <cdr:cNvPr id="3" name="Right Bracket 2">
          <a:extLst xmlns:a="http://schemas.openxmlformats.org/drawingml/2006/main">
            <a:ext uri="{FF2B5EF4-FFF2-40B4-BE49-F238E27FC236}">
              <a16:creationId xmlns:a16="http://schemas.microsoft.com/office/drawing/2014/main" id="{73B0686C-3727-D248-A34E-5F8FAA59E254}"/>
            </a:ext>
          </a:extLst>
        </cdr:cNvPr>
        <cdr:cNvSpPr/>
      </cdr:nvSpPr>
      <cdr:spPr>
        <a:xfrm xmlns:a="http://schemas.openxmlformats.org/drawingml/2006/main" rot="16200000">
          <a:off x="1027792" y="679979"/>
          <a:ext cx="50609" cy="800503"/>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0.72662</cdr:x>
      <cdr:y>0.2281</cdr:y>
    </cdr:from>
    <cdr:to>
      <cdr:x>0.90735</cdr:x>
      <cdr:y>0.242</cdr:y>
    </cdr:to>
    <cdr:sp macro="" textlink="">
      <cdr:nvSpPr>
        <cdr:cNvPr id="4" name="Right Bracket 3">
          <a:extLst xmlns:a="http://schemas.openxmlformats.org/drawingml/2006/main">
            <a:ext uri="{FF2B5EF4-FFF2-40B4-BE49-F238E27FC236}">
              <a16:creationId xmlns:a16="http://schemas.microsoft.com/office/drawing/2014/main" id="{73B0686C-3727-D248-A34E-5F8FAA59E254}"/>
            </a:ext>
          </a:extLst>
        </cdr:cNvPr>
        <cdr:cNvSpPr/>
      </cdr:nvSpPr>
      <cdr:spPr>
        <a:xfrm xmlns:a="http://schemas.openxmlformats.org/drawingml/2006/main" rot="16200000">
          <a:off x="3593353" y="455890"/>
          <a:ext cx="50609" cy="800502"/>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dirty="0"/>
        </a:p>
      </cdr:txBody>
    </cdr:sp>
  </cdr:relSizeAnchor>
</c:userShapes>
</file>

<file path=ppt/drawings/drawing6.xml><?xml version="1.0" encoding="utf-8"?>
<c:userShapes xmlns:c="http://schemas.openxmlformats.org/drawingml/2006/chart">
  <cdr:relSizeAnchor xmlns:cdr="http://schemas.openxmlformats.org/drawingml/2006/chartDrawing">
    <cdr:from>
      <cdr:x>0.42269</cdr:x>
      <cdr:y>0.14706</cdr:y>
    </cdr:from>
    <cdr:to>
      <cdr:x>0.60342</cdr:x>
      <cdr:y>0.16095</cdr:y>
    </cdr:to>
    <cdr:sp macro="" textlink="">
      <cdr:nvSpPr>
        <cdr:cNvPr id="2" name="Right Bracket 1">
          <a:extLst xmlns:a="http://schemas.openxmlformats.org/drawingml/2006/main">
            <a:ext uri="{FF2B5EF4-FFF2-40B4-BE49-F238E27FC236}">
              <a16:creationId xmlns:a16="http://schemas.microsoft.com/office/drawing/2014/main" id="{12728DAC-B9FA-9F4C-9A7E-232F6BB8AA2B}"/>
            </a:ext>
          </a:extLst>
        </cdr:cNvPr>
        <cdr:cNvSpPr/>
      </cdr:nvSpPr>
      <cdr:spPr>
        <a:xfrm xmlns:a="http://schemas.openxmlformats.org/drawingml/2006/main" rot="16200000">
          <a:off x="2354105" y="122618"/>
          <a:ext cx="48844" cy="837866"/>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0.1434</cdr:x>
      <cdr:y>0.22879</cdr:y>
    </cdr:from>
    <cdr:to>
      <cdr:x>0.32413</cdr:x>
      <cdr:y>0.24269</cdr:y>
    </cdr:to>
    <cdr:sp macro="" textlink="">
      <cdr:nvSpPr>
        <cdr:cNvPr id="3" name="Right Bracket 2">
          <a:extLst xmlns:a="http://schemas.openxmlformats.org/drawingml/2006/main">
            <a:ext uri="{FF2B5EF4-FFF2-40B4-BE49-F238E27FC236}">
              <a16:creationId xmlns:a16="http://schemas.microsoft.com/office/drawing/2014/main" id="{73B0686C-3727-D248-A34E-5F8FAA59E254}"/>
            </a:ext>
          </a:extLst>
        </cdr:cNvPr>
        <cdr:cNvSpPr/>
      </cdr:nvSpPr>
      <cdr:spPr>
        <a:xfrm xmlns:a="http://schemas.openxmlformats.org/drawingml/2006/main" rot="16200000">
          <a:off x="1058432" y="439722"/>
          <a:ext cx="50630" cy="837866"/>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0.71707</cdr:x>
      <cdr:y>0.14316</cdr:y>
    </cdr:from>
    <cdr:to>
      <cdr:x>0.8978</cdr:x>
      <cdr:y>0.15705</cdr:y>
    </cdr:to>
    <cdr:sp macro="" textlink="">
      <cdr:nvSpPr>
        <cdr:cNvPr id="4" name="Right Bracket 3">
          <a:extLst xmlns:a="http://schemas.openxmlformats.org/drawingml/2006/main">
            <a:ext uri="{FF2B5EF4-FFF2-40B4-BE49-F238E27FC236}">
              <a16:creationId xmlns:a16="http://schemas.microsoft.com/office/drawing/2014/main" id="{73B0686C-3727-D248-A34E-5F8FAA59E254}"/>
            </a:ext>
          </a:extLst>
        </cdr:cNvPr>
        <cdr:cNvSpPr/>
      </cdr:nvSpPr>
      <cdr:spPr>
        <a:xfrm xmlns:a="http://schemas.openxmlformats.org/drawingml/2006/main" rot="16200000">
          <a:off x="3717991" y="127798"/>
          <a:ext cx="50593" cy="837866"/>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dirty="0"/>
        </a:p>
      </cdr:txBody>
    </cdr:sp>
  </cdr:relSizeAnchor>
</c:userShapes>
</file>

<file path=ppt/drawings/drawing7.xml><?xml version="1.0" encoding="utf-8"?>
<c:userShapes xmlns:c="http://schemas.openxmlformats.org/drawingml/2006/chart">
  <cdr:relSizeAnchor xmlns:cdr="http://schemas.openxmlformats.org/drawingml/2006/chartDrawing">
    <cdr:from>
      <cdr:x>0.42704</cdr:x>
      <cdr:y>0.27432</cdr:y>
    </cdr:from>
    <cdr:to>
      <cdr:x>0.60777</cdr:x>
      <cdr:y>0.28821</cdr:y>
    </cdr:to>
    <cdr:sp macro="" textlink="">
      <cdr:nvSpPr>
        <cdr:cNvPr id="2" name="Right Bracket 1">
          <a:extLst xmlns:a="http://schemas.openxmlformats.org/drawingml/2006/main">
            <a:ext uri="{FF2B5EF4-FFF2-40B4-BE49-F238E27FC236}">
              <a16:creationId xmlns:a16="http://schemas.microsoft.com/office/drawing/2014/main" id="{12728DAC-B9FA-9F4C-9A7E-232F6BB8AA2B}"/>
            </a:ext>
          </a:extLst>
        </cdr:cNvPr>
        <cdr:cNvSpPr/>
      </cdr:nvSpPr>
      <cdr:spPr>
        <a:xfrm xmlns:a="http://schemas.openxmlformats.org/drawingml/2006/main" rot="16200000">
          <a:off x="2267327" y="588803"/>
          <a:ext cx="48844" cy="800507"/>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0.14171</cdr:x>
      <cdr:y>0.33401</cdr:y>
    </cdr:from>
    <cdr:to>
      <cdr:x>0.32244</cdr:x>
      <cdr:y>0.34791</cdr:y>
    </cdr:to>
    <cdr:sp macro="" textlink="">
      <cdr:nvSpPr>
        <cdr:cNvPr id="3" name="Right Bracket 2">
          <a:extLst xmlns:a="http://schemas.openxmlformats.org/drawingml/2006/main">
            <a:ext uri="{FF2B5EF4-FFF2-40B4-BE49-F238E27FC236}">
              <a16:creationId xmlns:a16="http://schemas.microsoft.com/office/drawing/2014/main" id="{73B0686C-3727-D248-A34E-5F8FAA59E254}"/>
            </a:ext>
          </a:extLst>
        </cdr:cNvPr>
        <cdr:cNvSpPr/>
      </cdr:nvSpPr>
      <cdr:spPr>
        <a:xfrm xmlns:a="http://schemas.openxmlformats.org/drawingml/2006/main" rot="16200000">
          <a:off x="1003500" y="798707"/>
          <a:ext cx="48879" cy="800507"/>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0.71777</cdr:x>
      <cdr:y>0.27702</cdr:y>
    </cdr:from>
    <cdr:to>
      <cdr:x>0.8985</cdr:x>
      <cdr:y>0.29091</cdr:y>
    </cdr:to>
    <cdr:sp macro="" textlink="">
      <cdr:nvSpPr>
        <cdr:cNvPr id="4" name="Right Bracket 3">
          <a:extLst xmlns:a="http://schemas.openxmlformats.org/drawingml/2006/main">
            <a:ext uri="{FF2B5EF4-FFF2-40B4-BE49-F238E27FC236}">
              <a16:creationId xmlns:a16="http://schemas.microsoft.com/office/drawing/2014/main" id="{73B0686C-3727-D248-A34E-5F8FAA59E254}"/>
            </a:ext>
          </a:extLst>
        </cdr:cNvPr>
        <cdr:cNvSpPr/>
      </cdr:nvSpPr>
      <cdr:spPr>
        <a:xfrm xmlns:a="http://schemas.openxmlformats.org/drawingml/2006/main" rot="16200000">
          <a:off x="3555065" y="598311"/>
          <a:ext cx="48844" cy="800507"/>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dirty="0"/>
        </a:p>
      </cdr:txBody>
    </cdr:sp>
  </cdr:relSizeAnchor>
</c:userShapes>
</file>

<file path=ppt/drawings/drawing8.xml><?xml version="1.0" encoding="utf-8"?>
<c:userShapes xmlns:c="http://schemas.openxmlformats.org/drawingml/2006/chart">
  <cdr:relSizeAnchor xmlns:cdr="http://schemas.openxmlformats.org/drawingml/2006/chartDrawing">
    <cdr:from>
      <cdr:x>0.42601</cdr:x>
      <cdr:y>0.17635</cdr:y>
    </cdr:from>
    <cdr:to>
      <cdr:x>0.60674</cdr:x>
      <cdr:y>0.19024</cdr:y>
    </cdr:to>
    <cdr:sp macro="" textlink="">
      <cdr:nvSpPr>
        <cdr:cNvPr id="2" name="Right Bracket 1">
          <a:extLst xmlns:a="http://schemas.openxmlformats.org/drawingml/2006/main">
            <a:ext uri="{FF2B5EF4-FFF2-40B4-BE49-F238E27FC236}">
              <a16:creationId xmlns:a16="http://schemas.microsoft.com/office/drawing/2014/main" id="{12728DAC-B9FA-9F4C-9A7E-232F6BB8AA2B}"/>
            </a:ext>
          </a:extLst>
        </cdr:cNvPr>
        <cdr:cNvSpPr/>
      </cdr:nvSpPr>
      <cdr:spPr>
        <a:xfrm xmlns:a="http://schemas.openxmlformats.org/drawingml/2006/main" rot="16200000">
          <a:off x="2369518" y="225618"/>
          <a:ext cx="48844" cy="837866"/>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0.14966</cdr:x>
      <cdr:y>0.28427</cdr:y>
    </cdr:from>
    <cdr:to>
      <cdr:x>0.33039</cdr:x>
      <cdr:y>0.29817</cdr:y>
    </cdr:to>
    <cdr:sp macro="" textlink="">
      <cdr:nvSpPr>
        <cdr:cNvPr id="3" name="Right Bracket 2">
          <a:extLst xmlns:a="http://schemas.openxmlformats.org/drawingml/2006/main">
            <a:ext uri="{FF2B5EF4-FFF2-40B4-BE49-F238E27FC236}">
              <a16:creationId xmlns:a16="http://schemas.microsoft.com/office/drawing/2014/main" id="{73B0686C-3727-D248-A34E-5F8FAA59E254}"/>
            </a:ext>
          </a:extLst>
        </cdr:cNvPr>
        <cdr:cNvSpPr/>
      </cdr:nvSpPr>
      <cdr:spPr>
        <a:xfrm xmlns:a="http://schemas.openxmlformats.org/drawingml/2006/main" rot="16200000">
          <a:off x="1088327" y="605141"/>
          <a:ext cx="48879" cy="837866"/>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0.72129</cdr:x>
      <cdr:y>0.14972</cdr:y>
    </cdr:from>
    <cdr:to>
      <cdr:x>0.90202</cdr:x>
      <cdr:y>0.16361</cdr:y>
    </cdr:to>
    <cdr:sp macro="" textlink="">
      <cdr:nvSpPr>
        <cdr:cNvPr id="4" name="Right Bracket 3">
          <a:extLst xmlns:a="http://schemas.openxmlformats.org/drawingml/2006/main">
            <a:ext uri="{FF2B5EF4-FFF2-40B4-BE49-F238E27FC236}">
              <a16:creationId xmlns:a16="http://schemas.microsoft.com/office/drawing/2014/main" id="{73B0686C-3727-D248-A34E-5F8FAA59E254}"/>
            </a:ext>
          </a:extLst>
        </cdr:cNvPr>
        <cdr:cNvSpPr/>
      </cdr:nvSpPr>
      <cdr:spPr>
        <a:xfrm xmlns:a="http://schemas.openxmlformats.org/drawingml/2006/main" rot="16200000">
          <a:off x="3588275" y="113463"/>
          <a:ext cx="45720" cy="804081"/>
        </a:xfrm>
        <a:prstGeom xmlns:a="http://schemas.openxmlformats.org/drawingml/2006/main" prst="rightBracket">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3904F2-2E54-6D4F-9145-FF70E65C41AE}" type="datetimeFigureOut">
              <a:rPr lang="en-US" smtClean="0"/>
              <a:pPr/>
              <a:t>11/1/20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C47599-E2E1-5B48-9E7A-469EF857F5A3}" type="slidenum">
              <a:rPr lang="en-US" smtClean="0"/>
              <a:pPr/>
              <a:t>‹#›</a:t>
            </a:fld>
            <a:endParaRPr lang="en-US" dirty="0"/>
          </a:p>
        </p:txBody>
      </p:sp>
    </p:spTree>
    <p:extLst>
      <p:ext uri="{BB962C8B-B14F-4D97-AF65-F5344CB8AC3E}">
        <p14:creationId xmlns:p14="http://schemas.microsoft.com/office/powerpoint/2010/main" val="538028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0021D8-40CD-BC42-85F5-94A06F6FE532}" type="datetimeFigureOut">
              <a:rPr lang="en-US" smtClean="0"/>
              <a:pPr/>
              <a:t>11/1/20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6E1A8-6D11-D944-BA46-3CE3E43A53DE}" type="slidenum">
              <a:rPr lang="en-US" smtClean="0"/>
              <a:pPr/>
              <a:t>‹#›</a:t>
            </a:fld>
            <a:endParaRPr lang="en-US" dirty="0"/>
          </a:p>
        </p:txBody>
      </p:sp>
    </p:spTree>
    <p:extLst>
      <p:ext uri="{BB962C8B-B14F-4D97-AF65-F5344CB8AC3E}">
        <p14:creationId xmlns:p14="http://schemas.microsoft.com/office/powerpoint/2010/main" val="15372033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474491503/34c02d984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https://vimeo.com/474491503/34c02d9843</a:t>
            </a:r>
            <a:endParaRPr lang="en-US" sz="1200" b="0" i="0" u="none" strike="noStrike" kern="1200" dirty="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0:00</a:t>
            </a:r>
            <a:endParaRPr lang="en-US"/>
          </a:p>
        </p:txBody>
      </p:sp>
      <p:sp>
        <p:nvSpPr>
          <p:cNvPr id="4" name="Slide Number Placeholder 3"/>
          <p:cNvSpPr>
            <a:spLocks noGrp="1"/>
          </p:cNvSpPr>
          <p:nvPr>
            <p:ph type="sldNum" sz="quarter" idx="5"/>
          </p:nvPr>
        </p:nvSpPr>
        <p:spPr/>
        <p:txBody>
          <a:bodyPr/>
          <a:lstStyle/>
          <a:p>
            <a:fld id="{9446E1A8-6D11-D944-BA46-3CE3E43A53DE}" type="slidenum">
              <a:rPr lang="en-US" smtClean="0"/>
              <a:pPr/>
              <a:t>1</a:t>
            </a:fld>
            <a:endParaRPr lang="en-US" dirty="0"/>
          </a:p>
        </p:txBody>
      </p:sp>
    </p:spTree>
    <p:extLst>
      <p:ext uri="{BB962C8B-B14F-4D97-AF65-F5344CB8AC3E}">
        <p14:creationId xmlns:p14="http://schemas.microsoft.com/office/powerpoint/2010/main" val="121898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4:20</a:t>
            </a:r>
          </a:p>
          <a:p>
            <a:r>
              <a:rPr lang="en-US" dirty="0"/>
              <a:t>And we really have fantastic</a:t>
            </a:r>
          </a:p>
        </p:txBody>
      </p:sp>
      <p:sp>
        <p:nvSpPr>
          <p:cNvPr id="4" name="Slide Number Placeholder 3"/>
          <p:cNvSpPr>
            <a:spLocks noGrp="1"/>
          </p:cNvSpPr>
          <p:nvPr>
            <p:ph type="sldNum" sz="quarter" idx="10"/>
          </p:nvPr>
        </p:nvSpPr>
        <p:spPr/>
        <p:txBody>
          <a:bodyPr/>
          <a:lstStyle/>
          <a:p>
            <a:fld id="{9446E1A8-6D11-D944-BA46-3CE3E43A53DE}" type="slidenum">
              <a:rPr lang="en-US" smtClean="0"/>
              <a:pPr/>
              <a:t>10</a:t>
            </a:fld>
            <a:endParaRPr lang="en-US" dirty="0"/>
          </a:p>
        </p:txBody>
      </p:sp>
    </p:spTree>
    <p:extLst>
      <p:ext uri="{BB962C8B-B14F-4D97-AF65-F5344CB8AC3E}">
        <p14:creationId xmlns:p14="http://schemas.microsoft.com/office/powerpoint/2010/main" val="3551027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5:13:12</a:t>
            </a:r>
          </a:p>
          <a:p>
            <a:r>
              <a:rPr lang="en-US" dirty="0"/>
              <a:t>Alright…so, let’s start our program</a:t>
            </a:r>
          </a:p>
        </p:txBody>
      </p:sp>
      <p:sp>
        <p:nvSpPr>
          <p:cNvPr id="4" name="Slide Number Placeholder 3"/>
          <p:cNvSpPr>
            <a:spLocks noGrp="1"/>
          </p:cNvSpPr>
          <p:nvPr>
            <p:ph type="sldNum" sz="quarter" idx="5"/>
          </p:nvPr>
        </p:nvSpPr>
        <p:spPr/>
        <p:txBody>
          <a:bodyPr/>
          <a:lstStyle/>
          <a:p>
            <a:fld id="{9446E1A8-6D11-D944-BA46-3CE3E43A53DE}" type="slidenum">
              <a:rPr lang="en-US" smtClean="0"/>
              <a:pPr/>
              <a:t>11</a:t>
            </a:fld>
            <a:endParaRPr lang="en-US" dirty="0"/>
          </a:p>
        </p:txBody>
      </p:sp>
    </p:spTree>
    <p:extLst>
      <p:ext uri="{BB962C8B-B14F-4D97-AF65-F5344CB8AC3E}">
        <p14:creationId xmlns:p14="http://schemas.microsoft.com/office/powerpoint/2010/main" val="2448570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5:58</a:t>
            </a:r>
          </a:p>
          <a:p>
            <a:r>
              <a:rPr lang="en-US" dirty="0"/>
              <a:t>After she says…participate in this poll please</a:t>
            </a:r>
          </a:p>
        </p:txBody>
      </p:sp>
      <p:sp>
        <p:nvSpPr>
          <p:cNvPr id="4" name="Slide Number Placeholder 3"/>
          <p:cNvSpPr>
            <a:spLocks noGrp="1"/>
          </p:cNvSpPr>
          <p:nvPr>
            <p:ph type="sldNum" sz="quarter" idx="5"/>
          </p:nvPr>
        </p:nvSpPr>
        <p:spPr/>
        <p:txBody>
          <a:bodyPr/>
          <a:lstStyle/>
          <a:p>
            <a:fld id="{9446E1A8-6D11-D944-BA46-3CE3E43A53DE}" type="slidenum">
              <a:rPr lang="en-US" smtClean="0"/>
              <a:pPr/>
              <a:t>12</a:t>
            </a:fld>
            <a:endParaRPr lang="en-US" dirty="0"/>
          </a:p>
        </p:txBody>
      </p:sp>
    </p:spTree>
    <p:extLst>
      <p:ext uri="{BB962C8B-B14F-4D97-AF65-F5344CB8AC3E}">
        <p14:creationId xmlns:p14="http://schemas.microsoft.com/office/powerpoint/2010/main" val="386877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6:02</a:t>
            </a:r>
          </a:p>
          <a:p>
            <a:r>
              <a:rPr lang="en-US" dirty="0"/>
              <a:t>So this is the poll we had on Twitter</a:t>
            </a:r>
          </a:p>
        </p:txBody>
      </p:sp>
      <p:sp>
        <p:nvSpPr>
          <p:cNvPr id="4" name="Slide Number Placeholder 3"/>
          <p:cNvSpPr>
            <a:spLocks noGrp="1"/>
          </p:cNvSpPr>
          <p:nvPr>
            <p:ph type="sldNum" sz="quarter" idx="5"/>
          </p:nvPr>
        </p:nvSpPr>
        <p:spPr/>
        <p:txBody>
          <a:bodyPr/>
          <a:lstStyle/>
          <a:p>
            <a:fld id="{9446E1A8-6D11-D944-BA46-3CE3E43A53DE}" type="slidenum">
              <a:rPr lang="en-US" smtClean="0"/>
              <a:pPr/>
              <a:t>13</a:t>
            </a:fld>
            <a:endParaRPr lang="en-US" dirty="0"/>
          </a:p>
        </p:txBody>
      </p:sp>
    </p:spTree>
    <p:extLst>
      <p:ext uri="{BB962C8B-B14F-4D97-AF65-F5344CB8AC3E}">
        <p14:creationId xmlns:p14="http://schemas.microsoft.com/office/powerpoint/2010/main" val="560569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6:22</a:t>
            </a:r>
          </a:p>
          <a:p>
            <a:r>
              <a:rPr lang="en-US" dirty="0"/>
              <a:t>So we’ll see what our audience says</a:t>
            </a:r>
          </a:p>
        </p:txBody>
      </p:sp>
      <p:sp>
        <p:nvSpPr>
          <p:cNvPr id="4" name="Slide Number Placeholder 3"/>
          <p:cNvSpPr>
            <a:spLocks noGrp="1"/>
          </p:cNvSpPr>
          <p:nvPr>
            <p:ph type="sldNum" sz="quarter" idx="5"/>
          </p:nvPr>
        </p:nvSpPr>
        <p:spPr/>
        <p:txBody>
          <a:bodyPr/>
          <a:lstStyle/>
          <a:p>
            <a:fld id="{9446E1A8-6D11-D944-BA46-3CE3E43A53DE}" type="slidenum">
              <a:rPr lang="en-US" smtClean="0"/>
              <a:pPr/>
              <a:t>14</a:t>
            </a:fld>
            <a:endParaRPr lang="en-US" dirty="0"/>
          </a:p>
        </p:txBody>
      </p:sp>
    </p:spTree>
    <p:extLst>
      <p:ext uri="{BB962C8B-B14F-4D97-AF65-F5344CB8AC3E}">
        <p14:creationId xmlns:p14="http://schemas.microsoft.com/office/powerpoint/2010/main" val="1693909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a:t>
            </a:r>
          </a:p>
          <a:p>
            <a:r>
              <a:rPr lang="en-US" dirty="0"/>
              <a:t>I’m going to start</a:t>
            </a:r>
          </a:p>
        </p:txBody>
      </p:sp>
      <p:sp>
        <p:nvSpPr>
          <p:cNvPr id="4" name="Slide Number Placeholder 3"/>
          <p:cNvSpPr>
            <a:spLocks noGrp="1"/>
          </p:cNvSpPr>
          <p:nvPr>
            <p:ph type="sldNum" sz="quarter" idx="5"/>
          </p:nvPr>
        </p:nvSpPr>
        <p:spPr/>
        <p:txBody>
          <a:bodyPr/>
          <a:lstStyle/>
          <a:p>
            <a:fld id="{9446E1A8-6D11-D944-BA46-3CE3E43A53DE}" type="slidenum">
              <a:rPr lang="en-US" smtClean="0"/>
              <a:pPr/>
              <a:t>15</a:t>
            </a:fld>
            <a:endParaRPr lang="en-US" dirty="0"/>
          </a:p>
        </p:txBody>
      </p:sp>
    </p:spTree>
    <p:extLst>
      <p:ext uri="{BB962C8B-B14F-4D97-AF65-F5344CB8AC3E}">
        <p14:creationId xmlns:p14="http://schemas.microsoft.com/office/powerpoint/2010/main" val="3189097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7:53</a:t>
            </a:r>
          </a:p>
          <a:p>
            <a:r>
              <a:rPr lang="en-US" sz="2000" dirty="0"/>
              <a:t>I want to share with you</a:t>
            </a:r>
          </a:p>
        </p:txBody>
      </p:sp>
      <p:sp>
        <p:nvSpPr>
          <p:cNvPr id="4" name="Slide Number Placeholder 3"/>
          <p:cNvSpPr>
            <a:spLocks noGrp="1"/>
          </p:cNvSpPr>
          <p:nvPr>
            <p:ph type="sldNum" sz="quarter" idx="5"/>
          </p:nvPr>
        </p:nvSpPr>
        <p:spPr/>
        <p:txBody>
          <a:bodyPr/>
          <a:lstStyle/>
          <a:p>
            <a:fld id="{9446E1A8-6D11-D944-BA46-3CE3E43A53DE}" type="slidenum">
              <a:rPr lang="en-US" smtClean="0"/>
              <a:pPr/>
              <a:t>16</a:t>
            </a:fld>
            <a:endParaRPr lang="en-US" dirty="0"/>
          </a:p>
        </p:txBody>
      </p:sp>
    </p:spTree>
    <p:extLst>
      <p:ext uri="{BB962C8B-B14F-4D97-AF65-F5344CB8AC3E}">
        <p14:creationId xmlns:p14="http://schemas.microsoft.com/office/powerpoint/2010/main" val="841690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9:08</a:t>
            </a:r>
          </a:p>
          <a:p>
            <a:r>
              <a:rPr lang="en-US" dirty="0"/>
              <a:t>So even thought Medicaid</a:t>
            </a:r>
          </a:p>
        </p:txBody>
      </p:sp>
      <p:sp>
        <p:nvSpPr>
          <p:cNvPr id="4" name="Slide Number Placeholder 3"/>
          <p:cNvSpPr>
            <a:spLocks noGrp="1"/>
          </p:cNvSpPr>
          <p:nvPr>
            <p:ph type="sldNum" sz="quarter" idx="5"/>
          </p:nvPr>
        </p:nvSpPr>
        <p:spPr/>
        <p:txBody>
          <a:bodyPr/>
          <a:lstStyle/>
          <a:p>
            <a:fld id="{9446E1A8-6D11-D944-BA46-3CE3E43A53DE}" type="slidenum">
              <a:rPr lang="en-US" smtClean="0"/>
              <a:pPr/>
              <a:t>17</a:t>
            </a:fld>
            <a:endParaRPr lang="en-US" dirty="0"/>
          </a:p>
        </p:txBody>
      </p:sp>
    </p:spTree>
    <p:extLst>
      <p:ext uri="{BB962C8B-B14F-4D97-AF65-F5344CB8AC3E}">
        <p14:creationId xmlns:p14="http://schemas.microsoft.com/office/powerpoint/2010/main" val="423653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9:50</a:t>
            </a:r>
          </a:p>
          <a:p>
            <a:r>
              <a:rPr lang="en-US" dirty="0"/>
              <a:t>After she says…seeing in your practice</a:t>
            </a:r>
          </a:p>
        </p:txBody>
      </p:sp>
      <p:sp>
        <p:nvSpPr>
          <p:cNvPr id="4" name="Slide Number Placeholder 3"/>
          <p:cNvSpPr>
            <a:spLocks noGrp="1"/>
          </p:cNvSpPr>
          <p:nvPr>
            <p:ph type="sldNum" sz="quarter" idx="5"/>
          </p:nvPr>
        </p:nvSpPr>
        <p:spPr/>
        <p:txBody>
          <a:bodyPr/>
          <a:lstStyle/>
          <a:p>
            <a:fld id="{9446E1A8-6D11-D944-BA46-3CE3E43A53DE}" type="slidenum">
              <a:rPr lang="en-US" smtClean="0"/>
              <a:pPr/>
              <a:t>18</a:t>
            </a:fld>
            <a:endParaRPr lang="en-US" dirty="0"/>
          </a:p>
        </p:txBody>
      </p:sp>
    </p:spTree>
    <p:extLst>
      <p:ext uri="{BB962C8B-B14F-4D97-AF65-F5344CB8AC3E}">
        <p14:creationId xmlns:p14="http://schemas.microsoft.com/office/powerpoint/2010/main" val="2010086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9:52</a:t>
            </a:r>
          </a:p>
          <a:p>
            <a:r>
              <a:rPr lang="en-US" dirty="0"/>
              <a:t>So Tina, as our audience </a:t>
            </a:r>
          </a:p>
        </p:txBody>
      </p:sp>
      <p:sp>
        <p:nvSpPr>
          <p:cNvPr id="4" name="Slide Number Placeholder 3"/>
          <p:cNvSpPr>
            <a:spLocks noGrp="1"/>
          </p:cNvSpPr>
          <p:nvPr>
            <p:ph type="sldNum" sz="quarter" idx="5"/>
          </p:nvPr>
        </p:nvSpPr>
        <p:spPr/>
        <p:txBody>
          <a:bodyPr/>
          <a:lstStyle/>
          <a:p>
            <a:fld id="{9446E1A8-6D11-D944-BA46-3CE3E43A53DE}" type="slidenum">
              <a:rPr lang="en-US" smtClean="0"/>
              <a:pPr/>
              <a:t>19</a:t>
            </a:fld>
            <a:endParaRPr lang="en-US" dirty="0"/>
          </a:p>
        </p:txBody>
      </p:sp>
    </p:spTree>
    <p:extLst>
      <p:ext uri="{BB962C8B-B14F-4D97-AF65-F5344CB8AC3E}">
        <p14:creationId xmlns:p14="http://schemas.microsoft.com/office/powerpoint/2010/main" val="392920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0:27</a:t>
            </a:r>
          </a:p>
          <a:p>
            <a:r>
              <a:rPr lang="en-US" dirty="0"/>
              <a:t>Today’s CME and CE activities</a:t>
            </a:r>
          </a:p>
        </p:txBody>
      </p:sp>
      <p:sp>
        <p:nvSpPr>
          <p:cNvPr id="4" name="Slide Number Placeholder 3"/>
          <p:cNvSpPr>
            <a:spLocks noGrp="1"/>
          </p:cNvSpPr>
          <p:nvPr>
            <p:ph type="sldNum" sz="quarter" idx="5"/>
          </p:nvPr>
        </p:nvSpPr>
        <p:spPr/>
        <p:txBody>
          <a:bodyPr/>
          <a:lstStyle/>
          <a:p>
            <a:fld id="{9446E1A8-6D11-D944-BA46-3CE3E43A53DE}" type="slidenum">
              <a:rPr lang="en-US" smtClean="0"/>
              <a:pPr/>
              <a:t>2</a:t>
            </a:fld>
            <a:endParaRPr lang="en-US" dirty="0"/>
          </a:p>
        </p:txBody>
      </p:sp>
    </p:spTree>
    <p:extLst>
      <p:ext uri="{BB962C8B-B14F-4D97-AF65-F5344CB8AC3E}">
        <p14:creationId xmlns:p14="http://schemas.microsoft.com/office/powerpoint/2010/main" val="4274011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11:34</a:t>
            </a:r>
          </a:p>
          <a:p>
            <a:r>
              <a:rPr lang="en-US" dirty="0"/>
              <a:t>SO this is our</a:t>
            </a:r>
          </a:p>
        </p:txBody>
      </p:sp>
      <p:sp>
        <p:nvSpPr>
          <p:cNvPr id="4" name="Slide Number Placeholder 3"/>
          <p:cNvSpPr>
            <a:spLocks noGrp="1"/>
          </p:cNvSpPr>
          <p:nvPr>
            <p:ph type="sldNum" sz="quarter" idx="5"/>
          </p:nvPr>
        </p:nvSpPr>
        <p:spPr/>
        <p:txBody>
          <a:bodyPr/>
          <a:lstStyle/>
          <a:p>
            <a:fld id="{9446E1A8-6D11-D944-BA46-3CE3E43A53DE}" type="slidenum">
              <a:rPr lang="en-US" smtClean="0"/>
              <a:pPr/>
              <a:t>20</a:t>
            </a:fld>
            <a:endParaRPr lang="en-US" dirty="0"/>
          </a:p>
        </p:txBody>
      </p:sp>
    </p:spTree>
    <p:extLst>
      <p:ext uri="{BB962C8B-B14F-4D97-AF65-F5344CB8AC3E}">
        <p14:creationId xmlns:p14="http://schemas.microsoft.com/office/powerpoint/2010/main" val="2000400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12:20</a:t>
            </a:r>
            <a:br>
              <a:rPr lang="en-US" dirty="0"/>
            </a:br>
            <a:r>
              <a:rPr lang="en-US" dirty="0"/>
              <a:t>So let’s dive in to our</a:t>
            </a:r>
          </a:p>
        </p:txBody>
      </p:sp>
      <p:sp>
        <p:nvSpPr>
          <p:cNvPr id="4" name="Slide Number Placeholder 3"/>
          <p:cNvSpPr>
            <a:spLocks noGrp="1"/>
          </p:cNvSpPr>
          <p:nvPr>
            <p:ph type="sldNum" sz="quarter" idx="5"/>
          </p:nvPr>
        </p:nvSpPr>
        <p:spPr/>
        <p:txBody>
          <a:bodyPr/>
          <a:lstStyle/>
          <a:p>
            <a:fld id="{9446E1A8-6D11-D944-BA46-3CE3E43A53DE}" type="slidenum">
              <a:rPr lang="en-US" smtClean="0"/>
              <a:pPr/>
              <a:t>21</a:t>
            </a:fld>
            <a:endParaRPr lang="en-US" dirty="0"/>
          </a:p>
        </p:txBody>
      </p:sp>
    </p:spTree>
    <p:extLst>
      <p:ext uri="{BB962C8B-B14F-4D97-AF65-F5344CB8AC3E}">
        <p14:creationId xmlns:p14="http://schemas.microsoft.com/office/powerpoint/2010/main" val="3971473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12:57</a:t>
            </a:r>
          </a:p>
          <a:p>
            <a:r>
              <a:rPr lang="en-US" dirty="0"/>
              <a:t>In terms of other relevant history</a:t>
            </a:r>
          </a:p>
        </p:txBody>
      </p:sp>
      <p:sp>
        <p:nvSpPr>
          <p:cNvPr id="4" name="Slide Number Placeholder 3"/>
          <p:cNvSpPr>
            <a:spLocks noGrp="1"/>
          </p:cNvSpPr>
          <p:nvPr>
            <p:ph type="sldNum" sz="quarter" idx="10"/>
          </p:nvPr>
        </p:nvSpPr>
        <p:spPr/>
        <p:txBody>
          <a:bodyPr/>
          <a:lstStyle/>
          <a:p>
            <a:fld id="{9446E1A8-6D11-D944-BA46-3CE3E43A53DE}" type="slidenum">
              <a:rPr lang="en-US" smtClean="0"/>
              <a:pPr/>
              <a:t>22</a:t>
            </a:fld>
            <a:endParaRPr lang="en-US" dirty="0"/>
          </a:p>
        </p:txBody>
      </p:sp>
    </p:spTree>
    <p:extLst>
      <p:ext uri="{BB962C8B-B14F-4D97-AF65-F5344CB8AC3E}">
        <p14:creationId xmlns:p14="http://schemas.microsoft.com/office/powerpoint/2010/main" val="4235063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13:29</a:t>
            </a:r>
          </a:p>
          <a:p>
            <a:r>
              <a:rPr lang="en-US" dirty="0"/>
              <a:t>So she gets a colonoscopy</a:t>
            </a:r>
          </a:p>
        </p:txBody>
      </p:sp>
      <p:sp>
        <p:nvSpPr>
          <p:cNvPr id="4" name="Slide Number Placeholder 3"/>
          <p:cNvSpPr>
            <a:spLocks noGrp="1"/>
          </p:cNvSpPr>
          <p:nvPr>
            <p:ph type="sldNum" sz="quarter" idx="5"/>
          </p:nvPr>
        </p:nvSpPr>
        <p:spPr/>
        <p:txBody>
          <a:bodyPr/>
          <a:lstStyle/>
          <a:p>
            <a:fld id="{9446E1A8-6D11-D944-BA46-3CE3E43A53DE}" type="slidenum">
              <a:rPr lang="en-US" smtClean="0"/>
              <a:pPr/>
              <a:t>23</a:t>
            </a:fld>
            <a:endParaRPr lang="en-US" dirty="0"/>
          </a:p>
        </p:txBody>
      </p:sp>
    </p:spTree>
    <p:extLst>
      <p:ext uri="{BB962C8B-B14F-4D97-AF65-F5344CB8AC3E}">
        <p14:creationId xmlns:p14="http://schemas.microsoft.com/office/powerpoint/2010/main" val="2113622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F633CE8-38FE-4E3F-968C-D5B17E290AE4}" type="slidenum">
              <a:rPr lang="en-US" smtClean="0"/>
              <a:pPr/>
              <a:t>24</a:t>
            </a:fld>
            <a:endParaRPr lang="en-US" dirty="0"/>
          </a:p>
        </p:txBody>
      </p:sp>
      <p:sp>
        <p:nvSpPr>
          <p:cNvPr id="6" name="Slide Image Placeholder 5">
            <a:extLst>
              <a:ext uri="{FF2B5EF4-FFF2-40B4-BE49-F238E27FC236}">
                <a16:creationId xmlns:a16="http://schemas.microsoft.com/office/drawing/2014/main" id="{B08C8C76-0041-4242-8E09-CEB3B8A24E5F}"/>
              </a:ext>
            </a:extLst>
          </p:cNvPr>
          <p:cNvSpPr>
            <a:spLocks noGrp="1" noRot="1" noChangeAspect="1"/>
          </p:cNvSpPr>
          <p:nvPr>
            <p:ph type="sldImg"/>
          </p:nvPr>
        </p:nvSpPr>
        <p:spPr>
          <a:xfrm>
            <a:off x="1143000" y="944563"/>
            <a:ext cx="4572000" cy="2573337"/>
          </a:xfrm>
        </p:spPr>
      </p:sp>
      <p:sp>
        <p:nvSpPr>
          <p:cNvPr id="7" name="Notes Placeholder 6">
            <a:extLst>
              <a:ext uri="{FF2B5EF4-FFF2-40B4-BE49-F238E27FC236}">
                <a16:creationId xmlns:a16="http://schemas.microsoft.com/office/drawing/2014/main" id="{1D209FA2-0AD9-446D-821E-2932384F17B1}"/>
              </a:ext>
            </a:extLst>
          </p:cNvPr>
          <p:cNvSpPr>
            <a:spLocks noGrp="1"/>
          </p:cNvSpPr>
          <p:nvPr>
            <p:ph type="body" idx="1"/>
          </p:nvPr>
        </p:nvSpPr>
        <p:spPr/>
        <p:txBody>
          <a:bodyPr/>
          <a:lstStyle/>
          <a:p>
            <a:r>
              <a:rPr lang="en-US" dirty="0"/>
              <a:t>14:02</a:t>
            </a:r>
          </a:p>
          <a:p>
            <a:r>
              <a:rPr lang="en-US" dirty="0"/>
              <a:t>After she says....how would you treat Cecily</a:t>
            </a:r>
          </a:p>
        </p:txBody>
      </p:sp>
    </p:spTree>
    <p:extLst>
      <p:ext uri="{BB962C8B-B14F-4D97-AF65-F5344CB8AC3E}">
        <p14:creationId xmlns:p14="http://schemas.microsoft.com/office/powerpoint/2010/main" val="2046775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14:04</a:t>
            </a:r>
          </a:p>
          <a:p>
            <a:r>
              <a:rPr lang="en-US" dirty="0"/>
              <a:t>Alright, so at this point</a:t>
            </a:r>
          </a:p>
        </p:txBody>
      </p:sp>
      <p:sp>
        <p:nvSpPr>
          <p:cNvPr id="4" name="Slide Number Placeholder 3"/>
          <p:cNvSpPr>
            <a:spLocks noGrp="1"/>
          </p:cNvSpPr>
          <p:nvPr>
            <p:ph type="sldNum" sz="quarter" idx="5"/>
          </p:nvPr>
        </p:nvSpPr>
        <p:spPr/>
        <p:txBody>
          <a:bodyPr/>
          <a:lstStyle/>
          <a:p>
            <a:fld id="{9446E1A8-6D11-D944-BA46-3CE3E43A53DE}" type="slidenum">
              <a:rPr lang="en-US" smtClean="0"/>
              <a:pPr/>
              <a:t>25</a:t>
            </a:fld>
            <a:endParaRPr lang="en-US" dirty="0"/>
          </a:p>
        </p:txBody>
      </p:sp>
    </p:spTree>
    <p:extLst>
      <p:ext uri="{BB962C8B-B14F-4D97-AF65-F5344CB8AC3E}">
        <p14:creationId xmlns:p14="http://schemas.microsoft.com/office/powerpoint/2010/main" val="3635879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16:53</a:t>
            </a:r>
          </a:p>
          <a:p>
            <a:r>
              <a:rPr lang="en-US" dirty="0"/>
              <a:t>So why is this so important</a:t>
            </a:r>
          </a:p>
        </p:txBody>
      </p:sp>
      <p:sp>
        <p:nvSpPr>
          <p:cNvPr id="4" name="Slide Number Placeholder 3"/>
          <p:cNvSpPr>
            <a:spLocks noGrp="1"/>
          </p:cNvSpPr>
          <p:nvPr>
            <p:ph type="sldNum" sz="quarter" idx="5"/>
          </p:nvPr>
        </p:nvSpPr>
        <p:spPr/>
        <p:txBody>
          <a:bodyPr/>
          <a:lstStyle/>
          <a:p>
            <a:fld id="{9446E1A8-6D11-D944-BA46-3CE3E43A53DE}" type="slidenum">
              <a:rPr lang="en-US" smtClean="0"/>
              <a:pPr/>
              <a:t>26</a:t>
            </a:fld>
            <a:endParaRPr lang="en-US" dirty="0"/>
          </a:p>
        </p:txBody>
      </p:sp>
    </p:spTree>
    <p:extLst>
      <p:ext uri="{BB962C8B-B14F-4D97-AF65-F5344CB8AC3E}">
        <p14:creationId xmlns:p14="http://schemas.microsoft.com/office/powerpoint/2010/main" val="2146510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18:01:22</a:t>
            </a:r>
          </a:p>
          <a:p>
            <a:r>
              <a:rPr lang="en-US" dirty="0"/>
              <a:t>what may be driving this</a:t>
            </a:r>
          </a:p>
        </p:txBody>
      </p:sp>
      <p:sp>
        <p:nvSpPr>
          <p:cNvPr id="4" name="Slide Number Placeholder 3"/>
          <p:cNvSpPr>
            <a:spLocks noGrp="1"/>
          </p:cNvSpPr>
          <p:nvPr>
            <p:ph type="sldNum" sz="quarter" idx="5"/>
          </p:nvPr>
        </p:nvSpPr>
        <p:spPr/>
        <p:txBody>
          <a:bodyPr/>
          <a:lstStyle/>
          <a:p>
            <a:fld id="{9446E1A8-6D11-D944-BA46-3CE3E43A53DE}" type="slidenum">
              <a:rPr lang="en-US" smtClean="0"/>
              <a:pPr/>
              <a:t>27</a:t>
            </a:fld>
            <a:endParaRPr lang="en-US" dirty="0"/>
          </a:p>
        </p:txBody>
      </p:sp>
    </p:spTree>
    <p:extLst>
      <p:ext uri="{BB962C8B-B14F-4D97-AF65-F5344CB8AC3E}">
        <p14:creationId xmlns:p14="http://schemas.microsoft.com/office/powerpoint/2010/main" val="3135024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18:41</a:t>
            </a:r>
          </a:p>
          <a:p>
            <a:r>
              <a:rPr lang="en-US" dirty="0"/>
              <a:t>Now we have to ask ourselves</a:t>
            </a:r>
          </a:p>
        </p:txBody>
      </p:sp>
      <p:sp>
        <p:nvSpPr>
          <p:cNvPr id="4" name="Slide Number Placeholder 3"/>
          <p:cNvSpPr>
            <a:spLocks noGrp="1"/>
          </p:cNvSpPr>
          <p:nvPr>
            <p:ph type="sldNum" sz="quarter" idx="5"/>
          </p:nvPr>
        </p:nvSpPr>
        <p:spPr/>
        <p:txBody>
          <a:bodyPr/>
          <a:lstStyle/>
          <a:p>
            <a:fld id="{9446E1A8-6D11-D944-BA46-3CE3E43A53DE}" type="slidenum">
              <a:rPr lang="en-US" smtClean="0"/>
              <a:pPr/>
              <a:t>28</a:t>
            </a:fld>
            <a:endParaRPr lang="en-US" dirty="0"/>
          </a:p>
        </p:txBody>
      </p:sp>
    </p:spTree>
    <p:extLst>
      <p:ext uri="{BB962C8B-B14F-4D97-AF65-F5344CB8AC3E}">
        <p14:creationId xmlns:p14="http://schemas.microsoft.com/office/powerpoint/2010/main" val="2901662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7" name="Rectangle 1"/>
          <p:cNvSpPr>
            <a:spLocks noGrp="1" noRot="1" noChangeAspect="1" noChangeArrowheads="1" noTextEdit="1"/>
          </p:cNvSpPr>
          <p:nvPr>
            <p:ph type="sldImg"/>
          </p:nvPr>
        </p:nvSpPr>
        <p:spPr>
          <a:xfrm>
            <a:off x="488950" y="714375"/>
            <a:ext cx="5922963" cy="3332163"/>
          </a:xfrm>
          <a:solidFill>
            <a:srgbClr val="FFFFFF"/>
          </a:solidFill>
          <a:ln/>
        </p:spPr>
      </p:sp>
      <p:sp>
        <p:nvSpPr>
          <p:cNvPr id="149508" name="Text Box 2"/>
          <p:cNvSpPr>
            <a:spLocks noGrp="1" noChangeArrowheads="1"/>
          </p:cNvSpPr>
          <p:nvPr>
            <p:ph type="body" idx="1"/>
          </p:nvPr>
        </p:nvSpPr>
        <p:spPr>
          <a:xfrm>
            <a:off x="289152" y="4131126"/>
            <a:ext cx="6448198" cy="48169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tIns="10584"/>
          <a:lstStyle/>
          <a:p>
            <a:r>
              <a:rPr lang="en-US" dirty="0">
                <a:effectLst/>
              </a:rPr>
              <a:t>19:36</a:t>
            </a:r>
          </a:p>
          <a:p>
            <a:r>
              <a:rPr lang="en-US" dirty="0">
                <a:effectLst/>
              </a:rPr>
              <a:t>So which one to choose</a:t>
            </a:r>
          </a:p>
        </p:txBody>
      </p:sp>
    </p:spTree>
    <p:extLst>
      <p:ext uri="{BB962C8B-B14F-4D97-AF65-F5344CB8AC3E}">
        <p14:creationId xmlns:p14="http://schemas.microsoft.com/office/powerpoint/2010/main" val="93053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0;46</a:t>
            </a:r>
          </a:p>
          <a:p>
            <a:r>
              <a:rPr lang="en-US" dirty="0"/>
              <a:t>Throughout this webinar</a:t>
            </a:r>
          </a:p>
        </p:txBody>
      </p:sp>
      <p:sp>
        <p:nvSpPr>
          <p:cNvPr id="4" name="Slide Number Placeholder 3"/>
          <p:cNvSpPr>
            <a:spLocks noGrp="1"/>
          </p:cNvSpPr>
          <p:nvPr>
            <p:ph type="sldNum" sz="quarter" idx="5"/>
          </p:nvPr>
        </p:nvSpPr>
        <p:spPr/>
        <p:txBody>
          <a:bodyPr/>
          <a:lstStyle/>
          <a:p>
            <a:fld id="{9446E1A8-6D11-D944-BA46-3CE3E43A53DE}" type="slidenum">
              <a:rPr lang="en-US" smtClean="0"/>
              <a:pPr/>
              <a:t>3</a:t>
            </a:fld>
            <a:endParaRPr lang="en-US" dirty="0"/>
          </a:p>
        </p:txBody>
      </p:sp>
    </p:spTree>
    <p:extLst>
      <p:ext uri="{BB962C8B-B14F-4D97-AF65-F5344CB8AC3E}">
        <p14:creationId xmlns:p14="http://schemas.microsoft.com/office/powerpoint/2010/main" val="2167924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20:35</a:t>
            </a:r>
          </a:p>
          <a:p>
            <a:r>
              <a:rPr lang="en-US" dirty="0"/>
              <a:t>So the reason why it is important</a:t>
            </a:r>
          </a:p>
        </p:txBody>
      </p:sp>
      <p:sp>
        <p:nvSpPr>
          <p:cNvPr id="4" name="Slide Number Placeholder 3"/>
          <p:cNvSpPr>
            <a:spLocks noGrp="1"/>
          </p:cNvSpPr>
          <p:nvPr>
            <p:ph type="sldNum" sz="quarter" idx="5"/>
          </p:nvPr>
        </p:nvSpPr>
        <p:spPr/>
        <p:txBody>
          <a:bodyPr/>
          <a:lstStyle/>
          <a:p>
            <a:fld id="{0CAF00A6-288D-4DED-8466-1E64D1B094BD}" type="slidenum">
              <a:rPr lang="en-US" smtClean="0"/>
              <a:t>30</a:t>
            </a:fld>
            <a:endParaRPr lang="en-US" dirty="0"/>
          </a:p>
        </p:txBody>
      </p:sp>
    </p:spTree>
    <p:extLst>
      <p:ext uri="{BB962C8B-B14F-4D97-AF65-F5344CB8AC3E}">
        <p14:creationId xmlns:p14="http://schemas.microsoft.com/office/powerpoint/2010/main" val="2957060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22:01</a:t>
            </a:r>
          </a:p>
          <a:p>
            <a:r>
              <a:rPr lang="en-US" dirty="0"/>
              <a:t>This is additional data from this group</a:t>
            </a:r>
          </a:p>
        </p:txBody>
      </p:sp>
      <p:sp>
        <p:nvSpPr>
          <p:cNvPr id="4" name="Slide Number Placeholder 3"/>
          <p:cNvSpPr>
            <a:spLocks noGrp="1"/>
          </p:cNvSpPr>
          <p:nvPr>
            <p:ph type="sldNum" sz="quarter" idx="5"/>
          </p:nvPr>
        </p:nvSpPr>
        <p:spPr/>
        <p:txBody>
          <a:bodyPr/>
          <a:lstStyle/>
          <a:p>
            <a:fld id="{0CAF00A6-288D-4DED-8466-1E64D1B094BD}" type="slidenum">
              <a:rPr lang="en-US" smtClean="0"/>
              <a:t>31</a:t>
            </a:fld>
            <a:endParaRPr lang="en-US" dirty="0"/>
          </a:p>
        </p:txBody>
      </p:sp>
    </p:spTree>
    <p:extLst>
      <p:ext uri="{BB962C8B-B14F-4D97-AF65-F5344CB8AC3E}">
        <p14:creationId xmlns:p14="http://schemas.microsoft.com/office/powerpoint/2010/main" val="2283567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22:28</a:t>
            </a:r>
          </a:p>
          <a:p>
            <a:r>
              <a:rPr lang="en-US" dirty="0"/>
              <a:t>How about ER visits</a:t>
            </a:r>
          </a:p>
        </p:txBody>
      </p:sp>
      <p:sp>
        <p:nvSpPr>
          <p:cNvPr id="4" name="Slide Number Placeholder 3"/>
          <p:cNvSpPr>
            <a:spLocks noGrp="1"/>
          </p:cNvSpPr>
          <p:nvPr>
            <p:ph type="sldNum" sz="quarter" idx="10"/>
          </p:nvPr>
        </p:nvSpPr>
        <p:spPr/>
        <p:txBody>
          <a:bodyPr/>
          <a:lstStyle/>
          <a:p>
            <a:fld id="{BE885469-8F93-44E7-9B90-7C78C01A1F7D}" type="slidenum">
              <a:rPr lang="en-US" smtClean="0"/>
              <a:t>32</a:t>
            </a:fld>
            <a:endParaRPr lang="en-US" dirty="0"/>
          </a:p>
        </p:txBody>
      </p:sp>
    </p:spTree>
    <p:extLst>
      <p:ext uri="{BB962C8B-B14F-4D97-AF65-F5344CB8AC3E}">
        <p14:creationId xmlns:p14="http://schemas.microsoft.com/office/powerpoint/2010/main" val="4190024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23:18</a:t>
            </a:r>
          </a:p>
          <a:p>
            <a:r>
              <a:rPr lang="en-US" dirty="0"/>
              <a:t>So let’s recap</a:t>
            </a:r>
          </a:p>
        </p:txBody>
      </p:sp>
      <p:sp>
        <p:nvSpPr>
          <p:cNvPr id="4" name="Slide Number Placeholder 3"/>
          <p:cNvSpPr>
            <a:spLocks noGrp="1"/>
          </p:cNvSpPr>
          <p:nvPr>
            <p:ph type="sldNum" sz="quarter" idx="5"/>
          </p:nvPr>
        </p:nvSpPr>
        <p:spPr/>
        <p:txBody>
          <a:bodyPr/>
          <a:lstStyle/>
          <a:p>
            <a:fld id="{9446E1A8-6D11-D944-BA46-3CE3E43A53DE}" type="slidenum">
              <a:rPr lang="en-US" smtClean="0"/>
              <a:pPr/>
              <a:t>33</a:t>
            </a:fld>
            <a:endParaRPr lang="en-US" dirty="0"/>
          </a:p>
        </p:txBody>
      </p:sp>
    </p:spTree>
    <p:extLst>
      <p:ext uri="{BB962C8B-B14F-4D97-AF65-F5344CB8AC3E}">
        <p14:creationId xmlns:p14="http://schemas.microsoft.com/office/powerpoint/2010/main" val="2942593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F633CE8-38FE-4E3F-968C-D5B17E290AE4}" type="slidenum">
              <a:rPr lang="en-US" smtClean="0"/>
              <a:pPr/>
              <a:t>34</a:t>
            </a:fld>
            <a:endParaRPr lang="en-US" dirty="0"/>
          </a:p>
        </p:txBody>
      </p:sp>
      <p:sp>
        <p:nvSpPr>
          <p:cNvPr id="6" name="Slide Image Placeholder 5">
            <a:extLst>
              <a:ext uri="{FF2B5EF4-FFF2-40B4-BE49-F238E27FC236}">
                <a16:creationId xmlns:a16="http://schemas.microsoft.com/office/drawing/2014/main" id="{B08C8C76-0041-4242-8E09-CEB3B8A24E5F}"/>
              </a:ext>
            </a:extLst>
          </p:cNvPr>
          <p:cNvSpPr>
            <a:spLocks noGrp="1" noRot="1" noChangeAspect="1"/>
          </p:cNvSpPr>
          <p:nvPr>
            <p:ph type="sldImg"/>
          </p:nvPr>
        </p:nvSpPr>
        <p:spPr>
          <a:xfrm>
            <a:off x="1143000" y="944563"/>
            <a:ext cx="4572000" cy="2573337"/>
          </a:xfrm>
        </p:spPr>
      </p:sp>
      <p:sp>
        <p:nvSpPr>
          <p:cNvPr id="7" name="Notes Placeholder 6">
            <a:extLst>
              <a:ext uri="{FF2B5EF4-FFF2-40B4-BE49-F238E27FC236}">
                <a16:creationId xmlns:a16="http://schemas.microsoft.com/office/drawing/2014/main" id="{1D209FA2-0AD9-446D-821E-2932384F17B1}"/>
              </a:ext>
            </a:extLst>
          </p:cNvPr>
          <p:cNvSpPr>
            <a:spLocks noGrp="1"/>
          </p:cNvSpPr>
          <p:nvPr>
            <p:ph type="body" idx="1"/>
          </p:nvPr>
        </p:nvSpPr>
        <p:spPr/>
        <p:txBody>
          <a:bodyPr/>
          <a:lstStyle/>
          <a:p>
            <a:r>
              <a:rPr lang="en-US" dirty="0"/>
              <a:t>23:45</a:t>
            </a:r>
          </a:p>
          <a:p>
            <a:r>
              <a:rPr lang="en-US" dirty="0"/>
              <a:t>After she says….how you would treat Cecily</a:t>
            </a:r>
          </a:p>
        </p:txBody>
      </p:sp>
    </p:spTree>
    <p:extLst>
      <p:ext uri="{BB962C8B-B14F-4D97-AF65-F5344CB8AC3E}">
        <p14:creationId xmlns:p14="http://schemas.microsoft.com/office/powerpoint/2010/main" val="3915389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23:48</a:t>
            </a:r>
          </a:p>
          <a:p>
            <a:r>
              <a:rPr lang="en-US" dirty="0"/>
              <a:t>I think maybe at this time</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35</a:t>
            </a:fld>
            <a:endParaRPr lang="en-US" dirty="0"/>
          </a:p>
        </p:txBody>
      </p:sp>
    </p:spTree>
    <p:extLst>
      <p:ext uri="{BB962C8B-B14F-4D97-AF65-F5344CB8AC3E}">
        <p14:creationId xmlns:p14="http://schemas.microsoft.com/office/powerpoint/2010/main" val="2982871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26:31</a:t>
            </a:r>
          </a:p>
          <a:p>
            <a:r>
              <a:rPr lang="en-US" dirty="0"/>
              <a:t>Alright so we have</a:t>
            </a:r>
          </a:p>
        </p:txBody>
      </p:sp>
      <p:sp>
        <p:nvSpPr>
          <p:cNvPr id="4" name="Slide Number Placeholder 3"/>
          <p:cNvSpPr>
            <a:spLocks noGrp="1"/>
          </p:cNvSpPr>
          <p:nvPr>
            <p:ph type="sldNum" sz="quarter" idx="5"/>
          </p:nvPr>
        </p:nvSpPr>
        <p:spPr/>
        <p:txBody>
          <a:bodyPr/>
          <a:lstStyle/>
          <a:p>
            <a:fld id="{9446E1A8-6D11-D944-BA46-3CE3E43A53DE}" type="slidenum">
              <a:rPr lang="en-US" smtClean="0"/>
              <a:pPr/>
              <a:t>36</a:t>
            </a:fld>
            <a:endParaRPr lang="en-US" dirty="0"/>
          </a:p>
        </p:txBody>
      </p:sp>
    </p:spTree>
    <p:extLst>
      <p:ext uri="{BB962C8B-B14F-4D97-AF65-F5344CB8AC3E}">
        <p14:creationId xmlns:p14="http://schemas.microsoft.com/office/powerpoint/2010/main" val="1152306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27:25</a:t>
            </a:r>
          </a:p>
          <a:p>
            <a:r>
              <a:rPr lang="en-US" dirty="0"/>
              <a:t>Tina, I want to get back</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37</a:t>
            </a:fld>
            <a:endParaRPr lang="en-US" dirty="0"/>
          </a:p>
        </p:txBody>
      </p:sp>
    </p:spTree>
    <p:extLst>
      <p:ext uri="{BB962C8B-B14F-4D97-AF65-F5344CB8AC3E}">
        <p14:creationId xmlns:p14="http://schemas.microsoft.com/office/powerpoint/2010/main" val="970429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32:11</a:t>
            </a:r>
          </a:p>
          <a:p>
            <a:r>
              <a:rPr lang="en-US" dirty="0"/>
              <a:t>To our next patient</a:t>
            </a:r>
          </a:p>
        </p:txBody>
      </p:sp>
      <p:sp>
        <p:nvSpPr>
          <p:cNvPr id="4" name="Slide Number Placeholder 3"/>
          <p:cNvSpPr>
            <a:spLocks noGrp="1"/>
          </p:cNvSpPr>
          <p:nvPr>
            <p:ph type="sldNum" sz="quarter" idx="10"/>
          </p:nvPr>
        </p:nvSpPr>
        <p:spPr/>
        <p:txBody>
          <a:bodyPr/>
          <a:lstStyle/>
          <a:p>
            <a:fld id="{9446E1A8-6D11-D944-BA46-3CE3E43A53DE}" type="slidenum">
              <a:rPr lang="en-US" smtClean="0"/>
              <a:pPr/>
              <a:t>38</a:t>
            </a:fld>
            <a:endParaRPr lang="en-US" dirty="0"/>
          </a:p>
        </p:txBody>
      </p:sp>
    </p:spTree>
    <p:extLst>
      <p:ext uri="{BB962C8B-B14F-4D97-AF65-F5344CB8AC3E}">
        <p14:creationId xmlns:p14="http://schemas.microsoft.com/office/powerpoint/2010/main" val="500979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32:54</a:t>
            </a:r>
          </a:p>
          <a:p>
            <a:r>
              <a:rPr lang="en-US" dirty="0"/>
              <a:t>Mateo came to see you</a:t>
            </a:r>
          </a:p>
        </p:txBody>
      </p:sp>
      <p:sp>
        <p:nvSpPr>
          <p:cNvPr id="4" name="Slide Number Placeholder 3"/>
          <p:cNvSpPr>
            <a:spLocks noGrp="1"/>
          </p:cNvSpPr>
          <p:nvPr>
            <p:ph type="sldNum" sz="quarter" idx="10"/>
          </p:nvPr>
        </p:nvSpPr>
        <p:spPr/>
        <p:txBody>
          <a:bodyPr/>
          <a:lstStyle/>
          <a:p>
            <a:fld id="{9446E1A8-6D11-D944-BA46-3CE3E43A53DE}" type="slidenum">
              <a:rPr lang="en-US" smtClean="0"/>
              <a:pPr/>
              <a:t>39</a:t>
            </a:fld>
            <a:endParaRPr lang="en-US" dirty="0"/>
          </a:p>
        </p:txBody>
      </p:sp>
    </p:spTree>
    <p:extLst>
      <p:ext uri="{BB962C8B-B14F-4D97-AF65-F5344CB8AC3E}">
        <p14:creationId xmlns:p14="http://schemas.microsoft.com/office/powerpoint/2010/main" val="182805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1:04:20</a:t>
            </a:r>
          </a:p>
          <a:p>
            <a:r>
              <a:rPr lang="en-US" dirty="0"/>
              <a:t>By Dr. Christina Ha</a:t>
            </a:r>
          </a:p>
        </p:txBody>
      </p:sp>
      <p:sp>
        <p:nvSpPr>
          <p:cNvPr id="4" name="Slide Number Placeholder 3"/>
          <p:cNvSpPr>
            <a:spLocks noGrp="1"/>
          </p:cNvSpPr>
          <p:nvPr>
            <p:ph type="sldNum" sz="quarter" idx="5"/>
          </p:nvPr>
        </p:nvSpPr>
        <p:spPr/>
        <p:txBody>
          <a:bodyPr/>
          <a:lstStyle/>
          <a:p>
            <a:fld id="{9446E1A8-6D11-D944-BA46-3CE3E43A53DE}" type="slidenum">
              <a:rPr lang="en-US" smtClean="0"/>
              <a:pPr/>
              <a:t>4</a:t>
            </a:fld>
            <a:endParaRPr lang="en-US" dirty="0"/>
          </a:p>
        </p:txBody>
      </p:sp>
    </p:spTree>
    <p:extLst>
      <p:ext uri="{BB962C8B-B14F-4D97-AF65-F5344CB8AC3E}">
        <p14:creationId xmlns:p14="http://schemas.microsoft.com/office/powerpoint/2010/main" val="3531665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33:51</a:t>
            </a:r>
          </a:p>
          <a:p>
            <a:r>
              <a:rPr lang="en-US" dirty="0"/>
              <a:t>After she says….to our audience</a:t>
            </a:r>
          </a:p>
          <a:p>
            <a:endParaRPr lang="en-US" dirty="0"/>
          </a:p>
          <a:p>
            <a:endParaRPr lang="en-US" dirty="0"/>
          </a:p>
          <a:p>
            <a:r>
              <a:rPr lang="en-US" dirty="0"/>
              <a:t>Correct answer b</a:t>
            </a:r>
          </a:p>
        </p:txBody>
      </p:sp>
      <p:sp>
        <p:nvSpPr>
          <p:cNvPr id="4" name="Slide Number Placeholder 3"/>
          <p:cNvSpPr>
            <a:spLocks noGrp="1"/>
          </p:cNvSpPr>
          <p:nvPr>
            <p:ph type="sldNum" sz="quarter" idx="5"/>
          </p:nvPr>
        </p:nvSpPr>
        <p:spPr/>
        <p:txBody>
          <a:bodyPr/>
          <a:lstStyle/>
          <a:p>
            <a:fld id="{9446E1A8-6D11-D944-BA46-3CE3E43A53DE}" type="slidenum">
              <a:rPr lang="en-US" smtClean="0"/>
              <a:pPr/>
              <a:t>40</a:t>
            </a:fld>
            <a:endParaRPr lang="en-US" dirty="0"/>
          </a:p>
        </p:txBody>
      </p:sp>
    </p:spTree>
    <p:extLst>
      <p:ext uri="{BB962C8B-B14F-4D97-AF65-F5344CB8AC3E}">
        <p14:creationId xmlns:p14="http://schemas.microsoft.com/office/powerpoint/2010/main" val="929658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34:14</a:t>
            </a:r>
          </a:p>
          <a:p>
            <a:r>
              <a:rPr lang="en-US" dirty="0"/>
              <a:t>And our Twitter poll</a:t>
            </a:r>
          </a:p>
        </p:txBody>
      </p:sp>
      <p:sp>
        <p:nvSpPr>
          <p:cNvPr id="4" name="Slide Number Placeholder 3"/>
          <p:cNvSpPr>
            <a:spLocks noGrp="1"/>
          </p:cNvSpPr>
          <p:nvPr>
            <p:ph type="sldNum" sz="quarter" idx="5"/>
          </p:nvPr>
        </p:nvSpPr>
        <p:spPr/>
        <p:txBody>
          <a:bodyPr/>
          <a:lstStyle/>
          <a:p>
            <a:fld id="{9446E1A8-6D11-D944-BA46-3CE3E43A53DE}" type="slidenum">
              <a:rPr lang="en-US" smtClean="0"/>
              <a:pPr/>
              <a:t>41</a:t>
            </a:fld>
            <a:endParaRPr lang="en-US" dirty="0"/>
          </a:p>
        </p:txBody>
      </p:sp>
    </p:spTree>
    <p:extLst>
      <p:ext uri="{BB962C8B-B14F-4D97-AF65-F5344CB8AC3E}">
        <p14:creationId xmlns:p14="http://schemas.microsoft.com/office/powerpoint/2010/main" val="36794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33:54</a:t>
            </a:r>
          </a:p>
          <a:p>
            <a:r>
              <a:rPr lang="en-US" dirty="0"/>
              <a:t>So this is the result of our</a:t>
            </a:r>
          </a:p>
        </p:txBody>
      </p:sp>
      <p:sp>
        <p:nvSpPr>
          <p:cNvPr id="4" name="Slide Number Placeholder 3"/>
          <p:cNvSpPr>
            <a:spLocks noGrp="1"/>
          </p:cNvSpPr>
          <p:nvPr>
            <p:ph type="sldNum" sz="quarter" idx="5"/>
          </p:nvPr>
        </p:nvSpPr>
        <p:spPr/>
        <p:txBody>
          <a:bodyPr/>
          <a:lstStyle/>
          <a:p>
            <a:fld id="{9446E1A8-6D11-D944-BA46-3CE3E43A53DE}" type="slidenum">
              <a:rPr lang="en-US" smtClean="0"/>
              <a:pPr/>
              <a:t>42</a:t>
            </a:fld>
            <a:endParaRPr lang="en-US" dirty="0"/>
          </a:p>
        </p:txBody>
      </p:sp>
    </p:spTree>
    <p:extLst>
      <p:ext uri="{BB962C8B-B14F-4D97-AF65-F5344CB8AC3E}">
        <p14:creationId xmlns:p14="http://schemas.microsoft.com/office/powerpoint/2010/main" val="1197864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34:32</a:t>
            </a:r>
          </a:p>
          <a:p>
            <a:r>
              <a:rPr lang="en-US" dirty="0"/>
              <a:t>I’m going to start</a:t>
            </a:r>
          </a:p>
        </p:txBody>
      </p:sp>
      <p:sp>
        <p:nvSpPr>
          <p:cNvPr id="4" name="Slide Number Placeholder 3"/>
          <p:cNvSpPr>
            <a:spLocks noGrp="1"/>
          </p:cNvSpPr>
          <p:nvPr>
            <p:ph type="sldNum" sz="quarter" idx="5"/>
          </p:nvPr>
        </p:nvSpPr>
        <p:spPr/>
        <p:txBody>
          <a:bodyPr/>
          <a:lstStyle/>
          <a:p>
            <a:fld id="{9446E1A8-6D11-D944-BA46-3CE3E43A53DE}" type="slidenum">
              <a:rPr lang="en-US" smtClean="0"/>
              <a:pPr/>
              <a:t>43</a:t>
            </a:fld>
            <a:endParaRPr lang="en-US" dirty="0"/>
          </a:p>
        </p:txBody>
      </p:sp>
    </p:spTree>
    <p:extLst>
      <p:ext uri="{BB962C8B-B14F-4D97-AF65-F5344CB8AC3E}">
        <p14:creationId xmlns:p14="http://schemas.microsoft.com/office/powerpoint/2010/main" val="380367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36:21</a:t>
            </a:r>
          </a:p>
          <a:p>
            <a:r>
              <a:rPr lang="en-US" dirty="0"/>
              <a:t>So let’s go back to Mateo</a:t>
            </a:r>
          </a:p>
        </p:txBody>
      </p:sp>
      <p:sp>
        <p:nvSpPr>
          <p:cNvPr id="4" name="Slide Number Placeholder 3"/>
          <p:cNvSpPr>
            <a:spLocks noGrp="1"/>
          </p:cNvSpPr>
          <p:nvPr>
            <p:ph type="sldNum" sz="quarter" idx="10"/>
          </p:nvPr>
        </p:nvSpPr>
        <p:spPr/>
        <p:txBody>
          <a:bodyPr/>
          <a:lstStyle/>
          <a:p>
            <a:fld id="{9446E1A8-6D11-D944-BA46-3CE3E43A53DE}" type="slidenum">
              <a:rPr lang="en-US" smtClean="0"/>
              <a:pPr/>
              <a:t>44</a:t>
            </a:fld>
            <a:endParaRPr lang="en-US" dirty="0"/>
          </a:p>
        </p:txBody>
      </p:sp>
    </p:spTree>
    <p:extLst>
      <p:ext uri="{BB962C8B-B14F-4D97-AF65-F5344CB8AC3E}">
        <p14:creationId xmlns:p14="http://schemas.microsoft.com/office/powerpoint/2010/main" val="723926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F633CE8-38FE-4E3F-968C-D5B17E290AE4}" type="slidenum">
              <a:rPr lang="en-US" smtClean="0"/>
              <a:pPr/>
              <a:t>45</a:t>
            </a:fld>
            <a:endParaRPr lang="en-US" dirty="0"/>
          </a:p>
        </p:txBody>
      </p:sp>
      <p:sp>
        <p:nvSpPr>
          <p:cNvPr id="6" name="Slide Image Placeholder 5">
            <a:extLst>
              <a:ext uri="{FF2B5EF4-FFF2-40B4-BE49-F238E27FC236}">
                <a16:creationId xmlns:a16="http://schemas.microsoft.com/office/drawing/2014/main" id="{B08C8C76-0041-4242-8E09-CEB3B8A24E5F}"/>
              </a:ext>
            </a:extLst>
          </p:cNvPr>
          <p:cNvSpPr>
            <a:spLocks noGrp="1" noRot="1" noChangeAspect="1"/>
          </p:cNvSpPr>
          <p:nvPr>
            <p:ph type="sldImg"/>
          </p:nvPr>
        </p:nvSpPr>
        <p:spPr>
          <a:xfrm>
            <a:off x="1143000" y="944563"/>
            <a:ext cx="4572000" cy="2573337"/>
          </a:xfrm>
        </p:spPr>
      </p:sp>
      <p:sp>
        <p:nvSpPr>
          <p:cNvPr id="7" name="Notes Placeholder 6">
            <a:extLst>
              <a:ext uri="{FF2B5EF4-FFF2-40B4-BE49-F238E27FC236}">
                <a16:creationId xmlns:a16="http://schemas.microsoft.com/office/drawing/2014/main" id="{1D209FA2-0AD9-446D-821E-2932384F17B1}"/>
              </a:ext>
            </a:extLst>
          </p:cNvPr>
          <p:cNvSpPr>
            <a:spLocks noGrp="1"/>
          </p:cNvSpPr>
          <p:nvPr>
            <p:ph type="body" idx="1"/>
          </p:nvPr>
        </p:nvSpPr>
        <p:spPr/>
        <p:txBody>
          <a:bodyPr/>
          <a:lstStyle/>
          <a:p>
            <a:r>
              <a:rPr lang="en-US" dirty="0"/>
              <a:t>36:45</a:t>
            </a:r>
          </a:p>
          <a:p>
            <a:r>
              <a:rPr lang="en-US" dirty="0"/>
              <a:t>After she says…treat Mateo</a:t>
            </a:r>
          </a:p>
        </p:txBody>
      </p:sp>
    </p:spTree>
    <p:extLst>
      <p:ext uri="{BB962C8B-B14F-4D97-AF65-F5344CB8AC3E}">
        <p14:creationId xmlns:p14="http://schemas.microsoft.com/office/powerpoint/2010/main" val="4085517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36:49</a:t>
            </a:r>
          </a:p>
          <a:p>
            <a:r>
              <a:rPr lang="en-US" dirty="0"/>
              <a:t>Alright, so I think one of the main </a:t>
            </a:r>
          </a:p>
        </p:txBody>
      </p:sp>
      <p:sp>
        <p:nvSpPr>
          <p:cNvPr id="4" name="Slide Number Placeholder 3"/>
          <p:cNvSpPr>
            <a:spLocks noGrp="1"/>
          </p:cNvSpPr>
          <p:nvPr>
            <p:ph type="sldNum" sz="quarter" idx="5"/>
          </p:nvPr>
        </p:nvSpPr>
        <p:spPr/>
        <p:txBody>
          <a:bodyPr/>
          <a:lstStyle/>
          <a:p>
            <a:fld id="{9446E1A8-6D11-D944-BA46-3CE3E43A53DE}" type="slidenum">
              <a:rPr lang="en-US" smtClean="0"/>
              <a:pPr/>
              <a:t>46</a:t>
            </a:fld>
            <a:endParaRPr lang="en-US" dirty="0"/>
          </a:p>
        </p:txBody>
      </p:sp>
    </p:spTree>
    <p:extLst>
      <p:ext uri="{BB962C8B-B14F-4D97-AF65-F5344CB8AC3E}">
        <p14:creationId xmlns:p14="http://schemas.microsoft.com/office/powerpoint/2010/main" val="2216655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39:42</a:t>
            </a:r>
          </a:p>
          <a:p>
            <a:r>
              <a:rPr lang="en-US" dirty="0"/>
              <a:t>The other thing</a:t>
            </a:r>
          </a:p>
        </p:txBody>
      </p:sp>
      <p:sp>
        <p:nvSpPr>
          <p:cNvPr id="4" name="Slide Number Placeholder 3"/>
          <p:cNvSpPr>
            <a:spLocks noGrp="1"/>
          </p:cNvSpPr>
          <p:nvPr>
            <p:ph type="sldNum" sz="quarter" idx="5"/>
          </p:nvPr>
        </p:nvSpPr>
        <p:spPr/>
        <p:txBody>
          <a:bodyPr/>
          <a:lstStyle/>
          <a:p>
            <a:fld id="{9446E1A8-6D11-D944-BA46-3CE3E43A53DE}" type="slidenum">
              <a:rPr lang="en-US" smtClean="0"/>
              <a:pPr/>
              <a:t>47</a:t>
            </a:fld>
            <a:endParaRPr lang="en-US" dirty="0"/>
          </a:p>
        </p:txBody>
      </p:sp>
    </p:spTree>
    <p:extLst>
      <p:ext uri="{BB962C8B-B14F-4D97-AF65-F5344CB8AC3E}">
        <p14:creationId xmlns:p14="http://schemas.microsoft.com/office/powerpoint/2010/main" val="2668675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41:03</a:t>
            </a:r>
          </a:p>
          <a:p>
            <a:r>
              <a:rPr lang="en-US" dirty="0"/>
              <a:t>And this really brings me to</a:t>
            </a:r>
          </a:p>
        </p:txBody>
      </p:sp>
      <p:sp>
        <p:nvSpPr>
          <p:cNvPr id="4" name="Slide Number Placeholder 3"/>
          <p:cNvSpPr>
            <a:spLocks noGrp="1"/>
          </p:cNvSpPr>
          <p:nvPr>
            <p:ph type="sldNum" sz="quarter" idx="5"/>
          </p:nvPr>
        </p:nvSpPr>
        <p:spPr/>
        <p:txBody>
          <a:bodyPr/>
          <a:lstStyle/>
          <a:p>
            <a:fld id="{9446E1A8-6D11-D944-BA46-3CE3E43A53DE}" type="slidenum">
              <a:rPr lang="en-US" smtClean="0"/>
              <a:pPr/>
              <a:t>48</a:t>
            </a:fld>
            <a:endParaRPr lang="en-US" dirty="0"/>
          </a:p>
        </p:txBody>
      </p:sp>
    </p:spTree>
    <p:extLst>
      <p:ext uri="{BB962C8B-B14F-4D97-AF65-F5344CB8AC3E}">
        <p14:creationId xmlns:p14="http://schemas.microsoft.com/office/powerpoint/2010/main" val="530614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41:52</a:t>
            </a:r>
          </a:p>
          <a:p>
            <a:r>
              <a:rPr lang="en-US" dirty="0"/>
              <a:t>Following Tina’s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0D466-C3B1-8B43-A6C1-53645F25C9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82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a:t>
            </a:r>
          </a:p>
          <a:p>
            <a:r>
              <a:rPr lang="en-US" dirty="0"/>
              <a:t>Let’s start with our</a:t>
            </a:r>
          </a:p>
        </p:txBody>
      </p:sp>
      <p:sp>
        <p:nvSpPr>
          <p:cNvPr id="4" name="Slide Number Placeholder 3"/>
          <p:cNvSpPr>
            <a:spLocks noGrp="1"/>
          </p:cNvSpPr>
          <p:nvPr>
            <p:ph type="sldNum" sz="quarter" idx="5"/>
          </p:nvPr>
        </p:nvSpPr>
        <p:spPr/>
        <p:txBody>
          <a:bodyPr/>
          <a:lstStyle/>
          <a:p>
            <a:fld id="{9446E1A8-6D11-D944-BA46-3CE3E43A53DE}" type="slidenum">
              <a:rPr lang="en-US" smtClean="0"/>
              <a:pPr/>
              <a:t>5</a:t>
            </a:fld>
            <a:endParaRPr lang="en-US" dirty="0"/>
          </a:p>
        </p:txBody>
      </p:sp>
    </p:spTree>
    <p:extLst>
      <p:ext uri="{BB962C8B-B14F-4D97-AF65-F5344CB8AC3E}">
        <p14:creationId xmlns:p14="http://schemas.microsoft.com/office/powerpoint/2010/main" val="2039249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43:35</a:t>
            </a:r>
          </a:p>
          <a:p>
            <a:r>
              <a:rPr lang="en-US" dirty="0"/>
              <a:t>So what did we find</a:t>
            </a:r>
          </a:p>
        </p:txBody>
      </p:sp>
      <p:sp>
        <p:nvSpPr>
          <p:cNvPr id="4" name="Slide Number Placeholder 3"/>
          <p:cNvSpPr>
            <a:spLocks noGrp="1"/>
          </p:cNvSpPr>
          <p:nvPr>
            <p:ph type="sldNum" sz="quarter" idx="5"/>
          </p:nvPr>
        </p:nvSpPr>
        <p:spPr/>
        <p:txBody>
          <a:bodyPr/>
          <a:lstStyle/>
          <a:p>
            <a:fld id="{9446E1A8-6D11-D944-BA46-3CE3E43A53DE}" type="slidenum">
              <a:rPr lang="en-US" smtClean="0"/>
              <a:pPr/>
              <a:t>50</a:t>
            </a:fld>
            <a:endParaRPr lang="en-US" dirty="0"/>
          </a:p>
        </p:txBody>
      </p:sp>
    </p:spTree>
    <p:extLst>
      <p:ext uri="{BB962C8B-B14F-4D97-AF65-F5344CB8AC3E}">
        <p14:creationId xmlns:p14="http://schemas.microsoft.com/office/powerpoint/2010/main" val="3191965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44:40</a:t>
            </a:r>
          </a:p>
          <a:p>
            <a:r>
              <a:rPr lang="en-US" dirty="0"/>
              <a:t>So let’s go over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46E1A8-6D11-D944-BA46-3CE3E43A53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2908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45:11</a:t>
            </a:r>
          </a:p>
          <a:p>
            <a:r>
              <a:rPr lang="en-US" dirty="0"/>
              <a:t>How about maintenance</a:t>
            </a:r>
          </a:p>
        </p:txBody>
      </p:sp>
      <p:sp>
        <p:nvSpPr>
          <p:cNvPr id="4" name="Slide Number Placeholder 3"/>
          <p:cNvSpPr>
            <a:spLocks noGrp="1"/>
          </p:cNvSpPr>
          <p:nvPr>
            <p:ph type="sldNum" sz="quarter" idx="5"/>
          </p:nvPr>
        </p:nvSpPr>
        <p:spPr/>
        <p:txBody>
          <a:bodyPr/>
          <a:lstStyle/>
          <a:p>
            <a:fld id="{9446E1A8-6D11-D944-BA46-3CE3E43A53DE}" type="slidenum">
              <a:rPr lang="en-US" smtClean="0"/>
              <a:pPr/>
              <a:t>52</a:t>
            </a:fld>
            <a:endParaRPr lang="en-US" dirty="0"/>
          </a:p>
        </p:txBody>
      </p:sp>
    </p:spTree>
    <p:extLst>
      <p:ext uri="{BB962C8B-B14F-4D97-AF65-F5344CB8AC3E}">
        <p14:creationId xmlns:p14="http://schemas.microsoft.com/office/powerpoint/2010/main" val="3771564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76089-1646-417F-BCED-87673DCF5D63}" type="slidenum">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7682" name="Rectangle 2"/>
          <p:cNvSpPr>
            <a:spLocks noGrp="1" noRot="1" noChangeAspect="1" noChangeArrowheads="1" noTextEdit="1"/>
          </p:cNvSpPr>
          <p:nvPr>
            <p:ph type="sldImg"/>
          </p:nvPr>
        </p:nvSpPr>
        <p:spPr>
          <a:xfrm>
            <a:off x="404813" y="696913"/>
            <a:ext cx="6197600" cy="3486150"/>
          </a:xfrm>
          <a:ln/>
        </p:spPr>
      </p:sp>
      <p:sp>
        <p:nvSpPr>
          <p:cNvPr id="327683" name="Rectangle 3"/>
          <p:cNvSpPr>
            <a:spLocks noGrp="1" noChangeArrowheads="1"/>
          </p:cNvSpPr>
          <p:nvPr>
            <p:ph type="body" idx="1"/>
          </p:nvPr>
        </p:nvSpPr>
        <p:spPr>
          <a:xfrm>
            <a:off x="935146" y="4414521"/>
            <a:ext cx="5140111" cy="4185605"/>
          </a:xfrm>
        </p:spPr>
        <p:txBody>
          <a:bodyPr>
            <a:normAutofit/>
          </a:bodyPr>
          <a:lstStyle/>
          <a:p>
            <a:r>
              <a:rPr lang="en-US" dirty="0"/>
              <a:t>45:36</a:t>
            </a:r>
          </a:p>
          <a:p>
            <a:r>
              <a:rPr lang="en-US" dirty="0"/>
              <a:t>About </a:t>
            </a:r>
            <a:r>
              <a:rPr lang="en-US" dirty="0" err="1"/>
              <a:t>usteminumab</a:t>
            </a:r>
            <a:endParaRPr lang="en-US" dirty="0"/>
          </a:p>
        </p:txBody>
      </p:sp>
    </p:spTree>
    <p:extLst>
      <p:ext uri="{BB962C8B-B14F-4D97-AF65-F5344CB8AC3E}">
        <p14:creationId xmlns:p14="http://schemas.microsoft.com/office/powerpoint/2010/main" val="1026677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76089-1646-417F-BCED-87673DCF5D63}" type="slidenum">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7682" name="Rectangle 2"/>
          <p:cNvSpPr>
            <a:spLocks noGrp="1" noRot="1" noChangeAspect="1" noChangeArrowheads="1" noTextEdit="1"/>
          </p:cNvSpPr>
          <p:nvPr>
            <p:ph type="sldImg"/>
          </p:nvPr>
        </p:nvSpPr>
        <p:spPr>
          <a:xfrm>
            <a:off x="404813" y="696913"/>
            <a:ext cx="6197600" cy="3486150"/>
          </a:xfrm>
          <a:ln/>
        </p:spPr>
      </p:sp>
      <p:sp>
        <p:nvSpPr>
          <p:cNvPr id="327683" name="Rectangle 3"/>
          <p:cNvSpPr>
            <a:spLocks noGrp="1" noChangeArrowheads="1"/>
          </p:cNvSpPr>
          <p:nvPr>
            <p:ph type="body" idx="1"/>
          </p:nvPr>
        </p:nvSpPr>
        <p:spPr>
          <a:xfrm>
            <a:off x="935146" y="4414521"/>
            <a:ext cx="5140111" cy="4185605"/>
          </a:xfrm>
        </p:spPr>
        <p:txBody>
          <a:bodyPr>
            <a:normAutofit/>
          </a:bodyPr>
          <a:lstStyle/>
          <a:p>
            <a:r>
              <a:rPr lang="en-US" dirty="0"/>
              <a:t>46:26</a:t>
            </a:r>
          </a:p>
          <a:p>
            <a:r>
              <a:rPr lang="en-US" dirty="0"/>
              <a:t>How about clinical remission</a:t>
            </a:r>
          </a:p>
        </p:txBody>
      </p:sp>
    </p:spTree>
    <p:extLst>
      <p:ext uri="{BB962C8B-B14F-4D97-AF65-F5344CB8AC3E}">
        <p14:creationId xmlns:p14="http://schemas.microsoft.com/office/powerpoint/2010/main" val="412794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47:03</a:t>
            </a:r>
          </a:p>
          <a:p>
            <a:r>
              <a:rPr lang="en-US" dirty="0"/>
              <a:t>How about during </a:t>
            </a:r>
            <a:r>
              <a:rPr lang="en-US" dirty="0" err="1"/>
              <a:t>maintanence</a:t>
            </a:r>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55</a:t>
            </a:fld>
            <a:endParaRPr lang="en-US" dirty="0"/>
          </a:p>
        </p:txBody>
      </p:sp>
    </p:spTree>
    <p:extLst>
      <p:ext uri="{BB962C8B-B14F-4D97-AF65-F5344CB8AC3E}">
        <p14:creationId xmlns:p14="http://schemas.microsoft.com/office/powerpoint/2010/main" val="363654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47:37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Ok, so again, this brings up</a:t>
            </a:r>
          </a:p>
        </p:txBody>
      </p:sp>
      <p:sp>
        <p:nvSpPr>
          <p:cNvPr id="4" name="Slide Number Placeholder 3"/>
          <p:cNvSpPr>
            <a:spLocks noGrp="1"/>
          </p:cNvSpPr>
          <p:nvPr>
            <p:ph type="sldNum" sz="quarter" idx="10"/>
          </p:nvPr>
        </p:nvSpPr>
        <p:spPr/>
        <p:txBody>
          <a:bodyPr/>
          <a:lstStyle/>
          <a:p>
            <a:fld id="{D0ECC0C5-731B-9447-A8B8-E8BE7C65A0B7}" type="slidenum">
              <a:rPr lang="en-US" smtClean="0">
                <a:solidFill>
                  <a:srgbClr val="000000"/>
                </a:solidFill>
              </a:rPr>
              <a:pPr/>
              <a:t>56</a:t>
            </a:fld>
            <a:endParaRPr lang="en-US" dirty="0">
              <a:solidFill>
                <a:srgbClr val="000000"/>
              </a:solidFill>
            </a:endParaRPr>
          </a:p>
        </p:txBody>
      </p:sp>
    </p:spTree>
    <p:extLst>
      <p:ext uri="{BB962C8B-B14F-4D97-AF65-F5344CB8AC3E}">
        <p14:creationId xmlns:p14="http://schemas.microsoft.com/office/powerpoint/2010/main" val="597685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48:51</a:t>
            </a:r>
          </a:p>
          <a:p>
            <a:r>
              <a:rPr lang="en-US" dirty="0"/>
              <a:t>So let’s go back to Mateo</a:t>
            </a:r>
          </a:p>
        </p:txBody>
      </p:sp>
      <p:sp>
        <p:nvSpPr>
          <p:cNvPr id="4" name="Slide Number Placeholder 3"/>
          <p:cNvSpPr>
            <a:spLocks noGrp="1"/>
          </p:cNvSpPr>
          <p:nvPr>
            <p:ph type="sldNum" sz="quarter" idx="10"/>
          </p:nvPr>
        </p:nvSpPr>
        <p:spPr/>
        <p:txBody>
          <a:bodyPr/>
          <a:lstStyle/>
          <a:p>
            <a:fld id="{9446E1A8-6D11-D944-BA46-3CE3E43A53DE}" type="slidenum">
              <a:rPr lang="en-US" smtClean="0"/>
              <a:pPr/>
              <a:t>57</a:t>
            </a:fld>
            <a:endParaRPr lang="en-US" dirty="0"/>
          </a:p>
        </p:txBody>
      </p:sp>
    </p:spTree>
    <p:extLst>
      <p:ext uri="{BB962C8B-B14F-4D97-AF65-F5344CB8AC3E}">
        <p14:creationId xmlns:p14="http://schemas.microsoft.com/office/powerpoint/2010/main" val="12900529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F633CE8-38FE-4E3F-968C-D5B17E290AE4}" type="slidenum">
              <a:rPr lang="en-US" smtClean="0"/>
              <a:pPr/>
              <a:t>58</a:t>
            </a:fld>
            <a:endParaRPr lang="en-US" dirty="0"/>
          </a:p>
        </p:txBody>
      </p:sp>
      <p:sp>
        <p:nvSpPr>
          <p:cNvPr id="6" name="Slide Image Placeholder 5">
            <a:extLst>
              <a:ext uri="{FF2B5EF4-FFF2-40B4-BE49-F238E27FC236}">
                <a16:creationId xmlns:a16="http://schemas.microsoft.com/office/drawing/2014/main" id="{B08C8C76-0041-4242-8E09-CEB3B8A24E5F}"/>
              </a:ext>
            </a:extLst>
          </p:cNvPr>
          <p:cNvSpPr>
            <a:spLocks noGrp="1" noRot="1" noChangeAspect="1"/>
          </p:cNvSpPr>
          <p:nvPr>
            <p:ph type="sldImg"/>
          </p:nvPr>
        </p:nvSpPr>
        <p:spPr>
          <a:xfrm>
            <a:off x="1143000" y="944563"/>
            <a:ext cx="4572000" cy="2573337"/>
          </a:xfrm>
        </p:spPr>
      </p:sp>
      <p:sp>
        <p:nvSpPr>
          <p:cNvPr id="7" name="Notes Placeholder 6">
            <a:extLst>
              <a:ext uri="{FF2B5EF4-FFF2-40B4-BE49-F238E27FC236}">
                <a16:creationId xmlns:a16="http://schemas.microsoft.com/office/drawing/2014/main" id="{1D209FA2-0AD9-446D-821E-2932384F17B1}"/>
              </a:ext>
            </a:extLst>
          </p:cNvPr>
          <p:cNvSpPr>
            <a:spLocks noGrp="1"/>
          </p:cNvSpPr>
          <p:nvPr>
            <p:ph type="body" idx="1"/>
          </p:nvPr>
        </p:nvSpPr>
        <p:spPr/>
        <p:txBody>
          <a:bodyPr/>
          <a:lstStyle/>
          <a:p>
            <a:r>
              <a:rPr lang="en-US" dirty="0"/>
              <a:t>49:10</a:t>
            </a:r>
          </a:p>
          <a:p>
            <a:r>
              <a:rPr lang="en-US" dirty="0"/>
              <a:t>Treatment for Mateo</a:t>
            </a:r>
          </a:p>
        </p:txBody>
      </p:sp>
    </p:spTree>
    <p:extLst>
      <p:ext uri="{BB962C8B-B14F-4D97-AF65-F5344CB8AC3E}">
        <p14:creationId xmlns:p14="http://schemas.microsoft.com/office/powerpoint/2010/main" val="2182859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49:13</a:t>
            </a:r>
          </a:p>
          <a:p>
            <a:r>
              <a:rPr lang="en-US" dirty="0"/>
              <a:t>Alright so again we see a drop in azathioprine</a:t>
            </a:r>
          </a:p>
        </p:txBody>
      </p:sp>
      <p:sp>
        <p:nvSpPr>
          <p:cNvPr id="4" name="Slide Number Placeholder 3"/>
          <p:cNvSpPr>
            <a:spLocks noGrp="1"/>
          </p:cNvSpPr>
          <p:nvPr>
            <p:ph type="sldNum" sz="quarter" idx="5"/>
          </p:nvPr>
        </p:nvSpPr>
        <p:spPr/>
        <p:txBody>
          <a:bodyPr/>
          <a:lstStyle/>
          <a:p>
            <a:fld id="{9446E1A8-6D11-D944-BA46-3CE3E43A53DE}" type="slidenum">
              <a:rPr lang="en-US" smtClean="0"/>
              <a:pPr/>
              <a:t>59</a:t>
            </a:fld>
            <a:endParaRPr lang="en-US" dirty="0"/>
          </a:p>
        </p:txBody>
      </p:sp>
    </p:spTree>
    <p:extLst>
      <p:ext uri="{BB962C8B-B14F-4D97-AF65-F5344CB8AC3E}">
        <p14:creationId xmlns:p14="http://schemas.microsoft.com/office/powerpoint/2010/main" val="149866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those of you</a:t>
            </a:r>
          </a:p>
        </p:txBody>
      </p:sp>
      <p:sp>
        <p:nvSpPr>
          <p:cNvPr id="4" name="Slide Number Placeholder 3"/>
          <p:cNvSpPr>
            <a:spLocks noGrp="1"/>
          </p:cNvSpPr>
          <p:nvPr>
            <p:ph type="sldNum" sz="quarter" idx="10"/>
          </p:nvPr>
        </p:nvSpPr>
        <p:spPr/>
        <p:txBody>
          <a:bodyPr/>
          <a:lstStyle/>
          <a:p>
            <a:fld id="{9446E1A8-6D11-D944-BA46-3CE3E43A53DE}" type="slidenum">
              <a:rPr lang="en-US" smtClean="0"/>
              <a:pPr/>
              <a:t>6</a:t>
            </a:fld>
            <a:endParaRPr lang="en-US" dirty="0"/>
          </a:p>
        </p:txBody>
      </p:sp>
    </p:spTree>
    <p:extLst>
      <p:ext uri="{BB962C8B-B14F-4D97-AF65-F5344CB8AC3E}">
        <p14:creationId xmlns:p14="http://schemas.microsoft.com/office/powerpoint/2010/main" val="3020166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53:19</a:t>
            </a:r>
          </a:p>
          <a:p>
            <a:r>
              <a:rPr lang="en-US" dirty="0"/>
              <a:t>So you know, a lot of our audience</a:t>
            </a:r>
          </a:p>
        </p:txBody>
      </p:sp>
      <p:sp>
        <p:nvSpPr>
          <p:cNvPr id="4" name="Slide Number Placeholder 3"/>
          <p:cNvSpPr>
            <a:spLocks noGrp="1"/>
          </p:cNvSpPr>
          <p:nvPr>
            <p:ph type="sldNum" sz="quarter" idx="5"/>
          </p:nvPr>
        </p:nvSpPr>
        <p:spPr/>
        <p:txBody>
          <a:bodyPr/>
          <a:lstStyle/>
          <a:p>
            <a:fld id="{9446E1A8-6D11-D944-BA46-3CE3E43A53DE}" type="slidenum">
              <a:rPr lang="en-US" smtClean="0"/>
              <a:pPr/>
              <a:t>60</a:t>
            </a:fld>
            <a:endParaRPr lang="en-US" dirty="0"/>
          </a:p>
        </p:txBody>
      </p:sp>
    </p:spTree>
    <p:extLst>
      <p:ext uri="{BB962C8B-B14F-4D97-AF65-F5344CB8AC3E}">
        <p14:creationId xmlns:p14="http://schemas.microsoft.com/office/powerpoint/2010/main" val="2797953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55:39:02</a:t>
            </a:r>
          </a:p>
          <a:p>
            <a:r>
              <a:rPr lang="en-US" dirty="0"/>
              <a:t>There are a number of agents</a:t>
            </a:r>
          </a:p>
        </p:txBody>
      </p:sp>
      <p:sp>
        <p:nvSpPr>
          <p:cNvPr id="4" name="Slide Number Placeholder 3"/>
          <p:cNvSpPr>
            <a:spLocks noGrp="1"/>
          </p:cNvSpPr>
          <p:nvPr>
            <p:ph type="sldNum" sz="quarter" idx="5"/>
          </p:nvPr>
        </p:nvSpPr>
        <p:spPr/>
        <p:txBody>
          <a:bodyPr/>
          <a:lstStyle/>
          <a:p>
            <a:fld id="{9446E1A8-6D11-D944-BA46-3CE3E43A53DE}" type="slidenum">
              <a:rPr lang="en-US" smtClean="0"/>
              <a:pPr/>
              <a:t>61</a:t>
            </a:fld>
            <a:endParaRPr lang="en-US" dirty="0"/>
          </a:p>
        </p:txBody>
      </p:sp>
    </p:spTree>
    <p:extLst>
      <p:ext uri="{BB962C8B-B14F-4D97-AF65-F5344CB8AC3E}">
        <p14:creationId xmlns:p14="http://schemas.microsoft.com/office/powerpoint/2010/main" val="4228227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56:57</a:t>
            </a:r>
          </a:p>
          <a:p>
            <a:r>
              <a:rPr lang="en-US" dirty="0"/>
              <a:t>Let’s delve a little more</a:t>
            </a:r>
          </a:p>
        </p:txBody>
      </p:sp>
      <p:sp>
        <p:nvSpPr>
          <p:cNvPr id="4" name="Slide Number Placeholder 3"/>
          <p:cNvSpPr>
            <a:spLocks noGrp="1"/>
          </p:cNvSpPr>
          <p:nvPr>
            <p:ph type="sldNum" sz="quarter" idx="5"/>
          </p:nvPr>
        </p:nvSpPr>
        <p:spPr/>
        <p:txBody>
          <a:bodyPr/>
          <a:lstStyle/>
          <a:p>
            <a:fld id="{9446E1A8-6D11-D944-BA46-3CE3E43A53DE}" type="slidenum">
              <a:rPr lang="en-US" smtClean="0"/>
              <a:pPr/>
              <a:t>62</a:t>
            </a:fld>
            <a:endParaRPr lang="en-US" dirty="0"/>
          </a:p>
        </p:txBody>
      </p:sp>
    </p:spTree>
    <p:extLst>
      <p:ext uri="{BB962C8B-B14F-4D97-AF65-F5344CB8AC3E}">
        <p14:creationId xmlns:p14="http://schemas.microsoft.com/office/powerpoint/2010/main" val="3291764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58:15</a:t>
            </a:r>
          </a:p>
          <a:p>
            <a:r>
              <a:rPr lang="en-US" dirty="0"/>
              <a:t>I hope we were able to achieve</a:t>
            </a:r>
          </a:p>
        </p:txBody>
      </p:sp>
      <p:sp>
        <p:nvSpPr>
          <p:cNvPr id="4" name="Slide Number Placeholder 3"/>
          <p:cNvSpPr>
            <a:spLocks noGrp="1"/>
          </p:cNvSpPr>
          <p:nvPr>
            <p:ph type="sldNum" sz="quarter" idx="5"/>
          </p:nvPr>
        </p:nvSpPr>
        <p:spPr/>
        <p:txBody>
          <a:bodyPr/>
          <a:lstStyle/>
          <a:p>
            <a:fld id="{9446E1A8-6D11-D944-BA46-3CE3E43A53DE}" type="slidenum">
              <a:rPr lang="en-US" smtClean="0"/>
              <a:pPr/>
              <a:t>63</a:t>
            </a:fld>
            <a:endParaRPr lang="en-US" dirty="0"/>
          </a:p>
        </p:txBody>
      </p:sp>
    </p:spTree>
    <p:extLst>
      <p:ext uri="{BB962C8B-B14F-4D97-AF65-F5344CB8AC3E}">
        <p14:creationId xmlns:p14="http://schemas.microsoft.com/office/powerpoint/2010/main" val="41289708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1:00:48</a:t>
            </a:r>
          </a:p>
          <a:p>
            <a:r>
              <a:rPr lang="en-US" dirty="0"/>
              <a:t>So we’re going to take some</a:t>
            </a:r>
          </a:p>
        </p:txBody>
      </p:sp>
      <p:sp>
        <p:nvSpPr>
          <p:cNvPr id="4" name="Slide Number Placeholder 3"/>
          <p:cNvSpPr>
            <a:spLocks noGrp="1"/>
          </p:cNvSpPr>
          <p:nvPr>
            <p:ph type="sldNum" sz="quarter" idx="5"/>
          </p:nvPr>
        </p:nvSpPr>
        <p:spPr/>
        <p:txBody>
          <a:bodyPr/>
          <a:lstStyle/>
          <a:p>
            <a:fld id="{9446E1A8-6D11-D944-BA46-3CE3E43A53DE}" type="slidenum">
              <a:rPr lang="en-US" smtClean="0"/>
              <a:pPr/>
              <a:t>64</a:t>
            </a:fld>
            <a:endParaRPr lang="en-US" dirty="0"/>
          </a:p>
        </p:txBody>
      </p:sp>
    </p:spTree>
    <p:extLst>
      <p:ext uri="{BB962C8B-B14F-4D97-AF65-F5344CB8AC3E}">
        <p14:creationId xmlns:p14="http://schemas.microsoft.com/office/powerpoint/2010/main" val="41824147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1:12:59</a:t>
            </a:r>
          </a:p>
          <a:p>
            <a:r>
              <a:rPr lang="en-US" dirty="0"/>
              <a:t>After she says…with this last question</a:t>
            </a:r>
          </a:p>
        </p:txBody>
      </p:sp>
      <p:sp>
        <p:nvSpPr>
          <p:cNvPr id="4" name="Slide Number Placeholder 3"/>
          <p:cNvSpPr>
            <a:spLocks noGrp="1"/>
          </p:cNvSpPr>
          <p:nvPr>
            <p:ph type="sldNum" sz="quarter" idx="5"/>
          </p:nvPr>
        </p:nvSpPr>
        <p:spPr/>
        <p:txBody>
          <a:bodyPr/>
          <a:lstStyle/>
          <a:p>
            <a:fld id="{9446E1A8-6D11-D944-BA46-3CE3E43A53DE}" type="slidenum">
              <a:rPr lang="en-US" smtClean="0"/>
              <a:pPr/>
              <a:t>65</a:t>
            </a:fld>
            <a:endParaRPr lang="en-US" dirty="0"/>
          </a:p>
        </p:txBody>
      </p:sp>
    </p:spTree>
    <p:extLst>
      <p:ext uri="{BB962C8B-B14F-4D97-AF65-F5344CB8AC3E}">
        <p14:creationId xmlns:p14="http://schemas.microsoft.com/office/powerpoint/2010/main" val="28384675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1:13:01</a:t>
            </a:r>
          </a:p>
          <a:p>
            <a:r>
              <a:rPr lang="en-US" b="1" dirty="0"/>
              <a:t>To receive credit</a:t>
            </a:r>
          </a:p>
        </p:txBody>
      </p:sp>
      <p:sp>
        <p:nvSpPr>
          <p:cNvPr id="4" name="Slide Number Placeholder 3"/>
          <p:cNvSpPr>
            <a:spLocks noGrp="1"/>
          </p:cNvSpPr>
          <p:nvPr>
            <p:ph type="sldNum" sz="quarter" idx="10"/>
          </p:nvPr>
        </p:nvSpPr>
        <p:spPr/>
        <p:txBody>
          <a:bodyPr/>
          <a:lstStyle/>
          <a:p>
            <a:fld id="{39ADEF1E-D69C-3244-A97E-8FFDA84BA5A4}" type="slidenum">
              <a:rPr lang="en-US" smtClean="0"/>
              <a:pPr/>
              <a:t>66</a:t>
            </a:fld>
            <a:endParaRPr lang="en-US" dirty="0"/>
          </a:p>
        </p:txBody>
      </p:sp>
    </p:spTree>
    <p:extLst>
      <p:ext uri="{BB962C8B-B14F-4D97-AF65-F5344CB8AC3E}">
        <p14:creationId xmlns:p14="http://schemas.microsoft.com/office/powerpoint/2010/main" val="3320855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1:13:16:</a:t>
            </a:r>
          </a:p>
          <a:p>
            <a:r>
              <a:rPr lang="en-US" dirty="0"/>
              <a:t>Tina, I want to thank you</a:t>
            </a:r>
          </a:p>
        </p:txBody>
      </p:sp>
      <p:sp>
        <p:nvSpPr>
          <p:cNvPr id="4" name="Slide Number Placeholder 3"/>
          <p:cNvSpPr>
            <a:spLocks noGrp="1"/>
          </p:cNvSpPr>
          <p:nvPr>
            <p:ph type="sldNum" sz="quarter" idx="5"/>
          </p:nvPr>
        </p:nvSpPr>
        <p:spPr/>
        <p:txBody>
          <a:bodyPr/>
          <a:lstStyle/>
          <a:p>
            <a:fld id="{9446E1A8-6D11-D944-BA46-3CE3E43A53DE}" type="slidenum">
              <a:rPr lang="en-US" smtClean="0"/>
              <a:pPr/>
              <a:t>67</a:t>
            </a:fld>
            <a:endParaRPr lang="en-US" dirty="0"/>
          </a:p>
        </p:txBody>
      </p:sp>
    </p:spTree>
    <p:extLst>
      <p:ext uri="{BB962C8B-B14F-4D97-AF65-F5344CB8AC3E}">
        <p14:creationId xmlns:p14="http://schemas.microsoft.com/office/powerpoint/2010/main" val="3012465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1:14:00</a:t>
            </a:r>
          </a:p>
          <a:p>
            <a:r>
              <a:rPr lang="en-US" b="1" dirty="0"/>
              <a:t>And fund more studies</a:t>
            </a:r>
          </a:p>
        </p:txBody>
      </p:sp>
      <p:sp>
        <p:nvSpPr>
          <p:cNvPr id="4" name="Slide Number Placeholder 3"/>
          <p:cNvSpPr>
            <a:spLocks noGrp="1"/>
          </p:cNvSpPr>
          <p:nvPr>
            <p:ph type="sldNum" sz="quarter" idx="10"/>
          </p:nvPr>
        </p:nvSpPr>
        <p:spPr/>
        <p:txBody>
          <a:bodyPr/>
          <a:lstStyle/>
          <a:p>
            <a:fld id="{39ADEF1E-D69C-3244-A97E-8FFDA84BA5A4}" type="slidenum">
              <a:rPr lang="en-US" smtClean="0"/>
              <a:pPr/>
              <a:t>68</a:t>
            </a:fld>
            <a:endParaRPr lang="en-US" dirty="0"/>
          </a:p>
        </p:txBody>
      </p:sp>
    </p:spTree>
    <p:extLst>
      <p:ext uri="{BB962C8B-B14F-4D97-AF65-F5344CB8AC3E}">
        <p14:creationId xmlns:p14="http://schemas.microsoft.com/office/powerpoint/2010/main" val="329959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3:03</a:t>
            </a:r>
          </a:p>
          <a:p>
            <a:r>
              <a:rPr lang="en-US" dirty="0"/>
              <a:t>This is really to show</a:t>
            </a:r>
          </a:p>
        </p:txBody>
      </p:sp>
      <p:sp>
        <p:nvSpPr>
          <p:cNvPr id="4" name="Slide Number Placeholder 3"/>
          <p:cNvSpPr>
            <a:spLocks noGrp="1"/>
          </p:cNvSpPr>
          <p:nvPr>
            <p:ph type="sldNum" sz="quarter" idx="5"/>
          </p:nvPr>
        </p:nvSpPr>
        <p:spPr/>
        <p:txBody>
          <a:bodyPr/>
          <a:lstStyle/>
          <a:p>
            <a:fld id="{9446E1A8-6D11-D944-BA46-3CE3E43A53DE}" type="slidenum">
              <a:rPr lang="en-US" smtClean="0"/>
              <a:pPr/>
              <a:t>7</a:t>
            </a:fld>
            <a:endParaRPr lang="en-US" dirty="0"/>
          </a:p>
        </p:txBody>
      </p:sp>
    </p:spTree>
    <p:extLst>
      <p:ext uri="{BB962C8B-B14F-4D97-AF65-F5344CB8AC3E}">
        <p14:creationId xmlns:p14="http://schemas.microsoft.com/office/powerpoint/2010/main" val="78620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3:33:16</a:t>
            </a:r>
          </a:p>
          <a:p>
            <a:r>
              <a:rPr lang="en-US" dirty="0"/>
              <a:t>On Monday, we address</a:t>
            </a:r>
          </a:p>
        </p:txBody>
      </p:sp>
      <p:sp>
        <p:nvSpPr>
          <p:cNvPr id="4" name="Slide Number Placeholder 3"/>
          <p:cNvSpPr>
            <a:spLocks noGrp="1"/>
          </p:cNvSpPr>
          <p:nvPr>
            <p:ph type="sldNum" sz="quarter" idx="5"/>
          </p:nvPr>
        </p:nvSpPr>
        <p:spPr/>
        <p:txBody>
          <a:bodyPr/>
          <a:lstStyle/>
          <a:p>
            <a:fld id="{9446E1A8-6D11-D944-BA46-3CE3E43A53DE}" type="slidenum">
              <a:rPr lang="en-US" smtClean="0"/>
              <a:pPr/>
              <a:t>8</a:t>
            </a:fld>
            <a:endParaRPr lang="en-US" dirty="0"/>
          </a:p>
        </p:txBody>
      </p:sp>
    </p:spTree>
    <p:extLst>
      <p:ext uri="{BB962C8B-B14F-4D97-AF65-F5344CB8AC3E}">
        <p14:creationId xmlns:p14="http://schemas.microsoft.com/office/powerpoint/2010/main" val="127302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3:57</a:t>
            </a:r>
          </a:p>
          <a:p>
            <a:r>
              <a:rPr lang="en-US" dirty="0"/>
              <a:t>And then at the end </a:t>
            </a:r>
          </a:p>
        </p:txBody>
      </p:sp>
      <p:sp>
        <p:nvSpPr>
          <p:cNvPr id="4" name="Slide Number Placeholder 3"/>
          <p:cNvSpPr>
            <a:spLocks noGrp="1"/>
          </p:cNvSpPr>
          <p:nvPr>
            <p:ph type="sldNum" sz="quarter" idx="5"/>
          </p:nvPr>
        </p:nvSpPr>
        <p:spPr/>
        <p:txBody>
          <a:bodyPr/>
          <a:lstStyle/>
          <a:p>
            <a:fld id="{9446E1A8-6D11-D944-BA46-3CE3E43A53DE}" type="slidenum">
              <a:rPr lang="en-US" smtClean="0"/>
              <a:pPr/>
              <a:t>9</a:t>
            </a:fld>
            <a:endParaRPr lang="en-US" dirty="0"/>
          </a:p>
        </p:txBody>
      </p:sp>
    </p:spTree>
    <p:extLst>
      <p:ext uri="{BB962C8B-B14F-4D97-AF65-F5344CB8AC3E}">
        <p14:creationId xmlns:p14="http://schemas.microsoft.com/office/powerpoint/2010/main" val="110562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153102F-2735-DB46-B768-609981BD2116}"/>
              </a:ext>
            </a:extLst>
          </p:cNvPr>
          <p:cNvSpPr/>
          <p:nvPr userDrawn="1"/>
        </p:nvSpPr>
        <p:spPr>
          <a:xfrm>
            <a:off x="1" y="0"/>
            <a:ext cx="4604657" cy="5143500"/>
          </a:xfrm>
          <a:custGeom>
            <a:avLst/>
            <a:gdLst>
              <a:gd name="connsiteX0" fmla="*/ 0 w 7121063"/>
              <a:gd name="connsiteY0" fmla="*/ 0 h 6858000"/>
              <a:gd name="connsiteX1" fmla="*/ 3151480 w 7121063"/>
              <a:gd name="connsiteY1" fmla="*/ 0 h 6858000"/>
              <a:gd name="connsiteX2" fmla="*/ 7121063 w 7121063"/>
              <a:gd name="connsiteY2" fmla="*/ 4237905 h 6858000"/>
              <a:gd name="connsiteX3" fmla="*/ 4323864 w 7121063"/>
              <a:gd name="connsiteY3" fmla="*/ 6858000 h 6858000"/>
              <a:gd name="connsiteX4" fmla="*/ 0 w 7121063"/>
              <a:gd name="connsiteY4" fmla="*/ 6858000 h 6858000"/>
              <a:gd name="connsiteX5" fmla="*/ 0 w 712106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063" h="6858000">
                <a:moveTo>
                  <a:pt x="0" y="0"/>
                </a:moveTo>
                <a:lnTo>
                  <a:pt x="3151480" y="0"/>
                </a:lnTo>
                <a:lnTo>
                  <a:pt x="7121063" y="4237905"/>
                </a:lnTo>
                <a:lnTo>
                  <a:pt x="4323864" y="6858000"/>
                </a:lnTo>
                <a:lnTo>
                  <a:pt x="0" y="6858000"/>
                </a:lnTo>
                <a:lnTo>
                  <a:pt x="0" y="0"/>
                </a:lnTo>
                <a:close/>
              </a:path>
            </a:pathLst>
          </a:custGeom>
          <a:solidFill>
            <a:srgbClr val="38B5C4">
              <a:alpha val="69000"/>
            </a:srgbClr>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ight Triangle 8">
            <a:extLst>
              <a:ext uri="{FF2B5EF4-FFF2-40B4-BE49-F238E27FC236}">
                <a16:creationId xmlns:a16="http://schemas.microsoft.com/office/drawing/2014/main" id="{B196AE0F-0F61-8943-B25C-AE5D30821B18}"/>
              </a:ext>
            </a:extLst>
          </p:cNvPr>
          <p:cNvSpPr/>
          <p:nvPr userDrawn="1"/>
        </p:nvSpPr>
        <p:spPr>
          <a:xfrm flipV="1">
            <a:off x="1" y="-1"/>
            <a:ext cx="2800349" cy="2407363"/>
          </a:xfrm>
          <a:prstGeom prst="rtTriangle">
            <a:avLst/>
          </a:prstGeom>
          <a:solidFill>
            <a:schemeClr val="bg2"/>
          </a:solid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ight Triangle 12">
            <a:extLst>
              <a:ext uri="{FF2B5EF4-FFF2-40B4-BE49-F238E27FC236}">
                <a16:creationId xmlns:a16="http://schemas.microsoft.com/office/drawing/2014/main" id="{1302B573-AC73-7C4A-B25E-29A9CA2C17B5}"/>
              </a:ext>
            </a:extLst>
          </p:cNvPr>
          <p:cNvSpPr/>
          <p:nvPr userDrawn="1"/>
        </p:nvSpPr>
        <p:spPr>
          <a:xfrm rot="10800000" flipV="1">
            <a:off x="7744790" y="3700463"/>
            <a:ext cx="1399209" cy="1466619"/>
          </a:xfrm>
          <a:prstGeom prst="rtTriangle">
            <a:avLst/>
          </a:prstGeom>
          <a:solidFill>
            <a:srgbClr val="15335D"/>
          </a:solidFill>
          <a:ln>
            <a:noFill/>
          </a:ln>
          <a:effectLst>
            <a:outerShdw blurRad="177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2" name="Picture 21">
            <a:extLst>
              <a:ext uri="{FF2B5EF4-FFF2-40B4-BE49-F238E27FC236}">
                <a16:creationId xmlns:a16="http://schemas.microsoft.com/office/drawing/2014/main" id="{F418FC7D-5A6F-1248-A477-B3770770597F}"/>
              </a:ext>
            </a:extLst>
          </p:cNvPr>
          <p:cNvPicPr>
            <a:picLocks noChangeAspect="1"/>
          </p:cNvPicPr>
          <p:nvPr userDrawn="1"/>
        </p:nvPicPr>
        <p:blipFill>
          <a:blip r:embed="rId3"/>
          <a:stretch>
            <a:fillRect/>
          </a:stretch>
        </p:blipFill>
        <p:spPr>
          <a:xfrm>
            <a:off x="0" y="57987"/>
            <a:ext cx="1430769" cy="1430769"/>
          </a:xfrm>
          <a:prstGeom prst="rect">
            <a:avLst/>
          </a:prstGeom>
        </p:spPr>
      </p:pic>
      <p:sp>
        <p:nvSpPr>
          <p:cNvPr id="2" name="Title 1"/>
          <p:cNvSpPr>
            <a:spLocks noGrp="1"/>
          </p:cNvSpPr>
          <p:nvPr>
            <p:ph type="ctrTitle" hasCustomPrompt="1"/>
          </p:nvPr>
        </p:nvSpPr>
        <p:spPr>
          <a:xfrm>
            <a:off x="233683" y="2291487"/>
            <a:ext cx="4604658" cy="941796"/>
          </a:xfrm>
          <a:effectLst/>
        </p:spPr>
        <p:txBody>
          <a:bodyPr wrap="square" lIns="0" tIns="0" rIns="0" bIns="0" anchor="b">
            <a:spAutoFit/>
          </a:bodyPr>
          <a:lstStyle>
            <a:lvl1pPr algn="l">
              <a:defRPr sz="3600" b="1" cap="none" baseline="0">
                <a:solidFill>
                  <a:schemeClr val="bg2"/>
                </a:solidFill>
                <a:effectLst/>
              </a:defRPr>
            </a:lvl1pPr>
          </a:lstStyle>
          <a:p>
            <a:r>
              <a:rPr lang="en-US" dirty="0"/>
              <a:t>Click to edit</a:t>
            </a:r>
            <a:br>
              <a:rPr lang="en-US" dirty="0"/>
            </a:br>
            <a:r>
              <a:rPr lang="en-US" dirty="0"/>
              <a:t>master title style</a:t>
            </a:r>
          </a:p>
        </p:txBody>
      </p:sp>
      <p:sp>
        <p:nvSpPr>
          <p:cNvPr id="3" name="Subtitle 2"/>
          <p:cNvSpPr>
            <a:spLocks noGrp="1"/>
          </p:cNvSpPr>
          <p:nvPr>
            <p:ph type="subTitle" idx="1" hasCustomPrompt="1"/>
          </p:nvPr>
        </p:nvSpPr>
        <p:spPr>
          <a:xfrm>
            <a:off x="233682" y="3302191"/>
            <a:ext cx="4604657" cy="732508"/>
          </a:xfrm>
          <a:effectLst/>
        </p:spPr>
        <p:txBody>
          <a:bodyPr wrap="square" lIns="0" tIns="0" rIns="0" bIns="0">
            <a:spAutoFit/>
          </a:bodyPr>
          <a:lstStyle>
            <a:lvl1pPr marL="0" indent="0" algn="l">
              <a:spcBef>
                <a:spcPts val="300"/>
              </a:spcBef>
              <a:buNone/>
              <a:defRPr sz="2800">
                <a:solidFill>
                  <a:schemeClr val="accent4"/>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endParaRPr dirty="0"/>
          </a:p>
        </p:txBody>
      </p:sp>
      <p:sp>
        <p:nvSpPr>
          <p:cNvPr id="5" name="TextBox 4">
            <a:extLst>
              <a:ext uri="{FF2B5EF4-FFF2-40B4-BE49-F238E27FC236}">
                <a16:creationId xmlns:a16="http://schemas.microsoft.com/office/drawing/2014/main" id="{02CA473B-8C0B-9446-A6EE-871682E848EC}"/>
              </a:ext>
            </a:extLst>
          </p:cNvPr>
          <p:cNvSpPr txBox="1"/>
          <p:nvPr userDrawn="1"/>
        </p:nvSpPr>
        <p:spPr>
          <a:xfrm>
            <a:off x="8309222" y="4507570"/>
            <a:ext cx="793807" cy="230832"/>
          </a:xfrm>
          <a:prstGeom prst="rect">
            <a:avLst/>
          </a:prstGeom>
          <a:noFill/>
        </p:spPr>
        <p:txBody>
          <a:bodyPr wrap="none" rtlCol="0">
            <a:spAutoFit/>
          </a:bodyPr>
          <a:lstStyle/>
          <a:p>
            <a:r>
              <a:rPr lang="en-US" sz="900" dirty="0">
                <a:solidFill>
                  <a:schemeClr val="bg2"/>
                </a:solidFill>
              </a:rPr>
              <a:t>Provided by</a:t>
            </a:r>
          </a:p>
        </p:txBody>
      </p:sp>
      <p:sp>
        <p:nvSpPr>
          <p:cNvPr id="24" name="TextBox 23">
            <a:extLst>
              <a:ext uri="{FF2B5EF4-FFF2-40B4-BE49-F238E27FC236}">
                <a16:creationId xmlns:a16="http://schemas.microsoft.com/office/drawing/2014/main" id="{B80F8E11-349B-1249-9E8B-76FB11B69EE3}"/>
              </a:ext>
            </a:extLst>
          </p:cNvPr>
          <p:cNvSpPr txBox="1"/>
          <p:nvPr userDrawn="1"/>
        </p:nvSpPr>
        <p:spPr>
          <a:xfrm>
            <a:off x="87131" y="4760487"/>
            <a:ext cx="134363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dirty="0">
                <a:solidFill>
                  <a:schemeClr val="accent3">
                    <a:lumMod val="20000"/>
                    <a:lumOff val="80000"/>
                  </a:schemeClr>
                </a:solidFill>
              </a:rPr>
              <a:t>#MondayNightIBD</a:t>
            </a:r>
          </a:p>
        </p:txBody>
      </p:sp>
      <p:pic>
        <p:nvPicPr>
          <p:cNvPr id="25" name="Picture 24">
            <a:extLst>
              <a:ext uri="{FF2B5EF4-FFF2-40B4-BE49-F238E27FC236}">
                <a16:creationId xmlns:a16="http://schemas.microsoft.com/office/drawing/2014/main" id="{25CF7BE7-17F6-DC40-8289-1B5757463868}"/>
              </a:ext>
            </a:extLst>
          </p:cNvPr>
          <p:cNvPicPr>
            <a:picLocks noChangeAspect="1"/>
          </p:cNvPicPr>
          <p:nvPr userDrawn="1"/>
        </p:nvPicPr>
        <p:blipFill>
          <a:blip r:embed="rId4"/>
          <a:stretch>
            <a:fillRect/>
          </a:stretch>
        </p:blipFill>
        <p:spPr>
          <a:xfrm>
            <a:off x="8252750" y="4745025"/>
            <a:ext cx="751292" cy="2693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 no art">
    <p:spTree>
      <p:nvGrpSpPr>
        <p:cNvPr id="1" name=""/>
        <p:cNvGrpSpPr/>
        <p:nvPr/>
      </p:nvGrpSpPr>
      <p:grpSpPr>
        <a:xfrm>
          <a:off x="0" y="0"/>
          <a:ext cx="0" cy="0"/>
          <a:chOff x="0" y="0"/>
          <a:chExt cx="0" cy="0"/>
        </a:xfrm>
      </p:grpSpPr>
      <p:sp>
        <p:nvSpPr>
          <p:cNvPr id="4" name="Rectangle 3"/>
          <p:cNvSpPr/>
          <p:nvPr userDrawn="1"/>
        </p:nvSpPr>
        <p:spPr>
          <a:xfrm>
            <a:off x="0" y="-144966"/>
            <a:ext cx="9144000" cy="1529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12233" y="190852"/>
            <a:ext cx="8474927" cy="563231"/>
          </a:xfrm>
          <a:effectLst/>
        </p:spPr>
        <p:txBody>
          <a:bodyPr/>
          <a:lstStyle>
            <a:lvl1pPr>
              <a:defRPr>
                <a:solidFill>
                  <a:schemeClr val="accent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312234" y="939738"/>
            <a:ext cx="8474926" cy="1844095"/>
          </a:xfrm>
        </p:spPr>
        <p:txBody>
          <a:bodyPr wrap="square">
            <a:spAutoFit/>
          </a:bodyPr>
          <a:lstStyle>
            <a:lvl1pPr>
              <a:buClr>
                <a:schemeClr val="accent1"/>
              </a:buClr>
              <a:defRPr/>
            </a:lvl1pPr>
            <a:lvl2pPr marL="739775" indent="-282575">
              <a:buClr>
                <a:schemeClr val="accent2"/>
              </a:buClr>
              <a:buFont typeface="Arial"/>
              <a:buChar char="●"/>
              <a:defRPr/>
            </a:lvl2pPr>
            <a:lvl3pPr marL="1078992" indent="-283464">
              <a:buClr>
                <a:schemeClr val="accent3"/>
              </a:buClr>
              <a:buFont typeface="Lucida Grande"/>
              <a:buChar char="-"/>
              <a:defRPr/>
            </a:lvl3pPr>
            <a:lvl4pPr marL="1481328" indent="-283464">
              <a:buClr>
                <a:schemeClr val="accent3"/>
              </a:buClr>
              <a:buFont typeface="Lucida Grande"/>
              <a:buChar char="-"/>
              <a:defRPr/>
            </a:lvl4pPr>
            <a:lvl5pPr marL="1883664" indent="-283464">
              <a:buClr>
                <a:schemeClr val="accent3"/>
              </a:buClr>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11"/>
          <p:cNvSpPr>
            <a:spLocks noGrp="1"/>
          </p:cNvSpPr>
          <p:nvPr>
            <p:ph type="body" sz="quarter" idx="11" hasCustomPrompt="1"/>
          </p:nvPr>
        </p:nvSpPr>
        <p:spPr>
          <a:xfrm>
            <a:off x="0" y="4838509"/>
            <a:ext cx="9144000" cy="315471"/>
          </a:xfrm>
        </p:spPr>
        <p:txBody>
          <a:bodyPr lIns="347472" tIns="0" rIns="0" bIns="182880" anchor="b" anchorCtr="0">
            <a:spAutoFit/>
          </a:bodyPr>
          <a:lstStyle>
            <a:lvl1pPr marL="0" indent="0">
              <a:spcBef>
                <a:spcPts val="300"/>
              </a:spcBef>
              <a:buNone/>
              <a:defRPr sz="1000" baseline="0">
                <a:solidFill>
                  <a:srgbClr val="021962"/>
                </a:solidFill>
              </a:defRPr>
            </a:lvl1pPr>
          </a:lstStyle>
          <a:p>
            <a:pPr lvl="0"/>
            <a:r>
              <a:rPr lang="en-US" dirty="0"/>
              <a:t>Click here to edit Master text styles</a:t>
            </a:r>
          </a:p>
        </p:txBody>
      </p:sp>
    </p:spTree>
    <p:extLst>
      <p:ext uri="{BB962C8B-B14F-4D97-AF65-F5344CB8AC3E}">
        <p14:creationId xmlns:p14="http://schemas.microsoft.com/office/powerpoint/2010/main" val="99674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9AE9B2-B3F1-7545-9628-B1316E4151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4001" cy="5143501"/>
          </a:xfrm>
          <a:prstGeom prst="rect">
            <a:avLst/>
          </a:prstGeom>
        </p:spPr>
      </p:pic>
      <p:sp>
        <p:nvSpPr>
          <p:cNvPr id="2" name="Title 1"/>
          <p:cNvSpPr>
            <a:spLocks noGrp="1"/>
          </p:cNvSpPr>
          <p:nvPr>
            <p:ph type="title" hasCustomPrompt="1"/>
          </p:nvPr>
        </p:nvSpPr>
        <p:spPr>
          <a:xfrm>
            <a:off x="749870" y="414324"/>
            <a:ext cx="7771961" cy="510909"/>
          </a:xfrm>
          <a:effectLst/>
        </p:spPr>
        <p:txBody>
          <a:bodyPr wrap="square" lIns="0">
            <a:spAutoFit/>
          </a:bodyPr>
          <a:lstStyle>
            <a:lvl1pPr>
              <a:defRPr sz="3200">
                <a:solidFill>
                  <a:schemeClr val="accent1"/>
                </a:solidFill>
                <a:effectLst/>
              </a:defRPr>
            </a:lvl1pPr>
          </a:lstStyle>
          <a:p>
            <a:r>
              <a:rPr lang="en-US" dirty="0"/>
              <a:t>Click to Edit Master Title Style</a:t>
            </a:r>
          </a:p>
        </p:txBody>
      </p:sp>
      <p:sp>
        <p:nvSpPr>
          <p:cNvPr id="3" name="Content Placeholder 2"/>
          <p:cNvSpPr>
            <a:spLocks noGrp="1"/>
          </p:cNvSpPr>
          <p:nvPr>
            <p:ph idx="1"/>
          </p:nvPr>
        </p:nvSpPr>
        <p:spPr>
          <a:xfrm>
            <a:off x="749869" y="925233"/>
            <a:ext cx="7771961" cy="466281"/>
          </a:xfrm>
        </p:spPr>
        <p:txBody>
          <a:bodyPr wrap="square" lIns="0" rIns="0">
            <a:spAutoFit/>
          </a:bodyPr>
          <a:lstStyle>
            <a:lvl1pPr marL="9525" indent="0">
              <a:buFont typeface="Arial" panose="020B0604020202020204" pitchFamily="34" charset="0"/>
              <a:buNone/>
              <a:defRPr sz="2800" b="0"/>
            </a:lvl1pPr>
            <a:lvl2pPr marL="9525" indent="0">
              <a:buClr>
                <a:schemeClr val="accent3"/>
              </a:buClr>
              <a:buSzPct val="115000"/>
              <a:buFont typeface="Lucida Grande"/>
              <a:buNone/>
              <a:tabLst/>
              <a:defRPr/>
            </a:lvl2pPr>
            <a:lvl3pPr marL="9525" indent="0">
              <a:buClr>
                <a:schemeClr val="accent4"/>
              </a:buClr>
              <a:buFont typeface="Arial" panose="020B0604020202020204" pitchFamily="34" charset="0"/>
              <a:buNone/>
              <a:defRPr/>
            </a:lvl3pPr>
            <a:lvl4pPr marL="9525" indent="0">
              <a:buClr>
                <a:schemeClr val="accent4"/>
              </a:buClr>
              <a:buFont typeface="Arial" panose="020B0604020202020204" pitchFamily="34" charset="0"/>
              <a:buNone/>
              <a:defRPr/>
            </a:lvl4pPr>
            <a:lvl5pPr marL="9525" indent="0">
              <a:buClr>
                <a:schemeClr val="accent4"/>
              </a:buClr>
              <a:buFont typeface="Arial" panose="020B0604020202020204" pitchFamily="34" charset="0"/>
              <a:buNone/>
              <a:defRPr/>
            </a:lvl5pPr>
          </a:lstStyle>
          <a:p>
            <a:pPr lvl="0"/>
            <a:r>
              <a:rPr lang="en-US" dirty="0"/>
              <a:t>Click to edit Master text styles</a:t>
            </a:r>
          </a:p>
        </p:txBody>
      </p:sp>
      <p:sp>
        <p:nvSpPr>
          <p:cNvPr id="5" name="Picture Placeholder 4">
            <a:extLst>
              <a:ext uri="{FF2B5EF4-FFF2-40B4-BE49-F238E27FC236}">
                <a16:creationId xmlns:a16="http://schemas.microsoft.com/office/drawing/2014/main" id="{44E21FFE-2365-2742-8B58-9AC7FC18CC80}"/>
              </a:ext>
            </a:extLst>
          </p:cNvPr>
          <p:cNvSpPr>
            <a:spLocks noGrp="1"/>
          </p:cNvSpPr>
          <p:nvPr>
            <p:ph type="pic" sz="quarter" idx="11"/>
          </p:nvPr>
        </p:nvSpPr>
        <p:spPr>
          <a:xfrm>
            <a:off x="7123814" y="552597"/>
            <a:ext cx="1136945" cy="1339998"/>
          </a:xfrm>
          <a:ln w="25400">
            <a:solidFill>
              <a:schemeClr val="accent2"/>
            </a:solidFill>
          </a:ln>
          <a:effectLst>
            <a:outerShdw blurRad="50800" dist="38100" dir="2700000" algn="tl" rotWithShape="0">
              <a:prstClr val="black">
                <a:alpha val="40000"/>
              </a:prstClr>
            </a:outerShdw>
          </a:effectLst>
        </p:spPr>
        <p:txBody>
          <a:bodyPr/>
          <a:lstStyle>
            <a:lvl1pPr marL="0" indent="0">
              <a:buNone/>
              <a:defRPr sz="1600"/>
            </a:lvl1pPr>
          </a:lstStyle>
          <a:p>
            <a:r>
              <a:rPr lang="en-US" dirty="0"/>
              <a:t>Click icon to add picture</a:t>
            </a:r>
          </a:p>
        </p:txBody>
      </p:sp>
      <p:pic>
        <p:nvPicPr>
          <p:cNvPr id="8" name="Picture 7">
            <a:extLst>
              <a:ext uri="{FF2B5EF4-FFF2-40B4-BE49-F238E27FC236}">
                <a16:creationId xmlns:a16="http://schemas.microsoft.com/office/drawing/2014/main" id="{D63E54CD-7486-FA46-9ECF-8F7CD3BAA4C1}"/>
              </a:ext>
            </a:extLst>
          </p:cNvPr>
          <p:cNvPicPr>
            <a:picLocks noChangeAspect="1"/>
          </p:cNvPicPr>
          <p:nvPr userDrawn="1"/>
        </p:nvPicPr>
        <p:blipFill>
          <a:blip r:embed="rId3">
            <a:alphaModFix amt="35000"/>
          </a:blip>
          <a:stretch>
            <a:fillRect/>
          </a:stretch>
        </p:blipFill>
        <p:spPr>
          <a:xfrm>
            <a:off x="7377517" y="4372688"/>
            <a:ext cx="608600" cy="218215"/>
          </a:xfrm>
          <a:prstGeom prst="rect">
            <a:avLst/>
          </a:prstGeom>
        </p:spPr>
      </p:pic>
      <p:pic>
        <p:nvPicPr>
          <p:cNvPr id="9" name="Picture 8">
            <a:extLst>
              <a:ext uri="{FF2B5EF4-FFF2-40B4-BE49-F238E27FC236}">
                <a16:creationId xmlns:a16="http://schemas.microsoft.com/office/drawing/2014/main" id="{17B5919E-4079-7F40-8B6D-1CCBAFB36764}"/>
              </a:ext>
            </a:extLst>
          </p:cNvPr>
          <p:cNvPicPr>
            <a:picLocks noChangeAspect="1"/>
          </p:cNvPicPr>
          <p:nvPr userDrawn="1"/>
        </p:nvPicPr>
        <p:blipFill>
          <a:blip r:embed="rId4">
            <a:alphaModFix amt="50000"/>
          </a:blip>
          <a:stretch>
            <a:fillRect/>
          </a:stretch>
        </p:blipFill>
        <p:spPr>
          <a:xfrm>
            <a:off x="8025194" y="4150608"/>
            <a:ext cx="471129" cy="471129"/>
          </a:xfrm>
          <a:prstGeom prst="rect">
            <a:avLst/>
          </a:prstGeom>
        </p:spPr>
      </p:pic>
    </p:spTree>
    <p:extLst>
      <p:ext uri="{BB962C8B-B14F-4D97-AF65-F5344CB8AC3E}">
        <p14:creationId xmlns:p14="http://schemas.microsoft.com/office/powerpoint/2010/main" val="89576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018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illboar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2467C-DD5C-9446-9E12-55542D2F5DC3}"/>
              </a:ext>
            </a:extLst>
          </p:cNvPr>
          <p:cNvSpPr>
            <a:spLocks noGrp="1"/>
          </p:cNvSpPr>
          <p:nvPr>
            <p:ph type="title"/>
          </p:nvPr>
        </p:nvSpPr>
        <p:spPr>
          <a:xfrm>
            <a:off x="312234" y="2051034"/>
            <a:ext cx="8530684" cy="563231"/>
          </a:xfrm>
        </p:spPr>
        <p:txBody>
          <a:bodyPr/>
          <a:lstStyle>
            <a:lvl1pPr algn="ctr">
              <a:defRPr/>
            </a:lvl1pPr>
          </a:lstStyle>
          <a:p>
            <a:r>
              <a:rPr lang="en-US"/>
              <a:t>Click to edit Master title style</a:t>
            </a:r>
          </a:p>
        </p:txBody>
      </p:sp>
      <p:pic>
        <p:nvPicPr>
          <p:cNvPr id="3" name="Picture 2">
            <a:extLst>
              <a:ext uri="{FF2B5EF4-FFF2-40B4-BE49-F238E27FC236}">
                <a16:creationId xmlns:a16="http://schemas.microsoft.com/office/drawing/2014/main" id="{0F2C0261-A078-AC4B-B3F2-6D624ADBC835}"/>
              </a:ext>
            </a:extLst>
          </p:cNvPr>
          <p:cNvPicPr>
            <a:picLocks noChangeAspect="1"/>
          </p:cNvPicPr>
          <p:nvPr userDrawn="1"/>
        </p:nvPicPr>
        <p:blipFill>
          <a:blip r:embed="rId3">
            <a:alphaModFix amt="50000"/>
          </a:blip>
          <a:stretch>
            <a:fillRect/>
          </a:stretch>
        </p:blipFill>
        <p:spPr>
          <a:xfrm>
            <a:off x="7950200" y="4637648"/>
            <a:ext cx="901698" cy="32330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D1FDD134-4437-874C-AA81-61E6A4CF3856}"/>
              </a:ext>
            </a:extLst>
          </p:cNvPr>
          <p:cNvPicPr>
            <a:picLocks noChangeAspect="1"/>
          </p:cNvPicPr>
          <p:nvPr userDrawn="1"/>
        </p:nvPicPr>
        <p:blipFill>
          <a:blip r:embed="rId4">
            <a:alphaModFix amt="50000"/>
          </a:blip>
          <a:stretch>
            <a:fillRect/>
          </a:stretch>
        </p:blipFill>
        <p:spPr>
          <a:xfrm>
            <a:off x="7513675" y="4253897"/>
            <a:ext cx="1575954" cy="420254"/>
          </a:xfrm>
          <a:prstGeom prst="rect">
            <a:avLst/>
          </a:prstGeom>
        </p:spPr>
      </p:pic>
    </p:spTree>
    <p:extLst>
      <p:ext uri="{BB962C8B-B14F-4D97-AF65-F5344CB8AC3E}">
        <p14:creationId xmlns:p14="http://schemas.microsoft.com/office/powerpoint/2010/main" val="58319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518E63-7D6C-094B-8829-0103D9A90E3B}"/>
              </a:ext>
            </a:extLst>
          </p:cNvPr>
          <p:cNvSpPr/>
          <p:nvPr userDrawn="1"/>
        </p:nvSpPr>
        <p:spPr>
          <a:xfrm>
            <a:off x="0" y="-1"/>
            <a:ext cx="9143999" cy="514350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F6EA1821-6359-8349-B632-030E93AEE0E8}"/>
              </a:ext>
            </a:extLst>
          </p:cNvPr>
          <p:cNvSpPr/>
          <p:nvPr userDrawn="1"/>
        </p:nvSpPr>
        <p:spPr>
          <a:xfrm>
            <a:off x="1" y="0"/>
            <a:ext cx="3090439" cy="5143500"/>
          </a:xfrm>
          <a:custGeom>
            <a:avLst/>
            <a:gdLst>
              <a:gd name="connsiteX0" fmla="*/ 0 w 7121063"/>
              <a:gd name="connsiteY0" fmla="*/ 0 h 6858000"/>
              <a:gd name="connsiteX1" fmla="*/ 3151480 w 7121063"/>
              <a:gd name="connsiteY1" fmla="*/ 0 h 6858000"/>
              <a:gd name="connsiteX2" fmla="*/ 7121063 w 7121063"/>
              <a:gd name="connsiteY2" fmla="*/ 4237905 h 6858000"/>
              <a:gd name="connsiteX3" fmla="*/ 4323864 w 7121063"/>
              <a:gd name="connsiteY3" fmla="*/ 6858000 h 6858000"/>
              <a:gd name="connsiteX4" fmla="*/ 0 w 7121063"/>
              <a:gd name="connsiteY4" fmla="*/ 6858000 h 6858000"/>
              <a:gd name="connsiteX5" fmla="*/ 0 w 712106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063" h="6858000">
                <a:moveTo>
                  <a:pt x="0" y="0"/>
                </a:moveTo>
                <a:lnTo>
                  <a:pt x="3151480" y="0"/>
                </a:lnTo>
                <a:lnTo>
                  <a:pt x="7121063" y="4237905"/>
                </a:lnTo>
                <a:lnTo>
                  <a:pt x="4323864" y="6858000"/>
                </a:lnTo>
                <a:lnTo>
                  <a:pt x="0" y="6858000"/>
                </a:lnTo>
                <a:lnTo>
                  <a:pt x="0" y="0"/>
                </a:lnTo>
                <a:close/>
              </a:path>
            </a:pathLst>
          </a:custGeom>
          <a:solidFill>
            <a:srgbClr val="38B5C4">
              <a:alpha val="69000"/>
            </a:srgbClr>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746C0F61-494C-2D42-801F-EF946267559A}"/>
              </a:ext>
            </a:extLst>
          </p:cNvPr>
          <p:cNvSpPr>
            <a:spLocks noGrp="1"/>
          </p:cNvSpPr>
          <p:nvPr>
            <p:ph type="title"/>
          </p:nvPr>
        </p:nvSpPr>
        <p:spPr>
          <a:xfrm>
            <a:off x="2800350" y="686615"/>
            <a:ext cx="6042567" cy="1034129"/>
          </a:xfrm>
          <a:effectLst/>
        </p:spPr>
        <p:txBody>
          <a:bodyPr/>
          <a:lstStyle>
            <a:lvl1pPr algn="r">
              <a:defRPr>
                <a:solidFill>
                  <a:schemeClr val="bg2"/>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4" name="Right Triangle 3">
            <a:extLst>
              <a:ext uri="{FF2B5EF4-FFF2-40B4-BE49-F238E27FC236}">
                <a16:creationId xmlns:a16="http://schemas.microsoft.com/office/drawing/2014/main" id="{639699E1-2E38-994C-878E-BB758E14BB23}"/>
              </a:ext>
            </a:extLst>
          </p:cNvPr>
          <p:cNvSpPr/>
          <p:nvPr userDrawn="1"/>
        </p:nvSpPr>
        <p:spPr>
          <a:xfrm flipV="1">
            <a:off x="1" y="-1"/>
            <a:ext cx="2800349" cy="2407363"/>
          </a:xfrm>
          <a:prstGeom prst="rtTriangle">
            <a:avLst/>
          </a:prstGeom>
          <a:solidFill>
            <a:schemeClr val="bg2"/>
          </a:solid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6" name="Picture 5">
            <a:extLst>
              <a:ext uri="{FF2B5EF4-FFF2-40B4-BE49-F238E27FC236}">
                <a16:creationId xmlns:a16="http://schemas.microsoft.com/office/drawing/2014/main" id="{5ACC1748-F88C-3E4F-BBDD-83E819F5390C}"/>
              </a:ext>
            </a:extLst>
          </p:cNvPr>
          <p:cNvPicPr>
            <a:picLocks noChangeAspect="1"/>
          </p:cNvPicPr>
          <p:nvPr userDrawn="1"/>
        </p:nvPicPr>
        <p:blipFill>
          <a:blip r:embed="rId2"/>
          <a:stretch>
            <a:fillRect/>
          </a:stretch>
        </p:blipFill>
        <p:spPr>
          <a:xfrm>
            <a:off x="0" y="57987"/>
            <a:ext cx="1430769" cy="1430769"/>
          </a:xfrm>
          <a:prstGeom prst="rect">
            <a:avLst/>
          </a:prstGeom>
        </p:spPr>
      </p:pic>
      <p:sp>
        <p:nvSpPr>
          <p:cNvPr id="10" name="Right Triangle 9">
            <a:extLst>
              <a:ext uri="{FF2B5EF4-FFF2-40B4-BE49-F238E27FC236}">
                <a16:creationId xmlns:a16="http://schemas.microsoft.com/office/drawing/2014/main" id="{4F126181-D95A-BF40-B642-756181E9F549}"/>
              </a:ext>
            </a:extLst>
          </p:cNvPr>
          <p:cNvSpPr/>
          <p:nvPr userDrawn="1"/>
        </p:nvSpPr>
        <p:spPr>
          <a:xfrm rot="10800000" flipV="1">
            <a:off x="7744790" y="3700463"/>
            <a:ext cx="1399209" cy="1466619"/>
          </a:xfrm>
          <a:prstGeom prst="rtTriangle">
            <a:avLst/>
          </a:prstGeom>
          <a:solidFill>
            <a:schemeClr val="accent1"/>
          </a:solidFill>
          <a:ln>
            <a:noFill/>
          </a:ln>
          <a:effectLst>
            <a:outerShdw blurRad="177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Text Placeholder 11">
            <a:extLst>
              <a:ext uri="{FF2B5EF4-FFF2-40B4-BE49-F238E27FC236}">
                <a16:creationId xmlns:a16="http://schemas.microsoft.com/office/drawing/2014/main" id="{62A66530-15C4-AB4E-AA2C-66CC3CFA42A8}"/>
              </a:ext>
            </a:extLst>
          </p:cNvPr>
          <p:cNvSpPr>
            <a:spLocks noGrp="1"/>
          </p:cNvSpPr>
          <p:nvPr>
            <p:ph type="body" sz="quarter" idx="10"/>
          </p:nvPr>
        </p:nvSpPr>
        <p:spPr>
          <a:xfrm>
            <a:off x="2800350" y="1920875"/>
            <a:ext cx="6054725" cy="1779588"/>
          </a:xfrm>
        </p:spPr>
        <p:txBody>
          <a:bodyPr/>
          <a:lstStyle>
            <a:lvl1pPr marL="0" indent="0" algn="r">
              <a:buFontTx/>
              <a:buNone/>
              <a:defRPr>
                <a:solidFill>
                  <a:schemeClr val="accent3"/>
                </a:solidFill>
              </a:defRPr>
            </a:lvl1pPr>
            <a:lvl2pPr marL="457200" indent="0" algn="r">
              <a:buFontTx/>
              <a:buNone/>
              <a:defRPr/>
            </a:lvl2pPr>
            <a:lvl3pPr marL="795528" indent="0" algn="r">
              <a:buFontTx/>
              <a:buNone/>
              <a:defRPr/>
            </a:lvl3pPr>
            <a:lvl4pPr marL="1197864" indent="0" algn="r">
              <a:buFontTx/>
              <a:buNone/>
              <a:defRPr/>
            </a:lvl4pPr>
            <a:lvl5pPr marL="1600200" indent="0" algn="r">
              <a:buFontTx/>
              <a:buNone/>
              <a:defRPr/>
            </a:lvl5pPr>
          </a:lstStyle>
          <a:p>
            <a:pPr lvl="0"/>
            <a:r>
              <a:rPr lang="en-US"/>
              <a:t>Click to edit Master text styles</a:t>
            </a:r>
          </a:p>
        </p:txBody>
      </p:sp>
      <p:sp>
        <p:nvSpPr>
          <p:cNvPr id="16" name="TextBox 15">
            <a:extLst>
              <a:ext uri="{FF2B5EF4-FFF2-40B4-BE49-F238E27FC236}">
                <a16:creationId xmlns:a16="http://schemas.microsoft.com/office/drawing/2014/main" id="{6FB737C0-4EF3-CF44-AB6D-9618B59C8858}"/>
              </a:ext>
            </a:extLst>
          </p:cNvPr>
          <p:cNvSpPr txBox="1"/>
          <p:nvPr userDrawn="1"/>
        </p:nvSpPr>
        <p:spPr>
          <a:xfrm>
            <a:off x="8292746" y="4491094"/>
            <a:ext cx="793807" cy="230832"/>
          </a:xfrm>
          <a:prstGeom prst="rect">
            <a:avLst/>
          </a:prstGeom>
          <a:noFill/>
        </p:spPr>
        <p:txBody>
          <a:bodyPr wrap="none" rtlCol="0">
            <a:spAutoFit/>
          </a:bodyPr>
          <a:lstStyle/>
          <a:p>
            <a:r>
              <a:rPr lang="en-US" sz="900" dirty="0">
                <a:solidFill>
                  <a:schemeClr val="bg2"/>
                </a:solidFill>
              </a:rPr>
              <a:t>Provided by</a:t>
            </a:r>
          </a:p>
        </p:txBody>
      </p:sp>
      <p:pic>
        <p:nvPicPr>
          <p:cNvPr id="18" name="Picture 17">
            <a:extLst>
              <a:ext uri="{FF2B5EF4-FFF2-40B4-BE49-F238E27FC236}">
                <a16:creationId xmlns:a16="http://schemas.microsoft.com/office/drawing/2014/main" id="{5A057BE2-B9BC-2642-880D-9FE52228B9B2}"/>
              </a:ext>
            </a:extLst>
          </p:cNvPr>
          <p:cNvPicPr>
            <a:picLocks noChangeAspect="1"/>
          </p:cNvPicPr>
          <p:nvPr userDrawn="1"/>
        </p:nvPicPr>
        <p:blipFill>
          <a:blip r:embed="rId3"/>
          <a:stretch>
            <a:fillRect/>
          </a:stretch>
        </p:blipFill>
        <p:spPr>
          <a:xfrm>
            <a:off x="8246586" y="4719928"/>
            <a:ext cx="793807" cy="284622"/>
          </a:xfrm>
          <a:prstGeom prst="rect">
            <a:avLst/>
          </a:prstGeom>
        </p:spPr>
      </p:pic>
      <p:sp>
        <p:nvSpPr>
          <p:cNvPr id="13" name="TextBox 12">
            <a:extLst>
              <a:ext uri="{FF2B5EF4-FFF2-40B4-BE49-F238E27FC236}">
                <a16:creationId xmlns:a16="http://schemas.microsoft.com/office/drawing/2014/main" id="{6171F815-EF1A-4945-91D8-F30E0F6DC56A}"/>
              </a:ext>
            </a:extLst>
          </p:cNvPr>
          <p:cNvSpPr txBox="1"/>
          <p:nvPr userDrawn="1"/>
        </p:nvSpPr>
        <p:spPr>
          <a:xfrm>
            <a:off x="87131" y="4760487"/>
            <a:ext cx="134363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dirty="0">
                <a:solidFill>
                  <a:schemeClr val="accent3">
                    <a:lumMod val="20000"/>
                    <a:lumOff val="80000"/>
                  </a:schemeClr>
                </a:solidFill>
              </a:rPr>
              <a:t>#MondayNightIBD</a:t>
            </a:r>
          </a:p>
        </p:txBody>
      </p:sp>
    </p:spTree>
    <p:extLst>
      <p:ext uri="{BB962C8B-B14F-4D97-AF65-F5344CB8AC3E}">
        <p14:creationId xmlns:p14="http://schemas.microsoft.com/office/powerpoint/2010/main" val="1213827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a:outerShdw blurRad="50800" dist="38100" dir="2700000" algn="tl" rotWithShape="0">
              <a:prstClr val="black">
                <a:alpha val="40000"/>
              </a:prstClr>
            </a:outerShdw>
          </a:effectLst>
        </p:spPr>
        <p:txBody>
          <a:bodyPr>
            <a:spAutoFit/>
          </a:bodyPr>
          <a:lstStyle/>
          <a:p>
            <a:r>
              <a:rPr lang="en-US" dirty="0"/>
              <a:t>Click to edit master title style</a:t>
            </a:r>
          </a:p>
        </p:txBody>
      </p:sp>
      <p:sp>
        <p:nvSpPr>
          <p:cNvPr id="3" name="Content Placeholder 2"/>
          <p:cNvSpPr>
            <a:spLocks noGrp="1"/>
          </p:cNvSpPr>
          <p:nvPr>
            <p:ph idx="1"/>
          </p:nvPr>
        </p:nvSpPr>
        <p:spPr>
          <a:xfrm>
            <a:off x="312233" y="997458"/>
            <a:ext cx="8564137" cy="1844095"/>
          </a:xfrm>
        </p:spPr>
        <p:txBody>
          <a:bodyPr wrap="square">
            <a:spAutoFit/>
          </a:bodyPr>
          <a:lstStyle>
            <a:lvl2pPr marL="739775" indent="-282575">
              <a:buClr>
                <a:schemeClr val="accent2"/>
              </a:buClr>
              <a:buFont typeface="Arial"/>
              <a:buChar char="●"/>
              <a:defRPr/>
            </a:lvl2pPr>
            <a:lvl3pPr marL="1078992" indent="-283464">
              <a:buClr>
                <a:schemeClr val="accent3"/>
              </a:buClr>
              <a:buFont typeface="Lucida Grande"/>
              <a:buChar char="-"/>
              <a:defRPr/>
            </a:lvl3pPr>
            <a:lvl4pPr marL="1481328" indent="-283464">
              <a:buClr>
                <a:schemeClr val="accent3"/>
              </a:buClr>
              <a:buFont typeface="Lucida Grande"/>
              <a:buChar char="-"/>
              <a:defRPr/>
            </a:lvl4pPr>
            <a:lvl5pPr marL="1883664" indent="-283464">
              <a:buClr>
                <a:schemeClr val="accent3"/>
              </a:buClr>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6"/>
          <p:cNvSpPr>
            <a:spLocks noGrp="1"/>
          </p:cNvSpPr>
          <p:nvPr>
            <p:ph type="body" sz="quarter" idx="10"/>
          </p:nvPr>
        </p:nvSpPr>
        <p:spPr>
          <a:xfrm>
            <a:off x="0" y="4821489"/>
            <a:ext cx="9144000" cy="322011"/>
          </a:xfrm>
        </p:spPr>
        <p:txBody>
          <a:bodyPr vert="horz" wrap="square" lIns="342900" tIns="0" rIns="0" bIns="182880" rtlCol="0" anchor="b" anchorCtr="0">
            <a:spAutoFit/>
          </a:bodyPr>
          <a:lstStyle>
            <a:lvl1pPr>
              <a:spcBef>
                <a:spcPts val="300"/>
              </a:spcBef>
              <a:buNone/>
              <a:defRPr kumimoji="0" lang="en-US" sz="1000" b="0" i="0" u="none" strike="noStrike" kern="1200" cap="none" spc="0" normalizeH="0" baseline="0" noProof="0" dirty="0" smtClean="0">
                <a:ln>
                  <a:noFill/>
                </a:ln>
                <a:solidFill>
                  <a:srgbClr val="021962"/>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vy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234" y="46425"/>
            <a:ext cx="8530684" cy="563231"/>
          </a:xfrm>
          <a:effectLst>
            <a:outerShdw blurRad="50800" dist="38100" dir="2700000" algn="tl" rotWithShape="0">
              <a:prstClr val="black">
                <a:alpha val="40000"/>
              </a:prstClr>
            </a:outerShdw>
          </a:effectLst>
        </p:spPr>
        <p:txBody>
          <a:bodyPr>
            <a:sp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312233" y="788270"/>
            <a:ext cx="8564137" cy="1844095"/>
          </a:xfrm>
        </p:spPr>
        <p:txBody>
          <a:bodyPr wrap="square">
            <a:spAutoFit/>
          </a:bodyPr>
          <a:lstStyle>
            <a:lvl2pPr marL="739775" indent="-282575">
              <a:buClr>
                <a:schemeClr val="accent2"/>
              </a:buClr>
              <a:buFont typeface="Arial"/>
              <a:buChar char="●"/>
              <a:defRPr/>
            </a:lvl2pPr>
            <a:lvl3pPr marL="1078992" indent="-283464">
              <a:buClr>
                <a:schemeClr val="accent3"/>
              </a:buClr>
              <a:buFont typeface="Lucida Grande"/>
              <a:buChar char="-"/>
              <a:defRPr/>
            </a:lvl3pPr>
            <a:lvl4pPr marL="1481328" indent="-283464">
              <a:buClr>
                <a:schemeClr val="accent3"/>
              </a:buClr>
              <a:buFont typeface="Lucida Grande"/>
              <a:buChar char="-"/>
              <a:defRPr/>
            </a:lvl4pPr>
            <a:lvl5pPr marL="1883664" indent="-283464">
              <a:buClr>
                <a:schemeClr val="accent3"/>
              </a:buClr>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6"/>
          <p:cNvSpPr>
            <a:spLocks noGrp="1"/>
          </p:cNvSpPr>
          <p:nvPr>
            <p:ph type="body" sz="quarter" idx="10"/>
          </p:nvPr>
        </p:nvSpPr>
        <p:spPr>
          <a:xfrm>
            <a:off x="0" y="4821489"/>
            <a:ext cx="9144000" cy="322011"/>
          </a:xfrm>
        </p:spPr>
        <p:txBody>
          <a:bodyPr vert="horz" wrap="square" lIns="342900" tIns="0" rIns="0" bIns="182880" rtlCol="0" anchor="b" anchorCtr="0">
            <a:spAutoFit/>
          </a:bodyPr>
          <a:lstStyle>
            <a:lvl1pPr>
              <a:spcBef>
                <a:spcPts val="300"/>
              </a:spcBef>
              <a:buNone/>
              <a:defRPr kumimoji="0" lang="en-US" sz="1000" b="0" i="0" u="none" strike="noStrike" kern="1200" cap="none" spc="0" normalizeH="0" baseline="0" noProof="0" dirty="0" smtClean="0">
                <a:ln>
                  <a:noFill/>
                </a:ln>
                <a:solidFill>
                  <a:srgbClr val="021962"/>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dirty="0"/>
              <a:t>Click to edit Master text styles</a:t>
            </a:r>
          </a:p>
        </p:txBody>
      </p:sp>
    </p:spTree>
    <p:extLst>
      <p:ext uri="{BB962C8B-B14F-4D97-AF65-F5344CB8AC3E}">
        <p14:creationId xmlns:p14="http://schemas.microsoft.com/office/powerpoint/2010/main" val="7072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234" y="42544"/>
            <a:ext cx="7939668" cy="510909"/>
          </a:xfrm>
        </p:spPr>
        <p:txBody>
          <a:bodyPr wrap="square" anchor="b" anchorCtr="0">
            <a:spAutoFit/>
          </a:bodyPr>
          <a:lstStyle>
            <a:lvl1pPr>
              <a:defRPr sz="3200">
                <a:solidFill>
                  <a:schemeClr val="bg2"/>
                </a:solidFill>
              </a:defRPr>
            </a:lvl1pPr>
          </a:lstStyle>
          <a:p>
            <a:r>
              <a:rPr lang="en-US" dirty="0"/>
              <a:t>Edit master title style</a:t>
            </a:r>
          </a:p>
        </p:txBody>
      </p:sp>
      <p:sp>
        <p:nvSpPr>
          <p:cNvPr id="3" name="Content Placeholder 2"/>
          <p:cNvSpPr>
            <a:spLocks noGrp="1"/>
          </p:cNvSpPr>
          <p:nvPr>
            <p:ph idx="1"/>
          </p:nvPr>
        </p:nvSpPr>
        <p:spPr>
          <a:xfrm>
            <a:off x="312233" y="997458"/>
            <a:ext cx="8553975" cy="1844095"/>
          </a:xfrm>
        </p:spPr>
        <p:txBody>
          <a:bodyPr wrap="square">
            <a:spAutoFit/>
          </a:bodyPr>
          <a:lstStyle>
            <a:lvl2pPr marL="739775" indent="-282575">
              <a:buFont typeface="Arial"/>
              <a:buChar char="●"/>
              <a:defRPr/>
            </a:lvl2pPr>
            <a:lvl3pPr marL="1078992" indent="-283464">
              <a:buFont typeface="Lucida Grande"/>
              <a:buChar char="-"/>
              <a:defRPr/>
            </a:lvl3pPr>
            <a:lvl4pPr marL="1481328" indent="-283464">
              <a:buFont typeface="Lucida Grande"/>
              <a:buChar char="-"/>
              <a:defRPr/>
            </a:lvl4pPr>
            <a:lvl5pPr marL="1883664" indent="-283464">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Text Placeholder 3"/>
          <p:cNvSpPr>
            <a:spLocks noGrp="1"/>
          </p:cNvSpPr>
          <p:nvPr>
            <p:ph type="body" sz="half" idx="2"/>
          </p:nvPr>
        </p:nvSpPr>
        <p:spPr>
          <a:xfrm>
            <a:off x="312234" y="442405"/>
            <a:ext cx="7939668" cy="400110"/>
          </a:xfrm>
        </p:spPr>
        <p:txBody>
          <a:bodyPr vert="horz" wrap="square" lIns="0" tIns="45720" rIns="91440" bIns="45720" rtlCol="0" anchor="t" anchorCtr="0">
            <a:spAutoFit/>
          </a:bodyPr>
          <a:lstStyle>
            <a:lvl1pPr marL="0" indent="0">
              <a:buNone/>
              <a:defRPr kumimoji="0" sz="20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5" name="Text Placeholder 6"/>
          <p:cNvSpPr>
            <a:spLocks noGrp="1"/>
          </p:cNvSpPr>
          <p:nvPr>
            <p:ph type="body" sz="quarter" idx="10"/>
          </p:nvPr>
        </p:nvSpPr>
        <p:spPr>
          <a:xfrm>
            <a:off x="0" y="4821489"/>
            <a:ext cx="9144000" cy="322011"/>
          </a:xfrm>
        </p:spPr>
        <p:txBody>
          <a:bodyPr vert="horz" wrap="square" lIns="347472" tIns="0" rIns="0" bIns="182880" rtlCol="0" anchor="b" anchorCtr="0">
            <a:spAutoFit/>
          </a:bodyPr>
          <a:lstStyle>
            <a:lvl1pPr>
              <a:spcBef>
                <a:spcPts val="300"/>
              </a:spcBef>
              <a:buNone/>
              <a:defRPr kumimoji="0" lang="en-US" sz="1000" b="0" i="0" u="none" strike="noStrike" kern="1200" cap="none" spc="0" normalizeH="0" baseline="0" noProof="0" dirty="0" smtClean="0">
                <a:ln>
                  <a:noFill/>
                </a:ln>
                <a:solidFill>
                  <a:srgbClr val="021962"/>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spAutoFit/>
          </a:bodyPr>
          <a:lstStyle/>
          <a:p>
            <a:r>
              <a:rPr lang="en-US" dirty="0"/>
              <a:t>Click to edit master title style</a:t>
            </a:r>
          </a:p>
        </p:txBody>
      </p:sp>
      <p:sp>
        <p:nvSpPr>
          <p:cNvPr id="3" name="Content Placeholder 2"/>
          <p:cNvSpPr>
            <a:spLocks noGrp="1"/>
          </p:cNvSpPr>
          <p:nvPr>
            <p:ph sz="half" idx="1" hasCustomPrompt="1"/>
          </p:nvPr>
        </p:nvSpPr>
        <p:spPr>
          <a:xfrm>
            <a:off x="312234" y="997458"/>
            <a:ext cx="4072484" cy="3229874"/>
          </a:xfrm>
        </p:spPr>
        <p:txBody>
          <a:bodyPr wrap="square">
            <a:noAutofit/>
          </a:bodyPr>
          <a:lstStyle>
            <a:lvl1pPr marL="347663" indent="-347663">
              <a:buClr>
                <a:schemeClr val="accent1"/>
              </a:buClr>
              <a:defRPr sz="2800"/>
            </a:lvl1pPr>
            <a:lvl2pPr>
              <a:buClr>
                <a:schemeClr val="accent2"/>
              </a:buClr>
              <a:buSzPct val="115000"/>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hasCustomPrompt="1"/>
          </p:nvPr>
        </p:nvSpPr>
        <p:spPr>
          <a:xfrm>
            <a:off x="4739094" y="997458"/>
            <a:ext cx="4103824" cy="3229874"/>
          </a:xfrm>
        </p:spPr>
        <p:txBody>
          <a:bodyPr wrap="square">
            <a:noAutofit/>
          </a:bodyPr>
          <a:lstStyle>
            <a:lvl1pPr marL="347663" indent="-347663">
              <a:buClr>
                <a:schemeClr val="accent1"/>
              </a:buClr>
              <a:defRPr sz="2800"/>
            </a:lvl1pPr>
            <a:lvl2pPr>
              <a:buClr>
                <a:schemeClr val="accent2"/>
              </a:buCl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6"/>
          <p:cNvSpPr>
            <a:spLocks noGrp="1"/>
          </p:cNvSpPr>
          <p:nvPr>
            <p:ph type="body" sz="quarter" idx="10"/>
          </p:nvPr>
        </p:nvSpPr>
        <p:spPr>
          <a:xfrm>
            <a:off x="0" y="4821489"/>
            <a:ext cx="9144000" cy="322011"/>
          </a:xfrm>
        </p:spPr>
        <p:txBody>
          <a:bodyPr vert="horz" wrap="square" lIns="347472" tIns="0" rIns="0" bIns="182880" rtlCol="0" anchor="b" anchorCtr="0">
            <a:spAutoFit/>
          </a:bodyPr>
          <a:lstStyle>
            <a:lvl1pPr>
              <a:spcBef>
                <a:spcPts val="300"/>
              </a:spcBef>
              <a:buNone/>
              <a:defRPr kumimoji="0" lang="en-US" sz="1000" b="0" i="0" u="none" strike="noStrike" kern="1200" cap="none" spc="0" normalizeH="0" baseline="0" noProof="0" dirty="0" smtClean="0">
                <a:ln>
                  <a:noFill/>
                </a:ln>
                <a:solidFill>
                  <a:srgbClr val="021962"/>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spAutoFit/>
          </a:bodyPr>
          <a:lstStyle/>
          <a:p>
            <a:r>
              <a:rPr lang="en-US" dirty="0"/>
              <a:t>Click to edit master title style</a:t>
            </a:r>
          </a:p>
        </p:txBody>
      </p:sp>
      <p:sp>
        <p:nvSpPr>
          <p:cNvPr id="3" name="Text Placeholder 6"/>
          <p:cNvSpPr>
            <a:spLocks noGrp="1"/>
          </p:cNvSpPr>
          <p:nvPr>
            <p:ph type="body" sz="quarter" idx="10"/>
          </p:nvPr>
        </p:nvSpPr>
        <p:spPr>
          <a:xfrm>
            <a:off x="0" y="4821489"/>
            <a:ext cx="9144000" cy="322011"/>
          </a:xfrm>
        </p:spPr>
        <p:txBody>
          <a:bodyPr vert="horz" wrap="square" lIns="347472" tIns="0" rIns="0" bIns="182880" rtlCol="0" anchor="b" anchorCtr="0">
            <a:spAutoFit/>
          </a:bodyPr>
          <a:lstStyle>
            <a:lvl1pPr>
              <a:spcBef>
                <a:spcPts val="300"/>
              </a:spcBef>
              <a:buNone/>
              <a:defRPr kumimoji="0" lang="en-US" sz="1000" b="0" i="0" u="none" strike="noStrike" kern="1200" cap="none" spc="0" normalizeH="0" baseline="0" noProof="0" dirty="0" smtClean="0">
                <a:ln>
                  <a:noFill/>
                </a:ln>
                <a:solidFill>
                  <a:srgbClr val="021962"/>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0B9954-B043-1642-814D-15F8AD9F5AA5}"/>
              </a:ext>
            </a:extLst>
          </p:cNvPr>
          <p:cNvSpPr/>
          <p:nvPr userDrawn="1"/>
        </p:nvSpPr>
        <p:spPr>
          <a:xfrm>
            <a:off x="0" y="0"/>
            <a:ext cx="9144000" cy="1064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6"/>
          <p:cNvSpPr>
            <a:spLocks noGrp="1"/>
          </p:cNvSpPr>
          <p:nvPr>
            <p:ph type="body" sz="quarter" idx="10"/>
          </p:nvPr>
        </p:nvSpPr>
        <p:spPr>
          <a:xfrm>
            <a:off x="0" y="4821489"/>
            <a:ext cx="9144000" cy="322011"/>
          </a:xfrm>
        </p:spPr>
        <p:txBody>
          <a:bodyPr vert="horz" wrap="square" lIns="347472" tIns="0" rIns="0" bIns="182880" rtlCol="0" anchor="b" anchorCtr="0">
            <a:spAutoFit/>
          </a:bodyPr>
          <a:lstStyle>
            <a:lvl1pPr>
              <a:spcBef>
                <a:spcPts val="300"/>
              </a:spcBef>
              <a:buFont typeface="Arial"/>
              <a:buNone/>
              <a:defRPr kumimoji="0" lang="en-US" sz="1000" b="0" i="0" u="none" strike="noStrike" kern="1200" cap="none" spc="0" normalizeH="0" baseline="0" noProof="0" dirty="0" smtClean="0">
                <a:ln>
                  <a:noFill/>
                </a:ln>
                <a:solidFill>
                  <a:srgbClr val="021962"/>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234" y="175195"/>
            <a:ext cx="7225990" cy="563231"/>
          </a:xfrm>
        </p:spPr>
        <p:txBody>
          <a:bodyPr/>
          <a:lstStyle>
            <a:lvl1pPr>
              <a:defRPr>
                <a:solidFill>
                  <a:schemeClr val="accent3"/>
                </a:solidFill>
              </a:defRPr>
            </a:lvl1pPr>
          </a:lstStyle>
          <a:p>
            <a:r>
              <a:rPr lang="en-US" dirty="0"/>
              <a:t>Audience Response</a:t>
            </a:r>
          </a:p>
        </p:txBody>
      </p:sp>
      <p:sp>
        <p:nvSpPr>
          <p:cNvPr id="3" name="Content Placeholder 2"/>
          <p:cNvSpPr>
            <a:spLocks noGrp="1"/>
          </p:cNvSpPr>
          <p:nvPr>
            <p:ph idx="1"/>
          </p:nvPr>
        </p:nvSpPr>
        <p:spPr>
          <a:xfrm>
            <a:off x="312234" y="1485900"/>
            <a:ext cx="8408020" cy="484748"/>
          </a:xfrm>
        </p:spPr>
        <p:txBody>
          <a:bodyPr wrap="square">
            <a:spAutoFit/>
          </a:bodyPr>
          <a:lstStyle>
            <a:lvl1pPr marL="0" indent="0">
              <a:buFontTx/>
              <a:buNone/>
              <a:defRPr b="1"/>
            </a:lvl1pPr>
            <a:lvl2pPr marL="739775" indent="-282575">
              <a:buClr>
                <a:schemeClr val="accent2"/>
              </a:buClr>
              <a:buFont typeface="Arial"/>
              <a:buChar char="●"/>
              <a:defRPr/>
            </a:lvl2pPr>
            <a:lvl3pPr marL="1078992" indent="-283464">
              <a:buClr>
                <a:schemeClr val="accent2"/>
              </a:buClr>
              <a:buFont typeface="Arial"/>
              <a:buChar char="●"/>
              <a:defRPr/>
            </a:lvl3pPr>
            <a:lvl4pPr marL="1481328" indent="-283464">
              <a:buClr>
                <a:schemeClr val="accent2"/>
              </a:buClr>
              <a:buFont typeface="Arial"/>
              <a:buChar char="●"/>
              <a:defRPr/>
            </a:lvl4pPr>
            <a:lvl5pPr marL="1883664" indent="-283464">
              <a:buClr>
                <a:schemeClr val="accent2"/>
              </a:buClr>
              <a:buFont typeface="Arial"/>
              <a:buChar char="●"/>
              <a:defRPr/>
            </a:lvl5pPr>
          </a:lstStyle>
          <a:p>
            <a:pPr lvl="0"/>
            <a:r>
              <a:rPr lang="en-US"/>
              <a:t>Click to edit Master text styles</a:t>
            </a:r>
          </a:p>
        </p:txBody>
      </p:sp>
      <p:sp>
        <p:nvSpPr>
          <p:cNvPr id="5" name="Content Placeholder 4"/>
          <p:cNvSpPr>
            <a:spLocks noGrp="1"/>
          </p:cNvSpPr>
          <p:nvPr>
            <p:ph sz="quarter" idx="10"/>
          </p:nvPr>
        </p:nvSpPr>
        <p:spPr>
          <a:xfrm>
            <a:off x="312234" y="2505075"/>
            <a:ext cx="8408020" cy="2257425"/>
          </a:xfrm>
        </p:spPr>
        <p:txBody>
          <a:bodyPr/>
          <a:lstStyle>
            <a:lvl1pPr marL="514350" indent="-514350">
              <a:buClr>
                <a:schemeClr val="accent1"/>
              </a:buClr>
              <a:buSzPct val="100000"/>
              <a:buFont typeface="+mj-lt"/>
              <a:buAutoNum type="alphaUcPeriod"/>
              <a:defRPr sz="2800"/>
            </a:lvl1pPr>
          </a:lstStyle>
          <a:p>
            <a:pPr lvl="0"/>
            <a:r>
              <a:rPr lang="en-US"/>
              <a:t>Click to edit Master text styles</a:t>
            </a:r>
          </a:p>
        </p:txBody>
      </p:sp>
    </p:spTree>
    <p:extLst>
      <p:ext uri="{BB962C8B-B14F-4D97-AF65-F5344CB8AC3E}">
        <p14:creationId xmlns:p14="http://schemas.microsoft.com/office/powerpoint/2010/main" val="79522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2234" y="997458"/>
            <a:ext cx="8530684" cy="3571295"/>
          </a:xfrm>
          <a:prstGeom prst="rect">
            <a:avLst/>
          </a:prstGeom>
        </p:spPr>
        <p:txBody>
          <a:bodyPr vert="horz" wrap="square"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12234" y="171958"/>
            <a:ext cx="8530684" cy="563231"/>
          </a:xfrm>
          <a:prstGeom prst="rect">
            <a:avLst/>
          </a:prstGeom>
          <a:effectLst>
            <a:outerShdw blurRad="50800" dist="38100" dir="2700000" algn="tl" rotWithShape="0">
              <a:prstClr val="black">
                <a:alpha val="40000"/>
              </a:prstClr>
            </a:outerShdw>
          </a:effectLst>
        </p:spPr>
        <p:txBody>
          <a:bodyPr vert="horz" wrap="square" lIns="0" tIns="45720" rIns="91440" bIns="45720" rtlCol="0" anchor="ctr" anchorCtr="0">
            <a:spAutoFit/>
          </a:bodyPr>
          <a:lstStyle/>
          <a:p>
            <a:r>
              <a:rPr lang="en-US"/>
              <a:t>Click to edit Master title style</a:t>
            </a:r>
            <a:endParaRPr lang="en-US" dirty="0"/>
          </a:p>
        </p:txBody>
      </p:sp>
      <p:pic>
        <p:nvPicPr>
          <p:cNvPr id="6" name="Picture 5">
            <a:extLst>
              <a:ext uri="{FF2B5EF4-FFF2-40B4-BE49-F238E27FC236}">
                <a16:creationId xmlns:a16="http://schemas.microsoft.com/office/drawing/2014/main" id="{FA56DB7C-8973-1343-8F01-095A00778BFE}"/>
              </a:ext>
            </a:extLst>
          </p:cNvPr>
          <p:cNvPicPr>
            <a:picLocks noChangeAspect="1"/>
          </p:cNvPicPr>
          <p:nvPr userDrawn="1"/>
        </p:nvPicPr>
        <p:blipFill>
          <a:blip r:embed="rId16">
            <a:alphaModFix amt="35000"/>
          </a:blip>
          <a:stretch>
            <a:fillRect/>
          </a:stretch>
        </p:blipFill>
        <p:spPr>
          <a:xfrm>
            <a:off x="8310013" y="4851826"/>
            <a:ext cx="460593" cy="165147"/>
          </a:xfrm>
          <a:prstGeom prst="rect">
            <a:avLst/>
          </a:prstGeom>
        </p:spPr>
      </p:pic>
      <p:pic>
        <p:nvPicPr>
          <p:cNvPr id="7" name="Picture 6">
            <a:extLst>
              <a:ext uri="{FF2B5EF4-FFF2-40B4-BE49-F238E27FC236}">
                <a16:creationId xmlns:a16="http://schemas.microsoft.com/office/drawing/2014/main" id="{F25E8AFB-86D3-3A49-B5C7-E071D1F013F9}"/>
              </a:ext>
            </a:extLst>
          </p:cNvPr>
          <p:cNvPicPr>
            <a:picLocks noChangeAspect="1"/>
          </p:cNvPicPr>
          <p:nvPr userDrawn="1"/>
        </p:nvPicPr>
        <p:blipFill>
          <a:blip r:embed="rId17">
            <a:alphaModFix amt="50000"/>
          </a:blip>
          <a:stretch>
            <a:fillRect/>
          </a:stretch>
        </p:blipFill>
        <p:spPr>
          <a:xfrm>
            <a:off x="8787446" y="4752278"/>
            <a:ext cx="356554" cy="356554"/>
          </a:xfrm>
          <a:prstGeom prst="rect">
            <a:avLst/>
          </a:prstGeom>
        </p:spPr>
      </p:pic>
    </p:spTree>
  </p:cSld>
  <p:clrMap bg1="lt1" tx1="dk1" bg2="lt2" tx2="dk2" accent1="accent1" accent2="accent2" accent3="accent3" accent4="accent4" accent5="accent5" accent6="accent6" hlink="hlink" folHlink="folHlink"/>
  <p:sldLayoutIdLst>
    <p:sldLayoutId id="2147483718" r:id="rId1"/>
    <p:sldLayoutId id="2147483732" r:id="rId2"/>
    <p:sldLayoutId id="2147483719" r:id="rId3"/>
    <p:sldLayoutId id="2147483731" r:id="rId4"/>
    <p:sldLayoutId id="2147483720" r:id="rId5"/>
    <p:sldLayoutId id="2147483721" r:id="rId6"/>
    <p:sldLayoutId id="2147483726" r:id="rId7"/>
    <p:sldLayoutId id="2147483727" r:id="rId8"/>
    <p:sldLayoutId id="2147483729" r:id="rId9"/>
    <p:sldLayoutId id="2147483730" r:id="rId10"/>
    <p:sldLayoutId id="2147483733" r:id="rId11"/>
    <p:sldLayoutId id="2147483734" r:id="rId12"/>
    <p:sldLayoutId id="2147483735" r:id="rId13"/>
  </p:sldLayoutIdLst>
  <p:hf sldNum="0" hdr="0" dt="0"/>
  <p:txStyles>
    <p:titleStyle>
      <a:lvl1pPr algn="l" defTabSz="914400" rtl="0" eaLnBrk="1" latinLnBrk="0" hangingPunct="1">
        <a:lnSpc>
          <a:spcPct val="85000"/>
        </a:lnSpc>
        <a:spcBef>
          <a:spcPct val="0"/>
        </a:spcBef>
        <a:buNone/>
        <a:defRPr sz="3600" b="1" i="0" kern="1200" cap="none" baseline="0">
          <a:solidFill>
            <a:schemeClr val="bg2"/>
          </a:solidFill>
          <a:effectLst>
            <a:outerShdw blurRad="50800" dist="38100" dir="2700000" algn="tl" rotWithShape="0">
              <a:prstClr val="black">
                <a:alpha val="40000"/>
              </a:prstClr>
            </a:outerShdw>
          </a:effectLst>
          <a:latin typeface="+mj-lt"/>
          <a:ea typeface="+mj-ea"/>
          <a:cs typeface="+mj-cs"/>
        </a:defRPr>
      </a:lvl1pPr>
    </p:titleStyle>
    <p:bodyStyle>
      <a:lvl1pPr marL="346075" indent="-346075" algn="l" defTabSz="914400" rtl="0" eaLnBrk="1" latinLnBrk="0" hangingPunct="1">
        <a:lnSpc>
          <a:spcPct val="85000"/>
        </a:lnSpc>
        <a:spcBef>
          <a:spcPts val="800"/>
        </a:spcBef>
        <a:buClr>
          <a:schemeClr val="accent1"/>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70.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4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chart" Target="../charts/chart13.xml"/></Relationships>
</file>

<file path=ppt/slides/_rels/slide5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chart" Target="../charts/chart17.xml"/></Relationships>
</file>

<file path=ppt/slides/_rels/slide5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chart" Target="../charts/char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chart" Target="../charts/chart2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5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www.cmeoutfitters.com/gastrohub/"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0D8C-D185-7B45-8A3A-548B58C81465}"/>
              </a:ext>
            </a:extLst>
          </p:cNvPr>
          <p:cNvSpPr>
            <a:spLocks noGrp="1"/>
          </p:cNvSpPr>
          <p:nvPr>
            <p:ph type="ctrTitle"/>
          </p:nvPr>
        </p:nvSpPr>
        <p:spPr>
          <a:xfrm>
            <a:off x="349429" y="2110989"/>
            <a:ext cx="3724859" cy="1360372"/>
          </a:xfrm>
        </p:spPr>
        <p:txBody>
          <a:bodyPr/>
          <a:lstStyle/>
          <a:p>
            <a:r>
              <a:rPr lang="en-US" sz="2600" dirty="0"/>
              <a:t>@MondayNightIBD </a:t>
            </a:r>
            <a:br>
              <a:rPr lang="en-US" sz="2600" dirty="0"/>
            </a:br>
            <a:r>
              <a:rPr lang="en-US" sz="2600" dirty="0"/>
              <a:t>LIVE: </a:t>
            </a:r>
            <a:r>
              <a:rPr lang="en-US" sz="2600" b="0" dirty="0"/>
              <a:t>Identifying the Factors That Impact Success in Your Practice </a:t>
            </a:r>
            <a:endParaRPr lang="en-US" sz="2600" b="0" i="1" dirty="0"/>
          </a:p>
        </p:txBody>
      </p:sp>
      <p:sp>
        <p:nvSpPr>
          <p:cNvPr id="3" name="Subtitle 2">
            <a:extLst>
              <a:ext uri="{FF2B5EF4-FFF2-40B4-BE49-F238E27FC236}">
                <a16:creationId xmlns:a16="http://schemas.microsoft.com/office/drawing/2014/main" id="{0FE4DD6C-1A4B-C64C-A84F-3E970938C0A7}"/>
              </a:ext>
            </a:extLst>
          </p:cNvPr>
          <p:cNvSpPr>
            <a:spLocks noGrp="1"/>
          </p:cNvSpPr>
          <p:nvPr>
            <p:ph type="subTitle" idx="1"/>
          </p:nvPr>
        </p:nvSpPr>
        <p:spPr>
          <a:xfrm>
            <a:off x="349429" y="3572368"/>
            <a:ext cx="3414050" cy="1046440"/>
          </a:xfrm>
        </p:spPr>
        <p:txBody>
          <a:bodyPr/>
          <a:lstStyle/>
          <a:p>
            <a:r>
              <a:rPr lang="en-US" sz="1600" dirty="0"/>
              <a:t>Supported by educational grants from AbbVie Inc.; Genentech, a member of the Roche Group; and Janssen Biotech, Inc., administered by Janssen Scientific Affairs, LLC. </a:t>
            </a:r>
          </a:p>
        </p:txBody>
      </p:sp>
    </p:spTree>
    <p:extLst>
      <p:ext uri="{BB962C8B-B14F-4D97-AF65-F5344CB8AC3E}">
        <p14:creationId xmlns:p14="http://schemas.microsoft.com/office/powerpoint/2010/main" val="309854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endParaRPr lang="en-US"/>
          </a:p>
        </p:txBody>
      </p:sp>
      <p:pic>
        <p:nvPicPr>
          <p:cNvPr id="5" name="Content Placeholder 4"/>
          <p:cNvPicPr>
            <a:picLocks noGrp="1" noChangeAspect="1"/>
          </p:cNvPicPr>
          <p:nvPr>
            <p:ph idx="4294967295"/>
          </p:nvPr>
        </p:nvPicPr>
        <p:blipFill>
          <a:blip r:embed="rId3"/>
          <a:stretch>
            <a:fillRect/>
          </a:stretch>
        </p:blipFill>
        <p:spPr>
          <a:xfrm>
            <a:off x="1" y="11905"/>
            <a:ext cx="3108248" cy="1785360"/>
          </a:xfrm>
          <a:prstGeom prst="rect">
            <a:avLst/>
          </a:prstGeom>
        </p:spPr>
      </p:pic>
      <p:pic>
        <p:nvPicPr>
          <p:cNvPr id="6" name="Picture 5"/>
          <p:cNvPicPr>
            <a:picLocks noChangeAspect="1"/>
          </p:cNvPicPr>
          <p:nvPr/>
        </p:nvPicPr>
        <p:blipFill>
          <a:blip r:embed="rId4"/>
          <a:stretch>
            <a:fillRect/>
          </a:stretch>
        </p:blipFill>
        <p:spPr>
          <a:xfrm>
            <a:off x="2294527" y="443362"/>
            <a:ext cx="2805413" cy="1599396"/>
          </a:xfrm>
          <a:prstGeom prst="rect">
            <a:avLst/>
          </a:prstGeom>
        </p:spPr>
      </p:pic>
      <p:pic>
        <p:nvPicPr>
          <p:cNvPr id="7" name="Picture 6"/>
          <p:cNvPicPr>
            <a:picLocks noChangeAspect="1"/>
          </p:cNvPicPr>
          <p:nvPr/>
        </p:nvPicPr>
        <p:blipFill>
          <a:blip r:embed="rId5"/>
          <a:stretch>
            <a:fillRect/>
          </a:stretch>
        </p:blipFill>
        <p:spPr>
          <a:xfrm>
            <a:off x="4145074" y="938298"/>
            <a:ext cx="2988686" cy="1768586"/>
          </a:xfrm>
          <a:prstGeom prst="rect">
            <a:avLst/>
          </a:prstGeom>
        </p:spPr>
      </p:pic>
      <p:pic>
        <p:nvPicPr>
          <p:cNvPr id="14" name="Content Placeholder 4"/>
          <p:cNvPicPr>
            <a:picLocks noChangeAspect="1"/>
          </p:cNvPicPr>
          <p:nvPr/>
        </p:nvPicPr>
        <p:blipFill>
          <a:blip r:embed="rId6"/>
          <a:stretch>
            <a:fillRect/>
          </a:stretch>
        </p:blipFill>
        <p:spPr>
          <a:xfrm>
            <a:off x="30299" y="2127747"/>
            <a:ext cx="3189502" cy="1844675"/>
          </a:xfrm>
          <a:prstGeom prst="rect">
            <a:avLst/>
          </a:prstGeom>
        </p:spPr>
      </p:pic>
      <p:pic>
        <p:nvPicPr>
          <p:cNvPr id="15" name="Picture 14"/>
          <p:cNvPicPr>
            <a:picLocks noChangeAspect="1"/>
          </p:cNvPicPr>
          <p:nvPr/>
        </p:nvPicPr>
        <p:blipFill>
          <a:blip r:embed="rId7"/>
          <a:stretch>
            <a:fillRect/>
          </a:stretch>
        </p:blipFill>
        <p:spPr>
          <a:xfrm>
            <a:off x="1864661" y="2950428"/>
            <a:ext cx="2840201" cy="1669097"/>
          </a:xfrm>
          <a:prstGeom prst="rect">
            <a:avLst/>
          </a:prstGeom>
        </p:spPr>
      </p:pic>
      <p:pic>
        <p:nvPicPr>
          <p:cNvPr id="17" name="Picture 16"/>
          <p:cNvPicPr>
            <a:picLocks noChangeAspect="1"/>
          </p:cNvPicPr>
          <p:nvPr/>
        </p:nvPicPr>
        <p:blipFill>
          <a:blip r:embed="rId8"/>
          <a:stretch>
            <a:fillRect/>
          </a:stretch>
        </p:blipFill>
        <p:spPr>
          <a:xfrm>
            <a:off x="6686668" y="23150"/>
            <a:ext cx="2457332" cy="1819729"/>
          </a:xfrm>
          <a:prstGeom prst="rect">
            <a:avLst/>
          </a:prstGeom>
        </p:spPr>
      </p:pic>
      <p:pic>
        <p:nvPicPr>
          <p:cNvPr id="18" name="Picture 17"/>
          <p:cNvPicPr>
            <a:picLocks noChangeAspect="1"/>
          </p:cNvPicPr>
          <p:nvPr/>
        </p:nvPicPr>
        <p:blipFill>
          <a:blip r:embed="rId9"/>
          <a:stretch>
            <a:fillRect/>
          </a:stretch>
        </p:blipFill>
        <p:spPr>
          <a:xfrm>
            <a:off x="3452567" y="3440272"/>
            <a:ext cx="2737358" cy="1668375"/>
          </a:xfrm>
          <a:prstGeom prst="rect">
            <a:avLst/>
          </a:prstGeom>
        </p:spPr>
      </p:pic>
      <p:pic>
        <p:nvPicPr>
          <p:cNvPr id="21" name="Picture 20"/>
          <p:cNvPicPr>
            <a:picLocks noChangeAspect="1"/>
          </p:cNvPicPr>
          <p:nvPr/>
        </p:nvPicPr>
        <p:blipFill>
          <a:blip r:embed="rId10"/>
          <a:stretch>
            <a:fillRect/>
          </a:stretch>
        </p:blipFill>
        <p:spPr>
          <a:xfrm>
            <a:off x="6189925" y="1610794"/>
            <a:ext cx="2919412" cy="1712722"/>
          </a:xfrm>
          <a:prstGeom prst="rect">
            <a:avLst/>
          </a:prstGeom>
        </p:spPr>
      </p:pic>
      <p:pic>
        <p:nvPicPr>
          <p:cNvPr id="22" name="Picture 21"/>
          <p:cNvPicPr>
            <a:picLocks noChangeAspect="1"/>
          </p:cNvPicPr>
          <p:nvPr/>
        </p:nvPicPr>
        <p:blipFill>
          <a:blip r:embed="rId11"/>
          <a:stretch>
            <a:fillRect/>
          </a:stretch>
        </p:blipFill>
        <p:spPr>
          <a:xfrm>
            <a:off x="6422691" y="3415235"/>
            <a:ext cx="2343631" cy="1728265"/>
          </a:xfrm>
          <a:prstGeom prst="rect">
            <a:avLst/>
          </a:prstGeom>
        </p:spPr>
      </p:pic>
    </p:spTree>
    <p:extLst>
      <p:ext uri="{BB962C8B-B14F-4D97-AF65-F5344CB8AC3E}">
        <p14:creationId xmlns:p14="http://schemas.microsoft.com/office/powerpoint/2010/main" val="31802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BA6B-F0F6-6B4D-953F-4154D960BBBA}"/>
              </a:ext>
            </a:extLst>
          </p:cNvPr>
          <p:cNvSpPr>
            <a:spLocks noGrp="1"/>
          </p:cNvSpPr>
          <p:nvPr>
            <p:ph type="ctrTitle"/>
          </p:nvPr>
        </p:nvSpPr>
        <p:spPr>
          <a:xfrm>
            <a:off x="144036" y="2728716"/>
            <a:ext cx="4312461" cy="1255728"/>
          </a:xfrm>
        </p:spPr>
        <p:txBody>
          <a:bodyPr/>
          <a:lstStyle/>
          <a:p>
            <a:r>
              <a:rPr lang="en-US" sz="3200" dirty="0"/>
              <a:t>Addressing Racial and Ethnic Disparities in IBD</a:t>
            </a:r>
          </a:p>
        </p:txBody>
      </p:sp>
    </p:spTree>
    <p:extLst>
      <p:ext uri="{BB962C8B-B14F-4D97-AF65-F5344CB8AC3E}">
        <p14:creationId xmlns:p14="http://schemas.microsoft.com/office/powerpoint/2010/main" val="137977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31033B-14EF-1B46-9902-CC2F367F0FAB}"/>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3864972A-DDBC-614F-B046-9B785F8866E9}"/>
              </a:ext>
            </a:extLst>
          </p:cNvPr>
          <p:cNvSpPr>
            <a:spLocks noGrp="1"/>
          </p:cNvSpPr>
          <p:nvPr>
            <p:ph idx="1"/>
          </p:nvPr>
        </p:nvSpPr>
        <p:spPr>
          <a:xfrm>
            <a:off x="312234" y="1148909"/>
            <a:ext cx="8408020" cy="406265"/>
          </a:xfrm>
        </p:spPr>
        <p:txBody>
          <a:bodyPr/>
          <a:lstStyle/>
          <a:p>
            <a:r>
              <a:rPr lang="en-US" sz="2400" dirty="0"/>
              <a:t>Which of the following statements is true?</a:t>
            </a:r>
          </a:p>
        </p:txBody>
      </p:sp>
      <p:sp>
        <p:nvSpPr>
          <p:cNvPr id="7" name="Content Placeholder 6">
            <a:extLst>
              <a:ext uri="{FF2B5EF4-FFF2-40B4-BE49-F238E27FC236}">
                <a16:creationId xmlns:a16="http://schemas.microsoft.com/office/drawing/2014/main" id="{EE54539B-65A4-2647-8B60-4E18D83AAAFE}"/>
              </a:ext>
            </a:extLst>
          </p:cNvPr>
          <p:cNvSpPr>
            <a:spLocks noGrp="1"/>
          </p:cNvSpPr>
          <p:nvPr>
            <p:ph sz="quarter" idx="10"/>
          </p:nvPr>
        </p:nvSpPr>
        <p:spPr>
          <a:xfrm>
            <a:off x="312234" y="1633657"/>
            <a:ext cx="8408020" cy="2257425"/>
          </a:xfrm>
        </p:spPr>
        <p:txBody>
          <a:bodyPr/>
          <a:lstStyle/>
          <a:p>
            <a:r>
              <a:rPr lang="en-US" sz="2000" dirty="0"/>
              <a:t>The incidence of IBD in the U.S. is stable and most prevalent among Whites</a:t>
            </a:r>
          </a:p>
          <a:p>
            <a:r>
              <a:rPr lang="en-US" sz="2000" dirty="0"/>
              <a:t>The incidence of IBD in the US is increasing, with the most significant increase in non-Whites</a:t>
            </a:r>
          </a:p>
          <a:p>
            <a:r>
              <a:rPr lang="en-US" sz="2000" dirty="0"/>
              <a:t>The incidence of IBD in the US is increasing, with the most significant increase in Whites</a:t>
            </a:r>
          </a:p>
          <a:p>
            <a:r>
              <a:rPr lang="en-US" sz="2000" dirty="0"/>
              <a:t>There are wide racial and ethnic differences in the phenotypes of IBD </a:t>
            </a:r>
          </a:p>
        </p:txBody>
      </p:sp>
    </p:spTree>
    <p:extLst>
      <p:ext uri="{BB962C8B-B14F-4D97-AF65-F5344CB8AC3E}">
        <p14:creationId xmlns:p14="http://schemas.microsoft.com/office/powerpoint/2010/main" val="70143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chat or text message&#10;&#10;Description automatically generated">
            <a:extLst>
              <a:ext uri="{FF2B5EF4-FFF2-40B4-BE49-F238E27FC236}">
                <a16:creationId xmlns:a16="http://schemas.microsoft.com/office/drawing/2014/main" id="{31AF4AEE-B42B-2D43-B601-42D0CE24933E}"/>
              </a:ext>
            </a:extLst>
          </p:cNvPr>
          <p:cNvPicPr>
            <a:picLocks noChangeAspect="1"/>
          </p:cNvPicPr>
          <p:nvPr/>
        </p:nvPicPr>
        <p:blipFill>
          <a:blip r:embed="rId3"/>
          <a:stretch>
            <a:fillRect/>
          </a:stretch>
        </p:blipFill>
        <p:spPr>
          <a:xfrm>
            <a:off x="442762" y="212980"/>
            <a:ext cx="3411215" cy="4717539"/>
          </a:xfrm>
          <a:prstGeom prst="rect">
            <a:avLst/>
          </a:prstGeom>
        </p:spPr>
      </p:pic>
      <p:graphicFrame>
        <p:nvGraphicFramePr>
          <p:cNvPr id="13" name="Chart 12">
            <a:extLst>
              <a:ext uri="{FF2B5EF4-FFF2-40B4-BE49-F238E27FC236}">
                <a16:creationId xmlns:a16="http://schemas.microsoft.com/office/drawing/2014/main" id="{41B464EB-A772-6D41-8061-96E01C2150BF}"/>
              </a:ext>
            </a:extLst>
          </p:cNvPr>
          <p:cNvGraphicFramePr/>
          <p:nvPr>
            <p:extLst>
              <p:ext uri="{D42A27DB-BD31-4B8C-83A1-F6EECF244321}">
                <p14:modId xmlns:p14="http://schemas.microsoft.com/office/powerpoint/2010/main" val="1862273141"/>
              </p:ext>
            </p:extLst>
          </p:nvPr>
        </p:nvGraphicFramePr>
        <p:xfrm>
          <a:off x="4032984" y="904774"/>
          <a:ext cx="4668253" cy="369897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2C986B5F-FC2F-054D-A49E-494156C19971}"/>
              </a:ext>
            </a:extLst>
          </p:cNvPr>
          <p:cNvSpPr txBox="1"/>
          <p:nvPr/>
        </p:nvSpPr>
        <p:spPr>
          <a:xfrm>
            <a:off x="4572000" y="334239"/>
            <a:ext cx="3986028" cy="461665"/>
          </a:xfrm>
          <a:prstGeom prst="rect">
            <a:avLst/>
          </a:prstGeom>
          <a:noFill/>
        </p:spPr>
        <p:txBody>
          <a:bodyPr wrap="none" rtlCol="0">
            <a:spAutoFit/>
          </a:bodyPr>
          <a:lstStyle/>
          <a:p>
            <a:r>
              <a:rPr lang="en-US" sz="2400" dirty="0"/>
              <a:t>#</a:t>
            </a:r>
            <a:r>
              <a:rPr lang="en-US" sz="2400" dirty="0" err="1"/>
              <a:t>MedTwitter</a:t>
            </a:r>
            <a:r>
              <a:rPr lang="en-US" sz="2400" dirty="0"/>
              <a:t> Polling Results</a:t>
            </a:r>
          </a:p>
        </p:txBody>
      </p:sp>
      <p:sp>
        <p:nvSpPr>
          <p:cNvPr id="2" name="Rectangle 1">
            <a:extLst>
              <a:ext uri="{FF2B5EF4-FFF2-40B4-BE49-F238E27FC236}">
                <a16:creationId xmlns:a16="http://schemas.microsoft.com/office/drawing/2014/main" id="{E3C67C32-D527-C948-BB05-B156394F2BF9}"/>
              </a:ext>
            </a:extLst>
          </p:cNvPr>
          <p:cNvSpPr/>
          <p:nvPr/>
        </p:nvSpPr>
        <p:spPr>
          <a:xfrm>
            <a:off x="5912476" y="4807408"/>
            <a:ext cx="2379177" cy="246221"/>
          </a:xfrm>
          <a:prstGeom prst="rect">
            <a:avLst/>
          </a:prstGeom>
        </p:spPr>
        <p:txBody>
          <a:bodyPr wrap="none">
            <a:spAutoFit/>
          </a:bodyPr>
          <a:lstStyle/>
          <a:p>
            <a:r>
              <a:rPr lang="en-US" sz="1000" dirty="0"/>
              <a:t>Results recorded on October 26, 2020.</a:t>
            </a:r>
          </a:p>
        </p:txBody>
      </p:sp>
    </p:spTree>
    <p:extLst>
      <p:ext uri="{BB962C8B-B14F-4D97-AF65-F5344CB8AC3E}">
        <p14:creationId xmlns:p14="http://schemas.microsoft.com/office/powerpoint/2010/main" val="372700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EBEC-5F94-1D4E-B3E2-4F051E705820}"/>
              </a:ext>
            </a:extLst>
          </p:cNvPr>
          <p:cNvSpPr>
            <a:spLocks noGrp="1"/>
          </p:cNvSpPr>
          <p:nvPr>
            <p:ph type="title"/>
          </p:nvPr>
        </p:nvSpPr>
        <p:spPr/>
        <p:txBody>
          <a:bodyPr/>
          <a:lstStyle/>
          <a:p>
            <a:r>
              <a:rPr lang="en-US" dirty="0"/>
              <a:t>Which of the following is true?</a:t>
            </a:r>
          </a:p>
        </p:txBody>
      </p:sp>
      <p:graphicFrame>
        <p:nvGraphicFramePr>
          <p:cNvPr id="5" name="Content Placeholder 4">
            <a:extLst>
              <a:ext uri="{FF2B5EF4-FFF2-40B4-BE49-F238E27FC236}">
                <a16:creationId xmlns:a16="http://schemas.microsoft.com/office/drawing/2014/main" id="{5E463E78-DB53-4D43-A111-18FE426834F7}"/>
              </a:ext>
            </a:extLst>
          </p:cNvPr>
          <p:cNvGraphicFramePr>
            <a:graphicFrameLocks noGrp="1"/>
          </p:cNvGraphicFramePr>
          <p:nvPr>
            <p:ph idx="1"/>
            <p:extLst>
              <p:ext uri="{D42A27DB-BD31-4B8C-83A1-F6EECF244321}">
                <p14:modId xmlns:p14="http://schemas.microsoft.com/office/powerpoint/2010/main" val="2550850905"/>
              </p:ext>
            </p:extLst>
          </p:nvPr>
        </p:nvGraphicFramePr>
        <p:xfrm>
          <a:off x="312738" y="996950"/>
          <a:ext cx="8562975" cy="340571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63DC88D7-603C-EC4A-9809-33B9BF119390}"/>
              </a:ext>
            </a:extLst>
          </p:cNvPr>
          <p:cNvSpPr>
            <a:spLocks noGrp="1"/>
          </p:cNvSpPr>
          <p:nvPr>
            <p:ph type="body" sz="quarter" idx="10"/>
          </p:nvPr>
        </p:nvSpPr>
        <p:spPr>
          <a:xfrm>
            <a:off x="0" y="4828029"/>
            <a:ext cx="9144000" cy="315471"/>
          </a:xfrm>
        </p:spPr>
        <p:txBody>
          <a:bodyPr/>
          <a:lstStyle/>
          <a:p>
            <a:r>
              <a:rPr lang="en-US" dirty="0"/>
              <a:t>Results recorded on October 26, 2020.</a:t>
            </a:r>
          </a:p>
        </p:txBody>
      </p:sp>
    </p:spTree>
    <p:extLst>
      <p:ext uri="{BB962C8B-B14F-4D97-AF65-F5344CB8AC3E}">
        <p14:creationId xmlns:p14="http://schemas.microsoft.com/office/powerpoint/2010/main" val="35708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C6EFD4-3CD0-0545-87D2-1A26E223CB58}"/>
              </a:ext>
            </a:extLst>
          </p:cNvPr>
          <p:cNvGrpSpPr/>
          <p:nvPr/>
        </p:nvGrpSpPr>
        <p:grpSpPr>
          <a:xfrm>
            <a:off x="115261" y="1051534"/>
            <a:ext cx="2896881" cy="3620358"/>
            <a:chOff x="1190" y="1418850"/>
            <a:chExt cx="4661320" cy="3754256"/>
          </a:xfrm>
        </p:grpSpPr>
        <p:sp>
          <p:nvSpPr>
            <p:cNvPr id="74" name="Freeform 73">
              <a:extLst>
                <a:ext uri="{FF2B5EF4-FFF2-40B4-BE49-F238E27FC236}">
                  <a16:creationId xmlns:a16="http://schemas.microsoft.com/office/drawing/2014/main" id="{A2125528-4F5F-1D49-A26A-F9DCA4FB7568}"/>
                </a:ext>
              </a:extLst>
            </p:cNvPr>
            <p:cNvSpPr>
              <a:spLocks/>
            </p:cNvSpPr>
            <p:nvPr/>
          </p:nvSpPr>
          <p:spPr bwMode="auto">
            <a:xfrm rot="10800000">
              <a:off x="1191" y="3572633"/>
              <a:ext cx="3889429" cy="1587609"/>
            </a:xfrm>
            <a:custGeom>
              <a:avLst/>
              <a:gdLst>
                <a:gd name="connsiteX0" fmla="*/ 10371810 w 10371810"/>
                <a:gd name="connsiteY0" fmla="*/ 4233624 h 4233624"/>
                <a:gd name="connsiteX1" fmla="*/ 0 w 10371810"/>
                <a:gd name="connsiteY1" fmla="*/ 0 h 4233624"/>
                <a:gd name="connsiteX2" fmla="*/ 10371810 w 10371810"/>
                <a:gd name="connsiteY2" fmla="*/ 0 h 4233624"/>
              </a:gdLst>
              <a:ahLst/>
              <a:cxnLst>
                <a:cxn ang="0">
                  <a:pos x="connsiteX0" y="connsiteY0"/>
                </a:cxn>
                <a:cxn ang="0">
                  <a:pos x="connsiteX1" y="connsiteY1"/>
                </a:cxn>
                <a:cxn ang="0">
                  <a:pos x="connsiteX2" y="connsiteY2"/>
                </a:cxn>
              </a:cxnLst>
              <a:rect l="l" t="t" r="r" b="b"/>
              <a:pathLst>
                <a:path w="10371810" h="4233624">
                  <a:moveTo>
                    <a:pt x="10371810" y="4233624"/>
                  </a:moveTo>
                  <a:lnTo>
                    <a:pt x="0" y="0"/>
                  </a:lnTo>
                  <a:lnTo>
                    <a:pt x="10371810"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noAutofit/>
            </a:bodyPr>
            <a:lstStyle/>
            <a:p>
              <a:endParaRPr lang="en-US" sz="1013" dirty="0">
                <a:latin typeface="Lato Light" panose="020F0502020204030203" pitchFamily="34" charset="0"/>
              </a:endParaRPr>
            </a:p>
          </p:txBody>
        </p:sp>
        <p:sp>
          <p:nvSpPr>
            <p:cNvPr id="72" name="Freeform 71">
              <a:extLst>
                <a:ext uri="{FF2B5EF4-FFF2-40B4-BE49-F238E27FC236}">
                  <a16:creationId xmlns:a16="http://schemas.microsoft.com/office/drawing/2014/main" id="{7F69AC30-0194-B74A-9DD8-98CB216E3BE0}"/>
                </a:ext>
              </a:extLst>
            </p:cNvPr>
            <p:cNvSpPr>
              <a:spLocks/>
            </p:cNvSpPr>
            <p:nvPr/>
          </p:nvSpPr>
          <p:spPr bwMode="auto">
            <a:xfrm rot="10800000">
              <a:off x="1191" y="2937546"/>
              <a:ext cx="4661319" cy="2222696"/>
            </a:xfrm>
            <a:custGeom>
              <a:avLst/>
              <a:gdLst>
                <a:gd name="connsiteX0" fmla="*/ 12430185 w 12430185"/>
                <a:gd name="connsiteY0" fmla="*/ 5927190 h 5927190"/>
                <a:gd name="connsiteX1" fmla="*/ 0 w 12430185"/>
                <a:gd name="connsiteY1" fmla="*/ 333901 h 5927190"/>
                <a:gd name="connsiteX2" fmla="*/ 0 w 12430185"/>
                <a:gd name="connsiteY2" fmla="*/ 0 h 5927190"/>
                <a:gd name="connsiteX3" fmla="*/ 2121394 w 12430185"/>
                <a:gd name="connsiteY3" fmla="*/ 0 h 5927190"/>
                <a:gd name="connsiteX4" fmla="*/ 12430185 w 12430185"/>
                <a:gd name="connsiteY4" fmla="*/ 4231304 h 592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85" h="5927190">
                  <a:moveTo>
                    <a:pt x="12430185" y="5927190"/>
                  </a:moveTo>
                  <a:lnTo>
                    <a:pt x="0" y="333901"/>
                  </a:lnTo>
                  <a:lnTo>
                    <a:pt x="0" y="0"/>
                  </a:lnTo>
                  <a:lnTo>
                    <a:pt x="2121394" y="0"/>
                  </a:lnTo>
                  <a:lnTo>
                    <a:pt x="12430185" y="4231304"/>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noAutofit/>
            </a:bodyPr>
            <a:lstStyle/>
            <a:p>
              <a:endParaRPr lang="en-US" sz="1013" dirty="0">
                <a:latin typeface="Lato Light" panose="020F0502020204030203" pitchFamily="34" charset="0"/>
              </a:endParaRPr>
            </a:p>
          </p:txBody>
        </p:sp>
        <p:sp>
          <p:nvSpPr>
            <p:cNvPr id="70" name="Freeform 69">
              <a:extLst>
                <a:ext uri="{FF2B5EF4-FFF2-40B4-BE49-F238E27FC236}">
                  <a16:creationId xmlns:a16="http://schemas.microsoft.com/office/drawing/2014/main" id="{B3C64EEB-4057-904A-8FC5-01ADBBDD8890}"/>
                </a:ext>
              </a:extLst>
            </p:cNvPr>
            <p:cNvSpPr>
              <a:spLocks/>
            </p:cNvSpPr>
            <p:nvPr/>
          </p:nvSpPr>
          <p:spPr bwMode="auto">
            <a:xfrm rot="10800000">
              <a:off x="1190" y="1461252"/>
              <a:ext cx="4661319" cy="3549342"/>
            </a:xfrm>
            <a:custGeom>
              <a:avLst/>
              <a:gdLst>
                <a:gd name="connsiteX0" fmla="*/ 12430185 w 12430185"/>
                <a:gd name="connsiteY0" fmla="*/ 9464912 h 9464912"/>
                <a:gd name="connsiteX1" fmla="*/ 3174 w 12430185"/>
                <a:gd name="connsiteY1" fmla="*/ 3901062 h 9464912"/>
                <a:gd name="connsiteX2" fmla="*/ 0 w 12430185"/>
                <a:gd name="connsiteY2" fmla="*/ 0 h 9464912"/>
                <a:gd name="connsiteX3" fmla="*/ 12430185 w 12430185"/>
                <a:gd name="connsiteY3" fmla="*/ 5566891 h 9464912"/>
              </a:gdLst>
              <a:ahLst/>
              <a:cxnLst>
                <a:cxn ang="0">
                  <a:pos x="connsiteX0" y="connsiteY0"/>
                </a:cxn>
                <a:cxn ang="0">
                  <a:pos x="connsiteX1" y="connsiteY1"/>
                </a:cxn>
                <a:cxn ang="0">
                  <a:pos x="connsiteX2" y="connsiteY2"/>
                </a:cxn>
                <a:cxn ang="0">
                  <a:pos x="connsiteX3" y="connsiteY3"/>
                </a:cxn>
              </a:cxnLst>
              <a:rect l="l" t="t" r="r" b="b"/>
              <a:pathLst>
                <a:path w="12430185" h="9464912">
                  <a:moveTo>
                    <a:pt x="12430185" y="9464912"/>
                  </a:moveTo>
                  <a:lnTo>
                    <a:pt x="3174" y="3901062"/>
                  </a:lnTo>
                  <a:lnTo>
                    <a:pt x="0" y="0"/>
                  </a:lnTo>
                  <a:lnTo>
                    <a:pt x="12430185" y="5566891"/>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noAutofit/>
            </a:bodyPr>
            <a:lstStyle/>
            <a:p>
              <a:endParaRPr lang="en-US" sz="1013" dirty="0">
                <a:latin typeface="Lato Light" panose="020F0502020204030203" pitchFamily="34" charset="0"/>
              </a:endParaRPr>
            </a:p>
          </p:txBody>
        </p:sp>
        <p:sp>
          <p:nvSpPr>
            <p:cNvPr id="83" name="Freeform 82">
              <a:extLst>
                <a:ext uri="{FF2B5EF4-FFF2-40B4-BE49-F238E27FC236}">
                  <a16:creationId xmlns:a16="http://schemas.microsoft.com/office/drawing/2014/main" id="{FB324A5E-F3F2-B846-987A-ABBF594B1680}"/>
                </a:ext>
              </a:extLst>
            </p:cNvPr>
            <p:cNvSpPr>
              <a:spLocks/>
            </p:cNvSpPr>
            <p:nvPr/>
          </p:nvSpPr>
          <p:spPr bwMode="auto">
            <a:xfrm rot="10800000">
              <a:off x="2873465" y="2590120"/>
              <a:ext cx="1495037" cy="2582986"/>
            </a:xfrm>
            <a:custGeom>
              <a:avLst/>
              <a:gdLst>
                <a:gd name="connsiteX0" fmla="*/ 2688526 w 3986766"/>
                <a:gd name="connsiteY0" fmla="*/ 1920376 h 6887962"/>
                <a:gd name="connsiteX1" fmla="*/ 1276017 w 3986766"/>
                <a:gd name="connsiteY1" fmla="*/ 1288714 h 6887962"/>
                <a:gd name="connsiteX2" fmla="*/ 2561559 w 3986766"/>
                <a:gd name="connsiteY2" fmla="*/ 536434 h 6887962"/>
                <a:gd name="connsiteX3" fmla="*/ 2561561 w 3986766"/>
                <a:gd name="connsiteY3" fmla="*/ 536435 h 6887962"/>
                <a:gd name="connsiteX4" fmla="*/ 2532993 w 3986766"/>
                <a:gd name="connsiteY4" fmla="*/ 0 h 6887962"/>
                <a:gd name="connsiteX5" fmla="*/ 3986766 w 3986766"/>
                <a:gd name="connsiteY5" fmla="*/ 0 h 6887962"/>
                <a:gd name="connsiteX6" fmla="*/ 3958199 w 3986766"/>
                <a:gd name="connsiteY6" fmla="*/ 1110961 h 6887962"/>
                <a:gd name="connsiteX7" fmla="*/ 3958197 w 3986766"/>
                <a:gd name="connsiteY7" fmla="*/ 1110960 h 6887962"/>
                <a:gd name="connsiteX8" fmla="*/ 787195 w 3986766"/>
                <a:gd name="connsiteY8" fmla="*/ 6887962 h 6887962"/>
                <a:gd name="connsiteX9" fmla="*/ 0 w 3986766"/>
                <a:gd name="connsiteY9" fmla="*/ 6887962 h 6887962"/>
                <a:gd name="connsiteX10" fmla="*/ 0 w 3986766"/>
                <a:gd name="connsiteY10" fmla="*/ 6183296 h 6887962"/>
                <a:gd name="connsiteX11" fmla="*/ 148122 w 3986766"/>
                <a:gd name="connsiteY11" fmla="*/ 6315889 h 6887962"/>
                <a:gd name="connsiteX12" fmla="*/ 1446500 w 3986766"/>
                <a:gd name="connsiteY12" fmla="*/ 5244501 h 6887962"/>
                <a:gd name="connsiteX13" fmla="*/ 1276020 w 3986766"/>
                <a:gd name="connsiteY13" fmla="*/ 1288716 h 6887962"/>
                <a:gd name="connsiteX14" fmla="*/ 2688528 w 3986766"/>
                <a:gd name="connsiteY14" fmla="*/ 1920377 h 6887962"/>
                <a:gd name="connsiteX15" fmla="*/ 2145744 w 3986766"/>
                <a:gd name="connsiteY15" fmla="*/ 5577027 h 6887962"/>
                <a:gd name="connsiteX16" fmla="*/ 2127792 w 3986766"/>
                <a:gd name="connsiteY16" fmla="*/ 5569030 h 6887962"/>
                <a:gd name="connsiteX17" fmla="*/ 634991 w 3986766"/>
                <a:gd name="connsiteY17" fmla="*/ 6751716 h 688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6766" h="6887962">
                  <a:moveTo>
                    <a:pt x="2688526" y="1920376"/>
                  </a:moveTo>
                  <a:lnTo>
                    <a:pt x="1276017" y="1288714"/>
                  </a:lnTo>
                  <a:lnTo>
                    <a:pt x="2561559" y="536434"/>
                  </a:lnTo>
                  <a:lnTo>
                    <a:pt x="2561561" y="536435"/>
                  </a:lnTo>
                  <a:lnTo>
                    <a:pt x="2532993" y="0"/>
                  </a:lnTo>
                  <a:lnTo>
                    <a:pt x="3986766" y="0"/>
                  </a:lnTo>
                  <a:lnTo>
                    <a:pt x="3958199" y="1110961"/>
                  </a:lnTo>
                  <a:lnTo>
                    <a:pt x="3958197" y="1110960"/>
                  </a:lnTo>
                  <a:close/>
                  <a:moveTo>
                    <a:pt x="787195" y="6887962"/>
                  </a:moveTo>
                  <a:lnTo>
                    <a:pt x="0" y="6887962"/>
                  </a:lnTo>
                  <a:lnTo>
                    <a:pt x="0" y="6183296"/>
                  </a:lnTo>
                  <a:lnTo>
                    <a:pt x="148122" y="6315889"/>
                  </a:lnTo>
                  <a:lnTo>
                    <a:pt x="1446500" y="5244501"/>
                  </a:lnTo>
                  <a:lnTo>
                    <a:pt x="1276020" y="1288716"/>
                  </a:lnTo>
                  <a:lnTo>
                    <a:pt x="2688528" y="1920377"/>
                  </a:lnTo>
                  <a:lnTo>
                    <a:pt x="2145744" y="5577027"/>
                  </a:lnTo>
                  <a:lnTo>
                    <a:pt x="2127792" y="5569030"/>
                  </a:lnTo>
                  <a:lnTo>
                    <a:pt x="634991" y="675171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noAutofit/>
            </a:bodyPr>
            <a:lstStyle/>
            <a:p>
              <a:endParaRPr lang="en-US" sz="1013" dirty="0">
                <a:latin typeface="Lato Light" panose="020F0502020204030203" pitchFamily="34" charset="0"/>
              </a:endParaRPr>
            </a:p>
          </p:txBody>
        </p:sp>
        <p:sp>
          <p:nvSpPr>
            <p:cNvPr id="82" name="Freeform 81">
              <a:extLst>
                <a:ext uri="{FF2B5EF4-FFF2-40B4-BE49-F238E27FC236}">
                  <a16:creationId xmlns:a16="http://schemas.microsoft.com/office/drawing/2014/main" id="{38B183BE-5266-BB40-8D4C-66E2D9F436FC}"/>
                </a:ext>
              </a:extLst>
            </p:cNvPr>
            <p:cNvSpPr>
              <a:spLocks/>
            </p:cNvSpPr>
            <p:nvPr/>
          </p:nvSpPr>
          <p:spPr bwMode="auto">
            <a:xfrm rot="10800000">
              <a:off x="2012866" y="2073524"/>
              <a:ext cx="2131857" cy="3099582"/>
            </a:xfrm>
            <a:custGeom>
              <a:avLst/>
              <a:gdLst>
                <a:gd name="connsiteX0" fmla="*/ 1022086 w 5684951"/>
                <a:gd name="connsiteY0" fmla="*/ 8265553 h 8265553"/>
                <a:gd name="connsiteX1" fmla="*/ 0 w 5684951"/>
                <a:gd name="connsiteY1" fmla="*/ 8265553 h 8265553"/>
                <a:gd name="connsiteX2" fmla="*/ 12697 w 5684951"/>
                <a:gd name="connsiteY2" fmla="*/ 7364088 h 8265553"/>
                <a:gd name="connsiteX3" fmla="*/ 215141 w 5684951"/>
                <a:gd name="connsiteY3" fmla="*/ 7544886 h 8265553"/>
                <a:gd name="connsiteX4" fmla="*/ 2123525 w 5684951"/>
                <a:gd name="connsiteY4" fmla="*/ 5811916 h 8265553"/>
                <a:gd name="connsiteX5" fmla="*/ 2126239 w 5684951"/>
                <a:gd name="connsiteY5" fmla="*/ 5813125 h 8265553"/>
                <a:gd name="connsiteX6" fmla="*/ 2599651 w 5684951"/>
                <a:gd name="connsiteY6" fmla="*/ 2148916 h 8265553"/>
                <a:gd name="connsiteX7" fmla="*/ 2599650 w 5684951"/>
                <a:gd name="connsiteY7" fmla="*/ 2148916 h 8265553"/>
                <a:gd name="connsiteX8" fmla="*/ 3780443 w 5684951"/>
                <a:gd name="connsiteY8" fmla="*/ 1282366 h 8265553"/>
                <a:gd name="connsiteX9" fmla="*/ 3780445 w 5684951"/>
                <a:gd name="connsiteY9" fmla="*/ 1282367 h 8265553"/>
                <a:gd name="connsiteX10" fmla="*/ 3859800 w 5684951"/>
                <a:gd name="connsiteY10" fmla="*/ 0 h 8265553"/>
                <a:gd name="connsiteX11" fmla="*/ 5684951 w 5684951"/>
                <a:gd name="connsiteY11" fmla="*/ 0 h 8265553"/>
                <a:gd name="connsiteX12" fmla="*/ 5272308 w 5684951"/>
                <a:gd name="connsiteY12" fmla="*/ 1891809 h 8265553"/>
                <a:gd name="connsiteX13" fmla="*/ 5272306 w 5684951"/>
                <a:gd name="connsiteY13" fmla="*/ 1891808 h 8265553"/>
                <a:gd name="connsiteX14" fmla="*/ 3935979 w 5684951"/>
                <a:gd name="connsiteY14" fmla="*/ 2748835 h 8265553"/>
                <a:gd name="connsiteX15" fmla="*/ 2971030 w 5684951"/>
                <a:gd name="connsiteY15" fmla="*/ 6211862 h 8265553"/>
                <a:gd name="connsiteX16" fmla="*/ 2953429 w 5684951"/>
                <a:gd name="connsiteY16" fmla="*/ 6204017 h 8265553"/>
                <a:gd name="connsiteX17" fmla="*/ 738931 w 5684951"/>
                <a:gd name="connsiteY17" fmla="*/ 8012672 h 826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84951" h="8265553">
                  <a:moveTo>
                    <a:pt x="1022086" y="8265553"/>
                  </a:moveTo>
                  <a:lnTo>
                    <a:pt x="0" y="8265553"/>
                  </a:lnTo>
                  <a:lnTo>
                    <a:pt x="12697" y="7364088"/>
                  </a:lnTo>
                  <a:lnTo>
                    <a:pt x="215141" y="7544886"/>
                  </a:lnTo>
                  <a:lnTo>
                    <a:pt x="2123525" y="5811916"/>
                  </a:lnTo>
                  <a:lnTo>
                    <a:pt x="2126239" y="5813125"/>
                  </a:lnTo>
                  <a:lnTo>
                    <a:pt x="2599651" y="2148916"/>
                  </a:lnTo>
                  <a:lnTo>
                    <a:pt x="2599650" y="2148916"/>
                  </a:lnTo>
                  <a:lnTo>
                    <a:pt x="3780443" y="1282366"/>
                  </a:lnTo>
                  <a:lnTo>
                    <a:pt x="3780445" y="1282367"/>
                  </a:lnTo>
                  <a:lnTo>
                    <a:pt x="3859800" y="0"/>
                  </a:lnTo>
                  <a:lnTo>
                    <a:pt x="5684951" y="0"/>
                  </a:lnTo>
                  <a:lnTo>
                    <a:pt x="5272308" y="1891809"/>
                  </a:lnTo>
                  <a:lnTo>
                    <a:pt x="5272306" y="1891808"/>
                  </a:lnTo>
                  <a:lnTo>
                    <a:pt x="3935979" y="2748835"/>
                  </a:lnTo>
                  <a:lnTo>
                    <a:pt x="2971030" y="6211862"/>
                  </a:lnTo>
                  <a:lnTo>
                    <a:pt x="2953429" y="6204017"/>
                  </a:lnTo>
                  <a:lnTo>
                    <a:pt x="738931" y="801267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noAutofit/>
            </a:bodyPr>
            <a:lstStyle/>
            <a:p>
              <a:endParaRPr lang="en-US" sz="1013" dirty="0">
                <a:latin typeface="Lato Light" panose="020F0502020204030203" pitchFamily="34" charset="0"/>
              </a:endParaRPr>
            </a:p>
          </p:txBody>
        </p:sp>
        <p:sp>
          <p:nvSpPr>
            <p:cNvPr id="81" name="Freeform 80">
              <a:extLst>
                <a:ext uri="{FF2B5EF4-FFF2-40B4-BE49-F238E27FC236}">
                  <a16:creationId xmlns:a16="http://schemas.microsoft.com/office/drawing/2014/main" id="{D640A956-FE8A-1044-92FA-C14C1BC5CDDF}"/>
                </a:ext>
              </a:extLst>
            </p:cNvPr>
            <p:cNvSpPr>
              <a:spLocks/>
            </p:cNvSpPr>
            <p:nvPr/>
          </p:nvSpPr>
          <p:spPr bwMode="auto">
            <a:xfrm rot="10800000">
              <a:off x="1046329" y="1493840"/>
              <a:ext cx="2787721" cy="3679266"/>
            </a:xfrm>
            <a:custGeom>
              <a:avLst/>
              <a:gdLst>
                <a:gd name="connsiteX0" fmla="*/ 5012024 w 7433922"/>
                <a:gd name="connsiteY0" fmla="*/ 3602689 h 9811376"/>
                <a:gd name="connsiteX1" fmla="*/ 3678870 w 7433922"/>
                <a:gd name="connsiteY1" fmla="*/ 3005944 h 9811376"/>
                <a:gd name="connsiteX2" fmla="*/ 4875534 w 7433922"/>
                <a:gd name="connsiteY2" fmla="*/ 2072736 h 9811376"/>
                <a:gd name="connsiteX3" fmla="*/ 4875536 w 7433922"/>
                <a:gd name="connsiteY3" fmla="*/ 2072737 h 9811376"/>
                <a:gd name="connsiteX4" fmla="*/ 5383404 w 7433922"/>
                <a:gd name="connsiteY4" fmla="*/ 0 h 9811376"/>
                <a:gd name="connsiteX5" fmla="*/ 7433922 w 7433922"/>
                <a:gd name="connsiteY5" fmla="*/ 0 h 9811376"/>
                <a:gd name="connsiteX6" fmla="*/ 6361050 w 7433922"/>
                <a:gd name="connsiteY6" fmla="*/ 2682179 h 9811376"/>
                <a:gd name="connsiteX7" fmla="*/ 6361048 w 7433922"/>
                <a:gd name="connsiteY7" fmla="*/ 2682178 h 9811376"/>
                <a:gd name="connsiteX8" fmla="*/ 1015737 w 7433922"/>
                <a:gd name="connsiteY8" fmla="*/ 9811376 h 9811376"/>
                <a:gd name="connsiteX9" fmla="*/ 0 w 7433922"/>
                <a:gd name="connsiteY9" fmla="*/ 9811376 h 9811376"/>
                <a:gd name="connsiteX10" fmla="*/ 34916 w 7433922"/>
                <a:gd name="connsiteY10" fmla="*/ 8919432 h 9811376"/>
                <a:gd name="connsiteX11" fmla="*/ 276424 w 7433922"/>
                <a:gd name="connsiteY11" fmla="*/ 9139056 h 9811376"/>
                <a:gd name="connsiteX12" fmla="*/ 2951984 w 7433922"/>
                <a:gd name="connsiteY12" fmla="*/ 6554673 h 9811376"/>
                <a:gd name="connsiteX13" fmla="*/ 2956127 w 7433922"/>
                <a:gd name="connsiteY13" fmla="*/ 6556535 h 9811376"/>
                <a:gd name="connsiteX14" fmla="*/ 3678870 w 7433922"/>
                <a:gd name="connsiteY14" fmla="*/ 3005945 h 9811376"/>
                <a:gd name="connsiteX15" fmla="*/ 5012025 w 7433922"/>
                <a:gd name="connsiteY15" fmla="*/ 3602690 h 9811376"/>
                <a:gd name="connsiteX16" fmla="*/ 3897888 w 7433922"/>
                <a:gd name="connsiteY16" fmla="*/ 7002232 h 9811376"/>
                <a:gd name="connsiteX17" fmla="*/ 3880711 w 7433922"/>
                <a:gd name="connsiteY17" fmla="*/ 6994508 h 9811376"/>
                <a:gd name="connsiteX18" fmla="*/ 788111 w 7433922"/>
                <a:gd name="connsiteY18" fmla="*/ 9604376 h 981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33922" h="9811376">
                  <a:moveTo>
                    <a:pt x="5012024" y="3602689"/>
                  </a:moveTo>
                  <a:lnTo>
                    <a:pt x="3678870" y="3005944"/>
                  </a:lnTo>
                  <a:lnTo>
                    <a:pt x="4875534" y="2072736"/>
                  </a:lnTo>
                  <a:lnTo>
                    <a:pt x="4875536" y="2072737"/>
                  </a:lnTo>
                  <a:lnTo>
                    <a:pt x="5383404" y="0"/>
                  </a:lnTo>
                  <a:lnTo>
                    <a:pt x="7433922" y="0"/>
                  </a:lnTo>
                  <a:lnTo>
                    <a:pt x="6361050" y="2682179"/>
                  </a:lnTo>
                  <a:lnTo>
                    <a:pt x="6361048" y="2682178"/>
                  </a:lnTo>
                  <a:close/>
                  <a:moveTo>
                    <a:pt x="1015737" y="9811376"/>
                  </a:moveTo>
                  <a:lnTo>
                    <a:pt x="0" y="9811376"/>
                  </a:lnTo>
                  <a:lnTo>
                    <a:pt x="34916" y="8919432"/>
                  </a:lnTo>
                  <a:lnTo>
                    <a:pt x="276424" y="9139056"/>
                  </a:lnTo>
                  <a:lnTo>
                    <a:pt x="2951984" y="6554673"/>
                  </a:lnTo>
                  <a:lnTo>
                    <a:pt x="2956127" y="6556535"/>
                  </a:lnTo>
                  <a:lnTo>
                    <a:pt x="3678870" y="3005945"/>
                  </a:lnTo>
                  <a:lnTo>
                    <a:pt x="5012025" y="3602690"/>
                  </a:lnTo>
                  <a:lnTo>
                    <a:pt x="3897888" y="7002232"/>
                  </a:lnTo>
                  <a:lnTo>
                    <a:pt x="3880711" y="6994508"/>
                  </a:lnTo>
                  <a:lnTo>
                    <a:pt x="788111" y="960437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noAutofit/>
            </a:bodyPr>
            <a:lstStyle/>
            <a:p>
              <a:endParaRPr lang="en-US" sz="1013" dirty="0">
                <a:latin typeface="Lato Light" panose="020F0502020204030203" pitchFamily="34" charset="0"/>
              </a:endParaRPr>
            </a:p>
          </p:txBody>
        </p:sp>
        <p:sp>
          <p:nvSpPr>
            <p:cNvPr id="80" name="Freeform 79">
              <a:extLst>
                <a:ext uri="{FF2B5EF4-FFF2-40B4-BE49-F238E27FC236}">
                  <a16:creationId xmlns:a16="http://schemas.microsoft.com/office/drawing/2014/main" id="{D99875C5-0869-204E-B0AD-C1CF61000EFD}"/>
                </a:ext>
              </a:extLst>
            </p:cNvPr>
            <p:cNvSpPr>
              <a:spLocks/>
            </p:cNvSpPr>
            <p:nvPr/>
          </p:nvSpPr>
          <p:spPr bwMode="auto">
            <a:xfrm rot="10800000">
              <a:off x="40512" y="1433133"/>
              <a:ext cx="2867472" cy="3739973"/>
            </a:xfrm>
            <a:custGeom>
              <a:avLst/>
              <a:gdLst>
                <a:gd name="connsiteX0" fmla="*/ 6065851 w 7646592"/>
                <a:gd name="connsiteY0" fmla="*/ 3564599 h 9973260"/>
                <a:gd name="connsiteX1" fmla="*/ 4573988 w 7646592"/>
                <a:gd name="connsiteY1" fmla="*/ 2955157 h 9973260"/>
                <a:gd name="connsiteX2" fmla="*/ 5545287 w 7646592"/>
                <a:gd name="connsiteY2" fmla="*/ 0 h 9973260"/>
                <a:gd name="connsiteX3" fmla="*/ 7646592 w 7646592"/>
                <a:gd name="connsiteY3" fmla="*/ 0 h 9973260"/>
                <a:gd name="connsiteX4" fmla="*/ 1009389 w 7646592"/>
                <a:gd name="connsiteY4" fmla="*/ 9973260 h 9973260"/>
                <a:gd name="connsiteX5" fmla="*/ 0 w 7646592"/>
                <a:gd name="connsiteY5" fmla="*/ 9973260 h 9973260"/>
                <a:gd name="connsiteX6" fmla="*/ 34916 w 7646592"/>
                <a:gd name="connsiteY6" fmla="*/ 9071795 h 9973260"/>
                <a:gd name="connsiteX7" fmla="*/ 272428 w 7646592"/>
                <a:gd name="connsiteY7" fmla="*/ 9291513 h 9973260"/>
                <a:gd name="connsiteX8" fmla="*/ 2431108 w 7646592"/>
                <a:gd name="connsiteY8" fmla="*/ 7416236 h 9973260"/>
                <a:gd name="connsiteX9" fmla="*/ 3136086 w 7646592"/>
                <a:gd name="connsiteY9" fmla="*/ 3869320 h 9973260"/>
                <a:gd name="connsiteX10" fmla="*/ 3136087 w 7646592"/>
                <a:gd name="connsiteY10" fmla="*/ 3869321 h 9973260"/>
                <a:gd name="connsiteX11" fmla="*/ 4573989 w 7646592"/>
                <a:gd name="connsiteY11" fmla="*/ 2955158 h 9973260"/>
                <a:gd name="connsiteX12" fmla="*/ 6065852 w 7646592"/>
                <a:gd name="connsiteY12" fmla="*/ 3564600 h 9973260"/>
                <a:gd name="connsiteX13" fmla="*/ 4440673 w 7646592"/>
                <a:gd name="connsiteY13" fmla="*/ 4475588 h 9973260"/>
                <a:gd name="connsiteX14" fmla="*/ 4022594 w 7646592"/>
                <a:gd name="connsiteY14" fmla="*/ 4281298 h 9973260"/>
                <a:gd name="connsiteX15" fmla="*/ 4440673 w 7646592"/>
                <a:gd name="connsiteY15" fmla="*/ 4475588 h 9973260"/>
                <a:gd name="connsiteX16" fmla="*/ 3232640 w 7646592"/>
                <a:gd name="connsiteY16" fmla="*/ 7755427 h 9973260"/>
                <a:gd name="connsiteX17" fmla="*/ 3237661 w 7646592"/>
                <a:gd name="connsiteY17" fmla="*/ 7757685 h 9973260"/>
                <a:gd name="connsiteX18" fmla="*/ 3229288 w 7646592"/>
                <a:gd name="connsiteY18" fmla="*/ 7764526 h 9973260"/>
                <a:gd name="connsiteX19" fmla="*/ 3215440 w 7646592"/>
                <a:gd name="connsiteY19" fmla="*/ 7802124 h 9973260"/>
                <a:gd name="connsiteX20" fmla="*/ 3194694 w 7646592"/>
                <a:gd name="connsiteY20" fmla="*/ 7792792 h 9973260"/>
                <a:gd name="connsiteX21" fmla="*/ 782686 w 7646592"/>
                <a:gd name="connsiteY21" fmla="*/ 9763542 h 997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46592" h="9973260">
                  <a:moveTo>
                    <a:pt x="6065851" y="3564599"/>
                  </a:moveTo>
                  <a:lnTo>
                    <a:pt x="4573988" y="2955157"/>
                  </a:lnTo>
                  <a:lnTo>
                    <a:pt x="5545287" y="0"/>
                  </a:lnTo>
                  <a:lnTo>
                    <a:pt x="7646592" y="0"/>
                  </a:lnTo>
                  <a:close/>
                  <a:moveTo>
                    <a:pt x="1009389" y="9973260"/>
                  </a:moveTo>
                  <a:lnTo>
                    <a:pt x="0" y="9973260"/>
                  </a:lnTo>
                  <a:lnTo>
                    <a:pt x="34916" y="9071795"/>
                  </a:lnTo>
                  <a:lnTo>
                    <a:pt x="272428" y="9291513"/>
                  </a:lnTo>
                  <a:lnTo>
                    <a:pt x="2431108" y="7416236"/>
                  </a:lnTo>
                  <a:lnTo>
                    <a:pt x="3136086" y="3869320"/>
                  </a:lnTo>
                  <a:lnTo>
                    <a:pt x="3136087" y="3869321"/>
                  </a:lnTo>
                  <a:lnTo>
                    <a:pt x="4573989" y="2955158"/>
                  </a:lnTo>
                  <a:lnTo>
                    <a:pt x="6065852" y="3564600"/>
                  </a:lnTo>
                  <a:lnTo>
                    <a:pt x="4440673" y="4475588"/>
                  </a:lnTo>
                  <a:lnTo>
                    <a:pt x="4022594" y="4281298"/>
                  </a:lnTo>
                  <a:lnTo>
                    <a:pt x="4440673" y="4475588"/>
                  </a:lnTo>
                  <a:lnTo>
                    <a:pt x="3232640" y="7755427"/>
                  </a:lnTo>
                  <a:lnTo>
                    <a:pt x="3237661" y="7757685"/>
                  </a:lnTo>
                  <a:lnTo>
                    <a:pt x="3229288" y="7764526"/>
                  </a:lnTo>
                  <a:lnTo>
                    <a:pt x="3215440" y="7802124"/>
                  </a:lnTo>
                  <a:lnTo>
                    <a:pt x="3194694" y="7792792"/>
                  </a:lnTo>
                  <a:lnTo>
                    <a:pt x="782686" y="976354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noAutofit/>
            </a:bodyPr>
            <a:lstStyle/>
            <a:p>
              <a:endParaRPr lang="en-US" sz="1013" dirty="0">
                <a:latin typeface="Lato Light" panose="020F0502020204030203" pitchFamily="34" charset="0"/>
              </a:endParaRPr>
            </a:p>
          </p:txBody>
        </p:sp>
        <p:sp>
          <p:nvSpPr>
            <p:cNvPr id="79" name="Freeform 78">
              <a:extLst>
                <a:ext uri="{FF2B5EF4-FFF2-40B4-BE49-F238E27FC236}">
                  <a16:creationId xmlns:a16="http://schemas.microsoft.com/office/drawing/2014/main" id="{F2AD9735-905C-2D4B-B62B-568080C5BCE6}"/>
                </a:ext>
              </a:extLst>
            </p:cNvPr>
            <p:cNvSpPr>
              <a:spLocks/>
            </p:cNvSpPr>
            <p:nvPr/>
          </p:nvSpPr>
          <p:spPr bwMode="auto">
            <a:xfrm rot="10800000">
              <a:off x="1191" y="1418850"/>
              <a:ext cx="1873599" cy="3113646"/>
            </a:xfrm>
            <a:custGeom>
              <a:avLst/>
              <a:gdLst>
                <a:gd name="connsiteX0" fmla="*/ 4034379 w 4996265"/>
                <a:gd name="connsiteY0" fmla="*/ 3795727 h 8303057"/>
                <a:gd name="connsiteX1" fmla="*/ 2694877 w 4996265"/>
                <a:gd name="connsiteY1" fmla="*/ 3195808 h 8303057"/>
                <a:gd name="connsiteX2" fmla="*/ 4164519 w 4996265"/>
                <a:gd name="connsiteY2" fmla="*/ 2205465 h 8303057"/>
                <a:gd name="connsiteX3" fmla="*/ 4164519 w 4996265"/>
                <a:gd name="connsiteY3" fmla="*/ 2205465 h 8303057"/>
                <a:gd name="connsiteX4" fmla="*/ 4996264 w 4996265"/>
                <a:gd name="connsiteY4" fmla="*/ 0 h 8303057"/>
                <a:gd name="connsiteX5" fmla="*/ 4996264 w 4996265"/>
                <a:gd name="connsiteY5" fmla="*/ 2553220 h 8303057"/>
                <a:gd name="connsiteX6" fmla="*/ 4996265 w 4996265"/>
                <a:gd name="connsiteY6" fmla="*/ 2553220 h 8303057"/>
                <a:gd name="connsiteX7" fmla="*/ 4996265 w 4996265"/>
                <a:gd name="connsiteY7" fmla="*/ 3210977 h 8303057"/>
                <a:gd name="connsiteX8" fmla="*/ 1018911 w 4996265"/>
                <a:gd name="connsiteY8" fmla="*/ 8303057 h 8303057"/>
                <a:gd name="connsiteX9" fmla="*/ 6348 w 4996265"/>
                <a:gd name="connsiteY9" fmla="*/ 8303057 h 8303057"/>
                <a:gd name="connsiteX10" fmla="*/ 0 w 4996265"/>
                <a:gd name="connsiteY10" fmla="*/ 7398417 h 8303057"/>
                <a:gd name="connsiteX11" fmla="*/ 236271 w 4996265"/>
                <a:gd name="connsiteY11" fmla="*/ 7608190 h 8303057"/>
                <a:gd name="connsiteX12" fmla="*/ 1583914 w 4996265"/>
                <a:gd name="connsiteY12" fmla="*/ 6573130 h 8303057"/>
                <a:gd name="connsiteX13" fmla="*/ 1590250 w 4996265"/>
                <a:gd name="connsiteY13" fmla="*/ 6575957 h 8303057"/>
                <a:gd name="connsiteX14" fmla="*/ 2694874 w 4996265"/>
                <a:gd name="connsiteY14" fmla="*/ 3195808 h 8303057"/>
                <a:gd name="connsiteX15" fmla="*/ 4034377 w 4996265"/>
                <a:gd name="connsiteY15" fmla="*/ 3795727 h 8303057"/>
                <a:gd name="connsiteX16" fmla="*/ 2409199 w 4996265"/>
                <a:gd name="connsiteY16" fmla="*/ 6963554 h 8303057"/>
                <a:gd name="connsiteX17" fmla="*/ 2389609 w 4996265"/>
                <a:gd name="connsiteY17" fmla="*/ 6954814 h 8303057"/>
                <a:gd name="connsiteX18" fmla="*/ 761837 w 4996265"/>
                <a:gd name="connsiteY18" fmla="*/ 8074814 h 830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6265" h="8303057">
                  <a:moveTo>
                    <a:pt x="4034379" y="3795727"/>
                  </a:moveTo>
                  <a:lnTo>
                    <a:pt x="2694877" y="3195808"/>
                  </a:lnTo>
                  <a:lnTo>
                    <a:pt x="4164519" y="2205465"/>
                  </a:lnTo>
                  <a:lnTo>
                    <a:pt x="4164519" y="2205465"/>
                  </a:lnTo>
                  <a:lnTo>
                    <a:pt x="4996264" y="0"/>
                  </a:lnTo>
                  <a:lnTo>
                    <a:pt x="4996264" y="2553220"/>
                  </a:lnTo>
                  <a:lnTo>
                    <a:pt x="4996265" y="2553220"/>
                  </a:lnTo>
                  <a:lnTo>
                    <a:pt x="4996265" y="3210977"/>
                  </a:lnTo>
                  <a:close/>
                  <a:moveTo>
                    <a:pt x="1018911" y="8303057"/>
                  </a:moveTo>
                  <a:lnTo>
                    <a:pt x="6348" y="8303057"/>
                  </a:lnTo>
                  <a:lnTo>
                    <a:pt x="0" y="7398417"/>
                  </a:lnTo>
                  <a:lnTo>
                    <a:pt x="236271" y="7608190"/>
                  </a:lnTo>
                  <a:lnTo>
                    <a:pt x="1583914" y="6573130"/>
                  </a:lnTo>
                  <a:lnTo>
                    <a:pt x="1590250" y="6575957"/>
                  </a:lnTo>
                  <a:lnTo>
                    <a:pt x="2694874" y="3195808"/>
                  </a:lnTo>
                  <a:lnTo>
                    <a:pt x="4034377" y="3795727"/>
                  </a:lnTo>
                  <a:lnTo>
                    <a:pt x="2409199" y="6963554"/>
                  </a:lnTo>
                  <a:lnTo>
                    <a:pt x="2389609" y="6954814"/>
                  </a:lnTo>
                  <a:lnTo>
                    <a:pt x="761837" y="80748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noAutofit/>
            </a:bodyPr>
            <a:lstStyle/>
            <a:p>
              <a:endParaRPr lang="en-US" sz="1013" dirty="0">
                <a:latin typeface="Lato Light" panose="020F0502020204030203" pitchFamily="34" charset="0"/>
              </a:endParaRPr>
            </a:p>
          </p:txBody>
        </p:sp>
      </p:grpSp>
      <p:sp>
        <p:nvSpPr>
          <p:cNvPr id="37" name="Rectangle 36">
            <a:extLst>
              <a:ext uri="{FF2B5EF4-FFF2-40B4-BE49-F238E27FC236}">
                <a16:creationId xmlns:a16="http://schemas.microsoft.com/office/drawing/2014/main" id="{845AF490-040E-1545-9D0B-C2EB92924985}"/>
              </a:ext>
            </a:extLst>
          </p:cNvPr>
          <p:cNvSpPr/>
          <p:nvPr/>
        </p:nvSpPr>
        <p:spPr>
          <a:xfrm>
            <a:off x="4057650" y="726785"/>
            <a:ext cx="1028700" cy="342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Lato Light" panose="020F0502020204030203" pitchFamily="34" charset="0"/>
            </a:endParaRPr>
          </a:p>
        </p:txBody>
      </p:sp>
      <p:sp>
        <p:nvSpPr>
          <p:cNvPr id="5" name="Title 4">
            <a:extLst>
              <a:ext uri="{FF2B5EF4-FFF2-40B4-BE49-F238E27FC236}">
                <a16:creationId xmlns:a16="http://schemas.microsoft.com/office/drawing/2014/main" id="{040667C9-FFF5-A448-A0DC-336FD2D9EE90}"/>
              </a:ext>
            </a:extLst>
          </p:cNvPr>
          <p:cNvSpPr>
            <a:spLocks noGrp="1"/>
          </p:cNvSpPr>
          <p:nvPr>
            <p:ph type="title"/>
          </p:nvPr>
        </p:nvSpPr>
        <p:spPr>
          <a:xfrm>
            <a:off x="312234" y="250441"/>
            <a:ext cx="8530684" cy="406265"/>
          </a:xfrm>
        </p:spPr>
        <p:txBody>
          <a:bodyPr/>
          <a:lstStyle/>
          <a:p>
            <a:r>
              <a:rPr lang="en-US" sz="2400" dirty="0"/>
              <a:t>Evolving Patient Demographics in IBD </a:t>
            </a:r>
          </a:p>
        </p:txBody>
      </p:sp>
      <p:sp>
        <p:nvSpPr>
          <p:cNvPr id="6" name="Content Placeholder 5">
            <a:extLst>
              <a:ext uri="{FF2B5EF4-FFF2-40B4-BE49-F238E27FC236}">
                <a16:creationId xmlns:a16="http://schemas.microsoft.com/office/drawing/2014/main" id="{E99AE02A-3134-4043-8787-843F9D290C10}"/>
              </a:ext>
            </a:extLst>
          </p:cNvPr>
          <p:cNvSpPr>
            <a:spLocks noGrp="1"/>
          </p:cNvSpPr>
          <p:nvPr>
            <p:ph idx="1"/>
          </p:nvPr>
        </p:nvSpPr>
        <p:spPr>
          <a:xfrm>
            <a:off x="3452811" y="997458"/>
            <a:ext cx="5691189" cy="3428631"/>
          </a:xfrm>
        </p:spPr>
        <p:txBody>
          <a:bodyPr/>
          <a:lstStyle/>
          <a:p>
            <a:r>
              <a:rPr lang="en-US" sz="1600" dirty="0"/>
              <a:t>Increase in incidence of IBD in the USA</a:t>
            </a:r>
          </a:p>
          <a:p>
            <a:r>
              <a:rPr lang="en-US" sz="1600" dirty="0"/>
              <a:t>More so among racial and ethnic minorities</a:t>
            </a:r>
          </a:p>
          <a:p>
            <a:pPr lvl="1"/>
            <a:r>
              <a:rPr lang="en-US" sz="1400" dirty="0"/>
              <a:t>Annual incidence rate for Whites 21 cases/100,000 person-years vs non-whites 13 cases/100,000</a:t>
            </a:r>
          </a:p>
          <a:p>
            <a:pPr lvl="1"/>
            <a:r>
              <a:rPr lang="en-US" sz="1400" dirty="0"/>
              <a:t>↑ by 39% in Whites vs 135% in non-Whites in 40 </a:t>
            </a:r>
            <a:r>
              <a:rPr lang="en-US" sz="1400" dirty="0" err="1"/>
              <a:t>yrs</a:t>
            </a:r>
            <a:endParaRPr lang="en-US" sz="1400" dirty="0"/>
          </a:p>
          <a:p>
            <a:pPr marL="457200" lvl="1" indent="0">
              <a:buNone/>
            </a:pPr>
            <a:endParaRPr lang="en-US" sz="1600" dirty="0"/>
          </a:p>
          <a:p>
            <a:r>
              <a:rPr lang="en-US" sz="1600" dirty="0"/>
              <a:t>By 2050, it is estimated that 54% of the U.S. population will be minorities </a:t>
            </a:r>
          </a:p>
          <a:p>
            <a:pPr lvl="1"/>
            <a:r>
              <a:rPr lang="en-US" sz="1400" dirty="0"/>
              <a:t>Hispanic and African American populations will increase from 30% to 45%</a:t>
            </a:r>
          </a:p>
          <a:p>
            <a:r>
              <a:rPr lang="en-US" sz="1600" dirty="0"/>
              <a:t>It is important to assess for </a:t>
            </a:r>
          </a:p>
          <a:p>
            <a:pPr lvl="1"/>
            <a:r>
              <a:rPr lang="en-US" sz="1400" dirty="0"/>
              <a:t>Potential differences in disease characteristics, natural history, treatment response and healthcare utilization</a:t>
            </a:r>
          </a:p>
          <a:p>
            <a:pPr lvl="1"/>
            <a:r>
              <a:rPr lang="en-US" sz="1400" dirty="0"/>
              <a:t>Access and barriers to care</a:t>
            </a:r>
          </a:p>
        </p:txBody>
      </p:sp>
      <p:sp>
        <p:nvSpPr>
          <p:cNvPr id="3" name="Text Placeholder 2">
            <a:extLst>
              <a:ext uri="{FF2B5EF4-FFF2-40B4-BE49-F238E27FC236}">
                <a16:creationId xmlns:a16="http://schemas.microsoft.com/office/drawing/2014/main" id="{EADC9434-D54B-AE47-964B-E34AD8F86C26}"/>
              </a:ext>
            </a:extLst>
          </p:cNvPr>
          <p:cNvSpPr>
            <a:spLocks noGrp="1"/>
          </p:cNvSpPr>
          <p:nvPr>
            <p:ph type="body" sz="quarter" idx="10"/>
          </p:nvPr>
        </p:nvSpPr>
        <p:spPr>
          <a:xfrm>
            <a:off x="0" y="4844275"/>
            <a:ext cx="9144000" cy="315471"/>
          </a:xfrm>
        </p:spPr>
        <p:txBody>
          <a:bodyPr/>
          <a:lstStyle/>
          <a:p>
            <a:r>
              <a:rPr lang="en-US" dirty="0"/>
              <a:t>Afzali A, Cross R. </a:t>
            </a:r>
            <a:r>
              <a:rPr lang="en-US" i="1" dirty="0"/>
              <a:t>Inflamm Bowel Dis</a:t>
            </a:r>
            <a:r>
              <a:rPr lang="en-US" dirty="0"/>
              <a:t>. 2016;22:2023-2040.; </a:t>
            </a:r>
            <a:r>
              <a:rPr lang="en-US" dirty="0" err="1"/>
              <a:t>Aniwan</a:t>
            </a:r>
            <a:r>
              <a:rPr lang="en-US" dirty="0"/>
              <a:t> S, et al. </a:t>
            </a:r>
            <a:r>
              <a:rPr lang="en-US" i="1" dirty="0" err="1"/>
              <a:t>Therap</a:t>
            </a:r>
            <a:r>
              <a:rPr lang="en-US" i="1" dirty="0"/>
              <a:t> </a:t>
            </a:r>
            <a:r>
              <a:rPr lang="en-US" i="1" dirty="0" err="1"/>
              <a:t>Adv</a:t>
            </a:r>
            <a:r>
              <a:rPr lang="en-US" i="1" dirty="0"/>
              <a:t> </a:t>
            </a:r>
            <a:r>
              <a:rPr lang="en-US" i="1" dirty="0" err="1"/>
              <a:t>Gastroenterol</a:t>
            </a:r>
            <a:r>
              <a:rPr lang="en-US" dirty="0"/>
              <a:t>. 2019;12:1-8</a:t>
            </a:r>
          </a:p>
        </p:txBody>
      </p:sp>
    </p:spTree>
    <p:extLst>
      <p:ext uri="{BB962C8B-B14F-4D97-AF65-F5344CB8AC3E}">
        <p14:creationId xmlns:p14="http://schemas.microsoft.com/office/powerpoint/2010/main" val="358797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849245-7435-3449-A535-B8A67FCFAFC1}"/>
              </a:ext>
            </a:extLst>
          </p:cNvPr>
          <p:cNvSpPr>
            <a:spLocks noGrp="1"/>
          </p:cNvSpPr>
          <p:nvPr>
            <p:ph type="body" sz="quarter" idx="10"/>
          </p:nvPr>
        </p:nvSpPr>
        <p:spPr>
          <a:xfrm>
            <a:off x="0" y="4684913"/>
            <a:ext cx="7664824" cy="458587"/>
          </a:xfrm>
        </p:spPr>
        <p:txBody>
          <a:bodyPr/>
          <a:lstStyle/>
          <a:p>
            <a:pPr marL="7938" indent="-7938">
              <a:spcBef>
                <a:spcPts val="300"/>
              </a:spcBef>
            </a:pPr>
            <a:r>
              <a:rPr lang="en-US" sz="900" dirty="0"/>
              <a:t>CI = confidence interval</a:t>
            </a:r>
          </a:p>
          <a:p>
            <a:pPr marL="7938" indent="-7938">
              <a:spcBef>
                <a:spcPts val="300"/>
              </a:spcBef>
            </a:pPr>
            <a:r>
              <a:rPr lang="en-US" sz="900" dirty="0"/>
              <a:t>1. Nguyen GC, et al. </a:t>
            </a:r>
            <a:r>
              <a:rPr lang="en-US" sz="900" i="1" dirty="0"/>
              <a:t>J Crohns Colitis</a:t>
            </a:r>
            <a:r>
              <a:rPr lang="en-US" sz="900" dirty="0"/>
              <a:t>. 2014;8(4):288-295. 2. Axelrad JE, et al. </a:t>
            </a:r>
            <a:r>
              <a:rPr lang="en-US" sz="900" i="1" dirty="0"/>
              <a:t>Inflamm Bowel </a:t>
            </a:r>
            <a:r>
              <a:rPr lang="en-US" sz="900" dirty="0"/>
              <a:t>Dis. 2019;25(10):1711-1717</a:t>
            </a:r>
            <a:r>
              <a:rPr lang="en-US" sz="900" i="1" dirty="0"/>
              <a:t>.</a:t>
            </a:r>
            <a:r>
              <a:rPr lang="en-US" sz="900" dirty="0"/>
              <a:t> </a:t>
            </a:r>
          </a:p>
        </p:txBody>
      </p:sp>
      <p:graphicFrame>
        <p:nvGraphicFramePr>
          <p:cNvPr id="5" name="Table 5">
            <a:extLst>
              <a:ext uri="{FF2B5EF4-FFF2-40B4-BE49-F238E27FC236}">
                <a16:creationId xmlns:a16="http://schemas.microsoft.com/office/drawing/2014/main" id="{40DF7020-F37B-9E42-A2B4-C0510218C73F}"/>
              </a:ext>
            </a:extLst>
          </p:cNvPr>
          <p:cNvGraphicFramePr>
            <a:graphicFrameLocks noGrp="1"/>
          </p:cNvGraphicFramePr>
          <p:nvPr/>
        </p:nvGraphicFramePr>
        <p:xfrm>
          <a:off x="4876800" y="997458"/>
          <a:ext cx="4034116" cy="3559764"/>
        </p:xfrm>
        <a:graphic>
          <a:graphicData uri="http://schemas.openxmlformats.org/drawingml/2006/table">
            <a:tbl>
              <a:tblPr firstRow="1" bandRow="1">
                <a:tableStyleId>{5C22544A-7EE6-4342-B048-85BDC9FD1C3A}</a:tableStyleId>
              </a:tblPr>
              <a:tblGrid>
                <a:gridCol w="1008529">
                  <a:extLst>
                    <a:ext uri="{9D8B030D-6E8A-4147-A177-3AD203B41FA5}">
                      <a16:colId xmlns:a16="http://schemas.microsoft.com/office/drawing/2014/main" val="3358521241"/>
                    </a:ext>
                  </a:extLst>
                </a:gridCol>
                <a:gridCol w="1008529">
                  <a:extLst>
                    <a:ext uri="{9D8B030D-6E8A-4147-A177-3AD203B41FA5}">
                      <a16:colId xmlns:a16="http://schemas.microsoft.com/office/drawing/2014/main" val="3509303327"/>
                    </a:ext>
                  </a:extLst>
                </a:gridCol>
                <a:gridCol w="1008529">
                  <a:extLst>
                    <a:ext uri="{9D8B030D-6E8A-4147-A177-3AD203B41FA5}">
                      <a16:colId xmlns:a16="http://schemas.microsoft.com/office/drawing/2014/main" val="3162193808"/>
                    </a:ext>
                  </a:extLst>
                </a:gridCol>
                <a:gridCol w="1008529">
                  <a:extLst>
                    <a:ext uri="{9D8B030D-6E8A-4147-A177-3AD203B41FA5}">
                      <a16:colId xmlns:a16="http://schemas.microsoft.com/office/drawing/2014/main" val="759048783"/>
                    </a:ext>
                  </a:extLst>
                </a:gridCol>
              </a:tblGrid>
              <a:tr h="370840">
                <a:tc gridSpan="4">
                  <a:txBody>
                    <a:bodyPr/>
                    <a:lstStyle/>
                    <a:p>
                      <a:pPr algn="ctr"/>
                      <a:r>
                        <a:rPr lang="en-US" sz="1600" b="1" dirty="0">
                          <a:solidFill>
                            <a:schemeClr val="bg1"/>
                          </a:solidFill>
                        </a:rPr>
                        <a:t>Predictors of Ever Requiring Steroids       (n = 924)</a:t>
                      </a:r>
                      <a:r>
                        <a:rPr lang="en-US" sz="1600" b="1" baseline="30000" dirty="0">
                          <a:solidFill>
                            <a:schemeClr val="bg1"/>
                          </a:solidFill>
                        </a:rPr>
                        <a:t>2</a:t>
                      </a:r>
                      <a:endParaRPr lang="en-US" sz="1600" b="1" dirty="0">
                        <a:solidFill>
                          <a:schemeClr val="bg1"/>
                        </a:solidFill>
                      </a:endParaRP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b="0" dirty="0"/>
                    </a:p>
                  </a:txBody>
                  <a:tcPr/>
                </a:tc>
                <a:tc hMerge="1">
                  <a:txBody>
                    <a:bodyPr/>
                    <a:lstStyle/>
                    <a:p>
                      <a:endParaRPr lang="en-US" b="0" dirty="0"/>
                    </a:p>
                  </a:txBody>
                  <a:tcPr/>
                </a:tc>
                <a:tc hMerge="1">
                  <a:txBody>
                    <a:bodyPr/>
                    <a:lstStyle/>
                    <a:p>
                      <a:endParaRPr lang="en-US" b="0" dirty="0"/>
                    </a:p>
                  </a:txBody>
                  <a:tcPr/>
                </a:tc>
                <a:extLst>
                  <a:ext uri="{0D108BD9-81ED-4DB2-BD59-A6C34878D82A}">
                    <a16:rowId xmlns:a16="http://schemas.microsoft.com/office/drawing/2014/main" val="299721455"/>
                  </a:ext>
                </a:extLst>
              </a:tr>
              <a:tr h="298404">
                <a:tc>
                  <a:txBody>
                    <a:bodyPr/>
                    <a:lstStyle/>
                    <a:p>
                      <a:pPr algn="ctr"/>
                      <a:endParaRPr lang="en-US" sz="1200" b="0" dirty="0">
                        <a:solidFill>
                          <a:schemeClr val="bg2"/>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b="1" dirty="0">
                          <a:solidFill>
                            <a:schemeClr val="bg2"/>
                          </a:solidFill>
                        </a:rPr>
                        <a:t>Odds Ratio</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b="1" dirty="0">
                          <a:solidFill>
                            <a:schemeClr val="bg2"/>
                          </a:solidFill>
                        </a:rPr>
                        <a:t>95% CI</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b="1" i="1" dirty="0">
                          <a:solidFill>
                            <a:schemeClr val="bg2"/>
                          </a:solidFill>
                        </a:rPr>
                        <a:t>P</a:t>
                      </a:r>
                      <a:r>
                        <a:rPr lang="en-US" sz="1200" b="1" dirty="0">
                          <a:solidFill>
                            <a:schemeClr val="bg2"/>
                          </a:solidFill>
                        </a:rPr>
                        <a:t> Value</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22325673"/>
                  </a:ext>
                </a:extLst>
              </a:tr>
              <a:tr h="370840">
                <a:tc>
                  <a:txBody>
                    <a:bodyPr/>
                    <a:lstStyle/>
                    <a:p>
                      <a:pPr algn="ctr"/>
                      <a:r>
                        <a:rPr lang="en-US" sz="1200" b="1" dirty="0"/>
                        <a:t>White</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Ref</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Ref</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Ref</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3464622"/>
                  </a:ext>
                </a:extLst>
              </a:tr>
              <a:tr h="370840">
                <a:tc>
                  <a:txBody>
                    <a:bodyPr/>
                    <a:lstStyle/>
                    <a:p>
                      <a:pPr algn="ctr"/>
                      <a:r>
                        <a:rPr lang="en-US" sz="1200" b="1" dirty="0"/>
                        <a:t>Black</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2.49</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1.32, 4.66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.004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01197815"/>
                  </a:ext>
                </a:extLst>
              </a:tr>
              <a:tr h="370840">
                <a:tc>
                  <a:txBody>
                    <a:bodyPr/>
                    <a:lstStyle/>
                    <a:p>
                      <a:pPr algn="ctr"/>
                      <a:r>
                        <a:rPr lang="en-US" sz="1200" b="1" dirty="0"/>
                        <a:t>Asian</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0.65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0.20, 2.16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.48</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1215001"/>
                  </a:ext>
                </a:extLst>
              </a:tr>
              <a:tr h="370840">
                <a:tc>
                  <a:txBody>
                    <a:bodyPr/>
                    <a:lstStyle/>
                    <a:p>
                      <a:pPr algn="ctr"/>
                      <a:r>
                        <a:rPr lang="en-US" sz="1200" b="1" dirty="0"/>
                        <a:t>Hispanic</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1.17</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0.75, 1.85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.49</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7707140"/>
                  </a:ext>
                </a:extLst>
              </a:tr>
              <a:tr h="370840">
                <a:tc>
                  <a:txBody>
                    <a:bodyPr/>
                    <a:lstStyle/>
                    <a:p>
                      <a:pPr algn="ctr"/>
                      <a:r>
                        <a:rPr lang="en-US" sz="1200" b="1" dirty="0"/>
                        <a:t>Other</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0.86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0.38, 1.98</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.73</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2883456"/>
                  </a:ext>
                </a:extLst>
              </a:tr>
              <a:tr h="370840">
                <a:tc>
                  <a:txBody>
                    <a:bodyPr/>
                    <a:lstStyle/>
                    <a:p>
                      <a:pPr algn="ctr"/>
                      <a:r>
                        <a:rPr lang="en-US" sz="1200" b="1" dirty="0"/>
                        <a:t>Unknown</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1.10</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0.75, 1.85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t>.49</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8864498"/>
                  </a:ext>
                </a:extLst>
              </a:tr>
              <a:tr h="303454">
                <a:tc>
                  <a:txBody>
                    <a:bodyPr/>
                    <a:lstStyle/>
                    <a:p>
                      <a:pPr algn="ctr"/>
                      <a:r>
                        <a:rPr lang="en-US" sz="1200" b="1" dirty="0"/>
                        <a:t>Medicaid Insurance</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3.77</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2.53, 5.62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&lt; .0001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160723"/>
                  </a:ext>
                </a:extLst>
              </a:tr>
            </a:tbl>
          </a:graphicData>
        </a:graphic>
      </p:graphicFrame>
      <p:sp>
        <p:nvSpPr>
          <p:cNvPr id="9" name="TextBox 8">
            <a:extLst>
              <a:ext uri="{FF2B5EF4-FFF2-40B4-BE49-F238E27FC236}">
                <a16:creationId xmlns:a16="http://schemas.microsoft.com/office/drawing/2014/main" id="{CCF60CA2-B0C0-D744-9EA7-9961DBEA4097}"/>
              </a:ext>
            </a:extLst>
          </p:cNvPr>
          <p:cNvSpPr txBox="1"/>
          <p:nvPr/>
        </p:nvSpPr>
        <p:spPr>
          <a:xfrm>
            <a:off x="301083" y="997458"/>
            <a:ext cx="4282070" cy="584775"/>
          </a:xfrm>
          <a:prstGeom prst="rect">
            <a:avLst/>
          </a:prstGeom>
          <a:noFill/>
        </p:spPr>
        <p:txBody>
          <a:bodyPr wrap="square" rtlCol="0">
            <a:spAutoFit/>
          </a:bodyPr>
          <a:lstStyle/>
          <a:p>
            <a:pPr algn="ctr"/>
            <a:r>
              <a:rPr lang="en-US" sz="1600" b="1" dirty="0"/>
              <a:t>Ratio of Hospitalizations to Prevalence for IBD Among Racial and Ethnic Minorities</a:t>
            </a:r>
            <a:r>
              <a:rPr lang="en-US" sz="1600" b="1" baseline="30000" dirty="0"/>
              <a:t>1</a:t>
            </a:r>
            <a:endParaRPr lang="en-US" sz="1600" b="1" dirty="0"/>
          </a:p>
        </p:txBody>
      </p:sp>
      <p:graphicFrame>
        <p:nvGraphicFramePr>
          <p:cNvPr id="10" name="Chart 9">
            <a:extLst>
              <a:ext uri="{FF2B5EF4-FFF2-40B4-BE49-F238E27FC236}">
                <a16:creationId xmlns:a16="http://schemas.microsoft.com/office/drawing/2014/main" id="{895EFCC8-45C5-914A-B6CC-66B2DD7295D5}"/>
              </a:ext>
            </a:extLst>
          </p:cNvPr>
          <p:cNvGraphicFramePr/>
          <p:nvPr>
            <p:extLst>
              <p:ext uri="{D42A27DB-BD31-4B8C-83A1-F6EECF244321}">
                <p14:modId xmlns:p14="http://schemas.microsoft.com/office/powerpoint/2010/main" val="3549731642"/>
              </p:ext>
            </p:extLst>
          </p:nvPr>
        </p:nvGraphicFramePr>
        <p:xfrm>
          <a:off x="18587" y="1661375"/>
          <a:ext cx="4564566" cy="294237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BE1D815F-9D2B-F344-B440-ED0A6F770184}"/>
              </a:ext>
            </a:extLst>
          </p:cNvPr>
          <p:cNvSpPr>
            <a:spLocks noGrp="1"/>
          </p:cNvSpPr>
          <p:nvPr>
            <p:ph type="title"/>
          </p:nvPr>
        </p:nvSpPr>
        <p:spPr>
          <a:xfrm>
            <a:off x="312234" y="93475"/>
            <a:ext cx="8530684" cy="720197"/>
          </a:xfrm>
        </p:spPr>
        <p:txBody>
          <a:bodyPr/>
          <a:lstStyle/>
          <a:p>
            <a:r>
              <a:rPr lang="en-US" sz="2400" dirty="0"/>
              <a:t>Predictors of Healthcare Utilization and IBD Care Outcomes</a:t>
            </a:r>
          </a:p>
        </p:txBody>
      </p:sp>
    </p:spTree>
    <p:extLst>
      <p:ext uri="{BB962C8B-B14F-4D97-AF65-F5344CB8AC3E}">
        <p14:creationId xmlns:p14="http://schemas.microsoft.com/office/powerpoint/2010/main" val="103085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A596-F166-E347-9BD9-D4654D6B2562}"/>
              </a:ext>
            </a:extLst>
          </p:cNvPr>
          <p:cNvSpPr>
            <a:spLocks noGrp="1"/>
          </p:cNvSpPr>
          <p:nvPr>
            <p:ph type="title"/>
          </p:nvPr>
        </p:nvSpPr>
        <p:spPr>
          <a:xfrm>
            <a:off x="312234" y="41153"/>
            <a:ext cx="7182260" cy="824841"/>
          </a:xfrm>
        </p:spPr>
        <p:txBody>
          <a:bodyPr/>
          <a:lstStyle/>
          <a:p>
            <a:r>
              <a:rPr lang="en-US" sz="2800" dirty="0"/>
              <a:t>Socioeconomic Factors Continue to Impact IBD Care</a:t>
            </a:r>
          </a:p>
        </p:txBody>
      </p:sp>
      <p:sp>
        <p:nvSpPr>
          <p:cNvPr id="3" name="Content Placeholder 2">
            <a:extLst>
              <a:ext uri="{FF2B5EF4-FFF2-40B4-BE49-F238E27FC236}">
                <a16:creationId xmlns:a16="http://schemas.microsoft.com/office/drawing/2014/main" id="{71565295-962C-4B4B-9D87-0FC2AA68FA51}"/>
              </a:ext>
            </a:extLst>
          </p:cNvPr>
          <p:cNvSpPr>
            <a:spLocks noGrp="1"/>
          </p:cNvSpPr>
          <p:nvPr>
            <p:ph idx="1"/>
          </p:nvPr>
        </p:nvSpPr>
        <p:spPr>
          <a:xfrm>
            <a:off x="312233" y="997458"/>
            <a:ext cx="8564137" cy="3684085"/>
          </a:xfrm>
        </p:spPr>
        <p:txBody>
          <a:bodyPr/>
          <a:lstStyle/>
          <a:p>
            <a:pPr>
              <a:spcAft>
                <a:spcPts val="700"/>
              </a:spcAft>
            </a:pPr>
            <a:r>
              <a:rPr lang="en-US" sz="2400" dirty="0"/>
              <a:t>While Medicaid may help cover and reduce costs, Medicaid and low socioeconomic factors impact engagement in IBD care</a:t>
            </a:r>
            <a:r>
              <a:rPr lang="en-US" sz="2400" baseline="30000" dirty="0"/>
              <a:t>1-3</a:t>
            </a:r>
            <a:endParaRPr lang="en-US" sz="2400" dirty="0"/>
          </a:p>
          <a:p>
            <a:pPr lvl="1">
              <a:spcAft>
                <a:spcPts val="700"/>
              </a:spcAft>
            </a:pPr>
            <a:r>
              <a:rPr lang="en-US" sz="2200" dirty="0"/>
              <a:t>Underinsurance</a:t>
            </a:r>
            <a:endParaRPr lang="en-US" sz="2200" baseline="30000" dirty="0"/>
          </a:p>
          <a:p>
            <a:pPr lvl="1">
              <a:spcAft>
                <a:spcPts val="700"/>
              </a:spcAft>
            </a:pPr>
            <a:r>
              <a:rPr lang="en-US" sz="2200" dirty="0"/>
              <a:t>High personal healthcare costs</a:t>
            </a:r>
          </a:p>
          <a:p>
            <a:pPr lvl="1">
              <a:spcAft>
                <a:spcPts val="700"/>
              </a:spcAft>
            </a:pPr>
            <a:r>
              <a:rPr lang="en-US" sz="2200" dirty="0"/>
              <a:t>Inconsistent access because of insurance transitions</a:t>
            </a:r>
          </a:p>
          <a:p>
            <a:pPr lvl="1">
              <a:spcAft>
                <a:spcPts val="700"/>
              </a:spcAft>
            </a:pPr>
            <a:r>
              <a:rPr lang="en-US" sz="2200" dirty="0"/>
              <a:t>Increase in emergency department visits</a:t>
            </a:r>
          </a:p>
          <a:p>
            <a:pPr lvl="1">
              <a:spcAft>
                <a:spcPts val="700"/>
              </a:spcAft>
            </a:pPr>
            <a:r>
              <a:rPr lang="en-US" sz="2200" dirty="0"/>
              <a:t>Increase in hospitalization</a:t>
            </a:r>
          </a:p>
          <a:p>
            <a:pPr lvl="1">
              <a:spcAft>
                <a:spcPts val="700"/>
              </a:spcAft>
            </a:pPr>
            <a:r>
              <a:rPr lang="en-US" sz="2200" dirty="0"/>
              <a:t>Increase in IBD-related disability</a:t>
            </a:r>
          </a:p>
        </p:txBody>
      </p:sp>
      <p:sp>
        <p:nvSpPr>
          <p:cNvPr id="4" name="Text Placeholder 3">
            <a:extLst>
              <a:ext uri="{FF2B5EF4-FFF2-40B4-BE49-F238E27FC236}">
                <a16:creationId xmlns:a16="http://schemas.microsoft.com/office/drawing/2014/main" id="{6A849245-7435-3449-A535-B8A67FCFAFC1}"/>
              </a:ext>
            </a:extLst>
          </p:cNvPr>
          <p:cNvSpPr>
            <a:spLocks noGrp="1"/>
          </p:cNvSpPr>
          <p:nvPr>
            <p:ph type="body" sz="quarter" idx="10"/>
          </p:nvPr>
        </p:nvSpPr>
        <p:spPr>
          <a:xfrm>
            <a:off x="0" y="4723385"/>
            <a:ext cx="7182261" cy="420115"/>
          </a:xfrm>
        </p:spPr>
        <p:txBody>
          <a:bodyPr/>
          <a:lstStyle/>
          <a:p>
            <a:pPr marL="7938" indent="-7938"/>
            <a:r>
              <a:rPr lang="en-US" sz="900" dirty="0"/>
              <a:t>1. Axelrad JE, et al. </a:t>
            </a:r>
            <a:r>
              <a:rPr lang="en-US" sz="900" i="1" dirty="0"/>
              <a:t>Inflamm Bowel </a:t>
            </a:r>
            <a:r>
              <a:rPr lang="en-US" sz="900" dirty="0"/>
              <a:t>Dis. 2019;25(10):1711-1717. 2. Whitfield E, et al. </a:t>
            </a:r>
            <a:r>
              <a:rPr lang="en-US" sz="900" i="1" dirty="0"/>
              <a:t>J Pediatr Gastroenterol Nutr</a:t>
            </a:r>
            <a:r>
              <a:rPr lang="en-US" sz="900" dirty="0"/>
              <a:t>. 2017;64:962-965. </a:t>
            </a:r>
            <a:br>
              <a:rPr lang="en-US" sz="900" dirty="0"/>
            </a:br>
            <a:r>
              <a:rPr lang="en-US" sz="900" dirty="0"/>
              <a:t>3. Wherry LR, Miller S. </a:t>
            </a:r>
            <a:r>
              <a:rPr lang="en-US" sz="900" i="1" dirty="0"/>
              <a:t>Ann Intern Med</a:t>
            </a:r>
            <a:r>
              <a:rPr lang="en-US" sz="900" dirty="0"/>
              <a:t>. 2016;164:795-803.</a:t>
            </a:r>
          </a:p>
        </p:txBody>
      </p:sp>
    </p:spTree>
    <p:extLst>
      <p:ext uri="{BB962C8B-B14F-4D97-AF65-F5344CB8AC3E}">
        <p14:creationId xmlns:p14="http://schemas.microsoft.com/office/powerpoint/2010/main" val="422500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44F904-D9DF-964F-ADAE-F82B65512AF6}"/>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693DAD8E-FFD4-CC4B-A945-918CB95A36D5}"/>
              </a:ext>
            </a:extLst>
          </p:cNvPr>
          <p:cNvSpPr>
            <a:spLocks noGrp="1"/>
          </p:cNvSpPr>
          <p:nvPr>
            <p:ph idx="1"/>
          </p:nvPr>
        </p:nvSpPr>
        <p:spPr>
          <a:xfrm>
            <a:off x="312234" y="1502595"/>
            <a:ext cx="8408020" cy="406265"/>
          </a:xfrm>
        </p:spPr>
        <p:txBody>
          <a:bodyPr/>
          <a:lstStyle/>
          <a:p>
            <a:r>
              <a:rPr lang="en-US" sz="2400" dirty="0"/>
              <a:t>Which of the following best reflects your IBD practice?</a:t>
            </a:r>
          </a:p>
        </p:txBody>
      </p:sp>
      <p:sp>
        <p:nvSpPr>
          <p:cNvPr id="7" name="Content Placeholder 6">
            <a:extLst>
              <a:ext uri="{FF2B5EF4-FFF2-40B4-BE49-F238E27FC236}">
                <a16:creationId xmlns:a16="http://schemas.microsoft.com/office/drawing/2014/main" id="{5EB9B92B-3D0F-474A-9B1A-F690305C9C49}"/>
              </a:ext>
            </a:extLst>
          </p:cNvPr>
          <p:cNvSpPr>
            <a:spLocks noGrp="1"/>
          </p:cNvSpPr>
          <p:nvPr>
            <p:ph sz="quarter" idx="10"/>
          </p:nvPr>
        </p:nvSpPr>
        <p:spPr>
          <a:xfrm>
            <a:off x="312234" y="2071750"/>
            <a:ext cx="8408020" cy="2692351"/>
          </a:xfrm>
        </p:spPr>
        <p:txBody>
          <a:bodyPr/>
          <a:lstStyle/>
          <a:p>
            <a:r>
              <a:rPr lang="en-US" sz="2400" dirty="0"/>
              <a:t>The demographics of my practice have not changed very much in the past 5 years and most/all IBD patients are White</a:t>
            </a:r>
          </a:p>
          <a:p>
            <a:r>
              <a:rPr lang="en-US" sz="2400" dirty="0"/>
              <a:t>The number of African American/Black or Hispanic patients with IBD is growing in my practice</a:t>
            </a:r>
          </a:p>
          <a:p>
            <a:r>
              <a:rPr lang="en-US" sz="2400" dirty="0"/>
              <a:t>I have a diverse population in my practice, but I am not sure I can apply the data from RCT to non-White patients</a:t>
            </a:r>
          </a:p>
        </p:txBody>
      </p:sp>
    </p:spTree>
    <p:extLst>
      <p:ext uri="{BB962C8B-B14F-4D97-AF65-F5344CB8AC3E}">
        <p14:creationId xmlns:p14="http://schemas.microsoft.com/office/powerpoint/2010/main" val="362925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BA6B-F0F6-6B4D-953F-4154D960BBBA}"/>
              </a:ext>
            </a:extLst>
          </p:cNvPr>
          <p:cNvSpPr>
            <a:spLocks noGrp="1"/>
          </p:cNvSpPr>
          <p:nvPr>
            <p:ph type="ctrTitle"/>
          </p:nvPr>
        </p:nvSpPr>
        <p:spPr>
          <a:xfrm>
            <a:off x="144036" y="2728716"/>
            <a:ext cx="4312461" cy="1255728"/>
          </a:xfrm>
        </p:spPr>
        <p:txBody>
          <a:bodyPr/>
          <a:lstStyle/>
          <a:p>
            <a:r>
              <a:rPr lang="en-US" sz="3200" dirty="0"/>
              <a:t>Addressing Racial and Ethnic Disparities in IBD Clinical Trials</a:t>
            </a:r>
          </a:p>
        </p:txBody>
      </p:sp>
    </p:spTree>
    <p:extLst>
      <p:ext uri="{BB962C8B-B14F-4D97-AF65-F5344CB8AC3E}">
        <p14:creationId xmlns:p14="http://schemas.microsoft.com/office/powerpoint/2010/main" val="32851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4" y="147188"/>
            <a:ext cx="7939668" cy="406265"/>
          </a:xfrm>
        </p:spPr>
        <p:txBody>
          <a:bodyPr/>
          <a:lstStyle/>
          <a:p>
            <a:r>
              <a:rPr lang="en-US" sz="2400" dirty="0"/>
              <a:t>Claim ABIM MOC Credit</a:t>
            </a:r>
          </a:p>
        </p:txBody>
      </p:sp>
      <p:sp>
        <p:nvSpPr>
          <p:cNvPr id="3" name="Content Placeholder 2"/>
          <p:cNvSpPr>
            <a:spLocks noGrp="1"/>
          </p:cNvSpPr>
          <p:nvPr>
            <p:ph idx="1"/>
          </p:nvPr>
        </p:nvSpPr>
        <p:spPr>
          <a:xfrm>
            <a:off x="417095" y="1142178"/>
            <a:ext cx="8309810" cy="3302955"/>
          </a:xfrm>
        </p:spPr>
        <p:txBody>
          <a:bodyPr/>
          <a:lstStyle/>
          <a:p>
            <a:pPr marL="514350" indent="-514350">
              <a:buSzPct val="100000"/>
              <a:buFont typeface="+mj-lt"/>
              <a:buAutoNum type="arabicPeriod"/>
            </a:pPr>
            <a:r>
              <a:rPr lang="en-US" sz="2400" dirty="0"/>
              <a:t>Actively participate in the meeting by responding to ARS  </a:t>
            </a:r>
            <a:endParaRPr lang="en-US" sz="2400" b="1" dirty="0">
              <a:solidFill>
                <a:schemeClr val="tx1"/>
              </a:solidFill>
            </a:endParaRPr>
          </a:p>
          <a:p>
            <a:pPr marL="514350" lvl="1" indent="-514350">
              <a:buSzPct val="100000"/>
              <a:buNone/>
            </a:pPr>
            <a:r>
              <a:rPr lang="en-US" sz="2200" i="1" dirty="0">
                <a:solidFill>
                  <a:schemeClr val="tx1"/>
                </a:solidFill>
              </a:rPr>
              <a:t>	(It’s okay if you miss answering a question or get them wrong; </a:t>
            </a:r>
            <a:br>
              <a:rPr lang="en-US" sz="2200" i="1" dirty="0">
                <a:solidFill>
                  <a:schemeClr val="tx1"/>
                </a:solidFill>
              </a:rPr>
            </a:br>
            <a:r>
              <a:rPr lang="en-US" sz="2200" i="1" dirty="0">
                <a:solidFill>
                  <a:schemeClr val="tx1"/>
                </a:solidFill>
              </a:rPr>
              <a:t>you can still claim MOC) </a:t>
            </a:r>
          </a:p>
          <a:p>
            <a:pPr marL="514350" indent="-514350">
              <a:spcBef>
                <a:spcPts val="800"/>
              </a:spcBef>
              <a:buSzPct val="100000"/>
              <a:buFont typeface="+mj-lt"/>
              <a:buAutoNum type="arabicPeriod"/>
            </a:pPr>
            <a:r>
              <a:rPr lang="en-US" sz="2400" dirty="0">
                <a:solidFill>
                  <a:schemeClr val="tx1"/>
                </a:solidFill>
              </a:rPr>
              <a:t>Complete your post-test and evaluation at the conclusion of the webcast</a:t>
            </a:r>
          </a:p>
          <a:p>
            <a:pPr marL="514350" indent="-514350">
              <a:spcBef>
                <a:spcPts val="800"/>
              </a:spcBef>
              <a:buSzPct val="100000"/>
              <a:buFont typeface="+mj-lt"/>
              <a:buAutoNum type="arabicPeriod"/>
            </a:pPr>
            <a:r>
              <a:rPr lang="en-US" sz="2400" dirty="0">
                <a:solidFill>
                  <a:schemeClr val="tx1"/>
                </a:solidFill>
              </a:rPr>
              <a:t>Be sure to fill in your </a:t>
            </a:r>
            <a:r>
              <a:rPr lang="en-US" sz="2400" b="1" dirty="0">
                <a:solidFill>
                  <a:schemeClr val="tx1"/>
                </a:solidFill>
              </a:rPr>
              <a:t>ABIM ID number </a:t>
            </a:r>
            <a:r>
              <a:rPr lang="en-US" sz="2400" dirty="0">
                <a:solidFill>
                  <a:schemeClr val="tx1"/>
                </a:solidFill>
              </a:rPr>
              <a:t>and </a:t>
            </a:r>
            <a:r>
              <a:rPr lang="en-US" sz="2400" b="1" dirty="0">
                <a:solidFill>
                  <a:schemeClr val="tx1"/>
                </a:solidFill>
              </a:rPr>
              <a:t>DOB</a:t>
            </a:r>
            <a:r>
              <a:rPr lang="en-US" sz="2400" dirty="0">
                <a:solidFill>
                  <a:schemeClr val="tx1"/>
                </a:solidFill>
              </a:rPr>
              <a:t> (MM/DD) on the evaluation so we can submit your credit </a:t>
            </a:r>
            <a:r>
              <a:rPr lang="en-US" sz="2400" dirty="0"/>
              <a:t>to ABIM</a:t>
            </a:r>
          </a:p>
          <a:p>
            <a:pPr marL="514350" indent="-514350"/>
            <a:endParaRPr lang="en-US" dirty="0"/>
          </a:p>
        </p:txBody>
      </p:sp>
      <p:sp>
        <p:nvSpPr>
          <p:cNvPr id="4" name="Text Placeholder 3">
            <a:extLst>
              <a:ext uri="{FF2B5EF4-FFF2-40B4-BE49-F238E27FC236}">
                <a16:creationId xmlns:a16="http://schemas.microsoft.com/office/drawing/2014/main" id="{32974218-180C-0D42-9119-639DC8CB8A26}"/>
              </a:ext>
            </a:extLst>
          </p:cNvPr>
          <p:cNvSpPr>
            <a:spLocks noGrp="1"/>
          </p:cNvSpPr>
          <p:nvPr>
            <p:ph type="body" sz="half" idx="2"/>
          </p:nvPr>
        </p:nvSpPr>
        <p:spPr>
          <a:xfrm>
            <a:off x="348271" y="469109"/>
            <a:ext cx="8309810" cy="380104"/>
          </a:xfrm>
        </p:spPr>
        <p:txBody>
          <a:bodyPr/>
          <a:lstStyle/>
          <a:p>
            <a:r>
              <a:rPr lang="en-US" sz="2200" dirty="0"/>
              <a:t>3 Things to Do</a:t>
            </a:r>
          </a:p>
        </p:txBody>
      </p:sp>
      <p:pic>
        <p:nvPicPr>
          <p:cNvPr id="6" name="Picture 5">
            <a:extLst>
              <a:ext uri="{FF2B5EF4-FFF2-40B4-BE49-F238E27FC236}">
                <a16:creationId xmlns:a16="http://schemas.microsoft.com/office/drawing/2014/main" id="{B4B8DD86-25C2-A54B-B533-3CC5B5DDD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0153" y="4174176"/>
            <a:ext cx="2068295" cy="701512"/>
          </a:xfrm>
          <a:prstGeom prst="rect">
            <a:avLst/>
          </a:prstGeom>
        </p:spPr>
      </p:pic>
    </p:spTree>
    <p:extLst>
      <p:ext uri="{BB962C8B-B14F-4D97-AF65-F5344CB8AC3E}">
        <p14:creationId xmlns:p14="http://schemas.microsoft.com/office/powerpoint/2010/main" val="266849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EBEC-5F94-1D4E-B3E2-4F051E705820}"/>
              </a:ext>
            </a:extLst>
          </p:cNvPr>
          <p:cNvSpPr>
            <a:spLocks noGrp="1"/>
          </p:cNvSpPr>
          <p:nvPr>
            <p:ph type="title"/>
          </p:nvPr>
        </p:nvSpPr>
        <p:spPr/>
        <p:txBody>
          <a:bodyPr/>
          <a:lstStyle/>
          <a:p>
            <a:r>
              <a:rPr lang="en-US" dirty="0"/>
              <a:t>Which of the following is true?</a:t>
            </a:r>
          </a:p>
        </p:txBody>
      </p:sp>
      <p:graphicFrame>
        <p:nvGraphicFramePr>
          <p:cNvPr id="5" name="Content Placeholder 4">
            <a:extLst>
              <a:ext uri="{FF2B5EF4-FFF2-40B4-BE49-F238E27FC236}">
                <a16:creationId xmlns:a16="http://schemas.microsoft.com/office/drawing/2014/main" id="{5E463E78-DB53-4D43-A111-18FE426834F7}"/>
              </a:ext>
            </a:extLst>
          </p:cNvPr>
          <p:cNvGraphicFramePr>
            <a:graphicFrameLocks noGrp="1"/>
          </p:cNvGraphicFramePr>
          <p:nvPr>
            <p:ph idx="1"/>
            <p:extLst>
              <p:ext uri="{D42A27DB-BD31-4B8C-83A1-F6EECF244321}">
                <p14:modId xmlns:p14="http://schemas.microsoft.com/office/powerpoint/2010/main" val="2859924978"/>
              </p:ext>
            </p:extLst>
          </p:nvPr>
        </p:nvGraphicFramePr>
        <p:xfrm>
          <a:off x="312738" y="996950"/>
          <a:ext cx="8562975" cy="340571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63DC88D7-603C-EC4A-9809-33B9BF119390}"/>
              </a:ext>
            </a:extLst>
          </p:cNvPr>
          <p:cNvSpPr>
            <a:spLocks noGrp="1"/>
          </p:cNvSpPr>
          <p:nvPr>
            <p:ph type="body" sz="quarter" idx="10"/>
          </p:nvPr>
        </p:nvSpPr>
        <p:spPr>
          <a:xfrm>
            <a:off x="0" y="4828029"/>
            <a:ext cx="9144000" cy="315471"/>
          </a:xfrm>
        </p:spPr>
        <p:txBody>
          <a:bodyPr/>
          <a:lstStyle/>
          <a:p>
            <a:r>
              <a:rPr lang="en-US" dirty="0"/>
              <a:t>Results recorded on October 26, 2020.</a:t>
            </a:r>
          </a:p>
        </p:txBody>
      </p:sp>
    </p:spTree>
    <p:extLst>
      <p:ext uri="{BB962C8B-B14F-4D97-AF65-F5344CB8AC3E}">
        <p14:creationId xmlns:p14="http://schemas.microsoft.com/office/powerpoint/2010/main" val="27636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F6B313-E292-0146-AFB7-EE3C1AF2B38F}"/>
              </a:ext>
            </a:extLst>
          </p:cNvPr>
          <p:cNvSpPr>
            <a:spLocks noGrp="1"/>
          </p:cNvSpPr>
          <p:nvPr>
            <p:ph type="title"/>
          </p:nvPr>
        </p:nvSpPr>
        <p:spPr>
          <a:xfrm>
            <a:off x="749870" y="466646"/>
            <a:ext cx="7771961" cy="406265"/>
          </a:xfrm>
        </p:spPr>
        <p:txBody>
          <a:bodyPr/>
          <a:lstStyle/>
          <a:p>
            <a:r>
              <a:rPr lang="en-US" sz="2400" dirty="0"/>
              <a:t>Case Study 1: Meet Cecily</a:t>
            </a:r>
          </a:p>
        </p:txBody>
      </p:sp>
      <p:sp>
        <p:nvSpPr>
          <p:cNvPr id="3" name="Content Placeholder 2">
            <a:extLst>
              <a:ext uri="{FF2B5EF4-FFF2-40B4-BE49-F238E27FC236}">
                <a16:creationId xmlns:a16="http://schemas.microsoft.com/office/drawing/2014/main" id="{F09F7275-3387-BA48-80B5-569A5C35B025}"/>
              </a:ext>
            </a:extLst>
          </p:cNvPr>
          <p:cNvSpPr>
            <a:spLocks noGrp="1"/>
          </p:cNvSpPr>
          <p:nvPr>
            <p:ph idx="1"/>
          </p:nvPr>
        </p:nvSpPr>
        <p:spPr>
          <a:xfrm>
            <a:off x="749870" y="968322"/>
            <a:ext cx="6925548" cy="4314001"/>
          </a:xfrm>
        </p:spPr>
        <p:txBody>
          <a:bodyPr/>
          <a:lstStyle/>
          <a:p>
            <a:pPr marL="230188" indent="-220663">
              <a:spcAft>
                <a:spcPts val="1000"/>
              </a:spcAft>
              <a:buFont typeface="Arial" panose="020B0604020202020204" pitchFamily="34" charset="0"/>
              <a:buChar char="•"/>
            </a:pPr>
            <a:r>
              <a:rPr lang="en-US" sz="2000" dirty="0"/>
              <a:t>21-year-old African American woman </a:t>
            </a:r>
          </a:p>
          <a:p>
            <a:pPr marL="230188" indent="-220663">
              <a:spcAft>
                <a:spcPts val="1000"/>
              </a:spcAft>
              <a:buFont typeface="Arial" panose="020B0604020202020204" pitchFamily="34" charset="0"/>
              <a:buChar char="•"/>
            </a:pPr>
            <a:r>
              <a:rPr lang="en-US" sz="2000" dirty="0"/>
              <a:t>Symptoms x 3 weeks: intense abdominal pain followed    by urgent, bloody diarrhea (10 BMs/day)</a:t>
            </a:r>
          </a:p>
          <a:p>
            <a:pPr marL="230188" indent="-220663">
              <a:spcAft>
                <a:spcPts val="1000"/>
              </a:spcAft>
              <a:buFont typeface="Arial" panose="020B0604020202020204" pitchFamily="34" charset="0"/>
              <a:buChar char="•"/>
            </a:pPr>
            <a:r>
              <a:rPr lang="en-US" sz="2000" dirty="0"/>
              <a:t>Abdominal pain and distension that results in vomiting</a:t>
            </a:r>
          </a:p>
          <a:p>
            <a:pPr marL="230188" indent="-220663">
              <a:spcAft>
                <a:spcPts val="1000"/>
              </a:spcAft>
              <a:buFont typeface="Arial" panose="020B0604020202020204" pitchFamily="34" charset="0"/>
              <a:buChar char="•"/>
            </a:pPr>
            <a:r>
              <a:rPr lang="en-US" sz="2000" dirty="0"/>
              <a:t>New joint pains in knees and ankles</a:t>
            </a:r>
          </a:p>
          <a:p>
            <a:pPr marL="230188" indent="-220663">
              <a:spcAft>
                <a:spcPts val="1000"/>
              </a:spcAft>
              <a:buFont typeface="Arial" panose="020B0604020202020204" pitchFamily="34" charset="0"/>
              <a:buChar char="•"/>
            </a:pPr>
            <a:r>
              <a:rPr lang="en-US" sz="2000" dirty="0"/>
              <a:t>Mid-back pain and stiffness in the morning </a:t>
            </a:r>
          </a:p>
          <a:p>
            <a:pPr marL="295275" lvl="1" indent="-285750">
              <a:lnSpc>
                <a:spcPct val="100000"/>
              </a:lnSpc>
              <a:spcBef>
                <a:spcPts val="0"/>
              </a:spcBef>
              <a:spcAft>
                <a:spcPts val="1000"/>
              </a:spcAft>
              <a:buClr>
                <a:schemeClr val="accent1"/>
              </a:buClr>
              <a:buFont typeface="Arial" panose="020B0604020202020204" pitchFamily="34" charset="0"/>
              <a:buChar char="•"/>
            </a:pPr>
            <a:r>
              <a:rPr lang="en-US" sz="2000" dirty="0"/>
              <a:t>Lost 15 </a:t>
            </a:r>
            <a:r>
              <a:rPr lang="en-US" sz="2000" dirty="0" err="1"/>
              <a:t>lbs</a:t>
            </a:r>
            <a:r>
              <a:rPr lang="en-US" sz="2000" dirty="0"/>
              <a:t> in 3 weeks, poor appetite </a:t>
            </a:r>
          </a:p>
          <a:p>
            <a:pPr marL="295275" lvl="1" indent="-285750">
              <a:lnSpc>
                <a:spcPct val="100000"/>
              </a:lnSpc>
              <a:spcBef>
                <a:spcPts val="0"/>
              </a:spcBef>
              <a:buClr>
                <a:schemeClr val="accent1"/>
              </a:buClr>
              <a:buFont typeface="Arial" panose="020B0604020202020204" pitchFamily="34" charset="0"/>
              <a:buChar char="•"/>
            </a:pPr>
            <a:r>
              <a:rPr lang="en-US" sz="2000" dirty="0"/>
              <a:t>Fatigue</a:t>
            </a:r>
          </a:p>
          <a:p>
            <a:pPr marL="230188" indent="-220663">
              <a:spcAft>
                <a:spcPts val="1000"/>
              </a:spcAft>
              <a:buFont typeface="Arial" panose="020B0604020202020204" pitchFamily="34" charset="0"/>
              <a:buChar char="•"/>
            </a:pPr>
            <a:endParaRPr lang="en-US" sz="2000" dirty="0"/>
          </a:p>
          <a:p>
            <a:pPr marL="352425" indent="-342900">
              <a:spcAft>
                <a:spcPts val="1000"/>
              </a:spcAft>
              <a:buFont typeface="Arial" panose="020B0604020202020204" pitchFamily="34" charset="0"/>
              <a:buChar char="•"/>
            </a:pPr>
            <a:endParaRPr lang="en-US" sz="2000" dirty="0"/>
          </a:p>
        </p:txBody>
      </p:sp>
      <p:pic>
        <p:nvPicPr>
          <p:cNvPr id="5" name="Picture Placeholder 4" descr="A person standing in a room&#10;&#10;Description automatically generated">
            <a:extLst>
              <a:ext uri="{FF2B5EF4-FFF2-40B4-BE49-F238E27FC236}">
                <a16:creationId xmlns:a16="http://schemas.microsoft.com/office/drawing/2014/main" id="{AEA71BA1-6192-A541-9456-7455C0E2C2F0}"/>
              </a:ext>
            </a:extLst>
          </p:cNvPr>
          <p:cNvPicPr>
            <a:picLocks noGrp="1" noChangeAspect="1"/>
          </p:cNvPicPr>
          <p:nvPr>
            <p:ph type="pic" sz="quarter" idx="11"/>
          </p:nvPr>
        </p:nvPicPr>
        <p:blipFill rotWithShape="1">
          <a:blip r:embed="rId3"/>
          <a:srcRect l="677" t="1338" r="43425" b="-1338"/>
          <a:stretch/>
        </p:blipFill>
        <p:spPr>
          <a:xfrm>
            <a:off x="7262127" y="414324"/>
            <a:ext cx="1136945" cy="1339998"/>
          </a:xfrm>
        </p:spPr>
      </p:pic>
    </p:spTree>
    <p:extLst>
      <p:ext uri="{BB962C8B-B14F-4D97-AF65-F5344CB8AC3E}">
        <p14:creationId xmlns:p14="http://schemas.microsoft.com/office/powerpoint/2010/main" val="326848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D72D-62B4-6B46-8A69-C5943F56B664}"/>
              </a:ext>
            </a:extLst>
          </p:cNvPr>
          <p:cNvSpPr>
            <a:spLocks noGrp="1"/>
          </p:cNvSpPr>
          <p:nvPr>
            <p:ph type="title"/>
          </p:nvPr>
        </p:nvSpPr>
        <p:spPr>
          <a:xfrm>
            <a:off x="749870" y="466646"/>
            <a:ext cx="7771961" cy="406265"/>
          </a:xfrm>
        </p:spPr>
        <p:txBody>
          <a:bodyPr/>
          <a:lstStyle/>
          <a:p>
            <a:r>
              <a:rPr lang="en-US" sz="2400" dirty="0"/>
              <a:t>Case Study 1: Cecily</a:t>
            </a:r>
          </a:p>
        </p:txBody>
      </p:sp>
      <p:sp>
        <p:nvSpPr>
          <p:cNvPr id="6" name="Content Placeholder 5"/>
          <p:cNvSpPr>
            <a:spLocks noGrp="1"/>
          </p:cNvSpPr>
          <p:nvPr>
            <p:ph idx="1"/>
          </p:nvPr>
        </p:nvSpPr>
        <p:spPr>
          <a:xfrm>
            <a:off x="763169" y="929700"/>
            <a:ext cx="7022437" cy="3421449"/>
          </a:xfrm>
        </p:spPr>
        <p:txBody>
          <a:bodyPr/>
          <a:lstStyle/>
          <a:p>
            <a:pPr lvl="1">
              <a:lnSpc>
                <a:spcPct val="100000"/>
              </a:lnSpc>
              <a:spcBef>
                <a:spcPts val="0"/>
              </a:spcBef>
              <a:buClr>
                <a:schemeClr val="accent1"/>
              </a:buClr>
            </a:pPr>
            <a:r>
              <a:rPr lang="en-US" sz="2000" b="1" dirty="0"/>
              <a:t>Social History</a:t>
            </a:r>
          </a:p>
          <a:p>
            <a:pPr marL="295275" lvl="1" indent="-285750">
              <a:lnSpc>
                <a:spcPct val="100000"/>
              </a:lnSpc>
              <a:spcBef>
                <a:spcPts val="0"/>
              </a:spcBef>
              <a:spcAft>
                <a:spcPts val="1200"/>
              </a:spcAft>
              <a:buClr>
                <a:schemeClr val="accent1"/>
              </a:buClr>
              <a:buFont typeface="Arial" panose="020B0604020202020204" pitchFamily="34" charset="0"/>
              <a:buChar char="•"/>
            </a:pPr>
            <a:r>
              <a:rPr lang="en-US" sz="2000" dirty="0"/>
              <a:t>Smokes e-cigarettes</a:t>
            </a:r>
          </a:p>
          <a:p>
            <a:pPr lvl="1">
              <a:lnSpc>
                <a:spcPct val="100000"/>
              </a:lnSpc>
              <a:spcBef>
                <a:spcPts val="0"/>
              </a:spcBef>
              <a:buClr>
                <a:schemeClr val="accent1"/>
              </a:buClr>
            </a:pPr>
            <a:r>
              <a:rPr lang="en-US" sz="2000" b="1" dirty="0"/>
              <a:t>Physical Exam/Labs</a:t>
            </a:r>
          </a:p>
          <a:p>
            <a:pPr marL="295275" lvl="1" indent="-285750">
              <a:lnSpc>
                <a:spcPct val="100000"/>
              </a:lnSpc>
              <a:spcBef>
                <a:spcPts val="0"/>
              </a:spcBef>
              <a:buClr>
                <a:schemeClr val="accent1"/>
              </a:buClr>
              <a:buFont typeface="Arial" panose="020B0604020202020204" pitchFamily="34" charset="0"/>
              <a:buChar char="•"/>
            </a:pPr>
            <a:r>
              <a:rPr lang="en-US" sz="2000" dirty="0"/>
              <a:t>Tenderness to palpation in right lower quadrant (RLQ) abdomen</a:t>
            </a:r>
          </a:p>
          <a:p>
            <a:pPr marL="295275" lvl="1" indent="-285750">
              <a:lnSpc>
                <a:spcPct val="100000"/>
              </a:lnSpc>
              <a:spcBef>
                <a:spcPts val="0"/>
              </a:spcBef>
              <a:spcAft>
                <a:spcPts val="1200"/>
              </a:spcAft>
              <a:buClr>
                <a:schemeClr val="accent1"/>
              </a:buClr>
              <a:buFont typeface="Arial" panose="020B0604020202020204" pitchFamily="34" charset="0"/>
              <a:buChar char="•"/>
            </a:pPr>
            <a:r>
              <a:rPr lang="en-US" sz="2000" dirty="0"/>
              <a:t>Left ankle slightly swollen and tender</a:t>
            </a:r>
            <a:endParaRPr lang="en-US" sz="2000" i="1" dirty="0"/>
          </a:p>
          <a:p>
            <a:pPr marL="295275" lvl="1" indent="-285750">
              <a:lnSpc>
                <a:spcPct val="100000"/>
              </a:lnSpc>
              <a:spcBef>
                <a:spcPts val="0"/>
              </a:spcBef>
              <a:buClr>
                <a:schemeClr val="accent1"/>
              </a:buClr>
              <a:buFont typeface="Arial" panose="020B0604020202020204" pitchFamily="34" charset="0"/>
              <a:buChar char="•"/>
            </a:pPr>
            <a:r>
              <a:rPr lang="en-US" sz="2000" i="1" dirty="0"/>
              <a:t>C. difficile </a:t>
            </a:r>
            <a:r>
              <a:rPr lang="en-US" sz="2000" dirty="0"/>
              <a:t>negative</a:t>
            </a:r>
          </a:p>
          <a:p>
            <a:pPr marL="295275" lvl="1" indent="-285750">
              <a:lnSpc>
                <a:spcPct val="100000"/>
              </a:lnSpc>
              <a:spcBef>
                <a:spcPts val="0"/>
              </a:spcBef>
              <a:buClr>
                <a:schemeClr val="accent1"/>
              </a:buClr>
              <a:buFont typeface="Arial" panose="020B0604020202020204" pitchFamily="34" charset="0"/>
              <a:buChar char="•"/>
            </a:pPr>
            <a:r>
              <a:rPr lang="en-US" sz="2000" dirty="0"/>
              <a:t>Stool cultures negative</a:t>
            </a:r>
          </a:p>
          <a:p>
            <a:pPr marL="295275" lvl="1" indent="-285750">
              <a:lnSpc>
                <a:spcPct val="100000"/>
              </a:lnSpc>
              <a:spcBef>
                <a:spcPts val="0"/>
              </a:spcBef>
              <a:buClr>
                <a:schemeClr val="accent1"/>
              </a:buClr>
              <a:buFont typeface="Arial" panose="020B0604020202020204" pitchFamily="34" charset="0"/>
              <a:buChar char="•"/>
            </a:pPr>
            <a:r>
              <a:rPr lang="en-US" sz="2000" dirty="0"/>
              <a:t>C-reactive protein (CRP): 10.3 mg/L</a:t>
            </a:r>
          </a:p>
          <a:p>
            <a:pPr lvl="1">
              <a:lnSpc>
                <a:spcPct val="100000"/>
              </a:lnSpc>
              <a:spcBef>
                <a:spcPts val="0"/>
              </a:spcBef>
              <a:buClr>
                <a:schemeClr val="accent1"/>
              </a:buClr>
            </a:pPr>
            <a:endParaRPr lang="en-US" sz="1800" dirty="0"/>
          </a:p>
        </p:txBody>
      </p:sp>
      <p:sp>
        <p:nvSpPr>
          <p:cNvPr id="4" name="Picture Placeholder 3">
            <a:extLst>
              <a:ext uri="{FF2B5EF4-FFF2-40B4-BE49-F238E27FC236}">
                <a16:creationId xmlns:a16="http://schemas.microsoft.com/office/drawing/2014/main" id="{A7203912-A96C-7146-A663-3D8E80797CFE}"/>
              </a:ext>
            </a:extLst>
          </p:cNvPr>
          <p:cNvSpPr>
            <a:spLocks noGrp="1"/>
          </p:cNvSpPr>
          <p:nvPr>
            <p:ph type="pic" sz="quarter" idx="11"/>
          </p:nvPr>
        </p:nvSpPr>
        <p:spPr/>
      </p:sp>
      <p:pic>
        <p:nvPicPr>
          <p:cNvPr id="7" name="Picture Placeholder 4" descr="A person standing in a room&#10;&#10;Description automatically generated">
            <a:extLst>
              <a:ext uri="{FF2B5EF4-FFF2-40B4-BE49-F238E27FC236}">
                <a16:creationId xmlns:a16="http://schemas.microsoft.com/office/drawing/2014/main" id="{82A811AE-149B-C840-AECC-F61688F3361B}"/>
              </a:ext>
            </a:extLst>
          </p:cNvPr>
          <p:cNvPicPr>
            <a:picLocks noChangeAspect="1"/>
          </p:cNvPicPr>
          <p:nvPr/>
        </p:nvPicPr>
        <p:blipFill rotWithShape="1">
          <a:blip r:embed="rId3"/>
          <a:srcRect l="677" t="1338" r="43425" b="-1338"/>
          <a:stretch/>
        </p:blipFill>
        <p:spPr>
          <a:xfrm>
            <a:off x="7123814" y="552597"/>
            <a:ext cx="1136945" cy="1339998"/>
          </a:xfrm>
          <a:prstGeom prst="rect">
            <a:avLst/>
          </a:prstGeom>
          <a:ln w="25400">
            <a:solidFill>
              <a:schemeClr val="accent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483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F6B313-E292-0146-AFB7-EE3C1AF2B38F}"/>
              </a:ext>
            </a:extLst>
          </p:cNvPr>
          <p:cNvSpPr>
            <a:spLocks noGrp="1"/>
          </p:cNvSpPr>
          <p:nvPr>
            <p:ph type="title"/>
          </p:nvPr>
        </p:nvSpPr>
        <p:spPr>
          <a:xfrm>
            <a:off x="749870" y="466646"/>
            <a:ext cx="7771961" cy="406265"/>
          </a:xfrm>
        </p:spPr>
        <p:txBody>
          <a:bodyPr/>
          <a:lstStyle/>
          <a:p>
            <a:r>
              <a:rPr lang="en-US" sz="2400" dirty="0"/>
              <a:t>Case Study 1: Cecily</a:t>
            </a:r>
          </a:p>
        </p:txBody>
      </p:sp>
      <p:sp>
        <p:nvSpPr>
          <p:cNvPr id="3" name="Content Placeholder 2">
            <a:extLst>
              <a:ext uri="{FF2B5EF4-FFF2-40B4-BE49-F238E27FC236}">
                <a16:creationId xmlns:a16="http://schemas.microsoft.com/office/drawing/2014/main" id="{F09F7275-3387-BA48-80B5-569A5C35B025}"/>
              </a:ext>
            </a:extLst>
          </p:cNvPr>
          <p:cNvSpPr>
            <a:spLocks noGrp="1"/>
          </p:cNvSpPr>
          <p:nvPr>
            <p:ph idx="1"/>
          </p:nvPr>
        </p:nvSpPr>
        <p:spPr>
          <a:xfrm>
            <a:off x="749870" y="969317"/>
            <a:ext cx="6302284" cy="2954655"/>
          </a:xfrm>
        </p:spPr>
        <p:txBody>
          <a:bodyPr/>
          <a:lstStyle/>
          <a:p>
            <a:pPr>
              <a:spcBef>
                <a:spcPts val="600"/>
              </a:spcBef>
              <a:spcAft>
                <a:spcPts val="600"/>
              </a:spcAft>
            </a:pPr>
            <a:r>
              <a:rPr lang="en-US" sz="2000" b="1" dirty="0"/>
              <a:t>Endoscopic Features</a:t>
            </a:r>
          </a:p>
          <a:p>
            <a:pPr marL="293688" indent="-284163">
              <a:spcBef>
                <a:spcPts val="600"/>
              </a:spcBef>
              <a:spcAft>
                <a:spcPts val="600"/>
              </a:spcAft>
              <a:buFont typeface="Arial" panose="020B0604020202020204" pitchFamily="34" charset="0"/>
              <a:buChar char="•"/>
            </a:pPr>
            <a:r>
              <a:rPr lang="en-US" sz="2000" dirty="0"/>
              <a:t>Terminal ileum: deep mucosal ulcers with cobblestoning, ulcerated and stenotic ileocecal valve</a:t>
            </a:r>
          </a:p>
          <a:p>
            <a:pPr marL="293688" indent="-284163">
              <a:spcBef>
                <a:spcPts val="600"/>
              </a:spcBef>
              <a:spcAft>
                <a:spcPts val="600"/>
              </a:spcAft>
              <a:buFont typeface="Arial" panose="020B0604020202020204" pitchFamily="34" charset="0"/>
              <a:buChar char="•"/>
            </a:pPr>
            <a:r>
              <a:rPr lang="en-US" sz="2000" dirty="0"/>
              <a:t>Colon: Scattered deep ulcers throughout the colon</a:t>
            </a:r>
          </a:p>
          <a:p>
            <a:pPr marL="293688" indent="-284163">
              <a:spcBef>
                <a:spcPts val="600"/>
              </a:spcBef>
              <a:spcAft>
                <a:spcPts val="600"/>
              </a:spcAft>
              <a:buFont typeface="Arial" panose="020B0604020202020204" pitchFamily="34" charset="0"/>
              <a:buChar char="•"/>
            </a:pPr>
            <a:r>
              <a:rPr lang="en-US" sz="2000" dirty="0"/>
              <a:t>Path: features of chronic and severe active ileitis and colitis, no viral inclusions present</a:t>
            </a:r>
          </a:p>
          <a:p>
            <a:pPr marL="352425" indent="-342900">
              <a:spcBef>
                <a:spcPts val="600"/>
              </a:spcBef>
              <a:spcAft>
                <a:spcPts val="600"/>
              </a:spcAft>
              <a:buFont typeface="Arial" panose="020B0604020202020204" pitchFamily="34" charset="0"/>
              <a:buChar char="•"/>
            </a:pPr>
            <a:endParaRPr lang="en-US" sz="2000" dirty="0"/>
          </a:p>
          <a:p>
            <a:pPr marL="352425" indent="-342900">
              <a:spcBef>
                <a:spcPts val="600"/>
              </a:spcBef>
              <a:spcAft>
                <a:spcPts val="600"/>
              </a:spcAft>
              <a:buFont typeface="Arial" panose="020B0604020202020204" pitchFamily="34" charset="0"/>
              <a:buChar char="•"/>
            </a:pPr>
            <a:endParaRPr lang="en-US" sz="2000" dirty="0"/>
          </a:p>
        </p:txBody>
      </p:sp>
      <p:pic>
        <p:nvPicPr>
          <p:cNvPr id="5" name="Picture Placeholder 4" descr="A person standing in a room&#10;&#10;Description automatically generated">
            <a:extLst>
              <a:ext uri="{FF2B5EF4-FFF2-40B4-BE49-F238E27FC236}">
                <a16:creationId xmlns:a16="http://schemas.microsoft.com/office/drawing/2014/main" id="{AEA71BA1-6192-A541-9456-7455C0E2C2F0}"/>
              </a:ext>
            </a:extLst>
          </p:cNvPr>
          <p:cNvPicPr>
            <a:picLocks noGrp="1" noChangeAspect="1"/>
          </p:cNvPicPr>
          <p:nvPr>
            <p:ph type="pic" sz="quarter" idx="11"/>
          </p:nvPr>
        </p:nvPicPr>
        <p:blipFill rotWithShape="1">
          <a:blip r:embed="rId3"/>
          <a:srcRect l="677" t="1338" r="43425" b="-1338"/>
          <a:stretch/>
        </p:blipFill>
        <p:spPr>
          <a:xfrm>
            <a:off x="7123814" y="552597"/>
            <a:ext cx="1136945" cy="1339998"/>
          </a:xfrm>
        </p:spPr>
      </p:pic>
      <p:pic>
        <p:nvPicPr>
          <p:cNvPr id="4" name="Picture 3" descr="A picture containing indoor, sitting, food, small&#10;&#10;Description automatically generated">
            <a:extLst>
              <a:ext uri="{FF2B5EF4-FFF2-40B4-BE49-F238E27FC236}">
                <a16:creationId xmlns:a16="http://schemas.microsoft.com/office/drawing/2014/main" id="{B34BE012-E121-2F4A-8676-DCAF36861B66}"/>
              </a:ext>
            </a:extLst>
          </p:cNvPr>
          <p:cNvPicPr>
            <a:picLocks noChangeAspect="1"/>
          </p:cNvPicPr>
          <p:nvPr/>
        </p:nvPicPr>
        <p:blipFill>
          <a:blip r:embed="rId4"/>
          <a:stretch>
            <a:fillRect/>
          </a:stretch>
        </p:blipFill>
        <p:spPr>
          <a:xfrm>
            <a:off x="6013668" y="2875909"/>
            <a:ext cx="2380462" cy="1080025"/>
          </a:xfrm>
          <a:prstGeom prst="rect">
            <a:avLst/>
          </a:prstGeom>
        </p:spPr>
      </p:pic>
    </p:spTree>
    <p:extLst>
      <p:ext uri="{BB962C8B-B14F-4D97-AF65-F5344CB8AC3E}">
        <p14:creationId xmlns:p14="http://schemas.microsoft.com/office/powerpoint/2010/main" val="3495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198E-CC90-42C6-A0F9-1AEDEA11D920}"/>
              </a:ext>
            </a:extLst>
          </p:cNvPr>
          <p:cNvSpPr>
            <a:spLocks noGrp="1"/>
          </p:cNvSpPr>
          <p:nvPr>
            <p:ph type="title"/>
          </p:nvPr>
        </p:nvSpPr>
        <p:spPr/>
        <p:txBody>
          <a:bodyPr/>
          <a:lstStyle/>
          <a:p>
            <a:r>
              <a:rPr lang="en-US" dirty="0"/>
              <a:t>Audience Response</a:t>
            </a:r>
          </a:p>
        </p:txBody>
      </p:sp>
      <p:sp>
        <p:nvSpPr>
          <p:cNvPr id="14" name="Content Placeholder 13">
            <a:extLst>
              <a:ext uri="{FF2B5EF4-FFF2-40B4-BE49-F238E27FC236}">
                <a16:creationId xmlns:a16="http://schemas.microsoft.com/office/drawing/2014/main" id="{23BACF84-394D-9246-A509-5F4F0EF3C204}"/>
              </a:ext>
            </a:extLst>
          </p:cNvPr>
          <p:cNvSpPr>
            <a:spLocks noGrp="1"/>
          </p:cNvSpPr>
          <p:nvPr>
            <p:ph idx="1"/>
          </p:nvPr>
        </p:nvSpPr>
        <p:spPr>
          <a:xfrm>
            <a:off x="312234" y="1292860"/>
            <a:ext cx="8408020" cy="484748"/>
          </a:xfrm>
        </p:spPr>
        <p:txBody>
          <a:bodyPr/>
          <a:lstStyle/>
          <a:p>
            <a:r>
              <a:rPr lang="en-US" dirty="0"/>
              <a:t>How would you treat Cecily?</a:t>
            </a:r>
          </a:p>
        </p:txBody>
      </p:sp>
      <p:sp>
        <p:nvSpPr>
          <p:cNvPr id="9" name="Content Placeholder 8">
            <a:extLst>
              <a:ext uri="{FF2B5EF4-FFF2-40B4-BE49-F238E27FC236}">
                <a16:creationId xmlns:a16="http://schemas.microsoft.com/office/drawing/2014/main" id="{29E6B3AF-E5B1-5648-B974-2347FA07E830}"/>
              </a:ext>
            </a:extLst>
          </p:cNvPr>
          <p:cNvSpPr>
            <a:spLocks noGrp="1"/>
          </p:cNvSpPr>
          <p:nvPr>
            <p:ph sz="quarter" idx="10"/>
          </p:nvPr>
        </p:nvSpPr>
        <p:spPr>
          <a:xfrm>
            <a:off x="312234" y="2047875"/>
            <a:ext cx="8408020" cy="2257425"/>
          </a:xfrm>
        </p:spPr>
        <p:txBody>
          <a:bodyPr/>
          <a:lstStyle/>
          <a:p>
            <a:r>
              <a:rPr lang="en-US" sz="2000" dirty="0"/>
              <a:t>Azathioprine</a:t>
            </a:r>
          </a:p>
          <a:p>
            <a:r>
              <a:rPr lang="en-US" sz="2000" dirty="0"/>
              <a:t>Anti-TNF (adalimumab, infliximab, certolizumab pegol)</a:t>
            </a:r>
          </a:p>
          <a:p>
            <a:r>
              <a:rPr lang="en-US" sz="2000" dirty="0"/>
              <a:t>Ustekinumab</a:t>
            </a:r>
          </a:p>
          <a:p>
            <a:r>
              <a:rPr lang="en-US" sz="2000" dirty="0"/>
              <a:t>Vedolizumab </a:t>
            </a:r>
          </a:p>
          <a:p>
            <a:r>
              <a:rPr lang="en-US" sz="2000" dirty="0"/>
              <a:t>I don’t know</a:t>
            </a:r>
          </a:p>
        </p:txBody>
      </p:sp>
    </p:spTree>
    <p:custDataLst>
      <p:tags r:id="rId1"/>
    </p:custDataLst>
    <p:extLst>
      <p:ext uri="{BB962C8B-B14F-4D97-AF65-F5344CB8AC3E}">
        <p14:creationId xmlns:p14="http://schemas.microsoft.com/office/powerpoint/2010/main" val="336598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4" y="93475"/>
            <a:ext cx="6117442" cy="720197"/>
          </a:xfrm>
        </p:spPr>
        <p:txBody>
          <a:bodyPr/>
          <a:lstStyle/>
          <a:p>
            <a:pPr lvl="0"/>
            <a:r>
              <a:rPr lang="en-US" sz="2400" dirty="0">
                <a:solidFill>
                  <a:schemeClr val="bg1"/>
                </a:solidFill>
              </a:rPr>
              <a:t>Risk Factors and Initial Treatment of CD: ACG Clinical Decision Tool </a:t>
            </a:r>
          </a:p>
        </p:txBody>
      </p:sp>
      <p:sp>
        <p:nvSpPr>
          <p:cNvPr id="9" name="Text Placeholder 8">
            <a:extLst>
              <a:ext uri="{FF2B5EF4-FFF2-40B4-BE49-F238E27FC236}">
                <a16:creationId xmlns:a16="http://schemas.microsoft.com/office/drawing/2014/main" id="{6C289640-5182-7D42-988C-B22A0EF45ED0}"/>
              </a:ext>
            </a:extLst>
          </p:cNvPr>
          <p:cNvSpPr>
            <a:spLocks noGrp="1"/>
          </p:cNvSpPr>
          <p:nvPr>
            <p:ph type="body" sz="quarter" idx="10"/>
          </p:nvPr>
        </p:nvSpPr>
        <p:spPr>
          <a:xfrm>
            <a:off x="0" y="4537757"/>
            <a:ext cx="9144000" cy="615553"/>
          </a:xfrm>
        </p:spPr>
        <p:txBody>
          <a:bodyPr/>
          <a:lstStyle/>
          <a:p>
            <a:pPr marL="7938" indent="-7938"/>
            <a:r>
              <a:rPr lang="en-US" dirty="0"/>
              <a:t>CD = Crohn’s disease; IM = intramuscular; SC = subcutaneous; </a:t>
            </a:r>
            <a:br>
              <a:rPr lang="en-US" dirty="0"/>
            </a:br>
            <a:r>
              <a:rPr lang="en-US" dirty="0"/>
              <a:t>TNF = tumor necrosis factor</a:t>
            </a:r>
          </a:p>
          <a:p>
            <a:r>
              <a:rPr lang="en-US" dirty="0"/>
              <a:t>Lichtenstein GR, et al. </a:t>
            </a:r>
            <a:r>
              <a:rPr lang="en-US" i="1" dirty="0"/>
              <a:t>Am J Gastroenterol</a:t>
            </a:r>
            <a:r>
              <a:rPr lang="en-US" dirty="0"/>
              <a:t>. 2018;113:481-517. </a:t>
            </a:r>
          </a:p>
        </p:txBody>
      </p:sp>
      <p:sp>
        <p:nvSpPr>
          <p:cNvPr id="14" name="TextBox 13">
            <a:extLst>
              <a:ext uri="{FF2B5EF4-FFF2-40B4-BE49-F238E27FC236}">
                <a16:creationId xmlns:a16="http://schemas.microsoft.com/office/drawing/2014/main" id="{A45AAC98-9B8C-A64C-9780-33991EA7F02D}"/>
              </a:ext>
            </a:extLst>
          </p:cNvPr>
          <p:cNvSpPr txBox="1"/>
          <p:nvPr/>
        </p:nvSpPr>
        <p:spPr>
          <a:xfrm>
            <a:off x="4255135" y="1044776"/>
            <a:ext cx="4762120" cy="492443"/>
          </a:xfrm>
          <a:prstGeom prst="rect">
            <a:avLst/>
          </a:prstGeom>
          <a:solidFill>
            <a:schemeClr val="accent4"/>
          </a:solidFill>
        </p:spPr>
        <p:txBody>
          <a:bodyPr wrap="square" lIns="91440" tIns="0" rIns="91440" bIns="0" rtlCol="0" anchor="ctr">
            <a:spAutoFit/>
          </a:bodyPr>
          <a:lstStyle/>
          <a:p>
            <a:pPr algn="ctr"/>
            <a:r>
              <a:rPr lang="en-US" sz="1600" b="1" dirty="0">
                <a:solidFill>
                  <a:schemeClr val="bg1"/>
                </a:solidFill>
              </a:rPr>
              <a:t>Moderate-to-Severe Disease</a:t>
            </a:r>
          </a:p>
          <a:p>
            <a:pPr algn="ctr"/>
            <a:r>
              <a:rPr lang="en-US" sz="1600" b="1" dirty="0">
                <a:solidFill>
                  <a:schemeClr val="bg1"/>
                </a:solidFill>
              </a:rPr>
              <a:t>Moderate- to High-Risk Disease</a:t>
            </a:r>
            <a:endParaRPr lang="en-US" sz="1600" b="1" baseline="30000" dirty="0">
              <a:solidFill>
                <a:schemeClr val="bg1"/>
              </a:solidFill>
            </a:endParaRPr>
          </a:p>
        </p:txBody>
      </p:sp>
      <p:graphicFrame>
        <p:nvGraphicFramePr>
          <p:cNvPr id="18" name="Table 17">
            <a:extLst>
              <a:ext uri="{FF2B5EF4-FFF2-40B4-BE49-F238E27FC236}">
                <a16:creationId xmlns:a16="http://schemas.microsoft.com/office/drawing/2014/main" id="{8FC4C0ED-F373-4E41-BB56-E5C44453AAE0}"/>
              </a:ext>
            </a:extLst>
          </p:cNvPr>
          <p:cNvGraphicFramePr>
            <a:graphicFrameLocks noGrp="1"/>
          </p:cNvGraphicFramePr>
          <p:nvPr>
            <p:extLst>
              <p:ext uri="{D42A27DB-BD31-4B8C-83A1-F6EECF244321}">
                <p14:modId xmlns:p14="http://schemas.microsoft.com/office/powerpoint/2010/main" val="491721310"/>
              </p:ext>
            </p:extLst>
          </p:nvPr>
        </p:nvGraphicFramePr>
        <p:xfrm>
          <a:off x="4255135" y="1560288"/>
          <a:ext cx="4762120" cy="3163824"/>
        </p:xfrm>
        <a:graphic>
          <a:graphicData uri="http://schemas.openxmlformats.org/drawingml/2006/table">
            <a:tbl>
              <a:tblPr firstRow="1" firstCol="1" bandRow="1">
                <a:tableStyleId>{69012ECD-51FC-41F1-AA8D-1B2483CD663E}</a:tableStyleId>
              </a:tblPr>
              <a:tblGrid>
                <a:gridCol w="4762120">
                  <a:extLst>
                    <a:ext uri="{9D8B030D-6E8A-4147-A177-3AD203B41FA5}">
                      <a16:colId xmlns:a16="http://schemas.microsoft.com/office/drawing/2014/main" val="20000"/>
                    </a:ext>
                  </a:extLst>
                </a:gridCol>
              </a:tblGrid>
              <a:tr h="2528065">
                <a:tc>
                  <a:txBody>
                    <a:bodyPr/>
                    <a:lstStyle/>
                    <a:p>
                      <a:pPr marL="179388" marR="0" indent="-179388" algn="l">
                        <a:lnSpc>
                          <a:spcPct val="95000"/>
                        </a:lnSpc>
                        <a:spcBef>
                          <a:spcPts val="300"/>
                        </a:spcBef>
                        <a:spcAft>
                          <a:spcPts val="0"/>
                        </a:spcAft>
                        <a:buFont typeface="Arial" panose="020B0604020202020204" pitchFamily="34" charset="0"/>
                        <a:buChar char="•"/>
                        <a:tabLst/>
                      </a:pPr>
                      <a:r>
                        <a:rPr lang="en-US" sz="1600" b="0" dirty="0">
                          <a:solidFill>
                            <a:schemeClr val="bg1"/>
                          </a:solidFill>
                          <a:effectLst/>
                          <a:latin typeface="+mn-lt"/>
                          <a:ea typeface="Calibri"/>
                          <a:cs typeface="Arial"/>
                        </a:rPr>
                        <a:t>Oral corticosteroids are effective short term in alleviating symptoms</a:t>
                      </a:r>
                    </a:p>
                    <a:p>
                      <a:pPr marL="179388" marR="0" indent="-179388" algn="l">
                        <a:lnSpc>
                          <a:spcPct val="95000"/>
                        </a:lnSpc>
                        <a:spcBef>
                          <a:spcPts val="300"/>
                        </a:spcBef>
                        <a:spcAft>
                          <a:spcPts val="0"/>
                        </a:spcAft>
                        <a:buFont typeface="Arial" panose="020B0604020202020204" pitchFamily="34" charset="0"/>
                        <a:buChar char="•"/>
                        <a:tabLst/>
                      </a:pPr>
                      <a:r>
                        <a:rPr lang="en-US" sz="1600" b="0" dirty="0">
                          <a:solidFill>
                            <a:schemeClr val="bg1"/>
                          </a:solidFill>
                          <a:effectLst/>
                          <a:latin typeface="+mn-lt"/>
                          <a:ea typeface="Calibri"/>
                          <a:cs typeface="Arial"/>
                        </a:rPr>
                        <a:t>Thiopurines should be considered for use for steroid sparing in CD</a:t>
                      </a:r>
                    </a:p>
                    <a:p>
                      <a:pPr marL="179388" marR="0" indent="-179388" algn="l">
                        <a:lnSpc>
                          <a:spcPct val="95000"/>
                        </a:lnSpc>
                        <a:spcBef>
                          <a:spcPts val="300"/>
                        </a:spcBef>
                        <a:spcAft>
                          <a:spcPts val="0"/>
                        </a:spcAft>
                        <a:buFont typeface="Arial" panose="020B0604020202020204" pitchFamily="34" charset="0"/>
                        <a:buChar char="•"/>
                        <a:tabLst/>
                      </a:pPr>
                      <a:r>
                        <a:rPr lang="en-US" sz="1600" b="0" dirty="0">
                          <a:solidFill>
                            <a:schemeClr val="bg1"/>
                          </a:solidFill>
                          <a:effectLst/>
                          <a:latin typeface="+mn-lt"/>
                          <a:ea typeface="Calibri"/>
                          <a:cs typeface="Arial"/>
                        </a:rPr>
                        <a:t>Methotrexate (MTX) up to 25 mg/weekly IM or SC in steroid-dependent CD</a:t>
                      </a:r>
                    </a:p>
                    <a:p>
                      <a:pPr marL="179388" marR="0" indent="-179388" algn="l">
                        <a:lnSpc>
                          <a:spcPct val="95000"/>
                        </a:lnSpc>
                        <a:spcBef>
                          <a:spcPts val="300"/>
                        </a:spcBef>
                        <a:spcAft>
                          <a:spcPts val="0"/>
                        </a:spcAft>
                        <a:buFont typeface="Arial" panose="020B0604020202020204" pitchFamily="34" charset="0"/>
                        <a:buChar char="•"/>
                        <a:tabLst/>
                      </a:pPr>
                      <a:r>
                        <a:rPr lang="en-US" sz="1600" b="0" dirty="0">
                          <a:solidFill>
                            <a:schemeClr val="bg1"/>
                          </a:solidFill>
                          <a:effectLst/>
                          <a:latin typeface="+mn-lt"/>
                          <a:ea typeface="Calibri"/>
                          <a:cs typeface="Arial"/>
                        </a:rPr>
                        <a:t>Anti-TNF monotherapy in CD resistant to corticosteroids, refractory to thiopurine or MTX</a:t>
                      </a:r>
                    </a:p>
                    <a:p>
                      <a:pPr marL="179388" marR="0" indent="-179388" algn="l">
                        <a:lnSpc>
                          <a:spcPct val="95000"/>
                        </a:lnSpc>
                        <a:spcBef>
                          <a:spcPts val="0"/>
                        </a:spcBef>
                        <a:spcAft>
                          <a:spcPts val="0"/>
                        </a:spcAft>
                        <a:buFont typeface="Arial" panose="020B0604020202020204" pitchFamily="34" charset="0"/>
                        <a:buChar char="•"/>
                        <a:tabLst/>
                      </a:pPr>
                      <a:r>
                        <a:rPr lang="en-US" sz="1600" b="0" dirty="0">
                          <a:solidFill>
                            <a:schemeClr val="bg1"/>
                          </a:solidFill>
                          <a:effectLst/>
                          <a:latin typeface="+mn-lt"/>
                          <a:ea typeface="Calibri"/>
                          <a:cs typeface="Arial"/>
                        </a:rPr>
                        <a:t>Anti-TNF + thiopurine is more effective than thiopurine alone or anti-TNF monotherapy</a:t>
                      </a:r>
                    </a:p>
                    <a:p>
                      <a:pPr marL="179388" marR="0" indent="-179388" algn="l">
                        <a:lnSpc>
                          <a:spcPct val="95000"/>
                        </a:lnSpc>
                        <a:spcBef>
                          <a:spcPts val="300"/>
                        </a:spcBef>
                        <a:spcAft>
                          <a:spcPts val="0"/>
                        </a:spcAft>
                        <a:buFont typeface="Arial" panose="020B0604020202020204" pitchFamily="34" charset="0"/>
                        <a:buChar char="•"/>
                        <a:tabLst/>
                      </a:pPr>
                      <a:r>
                        <a:rPr lang="en-US" sz="1600" b="0" dirty="0">
                          <a:solidFill>
                            <a:schemeClr val="bg1"/>
                          </a:solidFill>
                          <a:effectLst/>
                          <a:latin typeface="+mn-lt"/>
                          <a:ea typeface="Calibri"/>
                          <a:cs typeface="Arial"/>
                        </a:rPr>
                        <a:t>Vedolizumab (+/- immunomodulator)</a:t>
                      </a:r>
                    </a:p>
                    <a:p>
                      <a:pPr marL="179388" marR="0" indent="-179388" algn="l">
                        <a:lnSpc>
                          <a:spcPct val="95000"/>
                        </a:lnSpc>
                        <a:spcBef>
                          <a:spcPts val="0"/>
                        </a:spcBef>
                        <a:spcAft>
                          <a:spcPts val="0"/>
                        </a:spcAft>
                        <a:buFont typeface="Arial" panose="020B0604020202020204" pitchFamily="34" charset="0"/>
                        <a:buChar char="•"/>
                        <a:tabLst/>
                      </a:pPr>
                      <a:r>
                        <a:rPr lang="en-US" sz="1600" b="0" dirty="0">
                          <a:solidFill>
                            <a:schemeClr val="bg1"/>
                          </a:solidFill>
                          <a:effectLst/>
                          <a:latin typeface="+mn-lt"/>
                          <a:ea typeface="Calibri"/>
                          <a:cs typeface="Arial"/>
                        </a:rPr>
                        <a:t>Ustekinumab in failed treatment (corticosteroids, thiopurines, MTX, anti-TNF or anti-TNF naïve)</a:t>
                      </a:r>
                    </a:p>
                  </a:txBody>
                  <a:tcPr marL="68580" marR="68580" marT="0" marB="0">
                    <a:lnL w="12700" cap="flat" cmpd="sng" algn="ctr">
                      <a:noFill/>
                      <a:prstDash val="solid"/>
                    </a:lnL>
                    <a:lnR w="12700" cap="flat" cmpd="sng" algn="ctr">
                      <a:noFill/>
                      <a:prstDash val="solid"/>
                    </a:lnR>
                    <a:lnT w="12700" cap="flat" cmpd="sng" algn="ctr">
                      <a:noFill/>
                      <a:prstDash val="solid"/>
                    </a:lnT>
                    <a:lnB w="12700" cap="flat" cmpd="sng" algn="ctr">
                      <a:noFill/>
                      <a:prstDash val="soli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8A5C7E29-F204-054E-AAA2-96301DE9C435}"/>
              </a:ext>
            </a:extLst>
          </p:cNvPr>
          <p:cNvGraphicFramePr>
            <a:graphicFrameLocks noGrp="1"/>
          </p:cNvGraphicFramePr>
          <p:nvPr>
            <p:extLst>
              <p:ext uri="{D42A27DB-BD31-4B8C-83A1-F6EECF244321}">
                <p14:modId xmlns:p14="http://schemas.microsoft.com/office/powerpoint/2010/main" val="1971541403"/>
              </p:ext>
            </p:extLst>
          </p:nvPr>
        </p:nvGraphicFramePr>
        <p:xfrm>
          <a:off x="248863" y="1044776"/>
          <a:ext cx="3817244" cy="3324024"/>
        </p:xfrm>
        <a:graphic>
          <a:graphicData uri="http://schemas.openxmlformats.org/drawingml/2006/table">
            <a:tbl>
              <a:tblPr firstRow="1" firstCol="1" bandRow="1">
                <a:tableStyleId>{69012ECD-51FC-41F1-AA8D-1B2483CD663E}</a:tableStyleId>
              </a:tblPr>
              <a:tblGrid>
                <a:gridCol w="3817244">
                  <a:extLst>
                    <a:ext uri="{9D8B030D-6E8A-4147-A177-3AD203B41FA5}">
                      <a16:colId xmlns:a16="http://schemas.microsoft.com/office/drawing/2014/main" val="20000"/>
                    </a:ext>
                  </a:extLst>
                </a:gridCol>
              </a:tblGrid>
              <a:tr h="411338">
                <a:tc>
                  <a:txBody>
                    <a:bodyPr/>
                    <a:lstStyle/>
                    <a:p>
                      <a:pPr marL="0" marR="0" algn="ctr">
                        <a:lnSpc>
                          <a:spcPct val="115000"/>
                        </a:lnSpc>
                        <a:spcBef>
                          <a:spcPts val="0"/>
                        </a:spcBef>
                        <a:spcAft>
                          <a:spcPts val="0"/>
                        </a:spcAft>
                      </a:pPr>
                      <a:r>
                        <a:rPr lang="en-US" sz="1800" dirty="0">
                          <a:solidFill>
                            <a:schemeClr val="bg1"/>
                          </a:solidFill>
                          <a:effectLst/>
                          <a:latin typeface="+mn-lt"/>
                        </a:rPr>
                        <a:t>Risk Factors for Poor Outcomes</a:t>
                      </a:r>
                      <a:endParaRPr lang="en-US" sz="1800" dirty="0">
                        <a:solidFill>
                          <a:schemeClr val="bg1"/>
                        </a:solidFill>
                        <a:effectLst/>
                        <a:latin typeface="+mn-lt"/>
                        <a:ea typeface="Calibri"/>
                        <a:cs typeface="Arial"/>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354213">
                <a:tc>
                  <a:txBody>
                    <a:bodyPr/>
                    <a:lstStyle/>
                    <a:p>
                      <a:pPr marL="0" marR="0" algn="ctr">
                        <a:lnSpc>
                          <a:spcPct val="115000"/>
                        </a:lnSpc>
                        <a:spcBef>
                          <a:spcPts val="0"/>
                        </a:spcBef>
                        <a:spcAft>
                          <a:spcPts val="0"/>
                        </a:spcAft>
                      </a:pPr>
                      <a:r>
                        <a:rPr lang="en-US" sz="1500" b="0" dirty="0">
                          <a:solidFill>
                            <a:schemeClr val="tx1"/>
                          </a:solidFill>
                          <a:effectLst/>
                          <a:latin typeface="+mn-lt"/>
                        </a:rPr>
                        <a:t>Age &lt; 30 at diagnosis </a:t>
                      </a:r>
                      <a:endParaRPr lang="en-US" sz="1500" b="0" dirty="0">
                        <a:solidFill>
                          <a:schemeClr val="tx1"/>
                        </a:solidFill>
                        <a:effectLst/>
                        <a:latin typeface="+mn-lt"/>
                        <a:ea typeface="Calibri"/>
                        <a:cs typeface="Arial"/>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r h="360218">
                <a:tc>
                  <a:txBody>
                    <a:bodyPr/>
                    <a:lstStyle/>
                    <a:p>
                      <a:pPr marL="0" marR="0" algn="ctr">
                        <a:lnSpc>
                          <a:spcPct val="115000"/>
                        </a:lnSpc>
                        <a:spcBef>
                          <a:spcPts val="0"/>
                        </a:spcBef>
                        <a:spcAft>
                          <a:spcPts val="0"/>
                        </a:spcAft>
                      </a:pPr>
                      <a:r>
                        <a:rPr lang="en-US" sz="1500" b="0" dirty="0">
                          <a:solidFill>
                            <a:schemeClr val="tx1"/>
                          </a:solidFill>
                          <a:effectLst/>
                          <a:latin typeface="+mn-lt"/>
                        </a:rPr>
                        <a:t>Extensive colitis</a:t>
                      </a:r>
                      <a:endParaRPr lang="en-US" sz="1500" b="0" dirty="0">
                        <a:solidFill>
                          <a:schemeClr val="tx1"/>
                        </a:solidFill>
                        <a:effectLst/>
                        <a:latin typeface="+mn-lt"/>
                        <a:ea typeface="Calibri"/>
                        <a:cs typeface="Arial"/>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78691">
                <a:tc>
                  <a:txBody>
                    <a:bodyPr/>
                    <a:lstStyle/>
                    <a:p>
                      <a:pPr marL="0" marR="0" algn="ctr">
                        <a:lnSpc>
                          <a:spcPct val="115000"/>
                        </a:lnSpc>
                        <a:spcBef>
                          <a:spcPts val="0"/>
                        </a:spcBef>
                        <a:spcAft>
                          <a:spcPts val="0"/>
                        </a:spcAft>
                      </a:pPr>
                      <a:r>
                        <a:rPr lang="en-US" sz="1500" b="0" dirty="0">
                          <a:solidFill>
                            <a:schemeClr val="tx1"/>
                          </a:solidFill>
                          <a:effectLst/>
                          <a:latin typeface="+mn-lt"/>
                        </a:rPr>
                        <a:t>Ileal/ileocolonic involvement</a:t>
                      </a:r>
                      <a:endParaRPr lang="en-US" sz="1500" b="0" dirty="0">
                        <a:solidFill>
                          <a:schemeClr val="tx1"/>
                        </a:solidFill>
                        <a:effectLst/>
                        <a:latin typeface="+mn-lt"/>
                        <a:ea typeface="Calibri"/>
                        <a:cs typeface="Arial"/>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3"/>
                  </a:ext>
                </a:extLst>
              </a:tr>
              <a:tr h="406400">
                <a:tc>
                  <a:txBody>
                    <a:bodyPr/>
                    <a:lstStyle/>
                    <a:p>
                      <a:pPr marL="0" marR="0" algn="ctr">
                        <a:lnSpc>
                          <a:spcPct val="115000"/>
                        </a:lnSpc>
                        <a:spcBef>
                          <a:spcPts val="0"/>
                        </a:spcBef>
                        <a:spcAft>
                          <a:spcPts val="0"/>
                        </a:spcAft>
                      </a:pPr>
                      <a:r>
                        <a:rPr lang="en-US" sz="1500" b="0" dirty="0">
                          <a:solidFill>
                            <a:schemeClr val="tx1"/>
                          </a:solidFill>
                          <a:effectLst/>
                          <a:latin typeface="+mn-lt"/>
                        </a:rPr>
                        <a:t>Perianal/severe rectal disease</a:t>
                      </a:r>
                      <a:endParaRPr lang="en-US" sz="1500" b="0" dirty="0">
                        <a:solidFill>
                          <a:schemeClr val="tx1"/>
                        </a:solidFill>
                        <a:effectLst/>
                        <a:latin typeface="+mn-lt"/>
                        <a:ea typeface="Calibri"/>
                        <a:cs typeface="Arial"/>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41746">
                <a:tc>
                  <a:txBody>
                    <a:bodyPr/>
                    <a:lstStyle/>
                    <a:p>
                      <a:pPr marL="0" marR="0" algn="ctr">
                        <a:lnSpc>
                          <a:spcPct val="115000"/>
                        </a:lnSpc>
                        <a:spcBef>
                          <a:spcPts val="0"/>
                        </a:spcBef>
                        <a:spcAft>
                          <a:spcPts val="0"/>
                        </a:spcAft>
                      </a:pPr>
                      <a:r>
                        <a:rPr lang="en-US" sz="1500" b="0" dirty="0">
                          <a:solidFill>
                            <a:schemeClr val="tx1"/>
                          </a:solidFill>
                          <a:effectLst/>
                          <a:latin typeface="+mn-lt"/>
                          <a:ea typeface="Calibri"/>
                          <a:cs typeface="Arial"/>
                        </a:rPr>
                        <a:t>Deep ulcers</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172225426"/>
                  </a:ext>
                </a:extLst>
              </a:tr>
              <a:tr h="360218">
                <a:tc>
                  <a:txBody>
                    <a:bodyPr/>
                    <a:lstStyle/>
                    <a:p>
                      <a:pPr marL="0" marR="0" algn="ctr">
                        <a:lnSpc>
                          <a:spcPct val="115000"/>
                        </a:lnSpc>
                        <a:spcBef>
                          <a:spcPts val="0"/>
                        </a:spcBef>
                        <a:spcAft>
                          <a:spcPts val="0"/>
                        </a:spcAft>
                      </a:pPr>
                      <a:r>
                        <a:rPr lang="en-US" sz="1500" b="0" dirty="0">
                          <a:solidFill>
                            <a:schemeClr val="tx1"/>
                          </a:solidFill>
                          <a:effectLst/>
                          <a:latin typeface="+mn-lt"/>
                          <a:ea typeface="Calibri"/>
                          <a:cs typeface="Arial"/>
                        </a:rPr>
                        <a:t>Prior surgical resection</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92311822"/>
                  </a:ext>
                </a:extLst>
              </a:tr>
              <a:tr h="407593">
                <a:tc>
                  <a:txBody>
                    <a:bodyPr/>
                    <a:lstStyle/>
                    <a:p>
                      <a:pPr marL="0" marR="0" algn="ctr">
                        <a:lnSpc>
                          <a:spcPct val="115000"/>
                        </a:lnSpc>
                        <a:spcBef>
                          <a:spcPts val="0"/>
                        </a:spcBef>
                        <a:spcAft>
                          <a:spcPts val="0"/>
                        </a:spcAft>
                      </a:pPr>
                      <a:r>
                        <a:rPr lang="en-US" sz="1500" b="0" dirty="0">
                          <a:solidFill>
                            <a:schemeClr val="tx1"/>
                          </a:solidFill>
                          <a:effectLst/>
                          <a:latin typeface="+mn-lt"/>
                        </a:rPr>
                        <a:t>Penetrating or stenosis disease phenotype</a:t>
                      </a:r>
                      <a:endParaRPr lang="en-US" sz="1500" b="0" dirty="0">
                        <a:solidFill>
                          <a:schemeClr val="tx1"/>
                        </a:solidFill>
                        <a:effectLst/>
                        <a:latin typeface="+mn-lt"/>
                        <a:ea typeface="Calibri"/>
                        <a:cs typeface="Arial"/>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5"/>
                  </a:ext>
                </a:extLst>
              </a:tr>
              <a:tr h="303607">
                <a:tc>
                  <a:txBody>
                    <a:bodyPr/>
                    <a:lstStyle/>
                    <a:p>
                      <a:pPr marL="0" marR="0" algn="ctr">
                        <a:lnSpc>
                          <a:spcPct val="115000"/>
                        </a:lnSpc>
                        <a:spcBef>
                          <a:spcPts val="0"/>
                        </a:spcBef>
                        <a:spcAft>
                          <a:spcPts val="0"/>
                        </a:spcAft>
                      </a:pPr>
                      <a:r>
                        <a:rPr lang="en-US" sz="1500" b="0" dirty="0">
                          <a:solidFill>
                            <a:schemeClr val="tx1"/>
                          </a:solidFill>
                          <a:effectLst/>
                          <a:latin typeface="+mn-lt"/>
                          <a:ea typeface="Calibri"/>
                          <a:cs typeface="Arial"/>
                        </a:rPr>
                        <a:t>Smoking</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95196040"/>
                  </a:ext>
                </a:extLst>
              </a:tr>
            </a:tbl>
          </a:graphicData>
        </a:graphic>
      </p:graphicFrame>
    </p:spTree>
    <p:extLst>
      <p:ext uri="{BB962C8B-B14F-4D97-AF65-F5344CB8AC3E}">
        <p14:creationId xmlns:p14="http://schemas.microsoft.com/office/powerpoint/2010/main" val="318476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A22F-3371-BD44-B048-B4DF5902B823}"/>
              </a:ext>
            </a:extLst>
          </p:cNvPr>
          <p:cNvSpPr>
            <a:spLocks noGrp="1"/>
          </p:cNvSpPr>
          <p:nvPr>
            <p:ph type="title"/>
          </p:nvPr>
        </p:nvSpPr>
        <p:spPr>
          <a:xfrm>
            <a:off x="312234" y="93475"/>
            <a:ext cx="6656457" cy="720197"/>
          </a:xfrm>
        </p:spPr>
        <p:txBody>
          <a:bodyPr/>
          <a:lstStyle/>
          <a:p>
            <a:r>
              <a:rPr lang="en-US" sz="2400" dirty="0"/>
              <a:t>Few Patients with CD Proceed Through Evidence-Based Treatment Pathways</a:t>
            </a:r>
          </a:p>
        </p:txBody>
      </p:sp>
      <p:sp>
        <p:nvSpPr>
          <p:cNvPr id="3" name="Content Placeholder 2">
            <a:extLst>
              <a:ext uri="{FF2B5EF4-FFF2-40B4-BE49-F238E27FC236}">
                <a16:creationId xmlns:a16="http://schemas.microsoft.com/office/drawing/2014/main" id="{2033FCC7-60B1-6A41-9966-A45E40C51B62}"/>
              </a:ext>
            </a:extLst>
          </p:cNvPr>
          <p:cNvSpPr>
            <a:spLocks noGrp="1"/>
          </p:cNvSpPr>
          <p:nvPr>
            <p:ph idx="1"/>
          </p:nvPr>
        </p:nvSpPr>
        <p:spPr>
          <a:xfrm>
            <a:off x="312233" y="997458"/>
            <a:ext cx="8564137" cy="2752548"/>
          </a:xfrm>
        </p:spPr>
        <p:txBody>
          <a:bodyPr/>
          <a:lstStyle/>
          <a:p>
            <a:pPr>
              <a:spcAft>
                <a:spcPts val="800"/>
              </a:spcAft>
            </a:pPr>
            <a:r>
              <a:rPr lang="en-US" sz="2400" dirty="0"/>
              <a:t>Retrospective observational study using administrative claims data</a:t>
            </a:r>
          </a:p>
          <a:p>
            <a:r>
              <a:rPr lang="en-US" sz="2400" dirty="0"/>
              <a:t>Most common treatment for CD (n = 16,260) </a:t>
            </a:r>
          </a:p>
          <a:p>
            <a:pPr lvl="1"/>
            <a:r>
              <a:rPr lang="en-US" sz="2000" dirty="0"/>
              <a:t>Corticosteroids: </a:t>
            </a:r>
            <a:r>
              <a:rPr lang="en-US" sz="2000" b="1" dirty="0"/>
              <a:t>42%</a:t>
            </a:r>
          </a:p>
          <a:p>
            <a:pPr lvl="1"/>
            <a:r>
              <a:rPr lang="en-US" sz="2000" dirty="0"/>
              <a:t>5-aminosalicylic acid (5-ASA) monotherapy: </a:t>
            </a:r>
            <a:r>
              <a:rPr lang="en-US" sz="2000" b="1" dirty="0"/>
              <a:t>35%</a:t>
            </a:r>
          </a:p>
          <a:p>
            <a:pPr lvl="1"/>
            <a:r>
              <a:rPr lang="en-US" sz="2000" b="1" dirty="0"/>
              <a:t>&lt; 5%</a:t>
            </a:r>
            <a:r>
              <a:rPr lang="en-US" sz="2000" dirty="0"/>
              <a:t> of patients were initially treated with biologics</a:t>
            </a:r>
          </a:p>
          <a:p>
            <a:pPr lvl="1"/>
            <a:r>
              <a:rPr lang="en-US" sz="2000" dirty="0"/>
              <a:t>Significantly fewer patients followed biologic vs. </a:t>
            </a:r>
            <a:r>
              <a:rPr lang="en-US" sz="2000" dirty="0" err="1"/>
              <a:t>nonbiologic</a:t>
            </a:r>
            <a:r>
              <a:rPr lang="en-US" sz="2000" dirty="0"/>
              <a:t> treatment pathways: </a:t>
            </a:r>
            <a:r>
              <a:rPr lang="en-US" sz="2000" b="1" dirty="0"/>
              <a:t>19% vs 81% </a:t>
            </a:r>
            <a:r>
              <a:rPr lang="en-US" sz="2000" dirty="0"/>
              <a:t>(</a:t>
            </a:r>
            <a:r>
              <a:rPr lang="en-US" sz="2000" i="1" dirty="0"/>
              <a:t>p</a:t>
            </a:r>
            <a:r>
              <a:rPr lang="en-US" sz="2000" dirty="0"/>
              <a:t> &lt; .05) </a:t>
            </a:r>
          </a:p>
        </p:txBody>
      </p:sp>
      <p:sp>
        <p:nvSpPr>
          <p:cNvPr id="4" name="Text Placeholder 3">
            <a:extLst>
              <a:ext uri="{FF2B5EF4-FFF2-40B4-BE49-F238E27FC236}">
                <a16:creationId xmlns:a16="http://schemas.microsoft.com/office/drawing/2014/main" id="{D3EE20AF-DC88-CC4B-AB6D-8B4AF20AE13E}"/>
              </a:ext>
            </a:extLst>
          </p:cNvPr>
          <p:cNvSpPr>
            <a:spLocks noGrp="1"/>
          </p:cNvSpPr>
          <p:nvPr>
            <p:ph type="body" sz="quarter" idx="10"/>
          </p:nvPr>
        </p:nvSpPr>
        <p:spPr>
          <a:xfrm>
            <a:off x="0" y="4594632"/>
            <a:ext cx="9144000" cy="548868"/>
          </a:xfrm>
        </p:spPr>
        <p:txBody>
          <a:bodyPr/>
          <a:lstStyle/>
          <a:p>
            <a:r>
              <a:rPr lang="en-US" dirty="0"/>
              <a:t>Claims data from Truven Health MarketScan Commercial and Medicare Database</a:t>
            </a:r>
          </a:p>
          <a:p>
            <a:r>
              <a:rPr lang="en-US" dirty="0"/>
              <a:t>Siegel CA, et al. </a:t>
            </a:r>
            <a:r>
              <a:rPr lang="en-US" i="1" dirty="0"/>
              <a:t>Clin Transl Gastroenterol. </a:t>
            </a:r>
            <a:r>
              <a:rPr lang="en-US" dirty="0"/>
              <a:t>2020;11(2):e00128.</a:t>
            </a:r>
          </a:p>
        </p:txBody>
      </p:sp>
    </p:spTree>
    <p:extLst>
      <p:ext uri="{BB962C8B-B14F-4D97-AF65-F5344CB8AC3E}">
        <p14:creationId xmlns:p14="http://schemas.microsoft.com/office/powerpoint/2010/main" val="140713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45B12D08-A232-1645-A105-2BC5ED0B58EB}"/>
              </a:ext>
            </a:extLst>
          </p:cNvPr>
          <p:cNvCxnSpPr>
            <a:cxnSpLocks/>
          </p:cNvCxnSpPr>
          <p:nvPr/>
        </p:nvCxnSpPr>
        <p:spPr>
          <a:xfrm flipH="1">
            <a:off x="894805" y="1300163"/>
            <a:ext cx="3235507"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D95A8B-ED8B-ED4B-B38D-A8C8F01AB926}"/>
              </a:ext>
            </a:extLst>
          </p:cNvPr>
          <p:cNvCxnSpPr>
            <a:cxnSpLocks/>
          </p:cNvCxnSpPr>
          <p:nvPr/>
        </p:nvCxnSpPr>
        <p:spPr>
          <a:xfrm flipH="1">
            <a:off x="5013687" y="1300163"/>
            <a:ext cx="3235507"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2" name="Chevron 21">
            <a:extLst>
              <a:ext uri="{FF2B5EF4-FFF2-40B4-BE49-F238E27FC236}">
                <a16:creationId xmlns:a16="http://schemas.microsoft.com/office/drawing/2014/main" id="{78BAEA5B-153C-AD4A-ADAD-46DC67630261}"/>
              </a:ext>
            </a:extLst>
          </p:cNvPr>
          <p:cNvSpPr/>
          <p:nvPr/>
        </p:nvSpPr>
        <p:spPr>
          <a:xfrm>
            <a:off x="1536555" y="1120806"/>
            <a:ext cx="1952009" cy="36307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solidFill>
                <a:schemeClr val="tx1"/>
              </a:solidFill>
            </a:endParaRPr>
          </a:p>
        </p:txBody>
      </p:sp>
      <p:sp>
        <p:nvSpPr>
          <p:cNvPr id="23" name="Chevron 22">
            <a:extLst>
              <a:ext uri="{FF2B5EF4-FFF2-40B4-BE49-F238E27FC236}">
                <a16:creationId xmlns:a16="http://schemas.microsoft.com/office/drawing/2014/main" id="{729A5A60-6423-0F4E-B487-91401DB41310}"/>
              </a:ext>
            </a:extLst>
          </p:cNvPr>
          <p:cNvSpPr/>
          <p:nvPr/>
        </p:nvSpPr>
        <p:spPr>
          <a:xfrm flipH="1">
            <a:off x="5656344" y="1120806"/>
            <a:ext cx="1951101" cy="36307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solidFill>
                <a:schemeClr val="tx1"/>
              </a:solidFill>
            </a:endParaRPr>
          </a:p>
        </p:txBody>
      </p:sp>
      <p:sp>
        <p:nvSpPr>
          <p:cNvPr id="26" name="Freeform 25">
            <a:extLst>
              <a:ext uri="{FF2B5EF4-FFF2-40B4-BE49-F238E27FC236}">
                <a16:creationId xmlns:a16="http://schemas.microsoft.com/office/drawing/2014/main" id="{2277C497-87F2-A641-BC52-14D950F2715E}"/>
              </a:ext>
            </a:extLst>
          </p:cNvPr>
          <p:cNvSpPr/>
          <p:nvPr/>
        </p:nvSpPr>
        <p:spPr>
          <a:xfrm>
            <a:off x="4254780" y="978907"/>
            <a:ext cx="317220" cy="643912"/>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27" name="Freeform 26">
            <a:extLst>
              <a:ext uri="{FF2B5EF4-FFF2-40B4-BE49-F238E27FC236}">
                <a16:creationId xmlns:a16="http://schemas.microsoft.com/office/drawing/2014/main" id="{5B513782-EF45-1D4F-8B5B-EE5D50DD5412}"/>
              </a:ext>
            </a:extLst>
          </p:cNvPr>
          <p:cNvSpPr/>
          <p:nvPr/>
        </p:nvSpPr>
        <p:spPr>
          <a:xfrm rot="10800000">
            <a:off x="4572001" y="978907"/>
            <a:ext cx="317220" cy="643912"/>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cxnSp>
        <p:nvCxnSpPr>
          <p:cNvPr id="29" name="Straight Connector 28">
            <a:extLst>
              <a:ext uri="{FF2B5EF4-FFF2-40B4-BE49-F238E27FC236}">
                <a16:creationId xmlns:a16="http://schemas.microsoft.com/office/drawing/2014/main" id="{74CD9035-784F-724E-8B63-0B36B9F21497}"/>
              </a:ext>
            </a:extLst>
          </p:cNvPr>
          <p:cNvCxnSpPr>
            <a:cxnSpLocks/>
          </p:cNvCxnSpPr>
          <p:nvPr/>
        </p:nvCxnSpPr>
        <p:spPr>
          <a:xfrm>
            <a:off x="4572000" y="1745116"/>
            <a:ext cx="0" cy="2848383"/>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4" name="Freeform 732">
            <a:extLst>
              <a:ext uri="{FF2B5EF4-FFF2-40B4-BE49-F238E27FC236}">
                <a16:creationId xmlns:a16="http://schemas.microsoft.com/office/drawing/2014/main" id="{763DC41A-1F47-C84B-87D4-5358E324C7D6}"/>
              </a:ext>
            </a:extLst>
          </p:cNvPr>
          <p:cNvSpPr>
            <a:spLocks noChangeArrowheads="1"/>
          </p:cNvSpPr>
          <p:nvPr/>
        </p:nvSpPr>
        <p:spPr bwMode="auto">
          <a:xfrm>
            <a:off x="5116564" y="3653531"/>
            <a:ext cx="241287" cy="240003"/>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endParaRPr lang="en-US" sz="675" dirty="0"/>
          </a:p>
        </p:txBody>
      </p:sp>
      <p:sp>
        <p:nvSpPr>
          <p:cNvPr id="45" name="Freeform 731">
            <a:extLst>
              <a:ext uri="{FF2B5EF4-FFF2-40B4-BE49-F238E27FC236}">
                <a16:creationId xmlns:a16="http://schemas.microsoft.com/office/drawing/2014/main" id="{E9B6C172-69A2-D449-A233-CEE02D505C22}"/>
              </a:ext>
            </a:extLst>
          </p:cNvPr>
          <p:cNvSpPr>
            <a:spLocks noChangeArrowheads="1"/>
          </p:cNvSpPr>
          <p:nvPr/>
        </p:nvSpPr>
        <p:spPr bwMode="auto">
          <a:xfrm>
            <a:off x="5121697" y="4250758"/>
            <a:ext cx="231019" cy="242570"/>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sz="675" dirty="0"/>
          </a:p>
        </p:txBody>
      </p:sp>
      <p:sp>
        <p:nvSpPr>
          <p:cNvPr id="58" name="TextBox 57">
            <a:extLst>
              <a:ext uri="{FF2B5EF4-FFF2-40B4-BE49-F238E27FC236}">
                <a16:creationId xmlns:a16="http://schemas.microsoft.com/office/drawing/2014/main" id="{4CBF6C0E-7DE5-FC41-8940-644E34B76DE8}"/>
              </a:ext>
            </a:extLst>
          </p:cNvPr>
          <p:cNvSpPr txBox="1"/>
          <p:nvPr/>
        </p:nvSpPr>
        <p:spPr>
          <a:xfrm>
            <a:off x="1952959" y="1149461"/>
            <a:ext cx="1119217" cy="307777"/>
          </a:xfrm>
          <a:prstGeom prst="rect">
            <a:avLst/>
          </a:prstGeom>
          <a:noFill/>
        </p:spPr>
        <p:txBody>
          <a:bodyPr wrap="none" rtlCol="0" anchor="ctr" anchorCtr="0">
            <a:spAutoFit/>
          </a:bodyPr>
          <a:lstStyle/>
          <a:p>
            <a:pPr algn="ctr"/>
            <a:r>
              <a:rPr lang="en-US" sz="1400" b="1" dirty="0">
                <a:solidFill>
                  <a:schemeClr val="bg1"/>
                </a:solidFill>
                <a:ea typeface="League Spartan" charset="0"/>
                <a:cs typeface="Poppins" pitchFamily="2" charset="77"/>
              </a:rPr>
              <a:t>Physicians	</a:t>
            </a:r>
          </a:p>
        </p:txBody>
      </p:sp>
      <p:sp>
        <p:nvSpPr>
          <p:cNvPr id="59" name="TextBox 58">
            <a:extLst>
              <a:ext uri="{FF2B5EF4-FFF2-40B4-BE49-F238E27FC236}">
                <a16:creationId xmlns:a16="http://schemas.microsoft.com/office/drawing/2014/main" id="{3725B544-4E10-B54E-822C-7EEA5EF1AADA}"/>
              </a:ext>
            </a:extLst>
          </p:cNvPr>
          <p:cNvSpPr txBox="1"/>
          <p:nvPr/>
        </p:nvSpPr>
        <p:spPr>
          <a:xfrm>
            <a:off x="6191262" y="1149461"/>
            <a:ext cx="880370" cy="307777"/>
          </a:xfrm>
          <a:prstGeom prst="rect">
            <a:avLst/>
          </a:prstGeom>
          <a:noFill/>
        </p:spPr>
        <p:txBody>
          <a:bodyPr wrap="none" rtlCol="0" anchor="ctr" anchorCtr="0">
            <a:spAutoFit/>
          </a:bodyPr>
          <a:lstStyle/>
          <a:p>
            <a:pPr algn="ctr"/>
            <a:r>
              <a:rPr lang="en-US" sz="1400" b="1" dirty="0">
                <a:solidFill>
                  <a:schemeClr val="bg1"/>
                </a:solidFill>
                <a:ea typeface="League Spartan" charset="0"/>
                <a:cs typeface="Poppins" pitchFamily="2" charset="77"/>
              </a:rPr>
              <a:t>Patients</a:t>
            </a:r>
            <a:endParaRPr lang="en-US" sz="1600" b="1" dirty="0">
              <a:solidFill>
                <a:schemeClr val="bg1"/>
              </a:solidFill>
              <a:ea typeface="League Spartan" charset="0"/>
              <a:cs typeface="Poppins" pitchFamily="2" charset="77"/>
            </a:endParaRPr>
          </a:p>
        </p:txBody>
      </p:sp>
      <p:sp>
        <p:nvSpPr>
          <p:cNvPr id="24" name="Title 23">
            <a:extLst>
              <a:ext uri="{FF2B5EF4-FFF2-40B4-BE49-F238E27FC236}">
                <a16:creationId xmlns:a16="http://schemas.microsoft.com/office/drawing/2014/main" id="{32053757-1AB3-1343-99FB-A235F20E0D5D}"/>
              </a:ext>
            </a:extLst>
          </p:cNvPr>
          <p:cNvSpPr>
            <a:spLocks noGrp="1"/>
          </p:cNvSpPr>
          <p:nvPr>
            <p:ph type="title"/>
          </p:nvPr>
        </p:nvSpPr>
        <p:spPr>
          <a:xfrm>
            <a:off x="312234" y="250441"/>
            <a:ext cx="8530684" cy="406265"/>
          </a:xfrm>
        </p:spPr>
        <p:txBody>
          <a:bodyPr/>
          <a:lstStyle/>
          <a:p>
            <a:r>
              <a:rPr lang="en-US" sz="2400" dirty="0">
                <a:latin typeface="+mn-lt"/>
              </a:rPr>
              <a:t>Differing Perceptions of Steroid Use</a:t>
            </a:r>
          </a:p>
        </p:txBody>
      </p:sp>
      <p:sp>
        <p:nvSpPr>
          <p:cNvPr id="28" name="Text Placeholder 27">
            <a:extLst>
              <a:ext uri="{FF2B5EF4-FFF2-40B4-BE49-F238E27FC236}">
                <a16:creationId xmlns:a16="http://schemas.microsoft.com/office/drawing/2014/main" id="{EE34C6B1-7762-7C4A-B882-67B8207146D2}"/>
              </a:ext>
            </a:extLst>
          </p:cNvPr>
          <p:cNvSpPr>
            <a:spLocks noGrp="1"/>
          </p:cNvSpPr>
          <p:nvPr>
            <p:ph type="body" sz="quarter" idx="10"/>
          </p:nvPr>
        </p:nvSpPr>
        <p:spPr>
          <a:xfrm>
            <a:off x="0" y="4828029"/>
            <a:ext cx="9144000" cy="315471"/>
          </a:xfrm>
        </p:spPr>
        <p:txBody>
          <a:bodyPr/>
          <a:lstStyle/>
          <a:p>
            <a:r>
              <a:rPr lang="en-US" dirty="0"/>
              <a:t>Afzali A, et al. </a:t>
            </a:r>
            <a:r>
              <a:rPr lang="en-US" i="1" dirty="0"/>
              <a:t>J Crohns Colitis. </a:t>
            </a:r>
            <a:r>
              <a:rPr lang="en-US" dirty="0"/>
              <a:t>2020;14(Suppl 1):S366-S367.</a:t>
            </a:r>
          </a:p>
        </p:txBody>
      </p:sp>
      <p:sp>
        <p:nvSpPr>
          <p:cNvPr id="73" name="TextBox 72">
            <a:extLst>
              <a:ext uri="{FF2B5EF4-FFF2-40B4-BE49-F238E27FC236}">
                <a16:creationId xmlns:a16="http://schemas.microsoft.com/office/drawing/2014/main" id="{234BBB5A-958D-C44F-A375-99B4C7763D22}"/>
              </a:ext>
            </a:extLst>
          </p:cNvPr>
          <p:cNvSpPr txBox="1"/>
          <p:nvPr/>
        </p:nvSpPr>
        <p:spPr>
          <a:xfrm>
            <a:off x="250809" y="4283324"/>
            <a:ext cx="4762878" cy="461665"/>
          </a:xfrm>
          <a:prstGeom prst="rect">
            <a:avLst/>
          </a:prstGeom>
          <a:noFill/>
        </p:spPr>
        <p:txBody>
          <a:bodyPr wrap="square" rtlCol="0">
            <a:spAutoFit/>
          </a:bodyPr>
          <a:lstStyle/>
          <a:p>
            <a:r>
              <a:rPr lang="en-US" sz="1200" dirty="0"/>
              <a:t>Patients with IBD: n = 2,398 </a:t>
            </a:r>
          </a:p>
          <a:p>
            <a:r>
              <a:rPr lang="en-US" sz="1200" dirty="0"/>
              <a:t>Patients with CD: n = 1,368 </a:t>
            </a:r>
          </a:p>
        </p:txBody>
      </p:sp>
      <p:grpSp>
        <p:nvGrpSpPr>
          <p:cNvPr id="92" name="Group 91">
            <a:extLst>
              <a:ext uri="{FF2B5EF4-FFF2-40B4-BE49-F238E27FC236}">
                <a16:creationId xmlns:a16="http://schemas.microsoft.com/office/drawing/2014/main" id="{7F86A6B3-6DE8-8A42-94B3-E00B1FBE7227}"/>
              </a:ext>
            </a:extLst>
          </p:cNvPr>
          <p:cNvGrpSpPr/>
          <p:nvPr/>
        </p:nvGrpSpPr>
        <p:grpSpPr>
          <a:xfrm>
            <a:off x="5112791" y="1585829"/>
            <a:ext cx="3566161" cy="740743"/>
            <a:chOff x="900261" y="1709733"/>
            <a:chExt cx="3566161" cy="740743"/>
          </a:xfrm>
        </p:grpSpPr>
        <p:grpSp>
          <p:nvGrpSpPr>
            <p:cNvPr id="93" name="Group 92">
              <a:extLst>
                <a:ext uri="{FF2B5EF4-FFF2-40B4-BE49-F238E27FC236}">
                  <a16:creationId xmlns:a16="http://schemas.microsoft.com/office/drawing/2014/main" id="{82DC7EA2-B3C1-8F48-B0F1-E4774C630CF8}"/>
                </a:ext>
              </a:extLst>
            </p:cNvPr>
            <p:cNvGrpSpPr/>
            <p:nvPr/>
          </p:nvGrpSpPr>
          <p:grpSpPr>
            <a:xfrm>
              <a:off x="900261" y="1709733"/>
              <a:ext cx="3566161" cy="740743"/>
              <a:chOff x="894805" y="3568822"/>
              <a:chExt cx="3566161" cy="740743"/>
            </a:xfrm>
          </p:grpSpPr>
          <p:sp>
            <p:nvSpPr>
              <p:cNvPr id="95" name="Rounded Rectangle 94">
                <a:extLst>
                  <a:ext uri="{FF2B5EF4-FFF2-40B4-BE49-F238E27FC236}">
                    <a16:creationId xmlns:a16="http://schemas.microsoft.com/office/drawing/2014/main" id="{C9DADBB5-E5E1-9947-8FF0-0C980E9B6BA4}"/>
                  </a:ext>
                </a:extLst>
              </p:cNvPr>
              <p:cNvSpPr/>
              <p:nvPr/>
            </p:nvSpPr>
            <p:spPr>
              <a:xfrm>
                <a:off x="894806" y="3568822"/>
                <a:ext cx="3566160" cy="72567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96" name="Oval 95">
                <a:extLst>
                  <a:ext uri="{FF2B5EF4-FFF2-40B4-BE49-F238E27FC236}">
                    <a16:creationId xmlns:a16="http://schemas.microsoft.com/office/drawing/2014/main" id="{5FE5E6B6-C7CD-434E-B37D-8680F3039F32}"/>
                  </a:ext>
                </a:extLst>
              </p:cNvPr>
              <p:cNvSpPr/>
              <p:nvPr/>
            </p:nvSpPr>
            <p:spPr>
              <a:xfrm>
                <a:off x="894805" y="3604338"/>
                <a:ext cx="705227" cy="7052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97" name="Subtitle 2">
                <a:extLst>
                  <a:ext uri="{FF2B5EF4-FFF2-40B4-BE49-F238E27FC236}">
                    <a16:creationId xmlns:a16="http://schemas.microsoft.com/office/drawing/2014/main" id="{DEF3600C-6F64-B542-8B8A-157742E06AD9}"/>
                  </a:ext>
                </a:extLst>
              </p:cNvPr>
              <p:cNvSpPr txBox="1">
                <a:spLocks/>
              </p:cNvSpPr>
              <p:nvPr/>
            </p:nvSpPr>
            <p:spPr>
              <a:xfrm>
                <a:off x="1644206" y="3786141"/>
                <a:ext cx="2580300" cy="368049"/>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400" dirty="0">
                    <a:solidFill>
                      <a:schemeClr val="tx1"/>
                    </a:solidFill>
                    <a:latin typeface="+mn-lt"/>
                    <a:ea typeface="Lato Light" panose="020F0502020204030203" pitchFamily="34" charset="0"/>
                    <a:cs typeface="Lato Light" panose="020F0502020204030203" pitchFamily="34" charset="0"/>
                  </a:rPr>
                  <a:t>Patients reported ever using steroids</a:t>
                </a:r>
              </a:p>
            </p:txBody>
          </p:sp>
        </p:grpSp>
        <p:sp>
          <p:nvSpPr>
            <p:cNvPr id="94" name="TextBox 93">
              <a:extLst>
                <a:ext uri="{FF2B5EF4-FFF2-40B4-BE49-F238E27FC236}">
                  <a16:creationId xmlns:a16="http://schemas.microsoft.com/office/drawing/2014/main" id="{B9D6605A-4C68-7C44-9643-F15427055426}"/>
                </a:ext>
              </a:extLst>
            </p:cNvPr>
            <p:cNvSpPr txBox="1"/>
            <p:nvPr/>
          </p:nvSpPr>
          <p:spPr>
            <a:xfrm>
              <a:off x="934566" y="1873372"/>
              <a:ext cx="705226" cy="400110"/>
            </a:xfrm>
            <a:prstGeom prst="rect">
              <a:avLst/>
            </a:prstGeom>
            <a:noFill/>
          </p:spPr>
          <p:txBody>
            <a:bodyPr wrap="square" rtlCol="0">
              <a:spAutoFit/>
            </a:bodyPr>
            <a:lstStyle/>
            <a:p>
              <a:r>
                <a:rPr lang="en-US" sz="2000" b="1" dirty="0">
                  <a:solidFill>
                    <a:schemeClr val="bg2"/>
                  </a:solidFill>
                </a:rPr>
                <a:t>75%</a:t>
              </a:r>
            </a:p>
          </p:txBody>
        </p:sp>
      </p:grpSp>
    </p:spTree>
    <p:extLst>
      <p:ext uri="{BB962C8B-B14F-4D97-AF65-F5344CB8AC3E}">
        <p14:creationId xmlns:p14="http://schemas.microsoft.com/office/powerpoint/2010/main" val="130108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45B12D08-A232-1645-A105-2BC5ED0B58EB}"/>
              </a:ext>
            </a:extLst>
          </p:cNvPr>
          <p:cNvCxnSpPr>
            <a:cxnSpLocks/>
          </p:cNvCxnSpPr>
          <p:nvPr/>
        </p:nvCxnSpPr>
        <p:spPr>
          <a:xfrm flipH="1">
            <a:off x="894805" y="1300163"/>
            <a:ext cx="3235507"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D95A8B-ED8B-ED4B-B38D-A8C8F01AB926}"/>
              </a:ext>
            </a:extLst>
          </p:cNvPr>
          <p:cNvCxnSpPr>
            <a:cxnSpLocks/>
          </p:cNvCxnSpPr>
          <p:nvPr/>
        </p:nvCxnSpPr>
        <p:spPr>
          <a:xfrm flipH="1">
            <a:off x="5013687" y="1300163"/>
            <a:ext cx="3235507"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2" name="Chevron 21">
            <a:extLst>
              <a:ext uri="{FF2B5EF4-FFF2-40B4-BE49-F238E27FC236}">
                <a16:creationId xmlns:a16="http://schemas.microsoft.com/office/drawing/2014/main" id="{78BAEA5B-153C-AD4A-ADAD-46DC67630261}"/>
              </a:ext>
            </a:extLst>
          </p:cNvPr>
          <p:cNvSpPr/>
          <p:nvPr/>
        </p:nvSpPr>
        <p:spPr>
          <a:xfrm>
            <a:off x="1536555" y="1120806"/>
            <a:ext cx="1952009" cy="36307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solidFill>
                <a:schemeClr val="tx1"/>
              </a:solidFill>
            </a:endParaRPr>
          </a:p>
        </p:txBody>
      </p:sp>
      <p:sp>
        <p:nvSpPr>
          <p:cNvPr id="23" name="Chevron 22">
            <a:extLst>
              <a:ext uri="{FF2B5EF4-FFF2-40B4-BE49-F238E27FC236}">
                <a16:creationId xmlns:a16="http://schemas.microsoft.com/office/drawing/2014/main" id="{729A5A60-6423-0F4E-B487-91401DB41310}"/>
              </a:ext>
            </a:extLst>
          </p:cNvPr>
          <p:cNvSpPr/>
          <p:nvPr/>
        </p:nvSpPr>
        <p:spPr>
          <a:xfrm flipH="1">
            <a:off x="5656344" y="1120806"/>
            <a:ext cx="1951101" cy="363071"/>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solidFill>
                <a:schemeClr val="tx1"/>
              </a:solidFill>
            </a:endParaRPr>
          </a:p>
        </p:txBody>
      </p:sp>
      <p:sp>
        <p:nvSpPr>
          <p:cNvPr id="26" name="Freeform 25">
            <a:extLst>
              <a:ext uri="{FF2B5EF4-FFF2-40B4-BE49-F238E27FC236}">
                <a16:creationId xmlns:a16="http://schemas.microsoft.com/office/drawing/2014/main" id="{2277C497-87F2-A641-BC52-14D950F2715E}"/>
              </a:ext>
            </a:extLst>
          </p:cNvPr>
          <p:cNvSpPr/>
          <p:nvPr/>
        </p:nvSpPr>
        <p:spPr>
          <a:xfrm>
            <a:off x="4254780" y="978907"/>
            <a:ext cx="317220" cy="643912"/>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27" name="Freeform 26">
            <a:extLst>
              <a:ext uri="{FF2B5EF4-FFF2-40B4-BE49-F238E27FC236}">
                <a16:creationId xmlns:a16="http://schemas.microsoft.com/office/drawing/2014/main" id="{5B513782-EF45-1D4F-8B5B-EE5D50DD5412}"/>
              </a:ext>
            </a:extLst>
          </p:cNvPr>
          <p:cNvSpPr/>
          <p:nvPr/>
        </p:nvSpPr>
        <p:spPr>
          <a:xfrm rot="10800000">
            <a:off x="4572001" y="978907"/>
            <a:ext cx="317220" cy="643912"/>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cxnSp>
        <p:nvCxnSpPr>
          <p:cNvPr id="29" name="Straight Connector 28">
            <a:extLst>
              <a:ext uri="{FF2B5EF4-FFF2-40B4-BE49-F238E27FC236}">
                <a16:creationId xmlns:a16="http://schemas.microsoft.com/office/drawing/2014/main" id="{74CD9035-784F-724E-8B63-0B36B9F21497}"/>
              </a:ext>
            </a:extLst>
          </p:cNvPr>
          <p:cNvCxnSpPr>
            <a:cxnSpLocks/>
          </p:cNvCxnSpPr>
          <p:nvPr/>
        </p:nvCxnSpPr>
        <p:spPr>
          <a:xfrm>
            <a:off x="4572000" y="1745116"/>
            <a:ext cx="0" cy="2848383"/>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4" name="Freeform 732">
            <a:extLst>
              <a:ext uri="{FF2B5EF4-FFF2-40B4-BE49-F238E27FC236}">
                <a16:creationId xmlns:a16="http://schemas.microsoft.com/office/drawing/2014/main" id="{763DC41A-1F47-C84B-87D4-5358E324C7D6}"/>
              </a:ext>
            </a:extLst>
          </p:cNvPr>
          <p:cNvSpPr>
            <a:spLocks noChangeArrowheads="1"/>
          </p:cNvSpPr>
          <p:nvPr/>
        </p:nvSpPr>
        <p:spPr bwMode="auto">
          <a:xfrm>
            <a:off x="5116564" y="3653531"/>
            <a:ext cx="241287" cy="240003"/>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endParaRPr lang="en-US" sz="675" dirty="0"/>
          </a:p>
        </p:txBody>
      </p:sp>
      <p:sp>
        <p:nvSpPr>
          <p:cNvPr id="45" name="Freeform 731">
            <a:extLst>
              <a:ext uri="{FF2B5EF4-FFF2-40B4-BE49-F238E27FC236}">
                <a16:creationId xmlns:a16="http://schemas.microsoft.com/office/drawing/2014/main" id="{E9B6C172-69A2-D449-A233-CEE02D505C22}"/>
              </a:ext>
            </a:extLst>
          </p:cNvPr>
          <p:cNvSpPr>
            <a:spLocks noChangeArrowheads="1"/>
          </p:cNvSpPr>
          <p:nvPr/>
        </p:nvSpPr>
        <p:spPr bwMode="auto">
          <a:xfrm>
            <a:off x="5121697" y="4250758"/>
            <a:ext cx="231019" cy="242570"/>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sz="675" dirty="0"/>
          </a:p>
        </p:txBody>
      </p:sp>
      <p:sp>
        <p:nvSpPr>
          <p:cNvPr id="58" name="TextBox 57">
            <a:extLst>
              <a:ext uri="{FF2B5EF4-FFF2-40B4-BE49-F238E27FC236}">
                <a16:creationId xmlns:a16="http://schemas.microsoft.com/office/drawing/2014/main" id="{4CBF6C0E-7DE5-FC41-8940-644E34B76DE8}"/>
              </a:ext>
            </a:extLst>
          </p:cNvPr>
          <p:cNvSpPr txBox="1"/>
          <p:nvPr/>
        </p:nvSpPr>
        <p:spPr>
          <a:xfrm>
            <a:off x="1952959" y="1149461"/>
            <a:ext cx="1119217" cy="307777"/>
          </a:xfrm>
          <a:prstGeom prst="rect">
            <a:avLst/>
          </a:prstGeom>
          <a:noFill/>
        </p:spPr>
        <p:txBody>
          <a:bodyPr wrap="none" rtlCol="0" anchor="ctr" anchorCtr="0">
            <a:spAutoFit/>
          </a:bodyPr>
          <a:lstStyle/>
          <a:p>
            <a:pPr algn="ctr"/>
            <a:r>
              <a:rPr lang="en-US" sz="1400" b="1" dirty="0">
                <a:solidFill>
                  <a:schemeClr val="bg1"/>
                </a:solidFill>
                <a:ea typeface="League Spartan" charset="0"/>
                <a:cs typeface="Poppins" pitchFamily="2" charset="77"/>
              </a:rPr>
              <a:t>Physicians	</a:t>
            </a:r>
          </a:p>
        </p:txBody>
      </p:sp>
      <p:sp>
        <p:nvSpPr>
          <p:cNvPr id="59" name="TextBox 58">
            <a:extLst>
              <a:ext uri="{FF2B5EF4-FFF2-40B4-BE49-F238E27FC236}">
                <a16:creationId xmlns:a16="http://schemas.microsoft.com/office/drawing/2014/main" id="{3725B544-4E10-B54E-822C-7EEA5EF1AADA}"/>
              </a:ext>
            </a:extLst>
          </p:cNvPr>
          <p:cNvSpPr txBox="1"/>
          <p:nvPr/>
        </p:nvSpPr>
        <p:spPr>
          <a:xfrm>
            <a:off x="6191262" y="1149461"/>
            <a:ext cx="880370" cy="307777"/>
          </a:xfrm>
          <a:prstGeom prst="rect">
            <a:avLst/>
          </a:prstGeom>
          <a:noFill/>
        </p:spPr>
        <p:txBody>
          <a:bodyPr wrap="none" rtlCol="0" anchor="ctr" anchorCtr="0">
            <a:spAutoFit/>
          </a:bodyPr>
          <a:lstStyle/>
          <a:p>
            <a:pPr algn="ctr"/>
            <a:r>
              <a:rPr lang="en-US" sz="1400" b="1" dirty="0">
                <a:solidFill>
                  <a:schemeClr val="bg1"/>
                </a:solidFill>
                <a:ea typeface="League Spartan" charset="0"/>
                <a:cs typeface="Poppins" pitchFamily="2" charset="77"/>
              </a:rPr>
              <a:t>Patients</a:t>
            </a:r>
            <a:endParaRPr lang="en-US" sz="1600" b="1" dirty="0">
              <a:solidFill>
                <a:schemeClr val="bg1"/>
              </a:solidFill>
              <a:ea typeface="League Spartan" charset="0"/>
              <a:cs typeface="Poppins" pitchFamily="2" charset="77"/>
            </a:endParaRPr>
          </a:p>
        </p:txBody>
      </p:sp>
      <p:sp>
        <p:nvSpPr>
          <p:cNvPr id="24" name="Title 23">
            <a:extLst>
              <a:ext uri="{FF2B5EF4-FFF2-40B4-BE49-F238E27FC236}">
                <a16:creationId xmlns:a16="http://schemas.microsoft.com/office/drawing/2014/main" id="{32053757-1AB3-1343-99FB-A235F20E0D5D}"/>
              </a:ext>
            </a:extLst>
          </p:cNvPr>
          <p:cNvSpPr>
            <a:spLocks noGrp="1"/>
          </p:cNvSpPr>
          <p:nvPr>
            <p:ph type="title"/>
          </p:nvPr>
        </p:nvSpPr>
        <p:spPr>
          <a:xfrm>
            <a:off x="312234" y="250441"/>
            <a:ext cx="8530684" cy="406265"/>
          </a:xfrm>
        </p:spPr>
        <p:txBody>
          <a:bodyPr/>
          <a:lstStyle/>
          <a:p>
            <a:r>
              <a:rPr lang="en-US" sz="2400" dirty="0">
                <a:latin typeface="+mn-lt"/>
              </a:rPr>
              <a:t>MD vs Patients’ Perceptions of Steroid Use</a:t>
            </a:r>
          </a:p>
        </p:txBody>
      </p:sp>
      <p:sp>
        <p:nvSpPr>
          <p:cNvPr id="28" name="Text Placeholder 27">
            <a:extLst>
              <a:ext uri="{FF2B5EF4-FFF2-40B4-BE49-F238E27FC236}">
                <a16:creationId xmlns:a16="http://schemas.microsoft.com/office/drawing/2014/main" id="{EE34C6B1-7762-7C4A-B882-67B8207146D2}"/>
              </a:ext>
            </a:extLst>
          </p:cNvPr>
          <p:cNvSpPr>
            <a:spLocks noGrp="1"/>
          </p:cNvSpPr>
          <p:nvPr>
            <p:ph type="body" sz="quarter" idx="10"/>
          </p:nvPr>
        </p:nvSpPr>
        <p:spPr>
          <a:xfrm>
            <a:off x="0" y="4828029"/>
            <a:ext cx="9144000" cy="315471"/>
          </a:xfrm>
        </p:spPr>
        <p:txBody>
          <a:bodyPr/>
          <a:lstStyle/>
          <a:p>
            <a:r>
              <a:rPr lang="en-US" dirty="0"/>
              <a:t>Afzali A, et al. </a:t>
            </a:r>
            <a:r>
              <a:rPr lang="en-US" i="1" dirty="0"/>
              <a:t>J Crohns Colitis. </a:t>
            </a:r>
            <a:r>
              <a:rPr lang="en-US" dirty="0"/>
              <a:t>2020;14(Suppl 1):S366-S367.</a:t>
            </a:r>
          </a:p>
        </p:txBody>
      </p:sp>
      <p:sp>
        <p:nvSpPr>
          <p:cNvPr id="73" name="TextBox 72">
            <a:extLst>
              <a:ext uri="{FF2B5EF4-FFF2-40B4-BE49-F238E27FC236}">
                <a16:creationId xmlns:a16="http://schemas.microsoft.com/office/drawing/2014/main" id="{234BBB5A-958D-C44F-A375-99B4C7763D22}"/>
              </a:ext>
            </a:extLst>
          </p:cNvPr>
          <p:cNvSpPr txBox="1"/>
          <p:nvPr/>
        </p:nvSpPr>
        <p:spPr>
          <a:xfrm>
            <a:off x="250809" y="4283324"/>
            <a:ext cx="4762878" cy="461665"/>
          </a:xfrm>
          <a:prstGeom prst="rect">
            <a:avLst/>
          </a:prstGeom>
          <a:noFill/>
        </p:spPr>
        <p:txBody>
          <a:bodyPr wrap="square" rtlCol="0">
            <a:spAutoFit/>
          </a:bodyPr>
          <a:lstStyle/>
          <a:p>
            <a:r>
              <a:rPr lang="en-US" sz="1200" dirty="0"/>
              <a:t>Patients with IBD: n = 2,398 </a:t>
            </a:r>
          </a:p>
          <a:p>
            <a:r>
              <a:rPr lang="en-US" sz="1200" dirty="0"/>
              <a:t>Patients with CD: n = 1,368 </a:t>
            </a:r>
          </a:p>
        </p:txBody>
      </p:sp>
      <p:grpSp>
        <p:nvGrpSpPr>
          <p:cNvPr id="4" name="Group 3">
            <a:extLst>
              <a:ext uri="{FF2B5EF4-FFF2-40B4-BE49-F238E27FC236}">
                <a16:creationId xmlns:a16="http://schemas.microsoft.com/office/drawing/2014/main" id="{A2D38640-4BDA-CD4D-905C-6D8F97A75C84}"/>
              </a:ext>
            </a:extLst>
          </p:cNvPr>
          <p:cNvGrpSpPr/>
          <p:nvPr/>
        </p:nvGrpSpPr>
        <p:grpSpPr>
          <a:xfrm>
            <a:off x="780250" y="1889414"/>
            <a:ext cx="3566161" cy="740743"/>
            <a:chOff x="5116564" y="2661626"/>
            <a:chExt cx="3566161" cy="740743"/>
          </a:xfrm>
        </p:grpSpPr>
        <p:grpSp>
          <p:nvGrpSpPr>
            <p:cNvPr id="77" name="Group 76">
              <a:extLst>
                <a:ext uri="{FF2B5EF4-FFF2-40B4-BE49-F238E27FC236}">
                  <a16:creationId xmlns:a16="http://schemas.microsoft.com/office/drawing/2014/main" id="{46580BDC-E780-1E4E-A5D8-AD80247A1204}"/>
                </a:ext>
              </a:extLst>
            </p:cNvPr>
            <p:cNvGrpSpPr/>
            <p:nvPr/>
          </p:nvGrpSpPr>
          <p:grpSpPr>
            <a:xfrm>
              <a:off x="5116564" y="2661626"/>
              <a:ext cx="3566161" cy="740743"/>
              <a:chOff x="894805" y="3568822"/>
              <a:chExt cx="3566161" cy="740743"/>
            </a:xfrm>
          </p:grpSpPr>
          <p:sp>
            <p:nvSpPr>
              <p:cNvPr id="78" name="Rounded Rectangle 77">
                <a:extLst>
                  <a:ext uri="{FF2B5EF4-FFF2-40B4-BE49-F238E27FC236}">
                    <a16:creationId xmlns:a16="http://schemas.microsoft.com/office/drawing/2014/main" id="{E51DCBA8-7543-1147-B208-0023FB975BD0}"/>
                  </a:ext>
                </a:extLst>
              </p:cNvPr>
              <p:cNvSpPr/>
              <p:nvPr/>
            </p:nvSpPr>
            <p:spPr>
              <a:xfrm>
                <a:off x="894806" y="3568822"/>
                <a:ext cx="3566160" cy="72567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79" name="Oval 78">
                <a:extLst>
                  <a:ext uri="{FF2B5EF4-FFF2-40B4-BE49-F238E27FC236}">
                    <a16:creationId xmlns:a16="http://schemas.microsoft.com/office/drawing/2014/main" id="{4F1ECBD1-E080-D744-9B57-7715EEB1F770}"/>
                  </a:ext>
                </a:extLst>
              </p:cNvPr>
              <p:cNvSpPr/>
              <p:nvPr/>
            </p:nvSpPr>
            <p:spPr>
              <a:xfrm>
                <a:off x="894805" y="3604338"/>
                <a:ext cx="705227" cy="7052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80" name="Subtitle 2">
                <a:extLst>
                  <a:ext uri="{FF2B5EF4-FFF2-40B4-BE49-F238E27FC236}">
                    <a16:creationId xmlns:a16="http://schemas.microsoft.com/office/drawing/2014/main" id="{37097129-6527-7E46-B843-B2FBDADBA14D}"/>
                  </a:ext>
                </a:extLst>
              </p:cNvPr>
              <p:cNvSpPr txBox="1">
                <a:spLocks/>
              </p:cNvSpPr>
              <p:nvPr/>
            </p:nvSpPr>
            <p:spPr>
              <a:xfrm>
                <a:off x="1644206" y="3673824"/>
                <a:ext cx="2816760" cy="534762"/>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400" dirty="0">
                    <a:solidFill>
                      <a:schemeClr val="tx1"/>
                    </a:solidFill>
                    <a:latin typeface="+mn-lt"/>
                    <a:ea typeface="Lato Light" panose="020F0502020204030203" pitchFamily="34" charset="0"/>
                    <a:cs typeface="Lato Light" panose="020F0502020204030203" pitchFamily="34" charset="0"/>
                  </a:rPr>
                  <a:t>Reported that patients took steroids </a:t>
                </a:r>
                <a:r>
                  <a:rPr lang="en-US" sz="1400" dirty="0">
                    <a:latin typeface="+mn-lt"/>
                    <a:sym typeface="Symbol" pitchFamily="2" charset="2"/>
                  </a:rPr>
                  <a:t></a:t>
                </a:r>
                <a:r>
                  <a:rPr lang="en-US" sz="1400" dirty="0">
                    <a:latin typeface="+mn-lt"/>
                  </a:rPr>
                  <a:t> </a:t>
                </a:r>
                <a:r>
                  <a:rPr lang="en-US" sz="1400" dirty="0">
                    <a:solidFill>
                      <a:schemeClr val="tx1"/>
                    </a:solidFill>
                    <a:latin typeface="+mn-lt"/>
                  </a:rPr>
                  <a:t>4 months or </a:t>
                </a:r>
                <a:r>
                  <a:rPr lang="en-US" sz="1400" dirty="0">
                    <a:latin typeface="+mn-lt"/>
                    <a:sym typeface="Symbol" pitchFamily="2" charset="2"/>
                  </a:rPr>
                  <a:t></a:t>
                </a:r>
                <a:r>
                  <a:rPr lang="en-US" sz="1400" dirty="0">
                    <a:latin typeface="+mn-lt"/>
                  </a:rPr>
                  <a:t> </a:t>
                </a:r>
                <a:r>
                  <a:rPr lang="en-US" sz="1400" dirty="0">
                    <a:solidFill>
                      <a:schemeClr val="tx1"/>
                    </a:solidFill>
                    <a:latin typeface="+mn-lt"/>
                  </a:rPr>
                  <a:t>6 months in the past year</a:t>
                </a:r>
                <a:endParaRPr lang="en-US" sz="1400" dirty="0">
                  <a:latin typeface="+mn-lt"/>
                </a:endParaRPr>
              </a:p>
            </p:txBody>
          </p:sp>
        </p:grpSp>
        <p:sp>
          <p:nvSpPr>
            <p:cNvPr id="88" name="TextBox 87">
              <a:extLst>
                <a:ext uri="{FF2B5EF4-FFF2-40B4-BE49-F238E27FC236}">
                  <a16:creationId xmlns:a16="http://schemas.microsoft.com/office/drawing/2014/main" id="{9A049A7C-B00C-3C4B-B4A6-55C1D97D881B}"/>
                </a:ext>
              </a:extLst>
            </p:cNvPr>
            <p:cNvSpPr txBox="1"/>
            <p:nvPr/>
          </p:nvSpPr>
          <p:spPr>
            <a:xfrm>
              <a:off x="5148189" y="2842345"/>
              <a:ext cx="705226" cy="400110"/>
            </a:xfrm>
            <a:prstGeom prst="rect">
              <a:avLst/>
            </a:prstGeom>
            <a:noFill/>
          </p:spPr>
          <p:txBody>
            <a:bodyPr wrap="square" rtlCol="0">
              <a:spAutoFit/>
            </a:bodyPr>
            <a:lstStyle/>
            <a:p>
              <a:r>
                <a:rPr lang="en-US" sz="2000" b="1" dirty="0">
                  <a:solidFill>
                    <a:schemeClr val="bg2"/>
                  </a:solidFill>
                </a:rPr>
                <a:t>40%</a:t>
              </a:r>
            </a:p>
          </p:txBody>
        </p:sp>
      </p:grpSp>
      <p:grpSp>
        <p:nvGrpSpPr>
          <p:cNvPr id="5" name="Group 4">
            <a:extLst>
              <a:ext uri="{FF2B5EF4-FFF2-40B4-BE49-F238E27FC236}">
                <a16:creationId xmlns:a16="http://schemas.microsoft.com/office/drawing/2014/main" id="{5E1F6720-8215-F24E-8430-BA2E8F340A0D}"/>
              </a:ext>
            </a:extLst>
          </p:cNvPr>
          <p:cNvGrpSpPr/>
          <p:nvPr/>
        </p:nvGrpSpPr>
        <p:grpSpPr>
          <a:xfrm>
            <a:off x="780251" y="3125477"/>
            <a:ext cx="3566160" cy="725671"/>
            <a:chOff x="5116565" y="3609860"/>
            <a:chExt cx="3566160" cy="725671"/>
          </a:xfrm>
        </p:grpSpPr>
        <p:grpSp>
          <p:nvGrpSpPr>
            <p:cNvPr id="90" name="Group 89">
              <a:extLst>
                <a:ext uri="{FF2B5EF4-FFF2-40B4-BE49-F238E27FC236}">
                  <a16:creationId xmlns:a16="http://schemas.microsoft.com/office/drawing/2014/main" id="{BCBC9C25-551E-234B-BB1F-E7085B3B91BA}"/>
                </a:ext>
              </a:extLst>
            </p:cNvPr>
            <p:cNvGrpSpPr/>
            <p:nvPr/>
          </p:nvGrpSpPr>
          <p:grpSpPr>
            <a:xfrm>
              <a:off x="5116565" y="3609860"/>
              <a:ext cx="3566160" cy="725671"/>
              <a:chOff x="5126102" y="3606200"/>
              <a:chExt cx="3566160" cy="725671"/>
            </a:xfrm>
          </p:grpSpPr>
          <p:grpSp>
            <p:nvGrpSpPr>
              <p:cNvPr id="74" name="Group 73">
                <a:extLst>
                  <a:ext uri="{FF2B5EF4-FFF2-40B4-BE49-F238E27FC236}">
                    <a16:creationId xmlns:a16="http://schemas.microsoft.com/office/drawing/2014/main" id="{A4CE07EE-EAD5-A340-BB6A-5F3CA7159D89}"/>
                  </a:ext>
                </a:extLst>
              </p:cNvPr>
              <p:cNvGrpSpPr/>
              <p:nvPr/>
            </p:nvGrpSpPr>
            <p:grpSpPr>
              <a:xfrm>
                <a:off x="5126102" y="3606200"/>
                <a:ext cx="3566160" cy="725671"/>
                <a:chOff x="894806" y="3568822"/>
                <a:chExt cx="3566160" cy="725671"/>
              </a:xfrm>
            </p:grpSpPr>
            <p:sp>
              <p:nvSpPr>
                <p:cNvPr id="75" name="Rounded Rectangle 74">
                  <a:extLst>
                    <a:ext uri="{FF2B5EF4-FFF2-40B4-BE49-F238E27FC236}">
                      <a16:creationId xmlns:a16="http://schemas.microsoft.com/office/drawing/2014/main" id="{916EEBE4-C02B-9C44-871C-37E226388744}"/>
                    </a:ext>
                  </a:extLst>
                </p:cNvPr>
                <p:cNvSpPr/>
                <p:nvPr/>
              </p:nvSpPr>
              <p:spPr>
                <a:xfrm>
                  <a:off x="894806" y="3568822"/>
                  <a:ext cx="3566160" cy="72567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76" name="Oval 75">
                  <a:extLst>
                    <a:ext uri="{FF2B5EF4-FFF2-40B4-BE49-F238E27FC236}">
                      <a16:creationId xmlns:a16="http://schemas.microsoft.com/office/drawing/2014/main" id="{C58B494A-F794-4346-A8E7-692FD90B3513}"/>
                    </a:ext>
                  </a:extLst>
                </p:cNvPr>
                <p:cNvSpPr/>
                <p:nvPr/>
              </p:nvSpPr>
              <p:spPr>
                <a:xfrm>
                  <a:off x="905717" y="3581582"/>
                  <a:ext cx="705227" cy="7052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2"/>
                    </a:solidFill>
                  </a:endParaRPr>
                </a:p>
              </p:txBody>
            </p:sp>
          </p:grpSp>
          <p:sp>
            <p:nvSpPr>
              <p:cNvPr id="85" name="Subtitle 2">
                <a:extLst>
                  <a:ext uri="{FF2B5EF4-FFF2-40B4-BE49-F238E27FC236}">
                    <a16:creationId xmlns:a16="http://schemas.microsoft.com/office/drawing/2014/main" id="{064C5767-68FC-3444-82A5-9495C5C6B995}"/>
                  </a:ext>
                </a:extLst>
              </p:cNvPr>
              <p:cNvSpPr txBox="1">
                <a:spLocks/>
              </p:cNvSpPr>
              <p:nvPr/>
            </p:nvSpPr>
            <p:spPr>
              <a:xfrm>
                <a:off x="5911952" y="3710676"/>
                <a:ext cx="2661118" cy="534762"/>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400" dirty="0">
                    <a:solidFill>
                      <a:schemeClr val="tx1"/>
                    </a:solidFill>
                    <a:latin typeface="Arial" panose="020B0604020202020204" pitchFamily="34" charset="0"/>
                    <a:ea typeface="Lato Light" panose="020F0502020204030203" pitchFamily="34" charset="0"/>
                    <a:cs typeface="Arial" panose="020B0604020202020204" pitchFamily="34" charset="0"/>
                  </a:rPr>
                  <a:t>Were concerned about steroid use, half were concerned about </a:t>
                </a:r>
                <a:r>
                  <a:rPr lang="en-US" sz="1400" dirty="0">
                    <a:latin typeface="Arial" panose="020B0604020202020204" pitchFamily="34" charset="0"/>
                    <a:cs typeface="Arial" panose="020B0604020202020204" pitchFamily="34" charset="0"/>
                    <a:sym typeface="Symbol" pitchFamily="2" charset="2"/>
                  </a:rPr>
                  <a:t></a:t>
                </a:r>
                <a:r>
                  <a:rPr lang="en-US" sz="1400" dirty="0">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4 months use</a:t>
                </a:r>
                <a:endParaRPr lang="en-US" sz="1400" dirty="0">
                  <a:solidFill>
                    <a:schemeClr val="tx1"/>
                  </a:solidFill>
                  <a:latin typeface="Arial" panose="020B0604020202020204" pitchFamily="34" charset="0"/>
                  <a:ea typeface="Lato Light" panose="020F0502020204030203" pitchFamily="34" charset="0"/>
                  <a:cs typeface="Arial" panose="020B0604020202020204" pitchFamily="34" charset="0"/>
                </a:endParaRPr>
              </a:p>
            </p:txBody>
          </p:sp>
        </p:grpSp>
        <p:sp>
          <p:nvSpPr>
            <p:cNvPr id="89" name="TextBox 88">
              <a:extLst>
                <a:ext uri="{FF2B5EF4-FFF2-40B4-BE49-F238E27FC236}">
                  <a16:creationId xmlns:a16="http://schemas.microsoft.com/office/drawing/2014/main" id="{CC46F857-167D-3A4B-952D-0329F18FD8C5}"/>
                </a:ext>
              </a:extLst>
            </p:cNvPr>
            <p:cNvSpPr txBox="1"/>
            <p:nvPr/>
          </p:nvSpPr>
          <p:spPr>
            <a:xfrm>
              <a:off x="5148189" y="3792233"/>
              <a:ext cx="705226" cy="400110"/>
            </a:xfrm>
            <a:prstGeom prst="rect">
              <a:avLst/>
            </a:prstGeom>
            <a:noFill/>
          </p:spPr>
          <p:txBody>
            <a:bodyPr wrap="square" rtlCol="0">
              <a:spAutoFit/>
            </a:bodyPr>
            <a:lstStyle/>
            <a:p>
              <a:r>
                <a:rPr lang="en-US" sz="2000" b="1" dirty="0">
                  <a:solidFill>
                    <a:schemeClr val="bg2"/>
                  </a:solidFill>
                </a:rPr>
                <a:t>27%</a:t>
              </a:r>
            </a:p>
          </p:txBody>
        </p:sp>
      </p:grpSp>
      <p:grpSp>
        <p:nvGrpSpPr>
          <p:cNvPr id="55" name="Group 54">
            <a:extLst>
              <a:ext uri="{FF2B5EF4-FFF2-40B4-BE49-F238E27FC236}">
                <a16:creationId xmlns:a16="http://schemas.microsoft.com/office/drawing/2014/main" id="{F33F1364-B633-B74C-AA37-423A786A55AE}"/>
              </a:ext>
            </a:extLst>
          </p:cNvPr>
          <p:cNvGrpSpPr/>
          <p:nvPr/>
        </p:nvGrpSpPr>
        <p:grpSpPr>
          <a:xfrm>
            <a:off x="5112791" y="1889414"/>
            <a:ext cx="3566161" cy="740743"/>
            <a:chOff x="900261" y="2657966"/>
            <a:chExt cx="3566161" cy="740743"/>
          </a:xfrm>
        </p:grpSpPr>
        <p:grpSp>
          <p:nvGrpSpPr>
            <p:cNvPr id="56" name="Group 55">
              <a:extLst>
                <a:ext uri="{FF2B5EF4-FFF2-40B4-BE49-F238E27FC236}">
                  <a16:creationId xmlns:a16="http://schemas.microsoft.com/office/drawing/2014/main" id="{986B36DB-0CB1-D64A-A396-1ACEF843DC10}"/>
                </a:ext>
              </a:extLst>
            </p:cNvPr>
            <p:cNvGrpSpPr/>
            <p:nvPr/>
          </p:nvGrpSpPr>
          <p:grpSpPr>
            <a:xfrm>
              <a:off x="900261" y="2657966"/>
              <a:ext cx="3566161" cy="740743"/>
              <a:chOff x="894805" y="3568822"/>
              <a:chExt cx="3566161" cy="740743"/>
            </a:xfrm>
          </p:grpSpPr>
          <p:sp>
            <p:nvSpPr>
              <p:cNvPr id="60" name="Rounded Rectangle 59">
                <a:extLst>
                  <a:ext uri="{FF2B5EF4-FFF2-40B4-BE49-F238E27FC236}">
                    <a16:creationId xmlns:a16="http://schemas.microsoft.com/office/drawing/2014/main" id="{2DD57475-29E6-EB41-9C4F-144371897FEB}"/>
                  </a:ext>
                </a:extLst>
              </p:cNvPr>
              <p:cNvSpPr/>
              <p:nvPr/>
            </p:nvSpPr>
            <p:spPr>
              <a:xfrm>
                <a:off x="894806" y="3568822"/>
                <a:ext cx="3566160" cy="72567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61" name="Oval 60">
                <a:extLst>
                  <a:ext uri="{FF2B5EF4-FFF2-40B4-BE49-F238E27FC236}">
                    <a16:creationId xmlns:a16="http://schemas.microsoft.com/office/drawing/2014/main" id="{2A914E50-07DB-F64F-B4B6-0D930043B123}"/>
                  </a:ext>
                </a:extLst>
              </p:cNvPr>
              <p:cNvSpPr/>
              <p:nvPr/>
            </p:nvSpPr>
            <p:spPr>
              <a:xfrm>
                <a:off x="894805" y="3604338"/>
                <a:ext cx="705227" cy="7052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grpSp>
        <p:sp>
          <p:nvSpPr>
            <p:cNvPr id="57" name="TextBox 56">
              <a:extLst>
                <a:ext uri="{FF2B5EF4-FFF2-40B4-BE49-F238E27FC236}">
                  <a16:creationId xmlns:a16="http://schemas.microsoft.com/office/drawing/2014/main" id="{2C0A7F56-79BA-4442-B635-39383BDBB870}"/>
                </a:ext>
              </a:extLst>
            </p:cNvPr>
            <p:cNvSpPr txBox="1"/>
            <p:nvPr/>
          </p:nvSpPr>
          <p:spPr>
            <a:xfrm>
              <a:off x="945341" y="2830294"/>
              <a:ext cx="705226" cy="400110"/>
            </a:xfrm>
            <a:prstGeom prst="rect">
              <a:avLst/>
            </a:prstGeom>
            <a:noFill/>
          </p:spPr>
          <p:txBody>
            <a:bodyPr wrap="square" rtlCol="0">
              <a:spAutoFit/>
            </a:bodyPr>
            <a:lstStyle/>
            <a:p>
              <a:r>
                <a:rPr lang="en-US" sz="2000" b="1" dirty="0">
                  <a:solidFill>
                    <a:schemeClr val="bg2"/>
                  </a:solidFill>
                </a:rPr>
                <a:t>35%</a:t>
              </a:r>
            </a:p>
          </p:txBody>
        </p:sp>
      </p:grpSp>
      <p:grpSp>
        <p:nvGrpSpPr>
          <p:cNvPr id="98" name="Group 97">
            <a:extLst>
              <a:ext uri="{FF2B5EF4-FFF2-40B4-BE49-F238E27FC236}">
                <a16:creationId xmlns:a16="http://schemas.microsoft.com/office/drawing/2014/main" id="{625CCCA7-BE59-4F45-9217-6F753926FB31}"/>
              </a:ext>
            </a:extLst>
          </p:cNvPr>
          <p:cNvGrpSpPr/>
          <p:nvPr/>
        </p:nvGrpSpPr>
        <p:grpSpPr>
          <a:xfrm>
            <a:off x="5112791" y="3144537"/>
            <a:ext cx="3649689" cy="733354"/>
            <a:chOff x="911173" y="3618960"/>
            <a:chExt cx="3311310" cy="733354"/>
          </a:xfrm>
        </p:grpSpPr>
        <p:grpSp>
          <p:nvGrpSpPr>
            <p:cNvPr id="99" name="Group 98">
              <a:extLst>
                <a:ext uri="{FF2B5EF4-FFF2-40B4-BE49-F238E27FC236}">
                  <a16:creationId xmlns:a16="http://schemas.microsoft.com/office/drawing/2014/main" id="{D0EAE1CB-9A81-9641-B623-219F308216A0}"/>
                </a:ext>
              </a:extLst>
            </p:cNvPr>
            <p:cNvGrpSpPr/>
            <p:nvPr/>
          </p:nvGrpSpPr>
          <p:grpSpPr>
            <a:xfrm>
              <a:off x="911173" y="3618960"/>
              <a:ext cx="3311310" cy="733354"/>
              <a:chOff x="905717" y="3581582"/>
              <a:chExt cx="3311310" cy="733354"/>
            </a:xfrm>
          </p:grpSpPr>
          <p:sp>
            <p:nvSpPr>
              <p:cNvPr id="102" name="Rounded Rectangle 101">
                <a:extLst>
                  <a:ext uri="{FF2B5EF4-FFF2-40B4-BE49-F238E27FC236}">
                    <a16:creationId xmlns:a16="http://schemas.microsoft.com/office/drawing/2014/main" id="{E0C96385-6A92-794C-B511-D9693EE4A88A}"/>
                  </a:ext>
                </a:extLst>
              </p:cNvPr>
              <p:cNvSpPr/>
              <p:nvPr/>
            </p:nvSpPr>
            <p:spPr>
              <a:xfrm>
                <a:off x="981521" y="3589265"/>
                <a:ext cx="3235506" cy="72567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03" name="Oval 102">
                <a:extLst>
                  <a:ext uri="{FF2B5EF4-FFF2-40B4-BE49-F238E27FC236}">
                    <a16:creationId xmlns:a16="http://schemas.microsoft.com/office/drawing/2014/main" id="{A9037731-4C94-264B-B38B-420CAF55C170}"/>
                  </a:ext>
                </a:extLst>
              </p:cNvPr>
              <p:cNvSpPr/>
              <p:nvPr/>
            </p:nvSpPr>
            <p:spPr>
              <a:xfrm>
                <a:off x="905717" y="3581582"/>
                <a:ext cx="638809" cy="7052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2"/>
                  </a:solidFill>
                </a:endParaRPr>
              </a:p>
            </p:txBody>
          </p:sp>
        </p:grpSp>
        <p:sp>
          <p:nvSpPr>
            <p:cNvPr id="100" name="TextBox 99">
              <a:extLst>
                <a:ext uri="{FF2B5EF4-FFF2-40B4-BE49-F238E27FC236}">
                  <a16:creationId xmlns:a16="http://schemas.microsoft.com/office/drawing/2014/main" id="{005B48FB-244F-C64D-8603-C35162F7395C}"/>
                </a:ext>
              </a:extLst>
            </p:cNvPr>
            <p:cNvSpPr txBox="1"/>
            <p:nvPr/>
          </p:nvSpPr>
          <p:spPr>
            <a:xfrm>
              <a:off x="945341" y="3761971"/>
              <a:ext cx="893638" cy="400110"/>
            </a:xfrm>
            <a:prstGeom prst="rect">
              <a:avLst/>
            </a:prstGeom>
            <a:noFill/>
          </p:spPr>
          <p:txBody>
            <a:bodyPr wrap="square" rtlCol="0">
              <a:spAutoFit/>
            </a:bodyPr>
            <a:lstStyle/>
            <a:p>
              <a:r>
                <a:rPr lang="en-US" sz="2000" b="1" dirty="0">
                  <a:solidFill>
                    <a:schemeClr val="bg2"/>
                  </a:solidFill>
                </a:rPr>
                <a:t>48%</a:t>
              </a:r>
            </a:p>
          </p:txBody>
        </p:sp>
        <p:sp>
          <p:nvSpPr>
            <p:cNvPr id="101" name="Subtitle 2">
              <a:extLst>
                <a:ext uri="{FF2B5EF4-FFF2-40B4-BE49-F238E27FC236}">
                  <a16:creationId xmlns:a16="http://schemas.microsoft.com/office/drawing/2014/main" id="{FCFBAAEE-B1AC-EE47-9986-F5EB12680DEE}"/>
                </a:ext>
              </a:extLst>
            </p:cNvPr>
            <p:cNvSpPr txBox="1">
              <a:spLocks/>
            </p:cNvSpPr>
            <p:nvPr/>
          </p:nvSpPr>
          <p:spPr>
            <a:xfrm>
              <a:off x="1591617" y="3631708"/>
              <a:ext cx="2436554" cy="701474"/>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400" dirty="0">
                  <a:solidFill>
                    <a:schemeClr val="tx1"/>
                  </a:solidFill>
                  <a:latin typeface="+mn-lt"/>
                  <a:ea typeface="Lato Light" panose="020F0502020204030203" pitchFamily="34" charset="0"/>
                  <a:cs typeface="Lato Light" panose="020F0502020204030203" pitchFamily="34" charset="0"/>
                </a:rPr>
                <a:t>Were concerned about steroid use, two-thirds wished to stop as soon as disease was under control</a:t>
              </a:r>
            </a:p>
          </p:txBody>
        </p:sp>
      </p:grpSp>
      <p:sp>
        <p:nvSpPr>
          <p:cNvPr id="54" name="Subtitle 2">
            <a:extLst>
              <a:ext uri="{FF2B5EF4-FFF2-40B4-BE49-F238E27FC236}">
                <a16:creationId xmlns:a16="http://schemas.microsoft.com/office/drawing/2014/main" id="{107A34AA-8D68-ED44-B82D-82CE7ABBF750}"/>
              </a:ext>
            </a:extLst>
          </p:cNvPr>
          <p:cNvSpPr txBox="1">
            <a:spLocks/>
          </p:cNvSpPr>
          <p:nvPr/>
        </p:nvSpPr>
        <p:spPr>
          <a:xfrm>
            <a:off x="5871675" y="2096291"/>
            <a:ext cx="2550224" cy="378886"/>
          </a:xfrm>
          <a:prstGeom prst="rect">
            <a:avLst/>
          </a:prstGeom>
        </p:spPr>
        <p:txBody>
          <a:bodyPr vert="horz" wrap="square" lIns="34290" tIns="17145" rIns="34290" bIns="171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400" dirty="0">
                <a:solidFill>
                  <a:schemeClr val="tx1"/>
                </a:solidFill>
                <a:latin typeface="+mn-lt"/>
                <a:ea typeface="Lato Light" panose="020F0502020204030203" pitchFamily="34" charset="0"/>
                <a:cs typeface="Lato Light" panose="020F0502020204030203" pitchFamily="34" charset="0"/>
              </a:rPr>
              <a:t>Reported steroids</a:t>
            </a:r>
            <a:r>
              <a:rPr lang="en-US" sz="1050" dirty="0">
                <a:solidFill>
                  <a:schemeClr val="tx1"/>
                </a:solidFill>
                <a:latin typeface="+mn-lt"/>
                <a:ea typeface="Lato Light" panose="020F0502020204030203" pitchFamily="34" charset="0"/>
                <a:cs typeface="Lato Light" panose="020F0502020204030203" pitchFamily="34" charset="0"/>
              </a:rPr>
              <a:t> </a:t>
            </a:r>
            <a:r>
              <a:rPr lang="en-US" sz="1600" dirty="0">
                <a:latin typeface="+mn-lt"/>
                <a:sym typeface="Symbol" pitchFamily="2" charset="2"/>
              </a:rPr>
              <a:t></a:t>
            </a:r>
            <a:r>
              <a:rPr lang="en-US" sz="1800" dirty="0">
                <a:latin typeface="+mn-lt"/>
              </a:rPr>
              <a:t> </a:t>
            </a:r>
            <a:r>
              <a:rPr lang="en-US" sz="1400" dirty="0">
                <a:solidFill>
                  <a:schemeClr val="tx1"/>
                </a:solidFill>
                <a:latin typeface="+mn-lt"/>
              </a:rPr>
              <a:t>4 months or </a:t>
            </a:r>
            <a:r>
              <a:rPr lang="en-US" sz="1600" dirty="0">
                <a:latin typeface="+mn-lt"/>
                <a:sym typeface="Symbol" pitchFamily="2" charset="2"/>
              </a:rPr>
              <a:t></a:t>
            </a:r>
            <a:r>
              <a:rPr lang="en-US" sz="1800" dirty="0">
                <a:latin typeface="+mn-lt"/>
              </a:rPr>
              <a:t> </a:t>
            </a:r>
            <a:r>
              <a:rPr lang="en-US" sz="1400" dirty="0">
                <a:solidFill>
                  <a:schemeClr val="tx1"/>
                </a:solidFill>
                <a:latin typeface="+mn-lt"/>
              </a:rPr>
              <a:t>6 months in the past year</a:t>
            </a:r>
            <a:endParaRPr lang="en-US" sz="1400" dirty="0">
              <a:latin typeface="+mn-lt"/>
            </a:endParaRPr>
          </a:p>
        </p:txBody>
      </p:sp>
    </p:spTree>
    <p:extLst>
      <p:ext uri="{BB962C8B-B14F-4D97-AF65-F5344CB8AC3E}">
        <p14:creationId xmlns:p14="http://schemas.microsoft.com/office/powerpoint/2010/main" val="167589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47D6E84-93AE-5B42-B332-182CDC476A15}"/>
              </a:ext>
            </a:extLst>
          </p:cNvPr>
          <p:cNvSpPr/>
          <p:nvPr/>
        </p:nvSpPr>
        <p:spPr>
          <a:xfrm>
            <a:off x="1021601" y="1996241"/>
            <a:ext cx="4806950" cy="2032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72" name="Rectangle 71">
            <a:extLst>
              <a:ext uri="{FF2B5EF4-FFF2-40B4-BE49-F238E27FC236}">
                <a16:creationId xmlns:a16="http://schemas.microsoft.com/office/drawing/2014/main" id="{AEF848D6-D654-0143-A6FF-0781B5B5154F}"/>
              </a:ext>
            </a:extLst>
          </p:cNvPr>
          <p:cNvSpPr/>
          <p:nvPr/>
        </p:nvSpPr>
        <p:spPr>
          <a:xfrm>
            <a:off x="1021601" y="2580441"/>
            <a:ext cx="4806950" cy="2032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73" name="Rectangle 72">
            <a:extLst>
              <a:ext uri="{FF2B5EF4-FFF2-40B4-BE49-F238E27FC236}">
                <a16:creationId xmlns:a16="http://schemas.microsoft.com/office/drawing/2014/main" id="{937A2515-46FE-0645-AA39-BBAC0C8D1012}"/>
              </a:ext>
            </a:extLst>
          </p:cNvPr>
          <p:cNvSpPr/>
          <p:nvPr/>
        </p:nvSpPr>
        <p:spPr>
          <a:xfrm>
            <a:off x="1021601" y="3069390"/>
            <a:ext cx="4806950" cy="2032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74" name="Rectangle 73">
            <a:extLst>
              <a:ext uri="{FF2B5EF4-FFF2-40B4-BE49-F238E27FC236}">
                <a16:creationId xmlns:a16="http://schemas.microsoft.com/office/drawing/2014/main" id="{83933C4E-D3D5-0541-A294-239ACB61B9DB}"/>
              </a:ext>
            </a:extLst>
          </p:cNvPr>
          <p:cNvSpPr/>
          <p:nvPr/>
        </p:nvSpPr>
        <p:spPr>
          <a:xfrm>
            <a:off x="1021601" y="3672642"/>
            <a:ext cx="4806950" cy="2032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pic>
        <p:nvPicPr>
          <p:cNvPr id="148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083" y="6429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 name="Title 40">
            <a:extLst>
              <a:ext uri="{FF2B5EF4-FFF2-40B4-BE49-F238E27FC236}">
                <a16:creationId xmlns:a16="http://schemas.microsoft.com/office/drawing/2014/main" id="{BA147655-735A-444B-BBFD-460D8BA8B9B9}"/>
              </a:ext>
            </a:extLst>
          </p:cNvPr>
          <p:cNvSpPr>
            <a:spLocks noGrp="1"/>
          </p:cNvSpPr>
          <p:nvPr>
            <p:ph type="title"/>
          </p:nvPr>
        </p:nvSpPr>
        <p:spPr>
          <a:xfrm>
            <a:off x="312233" y="114023"/>
            <a:ext cx="7971755" cy="720197"/>
          </a:xfrm>
        </p:spPr>
        <p:txBody>
          <a:bodyPr/>
          <a:lstStyle/>
          <a:p>
            <a:r>
              <a:rPr lang="en-US" sz="2400" dirty="0"/>
              <a:t>Systematic Review with Network Meta-Analysis: </a:t>
            </a:r>
            <a:br>
              <a:rPr lang="en-US" sz="2400" dirty="0"/>
            </a:br>
            <a:r>
              <a:rPr lang="en-US" sz="2400" dirty="0"/>
              <a:t>First-Line Induction Therapy for Moderate-Severe CD</a:t>
            </a:r>
          </a:p>
        </p:txBody>
      </p:sp>
      <p:sp>
        <p:nvSpPr>
          <p:cNvPr id="46" name="Text Placeholder 45">
            <a:extLst>
              <a:ext uri="{FF2B5EF4-FFF2-40B4-BE49-F238E27FC236}">
                <a16:creationId xmlns:a16="http://schemas.microsoft.com/office/drawing/2014/main" id="{DDB0BC81-EDA3-5342-8D35-942A5BF6DB7B}"/>
              </a:ext>
            </a:extLst>
          </p:cNvPr>
          <p:cNvSpPr>
            <a:spLocks noGrp="1"/>
          </p:cNvSpPr>
          <p:nvPr>
            <p:ph type="body" sz="quarter" idx="10"/>
          </p:nvPr>
        </p:nvSpPr>
        <p:spPr>
          <a:xfrm>
            <a:off x="0" y="4828029"/>
            <a:ext cx="9144000" cy="315471"/>
          </a:xfrm>
        </p:spPr>
        <p:txBody>
          <a:bodyPr/>
          <a:lstStyle/>
          <a:p>
            <a:r>
              <a:rPr lang="en-US" dirty="0">
                <a:solidFill>
                  <a:srgbClr val="021962"/>
                </a:solidFill>
                <a:ea typeface="ＭＳ Ｐゴシック" charset="0"/>
              </a:rPr>
              <a:t>Singh S, et al. </a:t>
            </a:r>
            <a:r>
              <a:rPr lang="en-US" i="1" dirty="0">
                <a:solidFill>
                  <a:srgbClr val="021962"/>
                </a:solidFill>
                <a:ea typeface="ＭＳ Ｐゴシック" charset="0"/>
              </a:rPr>
              <a:t>Aliment Pharmacol Ther</a:t>
            </a:r>
            <a:r>
              <a:rPr lang="en-US" dirty="0">
                <a:solidFill>
                  <a:srgbClr val="021962"/>
                </a:solidFill>
                <a:ea typeface="ＭＳ Ｐゴシック" charset="0"/>
              </a:rPr>
              <a:t>. 2018;48:394-409. </a:t>
            </a:r>
          </a:p>
        </p:txBody>
      </p:sp>
      <p:graphicFrame>
        <p:nvGraphicFramePr>
          <p:cNvPr id="2" name="Table 1">
            <a:extLst>
              <a:ext uri="{FF2B5EF4-FFF2-40B4-BE49-F238E27FC236}">
                <a16:creationId xmlns:a16="http://schemas.microsoft.com/office/drawing/2014/main" id="{7DEC4D20-51D0-334C-8C48-821CF711B6F1}"/>
              </a:ext>
            </a:extLst>
          </p:cNvPr>
          <p:cNvGraphicFramePr>
            <a:graphicFrameLocks noGrp="1"/>
          </p:cNvGraphicFramePr>
          <p:nvPr>
            <p:extLst>
              <p:ext uri="{D42A27DB-BD31-4B8C-83A1-F6EECF244321}">
                <p14:modId xmlns:p14="http://schemas.microsoft.com/office/powerpoint/2010/main" val="777738927"/>
              </p:ext>
            </p:extLst>
          </p:nvPr>
        </p:nvGraphicFramePr>
        <p:xfrm>
          <a:off x="331816" y="1027412"/>
          <a:ext cx="4326497" cy="3461086"/>
        </p:xfrm>
        <a:graphic>
          <a:graphicData uri="http://schemas.openxmlformats.org/drawingml/2006/table">
            <a:tbl>
              <a:tblPr firstRow="1" bandRow="1">
                <a:tableStyleId>{5940675A-B579-460E-94D1-54222C63F5DA}</a:tableStyleId>
              </a:tblPr>
              <a:tblGrid>
                <a:gridCol w="1142435">
                  <a:extLst>
                    <a:ext uri="{9D8B030D-6E8A-4147-A177-3AD203B41FA5}">
                      <a16:colId xmlns:a16="http://schemas.microsoft.com/office/drawing/2014/main" val="1280425832"/>
                    </a:ext>
                  </a:extLst>
                </a:gridCol>
                <a:gridCol w="517775">
                  <a:extLst>
                    <a:ext uri="{9D8B030D-6E8A-4147-A177-3AD203B41FA5}">
                      <a16:colId xmlns:a16="http://schemas.microsoft.com/office/drawing/2014/main" val="1589350051"/>
                    </a:ext>
                  </a:extLst>
                </a:gridCol>
                <a:gridCol w="518732">
                  <a:extLst>
                    <a:ext uri="{9D8B030D-6E8A-4147-A177-3AD203B41FA5}">
                      <a16:colId xmlns:a16="http://schemas.microsoft.com/office/drawing/2014/main" val="2451202143"/>
                    </a:ext>
                  </a:extLst>
                </a:gridCol>
                <a:gridCol w="512453">
                  <a:extLst>
                    <a:ext uri="{9D8B030D-6E8A-4147-A177-3AD203B41FA5}">
                      <a16:colId xmlns:a16="http://schemas.microsoft.com/office/drawing/2014/main" val="3534452819"/>
                    </a:ext>
                  </a:extLst>
                </a:gridCol>
                <a:gridCol w="463742">
                  <a:extLst>
                    <a:ext uri="{9D8B030D-6E8A-4147-A177-3AD203B41FA5}">
                      <a16:colId xmlns:a16="http://schemas.microsoft.com/office/drawing/2014/main" val="1305732590"/>
                    </a:ext>
                  </a:extLst>
                </a:gridCol>
                <a:gridCol w="1171360">
                  <a:extLst>
                    <a:ext uri="{9D8B030D-6E8A-4147-A177-3AD203B41FA5}">
                      <a16:colId xmlns:a16="http://schemas.microsoft.com/office/drawing/2014/main" val="2039742445"/>
                    </a:ext>
                  </a:extLst>
                </a:gridCol>
              </a:tblGrid>
              <a:tr h="205154">
                <a:tc rowSpan="2">
                  <a:txBody>
                    <a:bodyPr/>
                    <a:lstStyle/>
                    <a:p>
                      <a:pPr algn="ctr"/>
                      <a:r>
                        <a:rPr lang="en-US" sz="800" b="1" dirty="0">
                          <a:solidFill>
                            <a:schemeClr val="bg1"/>
                          </a:solidFill>
                        </a:rPr>
                        <a:t>Study or Subgroup</a:t>
                      </a:r>
                    </a:p>
                  </a:txBody>
                  <a:tcPr marL="68580" marR="68580" marT="34290" marB="34290" anchor="b"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2">
                  <a:txBody>
                    <a:bodyPr/>
                    <a:lstStyle/>
                    <a:p>
                      <a:pPr algn="ctr"/>
                      <a:r>
                        <a:rPr lang="en-US" sz="800" b="1" dirty="0">
                          <a:solidFill>
                            <a:schemeClr val="bg1"/>
                          </a:solidFill>
                        </a:rPr>
                        <a:t>Experimental</a:t>
                      </a:r>
                    </a:p>
                  </a:txBody>
                  <a:tcPr marL="68580" marR="68580" marT="34290" marB="34290" anchor="b"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sz="1100"/>
                    </a:p>
                  </a:txBody>
                  <a:tcPr/>
                </a:tc>
                <a:tc gridSpan="2">
                  <a:txBody>
                    <a:bodyPr/>
                    <a:lstStyle/>
                    <a:p>
                      <a:pPr algn="ctr"/>
                      <a:r>
                        <a:rPr lang="en-US" sz="800" b="1" dirty="0">
                          <a:solidFill>
                            <a:schemeClr val="bg1"/>
                          </a:solidFill>
                        </a:rPr>
                        <a:t>Control</a:t>
                      </a:r>
                    </a:p>
                  </a:txBody>
                  <a:tcPr marL="68580" marR="68580" marT="34290" marB="34290" anchor="b"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a:tc>
                <a:tc rowSpan="2">
                  <a:txBody>
                    <a:bodyPr/>
                    <a:lstStyle/>
                    <a:p>
                      <a:pPr algn="ctr"/>
                      <a:r>
                        <a:rPr lang="en-US" sz="800" b="1" dirty="0">
                          <a:solidFill>
                            <a:schemeClr val="bg1"/>
                          </a:solidFill>
                        </a:rPr>
                        <a:t>Odds Ratio</a:t>
                      </a:r>
                      <a:br>
                        <a:rPr lang="en-US" sz="800" b="1" dirty="0">
                          <a:solidFill>
                            <a:schemeClr val="bg1"/>
                          </a:solidFill>
                        </a:rPr>
                      </a:br>
                      <a:r>
                        <a:rPr lang="en-US" sz="800" b="1" dirty="0">
                          <a:solidFill>
                            <a:schemeClr val="bg1"/>
                          </a:solidFill>
                        </a:rPr>
                        <a:t>(95% CI)</a:t>
                      </a:r>
                    </a:p>
                  </a:txBody>
                  <a:tcPr marL="68580" marR="68580" marT="34290" marB="34290" anchor="b"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928742701"/>
                  </a:ext>
                </a:extLst>
              </a:tr>
              <a:tr h="201131">
                <a:tc vMerge="1">
                  <a:txBody>
                    <a:bodyPr/>
                    <a:lstStyle/>
                    <a:p>
                      <a:endParaRPr lang="en-US"/>
                    </a:p>
                  </a:txBody>
                  <a:tcPr/>
                </a:tc>
                <a:tc>
                  <a:txBody>
                    <a:bodyPr/>
                    <a:lstStyle/>
                    <a:p>
                      <a:r>
                        <a:rPr lang="en-US" sz="800" b="1" dirty="0">
                          <a:solidFill>
                            <a:schemeClr val="bg1"/>
                          </a:solidFill>
                        </a:rPr>
                        <a:t>Events</a:t>
                      </a:r>
                    </a:p>
                  </a:txBody>
                  <a:tcPr marL="68580" marR="0" marT="34290" marB="34290" anchor="b"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800" b="1" dirty="0">
                          <a:solidFill>
                            <a:schemeClr val="bg1"/>
                          </a:solidFill>
                        </a:rPr>
                        <a:t>Total</a:t>
                      </a:r>
                    </a:p>
                  </a:txBody>
                  <a:tcPr marL="68580" marR="68580" marT="34290" marB="34290" anchor="b"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800" b="1" dirty="0">
                          <a:solidFill>
                            <a:schemeClr val="bg1"/>
                          </a:solidFill>
                        </a:rPr>
                        <a:t>Events</a:t>
                      </a:r>
                    </a:p>
                  </a:txBody>
                  <a:tcPr marL="68580" marR="0" marT="34290" marB="34290" anchor="b"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US" sz="800" b="1" dirty="0">
                          <a:solidFill>
                            <a:schemeClr val="bg1"/>
                          </a:solidFill>
                        </a:rPr>
                        <a:t>Total</a:t>
                      </a:r>
                    </a:p>
                  </a:txBody>
                  <a:tcPr marL="68580" marR="0" marT="34290" marB="34290" anchor="b"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endParaRPr lang="en-US" sz="1000" dirty="0"/>
                    </a:p>
                  </a:txBody>
                  <a:tcPr/>
                </a:tc>
                <a:extLst>
                  <a:ext uri="{0D108BD9-81ED-4DB2-BD59-A6C34878D82A}">
                    <a16:rowId xmlns:a16="http://schemas.microsoft.com/office/drawing/2014/main" val="3825318645"/>
                  </a:ext>
                </a:extLst>
              </a:tr>
              <a:tr h="201131">
                <a:tc gridSpan="6">
                  <a:txBody>
                    <a:bodyPr/>
                    <a:lstStyle/>
                    <a:p>
                      <a:r>
                        <a:rPr lang="en-US" sz="800" b="1" dirty="0"/>
                        <a:t>Infliximab vs. placebo</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5668656"/>
                  </a:ext>
                </a:extLst>
              </a:tr>
              <a:tr h="458579">
                <a:tc>
                  <a:txBody>
                    <a:bodyPr/>
                    <a:lstStyle/>
                    <a:p>
                      <a:r>
                        <a:rPr lang="en-US" sz="800" dirty="0"/>
                        <a:t>Lemann 2006</a:t>
                      </a:r>
                    </a:p>
                    <a:p>
                      <a:r>
                        <a:rPr lang="en-US" sz="800" dirty="0"/>
                        <a:t>Targan 1997</a:t>
                      </a:r>
                    </a:p>
                    <a:p>
                      <a:r>
                        <a:rPr lang="en-US" sz="800" dirty="0"/>
                        <a:t>Subtotal (95% CI)</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43</a:t>
                      </a:r>
                    </a:p>
                    <a:p>
                      <a:pPr algn="ctr"/>
                      <a:r>
                        <a:rPr lang="en-US" sz="800" dirty="0"/>
                        <a:t>12</a:t>
                      </a:r>
                    </a:p>
                    <a:p>
                      <a:pPr algn="ctr"/>
                      <a:endParaRPr lang="en-US" sz="8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57</a:t>
                      </a:r>
                    </a:p>
                    <a:p>
                      <a:pPr algn="ctr"/>
                      <a:r>
                        <a:rPr lang="en-US" sz="800" dirty="0"/>
                        <a:t>27</a:t>
                      </a:r>
                    </a:p>
                    <a:p>
                      <a:pPr algn="ctr"/>
                      <a:r>
                        <a:rPr lang="en-US" sz="800" dirty="0"/>
                        <a:t>84</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22</a:t>
                      </a:r>
                    </a:p>
                    <a:p>
                      <a:pPr algn="ctr"/>
                      <a:r>
                        <a:rPr lang="en-US" sz="800" dirty="0"/>
                        <a:t>1</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   58</a:t>
                      </a:r>
                    </a:p>
                    <a:p>
                      <a:pPr algn="ctr"/>
                      <a:r>
                        <a:rPr lang="en-US" sz="800" dirty="0"/>
                        <a:t>   24</a:t>
                      </a:r>
                    </a:p>
                    <a:p>
                      <a:pPr algn="ctr"/>
                      <a:r>
                        <a:rPr lang="en-US" sz="800" dirty="0"/>
                        <a:t>   82</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5.03 (2.25, 11.22)</a:t>
                      </a:r>
                    </a:p>
                    <a:p>
                      <a:pPr algn="ctr"/>
                      <a:r>
                        <a:rPr lang="en-US" sz="800" dirty="0"/>
                        <a:t>18.40 (2.16, 156.68)</a:t>
                      </a:r>
                    </a:p>
                    <a:p>
                      <a:pPr algn="ctr"/>
                      <a:r>
                        <a:rPr lang="en-US" sz="800" b="1" dirty="0">
                          <a:solidFill>
                            <a:schemeClr val="tx2"/>
                          </a:solidFill>
                        </a:rPr>
                        <a:t>6.35 (3.04, 13.28)</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921273"/>
                  </a:ext>
                </a:extLst>
              </a:tr>
              <a:tr h="201131">
                <a:tc gridSpan="6">
                  <a:txBody>
                    <a:bodyPr/>
                    <a:lstStyle/>
                    <a:p>
                      <a:r>
                        <a:rPr lang="en-US" sz="800" b="1" dirty="0"/>
                        <a:t>Adalimumab vs. placebo</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4000"/>
                      </a:schemeClr>
                    </a:solidFill>
                  </a:tcPr>
                </a:tc>
                <a:tc hMerge="1">
                  <a:txBody>
                    <a:bodyPr/>
                    <a:lstStyle/>
                    <a:p>
                      <a:endParaRPr lang="en-U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718289"/>
                  </a:ext>
                </a:extLst>
              </a:tr>
              <a:tr h="458579">
                <a:tc>
                  <a:txBody>
                    <a:bodyPr/>
                    <a:lstStyle/>
                    <a:p>
                      <a:r>
                        <a:rPr lang="en-US" sz="800" dirty="0"/>
                        <a:t>CLASSIC I 2006</a:t>
                      </a:r>
                    </a:p>
                    <a:p>
                      <a:r>
                        <a:rPr lang="en-US" sz="800" dirty="0"/>
                        <a:t>Watanabe 2011</a:t>
                      </a:r>
                    </a:p>
                    <a:p>
                      <a:r>
                        <a:rPr lang="en-US" sz="800" dirty="0"/>
                        <a:t>Subtotal (95% CI)</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27</a:t>
                      </a:r>
                    </a:p>
                    <a:p>
                      <a:pPr algn="ctr"/>
                      <a:r>
                        <a:rPr lang="en-US" sz="800" dirty="0"/>
                        <a:t>6</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76</a:t>
                      </a:r>
                    </a:p>
                    <a:p>
                      <a:pPr algn="ctr"/>
                      <a:r>
                        <a:rPr lang="en-US" sz="800" dirty="0"/>
                        <a:t>14</a:t>
                      </a:r>
                    </a:p>
                    <a:p>
                      <a:pPr algn="ctr"/>
                      <a:r>
                        <a:rPr lang="en-US" sz="800" dirty="0"/>
                        <a:t>90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9</a:t>
                      </a:r>
                    </a:p>
                    <a:p>
                      <a:pPr algn="ctr"/>
                      <a:r>
                        <a:rPr lang="en-US" sz="800" dirty="0"/>
                        <a:t>2</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   74</a:t>
                      </a:r>
                    </a:p>
                    <a:p>
                      <a:pPr algn="ctr"/>
                      <a:r>
                        <a:rPr lang="en-US" sz="800" dirty="0"/>
                        <a:t>   10</a:t>
                      </a:r>
                    </a:p>
                    <a:p>
                      <a:pPr algn="ctr"/>
                      <a:r>
                        <a:rPr lang="en-US" sz="800" dirty="0"/>
                        <a:t>   84</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3.98 (1.72, 9.22)</a:t>
                      </a:r>
                    </a:p>
                    <a:p>
                      <a:pPr algn="ctr"/>
                      <a:r>
                        <a:rPr lang="en-US" sz="800" dirty="0"/>
                        <a:t>3.00 (0.46, 19.59)</a:t>
                      </a:r>
                    </a:p>
                    <a:p>
                      <a:pPr algn="ctr"/>
                      <a:r>
                        <a:rPr lang="en-US" sz="800" b="1" dirty="0">
                          <a:solidFill>
                            <a:schemeClr val="tx2"/>
                          </a:solidFill>
                        </a:rPr>
                        <a:t>3.80 (1.76, 8.18)</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2491406"/>
                  </a:ext>
                </a:extLst>
              </a:tr>
              <a:tr h="201131">
                <a:tc gridSpan="6">
                  <a:txBody>
                    <a:bodyPr/>
                    <a:lstStyle/>
                    <a:p>
                      <a:r>
                        <a:rPr lang="en-US" sz="800" b="1" dirty="0"/>
                        <a:t>Certolizumab pegol vs. placebo</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4000"/>
                      </a:schemeClr>
                    </a:solidFill>
                  </a:tcPr>
                </a:tc>
                <a:tc hMerge="1">
                  <a:txBody>
                    <a:bodyPr/>
                    <a:lstStyle/>
                    <a:p>
                      <a:endParaRPr lang="en-U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7516517"/>
                  </a:ext>
                </a:extLst>
              </a:tr>
              <a:tr h="329856">
                <a:tc>
                  <a:txBody>
                    <a:bodyPr/>
                    <a:lstStyle/>
                    <a:p>
                      <a:r>
                        <a:rPr lang="en-US" sz="800" dirty="0"/>
                        <a:t>Sandborn 2011</a:t>
                      </a:r>
                    </a:p>
                    <a:p>
                      <a:r>
                        <a:rPr lang="en-US" sz="800" dirty="0"/>
                        <a:t>Subtotal (95% CI)</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68</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215</a:t>
                      </a:r>
                    </a:p>
                    <a:p>
                      <a:pPr algn="ctr"/>
                      <a:r>
                        <a:rPr lang="en-US" sz="800" dirty="0"/>
                        <a:t>215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53</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   209</a:t>
                      </a:r>
                    </a:p>
                    <a:p>
                      <a:pPr algn="ctr"/>
                      <a:r>
                        <a:rPr lang="en-US" sz="800" dirty="0"/>
                        <a:t>   209</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1.36 (0.89, 2.08)</a:t>
                      </a:r>
                    </a:p>
                    <a:p>
                      <a:pPr algn="ctr"/>
                      <a:r>
                        <a:rPr lang="en-US" sz="800" b="1" dirty="0">
                          <a:solidFill>
                            <a:schemeClr val="tx2"/>
                          </a:solidFill>
                        </a:rPr>
                        <a:t>1.36 (0.89, 2.08)</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0879316"/>
                  </a:ext>
                </a:extLst>
              </a:tr>
              <a:tr h="201131">
                <a:tc gridSpan="6">
                  <a:txBody>
                    <a:bodyPr/>
                    <a:lstStyle/>
                    <a:p>
                      <a:r>
                        <a:rPr lang="en-US" sz="800" b="1" dirty="0"/>
                        <a:t>Vedolizumab vs. placebo</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4000"/>
                      </a:schemeClr>
                    </a:solidFill>
                  </a:tcPr>
                </a:tc>
                <a:tc hMerge="1">
                  <a:txBody>
                    <a:bodyPr/>
                    <a:lstStyle/>
                    <a:p>
                      <a:endParaRPr lang="en-U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7174523"/>
                  </a:ext>
                </a:extLst>
              </a:tr>
              <a:tr h="458579">
                <a:tc>
                  <a:txBody>
                    <a:bodyPr/>
                    <a:lstStyle/>
                    <a:p>
                      <a:r>
                        <a:rPr lang="en-US" sz="800" dirty="0"/>
                        <a:t>GEMINI II 2013</a:t>
                      </a:r>
                    </a:p>
                    <a:p>
                      <a:r>
                        <a:rPr lang="en-US" sz="800" dirty="0"/>
                        <a:t>GEMINI II 2014</a:t>
                      </a:r>
                    </a:p>
                    <a:p>
                      <a:r>
                        <a:rPr lang="en-US" sz="800" dirty="0"/>
                        <a:t>Subtotal (95% CI)</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21</a:t>
                      </a:r>
                    </a:p>
                    <a:p>
                      <a:pPr algn="ctr"/>
                      <a:r>
                        <a:rPr lang="en-US" sz="800" dirty="0"/>
                        <a:t>16</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115</a:t>
                      </a:r>
                    </a:p>
                    <a:p>
                      <a:pPr algn="ctr"/>
                      <a:r>
                        <a:rPr lang="en-US" sz="800" dirty="0"/>
                        <a:t>51</a:t>
                      </a:r>
                    </a:p>
                    <a:p>
                      <a:pPr algn="ctr"/>
                      <a:r>
                        <a:rPr lang="en-US" sz="800" dirty="0"/>
                        <a:t>166</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7</a:t>
                      </a:r>
                    </a:p>
                    <a:p>
                      <a:pPr algn="ctr"/>
                      <a:r>
                        <a:rPr lang="en-US" sz="800" dirty="0"/>
                        <a:t>6</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   78</a:t>
                      </a:r>
                    </a:p>
                    <a:p>
                      <a:pPr algn="ctr"/>
                      <a:r>
                        <a:rPr lang="en-US" sz="800" dirty="0"/>
                        <a:t>   50</a:t>
                      </a:r>
                    </a:p>
                    <a:p>
                      <a:pPr algn="ctr"/>
                      <a:r>
                        <a:rPr lang="en-US" sz="800" dirty="0"/>
                        <a:t>   128</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t>2.27 (0.91, 5.62)</a:t>
                      </a:r>
                    </a:p>
                    <a:p>
                      <a:pPr algn="ctr"/>
                      <a:r>
                        <a:rPr lang="en-US" sz="800" dirty="0"/>
                        <a:t>3.35 (1.19, 9.47)</a:t>
                      </a:r>
                    </a:p>
                    <a:p>
                      <a:pPr algn="ctr"/>
                      <a:r>
                        <a:rPr lang="en-US" sz="800" b="1" dirty="0">
                          <a:solidFill>
                            <a:schemeClr val="tx2"/>
                          </a:solidFill>
                        </a:rPr>
                        <a:t>2.68 (1.35, 5.31)</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6362185"/>
                  </a:ext>
                </a:extLst>
              </a:tr>
              <a:tr h="214828">
                <a:tc gridSpan="6">
                  <a:txBody>
                    <a:bodyPr/>
                    <a:lstStyle/>
                    <a:p>
                      <a:r>
                        <a:rPr lang="en-US" sz="800" b="1" dirty="0"/>
                        <a:t>Ustekinumab vs. placebo</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44000"/>
                      </a:schemeClr>
                    </a:solidFill>
                  </a:tcPr>
                </a:tc>
                <a:tc hMerge="1">
                  <a:txBody>
                    <a:bodyPr/>
                    <a:lstStyle/>
                    <a:p>
                      <a:endParaRPr lang="en-U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5277361"/>
                  </a:ext>
                </a:extLst>
              </a:tr>
              <a:tr h="329856">
                <a:tc>
                  <a:txBody>
                    <a:bodyPr/>
                    <a:lstStyle/>
                    <a:p>
                      <a:r>
                        <a:rPr lang="en-US" sz="800" dirty="0"/>
                        <a:t>UNITI-2 2016</a:t>
                      </a:r>
                    </a:p>
                    <a:p>
                      <a:r>
                        <a:rPr lang="en-US" sz="800" dirty="0"/>
                        <a:t>Subtotal (95% CI)</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dirty="0"/>
                        <a:t>80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dirty="0"/>
                        <a:t>200</a:t>
                      </a:r>
                    </a:p>
                    <a:p>
                      <a:pPr algn="ctr"/>
                      <a:r>
                        <a:rPr lang="en-US" sz="800" dirty="0"/>
                        <a:t>200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dirty="0"/>
                        <a:t>39</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dirty="0"/>
                        <a:t>    200</a:t>
                      </a:r>
                    </a:p>
                    <a:p>
                      <a:pPr algn="ctr"/>
                      <a:r>
                        <a:rPr lang="en-US" sz="800" dirty="0"/>
                        <a:t>    200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dirty="0"/>
                        <a:t>2.75 (1.76, 4.32)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schemeClr val="tx2"/>
                          </a:solidFill>
                        </a:rPr>
                        <a:t>2.75 (1.76, 4.32)</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0706130"/>
                  </a:ext>
                </a:extLst>
              </a:tr>
            </a:tbl>
          </a:graphicData>
        </a:graphic>
      </p:graphicFrame>
      <p:grpSp>
        <p:nvGrpSpPr>
          <p:cNvPr id="148482" name="Group 148481">
            <a:extLst>
              <a:ext uri="{FF2B5EF4-FFF2-40B4-BE49-F238E27FC236}">
                <a16:creationId xmlns:a16="http://schemas.microsoft.com/office/drawing/2014/main" id="{8EA06BA6-4BA3-C044-8866-35A208E18AC1}"/>
              </a:ext>
            </a:extLst>
          </p:cNvPr>
          <p:cNvGrpSpPr/>
          <p:nvPr/>
        </p:nvGrpSpPr>
        <p:grpSpPr>
          <a:xfrm>
            <a:off x="3955770" y="1478314"/>
            <a:ext cx="1965895" cy="3368515"/>
            <a:chOff x="4111979" y="2142067"/>
            <a:chExt cx="2621190" cy="4278369"/>
          </a:xfrm>
        </p:grpSpPr>
        <p:cxnSp>
          <p:nvCxnSpPr>
            <p:cNvPr id="63" name="Straight Connector 62">
              <a:extLst>
                <a:ext uri="{FF2B5EF4-FFF2-40B4-BE49-F238E27FC236}">
                  <a16:creationId xmlns:a16="http://schemas.microsoft.com/office/drawing/2014/main" id="{1959A12A-9E4C-6A4C-9DD4-222FBBB7497B}"/>
                </a:ext>
              </a:extLst>
            </p:cNvPr>
            <p:cNvCxnSpPr>
              <a:cxnSpLocks/>
            </p:cNvCxnSpPr>
            <p:nvPr/>
          </p:nvCxnSpPr>
          <p:spPr>
            <a:xfrm>
              <a:off x="5638800" y="3395132"/>
              <a:ext cx="6011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4B9B1FD-B21E-F749-8E00-889A833666B0}"/>
                </a:ext>
              </a:extLst>
            </p:cNvPr>
            <p:cNvCxnSpPr>
              <a:cxnSpLocks/>
            </p:cNvCxnSpPr>
            <p:nvPr/>
          </p:nvCxnSpPr>
          <p:spPr>
            <a:xfrm>
              <a:off x="5731934" y="2602869"/>
              <a:ext cx="8128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E5A42481-3FD6-D34E-ACE9-620BA1DC50B3}"/>
                </a:ext>
              </a:extLst>
            </p:cNvPr>
            <p:cNvGrpSpPr/>
            <p:nvPr/>
          </p:nvGrpSpPr>
          <p:grpSpPr>
            <a:xfrm>
              <a:off x="4111979" y="6070600"/>
              <a:ext cx="2621190" cy="349836"/>
              <a:chOff x="5136444" y="6070600"/>
              <a:chExt cx="2621190" cy="349836"/>
            </a:xfrm>
          </p:grpSpPr>
          <p:cxnSp>
            <p:nvCxnSpPr>
              <p:cNvPr id="5" name="Straight Connector 4">
                <a:extLst>
                  <a:ext uri="{FF2B5EF4-FFF2-40B4-BE49-F238E27FC236}">
                    <a16:creationId xmlns:a16="http://schemas.microsoft.com/office/drawing/2014/main" id="{301FECC0-5B04-414F-931A-A7A3EF1FCD7A}"/>
                  </a:ext>
                </a:extLst>
              </p:cNvPr>
              <p:cNvCxnSpPr/>
              <p:nvPr/>
            </p:nvCxnSpPr>
            <p:spPr>
              <a:xfrm>
                <a:off x="5384800" y="6146800"/>
                <a:ext cx="2167467"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AAB00B79-D6A3-9F49-AF27-582008E36EA3}"/>
                  </a:ext>
                </a:extLst>
              </p:cNvPr>
              <p:cNvGrpSpPr/>
              <p:nvPr/>
            </p:nvGrpSpPr>
            <p:grpSpPr>
              <a:xfrm>
                <a:off x="5136444" y="6146800"/>
                <a:ext cx="2621190" cy="273636"/>
                <a:chOff x="5136444" y="6366933"/>
                <a:chExt cx="2621190" cy="273636"/>
              </a:xfrm>
            </p:grpSpPr>
            <p:sp>
              <p:nvSpPr>
                <p:cNvPr id="6" name="TextBox 5">
                  <a:extLst>
                    <a:ext uri="{FF2B5EF4-FFF2-40B4-BE49-F238E27FC236}">
                      <a16:creationId xmlns:a16="http://schemas.microsoft.com/office/drawing/2014/main" id="{D6AFD772-D66B-E645-9978-3A4993724780}"/>
                    </a:ext>
                  </a:extLst>
                </p:cNvPr>
                <p:cNvSpPr txBox="1"/>
                <p:nvPr/>
              </p:nvSpPr>
              <p:spPr>
                <a:xfrm>
                  <a:off x="5136444" y="6366933"/>
                  <a:ext cx="515525" cy="273636"/>
                </a:xfrm>
                <a:prstGeom prst="rect">
                  <a:avLst/>
                </a:prstGeom>
                <a:noFill/>
              </p:spPr>
              <p:txBody>
                <a:bodyPr wrap="none" rtlCol="0">
                  <a:spAutoFit/>
                </a:bodyPr>
                <a:lstStyle/>
                <a:p>
                  <a:pPr defTabSz="685800"/>
                  <a:r>
                    <a:rPr lang="en-US" sz="800" dirty="0">
                      <a:solidFill>
                        <a:prstClr val="black"/>
                      </a:solidFill>
                      <a:ea typeface="ＭＳ Ｐゴシック" charset="0"/>
                    </a:rPr>
                    <a:t>0.05</a:t>
                  </a:r>
                </a:p>
              </p:txBody>
            </p:sp>
            <p:sp>
              <p:nvSpPr>
                <p:cNvPr id="10" name="TextBox 9">
                  <a:extLst>
                    <a:ext uri="{FF2B5EF4-FFF2-40B4-BE49-F238E27FC236}">
                      <a16:creationId xmlns:a16="http://schemas.microsoft.com/office/drawing/2014/main" id="{4B642C2C-3C76-BF44-B896-1BCDCD1CED5B}"/>
                    </a:ext>
                  </a:extLst>
                </p:cNvPr>
                <p:cNvSpPr txBox="1"/>
                <p:nvPr/>
              </p:nvSpPr>
              <p:spPr>
                <a:xfrm>
                  <a:off x="5648449" y="6366933"/>
                  <a:ext cx="438581" cy="273636"/>
                </a:xfrm>
                <a:prstGeom prst="rect">
                  <a:avLst/>
                </a:prstGeom>
                <a:noFill/>
              </p:spPr>
              <p:txBody>
                <a:bodyPr wrap="none" rtlCol="0">
                  <a:spAutoFit/>
                </a:bodyPr>
                <a:lstStyle/>
                <a:p>
                  <a:pPr defTabSz="685800"/>
                  <a:r>
                    <a:rPr lang="en-US" sz="800" dirty="0">
                      <a:solidFill>
                        <a:prstClr val="black"/>
                      </a:solidFill>
                      <a:ea typeface="ＭＳ Ｐゴシック" charset="0"/>
                    </a:rPr>
                    <a:t>0.2</a:t>
                  </a:r>
                </a:p>
              </p:txBody>
            </p:sp>
            <p:sp>
              <p:nvSpPr>
                <p:cNvPr id="11" name="TextBox 10">
                  <a:extLst>
                    <a:ext uri="{FF2B5EF4-FFF2-40B4-BE49-F238E27FC236}">
                      <a16:creationId xmlns:a16="http://schemas.microsoft.com/office/drawing/2014/main" id="{66130B0C-D2A6-B04C-A450-6333C6A63BF2}"/>
                    </a:ext>
                  </a:extLst>
                </p:cNvPr>
                <p:cNvSpPr txBox="1"/>
                <p:nvPr/>
              </p:nvSpPr>
              <p:spPr>
                <a:xfrm>
                  <a:off x="6296372" y="6366933"/>
                  <a:ext cx="323165" cy="273636"/>
                </a:xfrm>
                <a:prstGeom prst="rect">
                  <a:avLst/>
                </a:prstGeom>
                <a:noFill/>
              </p:spPr>
              <p:txBody>
                <a:bodyPr wrap="none" rtlCol="0">
                  <a:spAutoFit/>
                </a:bodyPr>
                <a:lstStyle/>
                <a:p>
                  <a:pPr defTabSz="685800"/>
                  <a:r>
                    <a:rPr lang="en-US" sz="800" dirty="0">
                      <a:solidFill>
                        <a:prstClr val="black"/>
                      </a:solidFill>
                      <a:ea typeface="ＭＳ Ｐゴシック" charset="0"/>
                    </a:rPr>
                    <a:t>1</a:t>
                  </a:r>
                </a:p>
              </p:txBody>
            </p:sp>
            <p:sp>
              <p:nvSpPr>
                <p:cNvPr id="12" name="TextBox 11">
                  <a:extLst>
                    <a:ext uri="{FF2B5EF4-FFF2-40B4-BE49-F238E27FC236}">
                      <a16:creationId xmlns:a16="http://schemas.microsoft.com/office/drawing/2014/main" id="{59446BC1-9EAE-3D47-9094-DA3B4C68DB79}"/>
                    </a:ext>
                  </a:extLst>
                </p:cNvPr>
                <p:cNvSpPr txBox="1"/>
                <p:nvPr/>
              </p:nvSpPr>
              <p:spPr>
                <a:xfrm>
                  <a:off x="6881761" y="6366933"/>
                  <a:ext cx="323165" cy="273636"/>
                </a:xfrm>
                <a:prstGeom prst="rect">
                  <a:avLst/>
                </a:prstGeom>
                <a:noFill/>
              </p:spPr>
              <p:txBody>
                <a:bodyPr wrap="none" rtlCol="0">
                  <a:spAutoFit/>
                </a:bodyPr>
                <a:lstStyle/>
                <a:p>
                  <a:pPr defTabSz="685800"/>
                  <a:r>
                    <a:rPr lang="en-US" sz="800" dirty="0">
                      <a:solidFill>
                        <a:prstClr val="black"/>
                      </a:solidFill>
                      <a:ea typeface="ＭＳ Ｐゴシック" charset="0"/>
                    </a:rPr>
                    <a:t>5</a:t>
                  </a:r>
                </a:p>
              </p:txBody>
            </p:sp>
            <p:sp>
              <p:nvSpPr>
                <p:cNvPr id="13" name="TextBox 12">
                  <a:extLst>
                    <a:ext uri="{FF2B5EF4-FFF2-40B4-BE49-F238E27FC236}">
                      <a16:creationId xmlns:a16="http://schemas.microsoft.com/office/drawing/2014/main" id="{09837AD7-1161-9048-BA96-7BE4152F0E67}"/>
                    </a:ext>
                  </a:extLst>
                </p:cNvPr>
                <p:cNvSpPr txBox="1"/>
                <p:nvPr/>
              </p:nvSpPr>
              <p:spPr>
                <a:xfrm>
                  <a:off x="7357525" y="6366933"/>
                  <a:ext cx="400109" cy="273636"/>
                </a:xfrm>
                <a:prstGeom prst="rect">
                  <a:avLst/>
                </a:prstGeom>
                <a:noFill/>
              </p:spPr>
              <p:txBody>
                <a:bodyPr wrap="none" rtlCol="0">
                  <a:spAutoFit/>
                </a:bodyPr>
                <a:lstStyle/>
                <a:p>
                  <a:pPr defTabSz="685800"/>
                  <a:r>
                    <a:rPr lang="en-US" sz="800" dirty="0">
                      <a:solidFill>
                        <a:prstClr val="black"/>
                      </a:solidFill>
                      <a:ea typeface="ＭＳ Ｐゴシック" charset="0"/>
                    </a:rPr>
                    <a:t>20</a:t>
                  </a:r>
                </a:p>
              </p:txBody>
            </p:sp>
          </p:grpSp>
          <p:grpSp>
            <p:nvGrpSpPr>
              <p:cNvPr id="15" name="Group 14">
                <a:extLst>
                  <a:ext uri="{FF2B5EF4-FFF2-40B4-BE49-F238E27FC236}">
                    <a16:creationId xmlns:a16="http://schemas.microsoft.com/office/drawing/2014/main" id="{24B835A1-2F67-A642-A3C3-3C29F81D380E}"/>
                  </a:ext>
                </a:extLst>
              </p:cNvPr>
              <p:cNvGrpSpPr/>
              <p:nvPr/>
            </p:nvGrpSpPr>
            <p:grpSpPr>
              <a:xfrm>
                <a:off x="5384800" y="6070600"/>
                <a:ext cx="2167467" cy="127000"/>
                <a:chOff x="5384800" y="6070600"/>
                <a:chExt cx="2167467" cy="127000"/>
              </a:xfrm>
            </p:grpSpPr>
            <p:cxnSp>
              <p:nvCxnSpPr>
                <p:cNvPr id="14" name="Straight Connector 13">
                  <a:extLst>
                    <a:ext uri="{FF2B5EF4-FFF2-40B4-BE49-F238E27FC236}">
                      <a16:creationId xmlns:a16="http://schemas.microsoft.com/office/drawing/2014/main" id="{73B93E05-113A-D14A-8346-68F818326EC6}"/>
                    </a:ext>
                  </a:extLst>
                </p:cNvPr>
                <p:cNvCxnSpPr>
                  <a:cxnSpLocks/>
                </p:cNvCxnSpPr>
                <p:nvPr/>
              </p:nvCxnSpPr>
              <p:spPr>
                <a:xfrm>
                  <a:off x="5384800" y="6070600"/>
                  <a:ext cx="0" cy="127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5E9E40A-CFB6-9346-97E2-ED4F20145E5E}"/>
                    </a:ext>
                  </a:extLst>
                </p:cNvPr>
                <p:cNvCxnSpPr>
                  <a:cxnSpLocks/>
                </p:cNvCxnSpPr>
                <p:nvPr/>
              </p:nvCxnSpPr>
              <p:spPr>
                <a:xfrm>
                  <a:off x="5867400" y="6070600"/>
                  <a:ext cx="0" cy="127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86B0463-FC48-744E-A53B-911B280FE7A0}"/>
                    </a:ext>
                  </a:extLst>
                </p:cNvPr>
                <p:cNvCxnSpPr>
                  <a:cxnSpLocks/>
                </p:cNvCxnSpPr>
                <p:nvPr/>
              </p:nvCxnSpPr>
              <p:spPr>
                <a:xfrm>
                  <a:off x="7044268" y="6070600"/>
                  <a:ext cx="0" cy="127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F54D57-099D-2C4A-9F36-830AF06D86FE}"/>
                    </a:ext>
                  </a:extLst>
                </p:cNvPr>
                <p:cNvCxnSpPr>
                  <a:cxnSpLocks/>
                </p:cNvCxnSpPr>
                <p:nvPr/>
              </p:nvCxnSpPr>
              <p:spPr>
                <a:xfrm>
                  <a:off x="7552267" y="6070600"/>
                  <a:ext cx="0" cy="127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cxnSp>
          <p:nvCxnSpPr>
            <p:cNvPr id="26" name="Straight Connector 25">
              <a:extLst>
                <a:ext uri="{FF2B5EF4-FFF2-40B4-BE49-F238E27FC236}">
                  <a16:creationId xmlns:a16="http://schemas.microsoft.com/office/drawing/2014/main" id="{D22B51DE-49EF-D54A-8A20-69C08A6AB17B}"/>
                </a:ext>
              </a:extLst>
            </p:cNvPr>
            <p:cNvCxnSpPr>
              <a:cxnSpLocks/>
              <a:endCxn id="11" idx="0"/>
            </p:cNvCxnSpPr>
            <p:nvPr/>
          </p:nvCxnSpPr>
          <p:spPr>
            <a:xfrm>
              <a:off x="5396304" y="2142067"/>
              <a:ext cx="37191" cy="4004732"/>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734651E-D878-0044-8E7B-275688108F65}"/>
                </a:ext>
              </a:extLst>
            </p:cNvPr>
            <p:cNvCxnSpPr>
              <a:cxnSpLocks/>
            </p:cNvCxnSpPr>
            <p:nvPr/>
          </p:nvCxnSpPr>
          <p:spPr>
            <a:xfrm>
              <a:off x="5731936" y="2432941"/>
              <a:ext cx="6011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3415B4AC-F4D5-504C-9D1F-04D1457B893C}"/>
                </a:ext>
              </a:extLst>
            </p:cNvPr>
            <p:cNvSpPr/>
            <p:nvPr/>
          </p:nvSpPr>
          <p:spPr>
            <a:xfrm>
              <a:off x="5960534" y="2365209"/>
              <a:ext cx="135466" cy="13546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7" name="Rectangle 36">
              <a:extLst>
                <a:ext uri="{FF2B5EF4-FFF2-40B4-BE49-F238E27FC236}">
                  <a16:creationId xmlns:a16="http://schemas.microsoft.com/office/drawing/2014/main" id="{8FA54F4E-8B95-2B42-B95A-51D585A4F8A6}"/>
                </a:ext>
              </a:extLst>
            </p:cNvPr>
            <p:cNvSpPr/>
            <p:nvPr/>
          </p:nvSpPr>
          <p:spPr>
            <a:xfrm>
              <a:off x="6485469" y="2569004"/>
              <a:ext cx="59267" cy="5926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9" name="Diamond 38">
              <a:extLst>
                <a:ext uri="{FF2B5EF4-FFF2-40B4-BE49-F238E27FC236}">
                  <a16:creationId xmlns:a16="http://schemas.microsoft.com/office/drawing/2014/main" id="{B8BBC7C3-6EBE-2C4A-860C-4AC27EAC2396}"/>
                </a:ext>
              </a:extLst>
            </p:cNvPr>
            <p:cNvSpPr/>
            <p:nvPr/>
          </p:nvSpPr>
          <p:spPr>
            <a:xfrm>
              <a:off x="5850469" y="2677091"/>
              <a:ext cx="524933" cy="110066"/>
            </a:xfrm>
            <a:prstGeom prst="diamon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42" name="Rectangle 41">
              <a:extLst>
                <a:ext uri="{FF2B5EF4-FFF2-40B4-BE49-F238E27FC236}">
                  <a16:creationId xmlns:a16="http://schemas.microsoft.com/office/drawing/2014/main" id="{998F9967-ECF6-2D40-A215-9EB0832F99A6}"/>
                </a:ext>
              </a:extLst>
            </p:cNvPr>
            <p:cNvSpPr/>
            <p:nvPr/>
          </p:nvSpPr>
          <p:spPr>
            <a:xfrm>
              <a:off x="5884336" y="3335869"/>
              <a:ext cx="118534" cy="11853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cxnSp>
          <p:nvCxnSpPr>
            <p:cNvPr id="43" name="Straight Connector 42">
              <a:extLst>
                <a:ext uri="{FF2B5EF4-FFF2-40B4-BE49-F238E27FC236}">
                  <a16:creationId xmlns:a16="http://schemas.microsoft.com/office/drawing/2014/main" id="{5B731C1E-9BA6-1F46-9F82-0163192AF2B0}"/>
                </a:ext>
              </a:extLst>
            </p:cNvPr>
            <p:cNvCxnSpPr>
              <a:cxnSpLocks/>
            </p:cNvCxnSpPr>
            <p:nvPr/>
          </p:nvCxnSpPr>
          <p:spPr>
            <a:xfrm>
              <a:off x="5147735" y="3522135"/>
              <a:ext cx="13631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5489DF3B-1461-BD40-8491-F434B51B5F4C}"/>
                </a:ext>
              </a:extLst>
            </p:cNvPr>
            <p:cNvSpPr/>
            <p:nvPr/>
          </p:nvSpPr>
          <p:spPr>
            <a:xfrm>
              <a:off x="5808135" y="3479802"/>
              <a:ext cx="59267" cy="5926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47" name="Diamond 46">
              <a:extLst>
                <a:ext uri="{FF2B5EF4-FFF2-40B4-BE49-F238E27FC236}">
                  <a16:creationId xmlns:a16="http://schemas.microsoft.com/office/drawing/2014/main" id="{AA7BBB28-470B-3E44-9F9E-7E1B5185ECCA}"/>
                </a:ext>
              </a:extLst>
            </p:cNvPr>
            <p:cNvSpPr/>
            <p:nvPr/>
          </p:nvSpPr>
          <p:spPr>
            <a:xfrm>
              <a:off x="5681134" y="3606114"/>
              <a:ext cx="524933" cy="110066"/>
            </a:xfrm>
            <a:prstGeom prst="diamon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cxnSp>
          <p:nvCxnSpPr>
            <p:cNvPr id="48" name="Straight Connector 47">
              <a:extLst>
                <a:ext uri="{FF2B5EF4-FFF2-40B4-BE49-F238E27FC236}">
                  <a16:creationId xmlns:a16="http://schemas.microsoft.com/office/drawing/2014/main" id="{5D7C099F-1E3B-2D4F-A41B-AC7950328F88}"/>
                </a:ext>
              </a:extLst>
            </p:cNvPr>
            <p:cNvCxnSpPr>
              <a:cxnSpLocks/>
            </p:cNvCxnSpPr>
            <p:nvPr/>
          </p:nvCxnSpPr>
          <p:spPr>
            <a:xfrm>
              <a:off x="5410200" y="4157137"/>
              <a:ext cx="28786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7FC25639-B6B0-C142-A35F-8501D68B1F82}"/>
                </a:ext>
              </a:extLst>
            </p:cNvPr>
            <p:cNvSpPr/>
            <p:nvPr/>
          </p:nvSpPr>
          <p:spPr>
            <a:xfrm>
              <a:off x="5486400" y="4089404"/>
              <a:ext cx="135467" cy="13546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51" name="Diamond 50">
              <a:extLst>
                <a:ext uri="{FF2B5EF4-FFF2-40B4-BE49-F238E27FC236}">
                  <a16:creationId xmlns:a16="http://schemas.microsoft.com/office/drawing/2014/main" id="{3E6A9F4F-5083-2649-A6AF-5F6AF8176F2E}"/>
                </a:ext>
              </a:extLst>
            </p:cNvPr>
            <p:cNvSpPr/>
            <p:nvPr/>
          </p:nvSpPr>
          <p:spPr>
            <a:xfrm>
              <a:off x="5401735" y="4266346"/>
              <a:ext cx="287868" cy="110067"/>
            </a:xfrm>
            <a:prstGeom prst="diamon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cxnSp>
          <p:nvCxnSpPr>
            <p:cNvPr id="52" name="Straight Connector 51">
              <a:extLst>
                <a:ext uri="{FF2B5EF4-FFF2-40B4-BE49-F238E27FC236}">
                  <a16:creationId xmlns:a16="http://schemas.microsoft.com/office/drawing/2014/main" id="{F9C8FC9D-FF5D-1A47-BADB-FAE6FA8BCDB6}"/>
                </a:ext>
              </a:extLst>
            </p:cNvPr>
            <p:cNvCxnSpPr>
              <a:cxnSpLocks/>
            </p:cNvCxnSpPr>
            <p:nvPr/>
          </p:nvCxnSpPr>
          <p:spPr>
            <a:xfrm>
              <a:off x="5384801" y="4816678"/>
              <a:ext cx="6604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4876DAC9-0A37-A042-9EC7-4E8D28F096EF}"/>
                </a:ext>
              </a:extLst>
            </p:cNvPr>
            <p:cNvSpPr/>
            <p:nvPr/>
          </p:nvSpPr>
          <p:spPr>
            <a:xfrm>
              <a:off x="5698069" y="4782810"/>
              <a:ext cx="84667" cy="9313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cxnSp>
          <p:nvCxnSpPr>
            <p:cNvPr id="55" name="Straight Connector 54">
              <a:extLst>
                <a:ext uri="{FF2B5EF4-FFF2-40B4-BE49-F238E27FC236}">
                  <a16:creationId xmlns:a16="http://schemas.microsoft.com/office/drawing/2014/main" id="{CEC2BEC9-8AD0-6F4D-AEEF-7F436D20C8C3}"/>
                </a:ext>
              </a:extLst>
            </p:cNvPr>
            <p:cNvCxnSpPr>
              <a:cxnSpLocks/>
            </p:cNvCxnSpPr>
            <p:nvPr/>
          </p:nvCxnSpPr>
          <p:spPr>
            <a:xfrm>
              <a:off x="5520268" y="4956679"/>
              <a:ext cx="7366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DA7D98CB-1EDF-5748-B0C9-D4D33AA416E8}"/>
                </a:ext>
              </a:extLst>
            </p:cNvPr>
            <p:cNvSpPr/>
            <p:nvPr/>
          </p:nvSpPr>
          <p:spPr>
            <a:xfrm>
              <a:off x="5850469" y="4931278"/>
              <a:ext cx="59267" cy="5926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58" name="Diamond 57">
              <a:extLst>
                <a:ext uri="{FF2B5EF4-FFF2-40B4-BE49-F238E27FC236}">
                  <a16:creationId xmlns:a16="http://schemas.microsoft.com/office/drawing/2014/main" id="{F4D82E14-2BD5-7045-8E4B-EB8582ABFF1F}"/>
                </a:ext>
              </a:extLst>
            </p:cNvPr>
            <p:cNvSpPr/>
            <p:nvPr/>
          </p:nvSpPr>
          <p:spPr>
            <a:xfrm>
              <a:off x="5528735" y="5069132"/>
              <a:ext cx="524933" cy="110066"/>
            </a:xfrm>
            <a:prstGeom prst="diamon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cxnSp>
          <p:nvCxnSpPr>
            <p:cNvPr id="59" name="Straight Connector 58">
              <a:extLst>
                <a:ext uri="{FF2B5EF4-FFF2-40B4-BE49-F238E27FC236}">
                  <a16:creationId xmlns:a16="http://schemas.microsoft.com/office/drawing/2014/main" id="{2B79C7ED-45BC-1445-A559-FE0010EDE568}"/>
                </a:ext>
              </a:extLst>
            </p:cNvPr>
            <p:cNvCxnSpPr>
              <a:cxnSpLocks/>
            </p:cNvCxnSpPr>
            <p:nvPr/>
          </p:nvCxnSpPr>
          <p:spPr>
            <a:xfrm>
              <a:off x="5655734" y="5630336"/>
              <a:ext cx="33866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Rectangle 60">
              <a:extLst>
                <a:ext uri="{FF2B5EF4-FFF2-40B4-BE49-F238E27FC236}">
                  <a16:creationId xmlns:a16="http://schemas.microsoft.com/office/drawing/2014/main" id="{9E7C529D-8D4E-AC40-B0F9-52F344DE1CA8}"/>
                </a:ext>
              </a:extLst>
            </p:cNvPr>
            <p:cNvSpPr/>
            <p:nvPr/>
          </p:nvSpPr>
          <p:spPr>
            <a:xfrm>
              <a:off x="5748868" y="5562603"/>
              <a:ext cx="135467" cy="13546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62" name="Diamond 61">
              <a:extLst>
                <a:ext uri="{FF2B5EF4-FFF2-40B4-BE49-F238E27FC236}">
                  <a16:creationId xmlns:a16="http://schemas.microsoft.com/office/drawing/2014/main" id="{187D769E-4350-384A-9498-13967D47CF73}"/>
                </a:ext>
              </a:extLst>
            </p:cNvPr>
            <p:cNvSpPr/>
            <p:nvPr/>
          </p:nvSpPr>
          <p:spPr>
            <a:xfrm>
              <a:off x="5647269" y="5722611"/>
              <a:ext cx="321733" cy="110067"/>
            </a:xfrm>
            <a:prstGeom prst="diamon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endParaRPr>
            </a:p>
          </p:txBody>
        </p:sp>
      </p:grpSp>
      <p:sp>
        <p:nvSpPr>
          <p:cNvPr id="148485" name="TextBox 148484">
            <a:extLst>
              <a:ext uri="{FF2B5EF4-FFF2-40B4-BE49-F238E27FC236}">
                <a16:creationId xmlns:a16="http://schemas.microsoft.com/office/drawing/2014/main" id="{1902752B-6DAC-8746-967F-640CCF4DDECB}"/>
              </a:ext>
            </a:extLst>
          </p:cNvPr>
          <p:cNvSpPr txBox="1"/>
          <p:nvPr/>
        </p:nvSpPr>
        <p:spPr>
          <a:xfrm>
            <a:off x="4882208" y="1107242"/>
            <a:ext cx="732893" cy="338554"/>
          </a:xfrm>
          <a:prstGeom prst="rect">
            <a:avLst/>
          </a:prstGeom>
          <a:noFill/>
        </p:spPr>
        <p:txBody>
          <a:bodyPr wrap="none" rtlCol="0">
            <a:spAutoFit/>
          </a:bodyPr>
          <a:lstStyle/>
          <a:p>
            <a:pPr algn="ctr" defTabSz="685800"/>
            <a:r>
              <a:rPr lang="en-US" sz="800" b="1" dirty="0">
                <a:ea typeface="ＭＳ Ｐゴシック" charset="0"/>
              </a:rPr>
              <a:t>Odds Ratio</a:t>
            </a:r>
          </a:p>
          <a:p>
            <a:pPr algn="ctr" defTabSz="685800"/>
            <a:r>
              <a:rPr lang="en-US" sz="800" b="1" dirty="0">
                <a:ea typeface="ＭＳ Ｐゴシック" charset="0"/>
              </a:rPr>
              <a:t>(95% CI)</a:t>
            </a:r>
          </a:p>
        </p:txBody>
      </p:sp>
      <p:sp>
        <p:nvSpPr>
          <p:cNvPr id="148486" name="TextBox 148485">
            <a:extLst>
              <a:ext uri="{FF2B5EF4-FFF2-40B4-BE49-F238E27FC236}">
                <a16:creationId xmlns:a16="http://schemas.microsoft.com/office/drawing/2014/main" id="{33207A2D-2D07-DB4A-891B-EF2FF09DEA03}"/>
              </a:ext>
            </a:extLst>
          </p:cNvPr>
          <p:cNvSpPr txBox="1"/>
          <p:nvPr/>
        </p:nvSpPr>
        <p:spPr>
          <a:xfrm>
            <a:off x="6169966" y="1859880"/>
            <a:ext cx="2448614" cy="954107"/>
          </a:xfrm>
          <a:prstGeom prst="rect">
            <a:avLst/>
          </a:prstGeom>
          <a:noFill/>
        </p:spPr>
        <p:txBody>
          <a:bodyPr wrap="square" rtlCol="0">
            <a:spAutoFit/>
          </a:bodyPr>
          <a:lstStyle/>
          <a:p>
            <a:pPr algn="ctr" defTabSz="685800"/>
            <a:r>
              <a:rPr lang="en-US" sz="1400" dirty="0">
                <a:ea typeface="ＭＳ Ｐゴシック" charset="0"/>
              </a:rPr>
              <a:t>Effect size was positive for all treatments except certolizumab pegol </a:t>
            </a:r>
            <a:br>
              <a:rPr lang="en-US" sz="1400" dirty="0">
                <a:ea typeface="ＭＳ Ｐゴシック" charset="0"/>
              </a:rPr>
            </a:br>
            <a:r>
              <a:rPr lang="en-US" sz="1400" dirty="0">
                <a:ea typeface="ＭＳ Ｐゴシック" charset="0"/>
              </a:rPr>
              <a:t>(compared to control) </a:t>
            </a:r>
          </a:p>
        </p:txBody>
      </p:sp>
      <p:sp>
        <p:nvSpPr>
          <p:cNvPr id="53" name="TextBox 52">
            <a:extLst>
              <a:ext uri="{FF2B5EF4-FFF2-40B4-BE49-F238E27FC236}">
                <a16:creationId xmlns:a16="http://schemas.microsoft.com/office/drawing/2014/main" id="{7CFDAB99-5F54-A840-8A6E-17E29249550A}"/>
              </a:ext>
            </a:extLst>
          </p:cNvPr>
          <p:cNvSpPr txBox="1"/>
          <p:nvPr/>
        </p:nvSpPr>
        <p:spPr>
          <a:xfrm>
            <a:off x="3970722" y="4774268"/>
            <a:ext cx="941284" cy="230832"/>
          </a:xfrm>
          <a:prstGeom prst="rect">
            <a:avLst/>
          </a:prstGeom>
          <a:noFill/>
        </p:spPr>
        <p:txBody>
          <a:bodyPr wrap="none" rtlCol="0">
            <a:spAutoFit/>
          </a:bodyPr>
          <a:lstStyle/>
          <a:p>
            <a:pPr algn="ctr" defTabSz="685800"/>
            <a:r>
              <a:rPr lang="en-US" sz="900" dirty="0">
                <a:solidFill>
                  <a:prstClr val="black"/>
                </a:solidFill>
                <a:ea typeface="ＭＳ Ｐゴシック" charset="0"/>
              </a:rPr>
              <a:t>Favors Control</a:t>
            </a:r>
          </a:p>
        </p:txBody>
      </p:sp>
      <p:sp>
        <p:nvSpPr>
          <p:cNvPr id="56" name="TextBox 55">
            <a:extLst>
              <a:ext uri="{FF2B5EF4-FFF2-40B4-BE49-F238E27FC236}">
                <a16:creationId xmlns:a16="http://schemas.microsoft.com/office/drawing/2014/main" id="{BAE0377B-F4BB-304F-8755-987C9E220EE5}"/>
              </a:ext>
            </a:extLst>
          </p:cNvPr>
          <p:cNvSpPr txBox="1"/>
          <p:nvPr/>
        </p:nvSpPr>
        <p:spPr>
          <a:xfrm>
            <a:off x="4842296" y="4774268"/>
            <a:ext cx="1242648" cy="230832"/>
          </a:xfrm>
          <a:prstGeom prst="rect">
            <a:avLst/>
          </a:prstGeom>
          <a:noFill/>
        </p:spPr>
        <p:txBody>
          <a:bodyPr wrap="none" rtlCol="0">
            <a:spAutoFit/>
          </a:bodyPr>
          <a:lstStyle/>
          <a:p>
            <a:pPr algn="ctr" defTabSz="685800"/>
            <a:r>
              <a:rPr lang="en-US" sz="900" dirty="0">
                <a:solidFill>
                  <a:prstClr val="black"/>
                </a:solidFill>
                <a:ea typeface="ＭＳ Ｐゴシック" charset="0"/>
              </a:rPr>
              <a:t>Favors Experimental</a:t>
            </a:r>
          </a:p>
        </p:txBody>
      </p:sp>
      <p:sp>
        <p:nvSpPr>
          <p:cNvPr id="3" name="Rectangle 2">
            <a:extLst>
              <a:ext uri="{FF2B5EF4-FFF2-40B4-BE49-F238E27FC236}">
                <a16:creationId xmlns:a16="http://schemas.microsoft.com/office/drawing/2014/main" id="{93AF9BFA-8C8D-BC49-BE54-F611CD2E9086}"/>
              </a:ext>
            </a:extLst>
          </p:cNvPr>
          <p:cNvSpPr/>
          <p:nvPr/>
        </p:nvSpPr>
        <p:spPr>
          <a:xfrm>
            <a:off x="5771624" y="3061182"/>
            <a:ext cx="3105149" cy="646331"/>
          </a:xfrm>
          <a:prstGeom prst="rect">
            <a:avLst/>
          </a:prstGeom>
        </p:spPr>
        <p:txBody>
          <a:bodyPr wrap="square">
            <a:spAutoFit/>
          </a:bodyPr>
          <a:lstStyle/>
          <a:p>
            <a:pPr algn="ctr"/>
            <a:r>
              <a:rPr lang="en-US" i="1" dirty="0">
                <a:solidFill>
                  <a:schemeClr val="accent1"/>
                </a:solidFill>
              </a:rPr>
              <a:t>Caution applying systematic reviews to practice!</a:t>
            </a:r>
          </a:p>
        </p:txBody>
      </p:sp>
    </p:spTree>
    <p:extLst>
      <p:ext uri="{BB962C8B-B14F-4D97-AF65-F5344CB8AC3E}">
        <p14:creationId xmlns:p14="http://schemas.microsoft.com/office/powerpoint/2010/main" val="195291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350" y="1000547"/>
            <a:ext cx="6042567" cy="406265"/>
          </a:xfrm>
        </p:spPr>
        <p:txBody>
          <a:bodyPr/>
          <a:lstStyle/>
          <a:p>
            <a:r>
              <a:rPr lang="en-US" sz="2400" dirty="0"/>
              <a:t>Aline Charabaty, MD, AGAF </a:t>
            </a:r>
          </a:p>
        </p:txBody>
      </p:sp>
      <p:sp>
        <p:nvSpPr>
          <p:cNvPr id="3" name="Subtitle 2"/>
          <p:cNvSpPr>
            <a:spLocks noGrp="1"/>
          </p:cNvSpPr>
          <p:nvPr>
            <p:ph type="body" sz="quarter" idx="10"/>
          </p:nvPr>
        </p:nvSpPr>
        <p:spPr>
          <a:xfrm>
            <a:off x="2557220" y="1583294"/>
            <a:ext cx="6297855" cy="1779588"/>
          </a:xfrm>
        </p:spPr>
        <p:txBody>
          <a:bodyPr/>
          <a:lstStyle/>
          <a:p>
            <a:pPr>
              <a:spcBef>
                <a:spcPts val="300"/>
              </a:spcBef>
            </a:pPr>
            <a:r>
              <a:rPr lang="en-US" sz="2000" dirty="0"/>
              <a:t>Assistant Professor of Medicine</a:t>
            </a:r>
          </a:p>
          <a:p>
            <a:pPr>
              <a:spcBef>
                <a:spcPts val="300"/>
              </a:spcBef>
            </a:pPr>
            <a:r>
              <a:rPr lang="en-US" sz="2000" dirty="0"/>
              <a:t>Johns Hopkins School of Medicine </a:t>
            </a:r>
          </a:p>
          <a:p>
            <a:pPr>
              <a:spcBef>
                <a:spcPts val="300"/>
              </a:spcBef>
            </a:pPr>
            <a:r>
              <a:rPr lang="en-US" sz="2000" dirty="0"/>
              <a:t>Clinical Director of Gastroenterology</a:t>
            </a:r>
          </a:p>
          <a:p>
            <a:pPr>
              <a:spcBef>
                <a:spcPts val="300"/>
              </a:spcBef>
            </a:pPr>
            <a:r>
              <a:rPr lang="en-US" sz="2000" dirty="0"/>
              <a:t>Director, Inflammatory Bowel Disease Center</a:t>
            </a:r>
          </a:p>
          <a:p>
            <a:pPr>
              <a:spcBef>
                <a:spcPts val="300"/>
              </a:spcBef>
            </a:pPr>
            <a:r>
              <a:rPr lang="en-US" sz="2000" dirty="0"/>
              <a:t>Johns Hopkins - Sibley Memorial Hospital</a:t>
            </a:r>
          </a:p>
          <a:p>
            <a:pPr>
              <a:spcBef>
                <a:spcPts val="300"/>
              </a:spcBef>
            </a:pPr>
            <a:r>
              <a:rPr lang="en-US" sz="2000" dirty="0"/>
              <a:t>Washington, DC</a:t>
            </a:r>
          </a:p>
          <a:p>
            <a:pPr>
              <a:spcBef>
                <a:spcPts val="300"/>
              </a:spcBef>
            </a:pPr>
            <a:r>
              <a:rPr lang="en-US" sz="2000" dirty="0"/>
              <a:t>@DCharabaty</a:t>
            </a:r>
          </a:p>
          <a:p>
            <a:pPr>
              <a:spcBef>
                <a:spcPts val="300"/>
              </a:spcBef>
            </a:pPr>
            <a:r>
              <a:rPr lang="en-US" sz="2000" dirty="0"/>
              <a:t> </a:t>
            </a:r>
          </a:p>
        </p:txBody>
      </p:sp>
    </p:spTree>
    <p:extLst>
      <p:ext uri="{BB962C8B-B14F-4D97-AF65-F5344CB8AC3E}">
        <p14:creationId xmlns:p14="http://schemas.microsoft.com/office/powerpoint/2010/main" val="87738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56F9ED5-39E0-BD4E-8259-877FB1CF7BAF}"/>
              </a:ext>
            </a:extLst>
          </p:cNvPr>
          <p:cNvSpPr>
            <a:spLocks noGrp="1"/>
          </p:cNvSpPr>
          <p:nvPr>
            <p:ph type="title"/>
          </p:nvPr>
        </p:nvSpPr>
        <p:spPr>
          <a:xfrm>
            <a:off x="312739" y="223938"/>
            <a:ext cx="7294292" cy="458587"/>
          </a:xfrm>
        </p:spPr>
        <p:txBody>
          <a:bodyPr/>
          <a:lstStyle/>
          <a:p>
            <a:r>
              <a:rPr lang="en-US" sz="2800" dirty="0"/>
              <a:t>Early Anti-TNF: Decrease in Corticosteroid Use</a:t>
            </a:r>
          </a:p>
        </p:txBody>
      </p:sp>
      <p:sp>
        <p:nvSpPr>
          <p:cNvPr id="13" name="Content Placeholder 12">
            <a:extLst>
              <a:ext uri="{FF2B5EF4-FFF2-40B4-BE49-F238E27FC236}">
                <a16:creationId xmlns:a16="http://schemas.microsoft.com/office/drawing/2014/main" id="{29CB1A6A-857C-DC49-A3F1-40A17EE3A618}"/>
              </a:ext>
            </a:extLst>
          </p:cNvPr>
          <p:cNvSpPr>
            <a:spLocks noGrp="1"/>
          </p:cNvSpPr>
          <p:nvPr>
            <p:ph idx="1"/>
          </p:nvPr>
        </p:nvSpPr>
        <p:spPr>
          <a:xfrm>
            <a:off x="301922" y="1253732"/>
            <a:ext cx="2744495" cy="2646878"/>
          </a:xfrm>
        </p:spPr>
        <p:txBody>
          <a:bodyPr/>
          <a:lstStyle/>
          <a:p>
            <a:pPr>
              <a:spcBef>
                <a:spcPts val="600"/>
              </a:spcBef>
              <a:spcAft>
                <a:spcPts val="1200"/>
              </a:spcAft>
            </a:pPr>
            <a:r>
              <a:rPr lang="en-US" sz="2000" dirty="0"/>
              <a:t>Claims data assessment of </a:t>
            </a:r>
            <a:br>
              <a:rPr lang="en-US" sz="2000" dirty="0"/>
            </a:br>
            <a:r>
              <a:rPr lang="en-US" sz="2000" dirty="0"/>
              <a:t>&gt; 3,700 patients</a:t>
            </a:r>
          </a:p>
          <a:p>
            <a:pPr>
              <a:spcBef>
                <a:spcPts val="600"/>
              </a:spcBef>
            </a:pPr>
            <a:r>
              <a:rPr lang="en-US" sz="2000" dirty="0"/>
              <a:t>Three groups</a:t>
            </a:r>
          </a:p>
          <a:p>
            <a:pPr marL="630238" lvl="1" indent="-227013">
              <a:spcBef>
                <a:spcPts val="600"/>
              </a:spcBef>
            </a:pPr>
            <a:r>
              <a:rPr lang="en-US" sz="1600" dirty="0"/>
              <a:t>Anti-TNF w/in 30days</a:t>
            </a:r>
          </a:p>
          <a:p>
            <a:pPr marL="630238" lvl="1" indent="-227013">
              <a:spcBef>
                <a:spcPts val="600"/>
              </a:spcBef>
            </a:pPr>
            <a:r>
              <a:rPr lang="en-US" sz="1600" dirty="0"/>
              <a:t>Immunosuppressant to anti-TNF</a:t>
            </a:r>
          </a:p>
          <a:p>
            <a:pPr marL="630238" lvl="1" indent="-227013">
              <a:spcBef>
                <a:spcPts val="600"/>
              </a:spcBef>
            </a:pPr>
            <a:r>
              <a:rPr lang="en-US" sz="1600" dirty="0"/>
              <a:t>Step-up from 5-ASA and/or corticosteroids </a:t>
            </a:r>
          </a:p>
        </p:txBody>
      </p:sp>
      <p:sp>
        <p:nvSpPr>
          <p:cNvPr id="11" name="Text Placeholder 10">
            <a:extLst>
              <a:ext uri="{FF2B5EF4-FFF2-40B4-BE49-F238E27FC236}">
                <a16:creationId xmlns:a16="http://schemas.microsoft.com/office/drawing/2014/main" id="{5E5B76DA-0C92-A842-8565-F542C4769E72}"/>
              </a:ext>
            </a:extLst>
          </p:cNvPr>
          <p:cNvSpPr>
            <a:spLocks noGrp="1"/>
          </p:cNvSpPr>
          <p:nvPr>
            <p:ph type="body" sz="quarter" idx="10"/>
          </p:nvPr>
        </p:nvSpPr>
        <p:spPr>
          <a:xfrm>
            <a:off x="0" y="4489475"/>
            <a:ext cx="9144000" cy="654025"/>
          </a:xfrm>
        </p:spPr>
        <p:txBody>
          <a:bodyPr/>
          <a:lstStyle/>
          <a:p>
            <a:r>
              <a:rPr lang="en-US" dirty="0"/>
              <a:t>*</a:t>
            </a:r>
            <a:r>
              <a:rPr lang="en-US" i="1" dirty="0"/>
              <a:t>p</a:t>
            </a:r>
            <a:r>
              <a:rPr lang="en-US" dirty="0"/>
              <a:t> &lt; .05 for early anti-TNF groups vs. other groups; </a:t>
            </a:r>
            <a:r>
              <a:rPr lang="en-US" baseline="30000" dirty="0"/>
              <a:t>†</a:t>
            </a:r>
            <a:r>
              <a:rPr lang="en-US" i="1" dirty="0"/>
              <a:t>p</a:t>
            </a:r>
            <a:r>
              <a:rPr lang="en-US" dirty="0"/>
              <a:t> &lt; .05 for IMM to anti-TNF group vs. other groups</a:t>
            </a:r>
          </a:p>
          <a:p>
            <a:r>
              <a:rPr lang="en-US" dirty="0"/>
              <a:t>CS = corticosteroids; IMM = immunosuppressant</a:t>
            </a:r>
          </a:p>
          <a:p>
            <a:r>
              <a:rPr lang="en-US" dirty="0"/>
              <a:t>Rubin DT, et al. </a:t>
            </a:r>
            <a:r>
              <a:rPr lang="en-US" i="1" dirty="0"/>
              <a:t>Inflamm Bowel Dis</a:t>
            </a:r>
            <a:r>
              <a:rPr lang="en-US" dirty="0"/>
              <a:t>. 2012;18(12):2225-2231.</a:t>
            </a:r>
          </a:p>
        </p:txBody>
      </p:sp>
      <p:grpSp>
        <p:nvGrpSpPr>
          <p:cNvPr id="8" name="Group 7">
            <a:extLst>
              <a:ext uri="{FF2B5EF4-FFF2-40B4-BE49-F238E27FC236}">
                <a16:creationId xmlns:a16="http://schemas.microsoft.com/office/drawing/2014/main" id="{298124E1-B0C1-784A-AAB3-E648CD467527}"/>
              </a:ext>
            </a:extLst>
          </p:cNvPr>
          <p:cNvGrpSpPr/>
          <p:nvPr/>
        </p:nvGrpSpPr>
        <p:grpSpPr>
          <a:xfrm>
            <a:off x="3117127" y="1253732"/>
            <a:ext cx="5970208" cy="2666931"/>
            <a:chOff x="1933598" y="1901515"/>
            <a:chExt cx="4781634" cy="2135987"/>
          </a:xfrm>
        </p:grpSpPr>
        <p:sp>
          <p:nvSpPr>
            <p:cNvPr id="2" name="Rectangle 1">
              <a:extLst>
                <a:ext uri="{FF2B5EF4-FFF2-40B4-BE49-F238E27FC236}">
                  <a16:creationId xmlns:a16="http://schemas.microsoft.com/office/drawing/2014/main" id="{A08C7D77-E5E2-1546-8306-D3DC9E48A96F}"/>
                </a:ext>
              </a:extLst>
            </p:cNvPr>
            <p:cNvSpPr/>
            <p:nvPr/>
          </p:nvSpPr>
          <p:spPr>
            <a:xfrm>
              <a:off x="5205741" y="1917607"/>
              <a:ext cx="1224645" cy="8104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1016653-8848-B948-B881-6A83CBDB6E38}"/>
                </a:ext>
              </a:extLst>
            </p:cNvPr>
            <p:cNvSpPr txBox="1"/>
            <p:nvPr/>
          </p:nvSpPr>
          <p:spPr>
            <a:xfrm rot="16200000">
              <a:off x="1012900" y="2822213"/>
              <a:ext cx="2112550" cy="271153"/>
            </a:xfrm>
            <a:prstGeom prst="rect">
              <a:avLst/>
            </a:prstGeom>
            <a:solidFill>
              <a:schemeClr val="bg1"/>
            </a:solidFill>
          </p:spPr>
          <p:txBody>
            <a:bodyPr wrap="square" tIns="0" rIns="0" bIns="0" rtlCol="0">
              <a:spAutoFit/>
            </a:bodyPr>
            <a:lstStyle/>
            <a:p>
              <a:pPr algn="ctr">
                <a:spcBef>
                  <a:spcPts val="100"/>
                </a:spcBef>
              </a:pPr>
              <a:r>
                <a:rPr lang="en-US" sz="1100" dirty="0"/>
                <a:t>Patients (%) with Continuous </a:t>
              </a:r>
              <a:br>
                <a:rPr lang="en-US" sz="1100" dirty="0"/>
              </a:br>
              <a:r>
                <a:rPr lang="en-US" sz="1100" dirty="0"/>
                <a:t>Corticosteroid Use</a:t>
              </a:r>
            </a:p>
          </p:txBody>
        </p:sp>
        <p:sp>
          <p:nvSpPr>
            <p:cNvPr id="164" name="TextBox 163">
              <a:extLst>
                <a:ext uri="{FF2B5EF4-FFF2-40B4-BE49-F238E27FC236}">
                  <a16:creationId xmlns:a16="http://schemas.microsoft.com/office/drawing/2014/main" id="{F3744654-D4CF-3E46-BA02-2233AEECE1BB}"/>
                </a:ext>
              </a:extLst>
            </p:cNvPr>
            <p:cNvSpPr txBox="1"/>
            <p:nvPr/>
          </p:nvSpPr>
          <p:spPr>
            <a:xfrm>
              <a:off x="2463661" y="3861542"/>
              <a:ext cx="674422" cy="172553"/>
            </a:xfrm>
            <a:prstGeom prst="rect">
              <a:avLst/>
            </a:prstGeom>
            <a:solidFill>
              <a:schemeClr val="bg1"/>
            </a:solidFill>
          </p:spPr>
          <p:txBody>
            <a:bodyPr wrap="square" tIns="0" rIns="0" rtlCol="0">
              <a:spAutoFit/>
            </a:bodyPr>
            <a:lstStyle/>
            <a:p>
              <a:pPr algn="ctr">
                <a:spcBef>
                  <a:spcPts val="100"/>
                </a:spcBef>
              </a:pPr>
              <a:r>
                <a:rPr lang="en-US" sz="1100" dirty="0"/>
                <a:t>Month 6</a:t>
              </a:r>
            </a:p>
          </p:txBody>
        </p:sp>
        <p:sp>
          <p:nvSpPr>
            <p:cNvPr id="165" name="TextBox 164">
              <a:extLst>
                <a:ext uri="{FF2B5EF4-FFF2-40B4-BE49-F238E27FC236}">
                  <a16:creationId xmlns:a16="http://schemas.microsoft.com/office/drawing/2014/main" id="{20E06260-B8DD-964F-A4A5-E4D3CCAA049A}"/>
                </a:ext>
              </a:extLst>
            </p:cNvPr>
            <p:cNvSpPr txBox="1"/>
            <p:nvPr/>
          </p:nvSpPr>
          <p:spPr>
            <a:xfrm>
              <a:off x="3432324" y="3861227"/>
              <a:ext cx="650305" cy="172553"/>
            </a:xfrm>
            <a:prstGeom prst="rect">
              <a:avLst/>
            </a:prstGeom>
            <a:solidFill>
              <a:schemeClr val="bg1"/>
            </a:solidFill>
          </p:spPr>
          <p:txBody>
            <a:bodyPr wrap="square" tIns="0" rIns="0" rtlCol="0">
              <a:spAutoFit/>
            </a:bodyPr>
            <a:lstStyle/>
            <a:p>
              <a:pPr algn="ctr">
                <a:spcBef>
                  <a:spcPts val="100"/>
                </a:spcBef>
              </a:pPr>
              <a:r>
                <a:rPr lang="en-US" sz="1100" dirty="0"/>
                <a:t>Month 12</a:t>
              </a:r>
            </a:p>
          </p:txBody>
        </p:sp>
        <p:sp>
          <p:nvSpPr>
            <p:cNvPr id="166" name="TextBox 165">
              <a:extLst>
                <a:ext uri="{FF2B5EF4-FFF2-40B4-BE49-F238E27FC236}">
                  <a16:creationId xmlns:a16="http://schemas.microsoft.com/office/drawing/2014/main" id="{DF6333AA-427A-3F4B-803A-96376B061E6E}"/>
                </a:ext>
              </a:extLst>
            </p:cNvPr>
            <p:cNvSpPr txBox="1"/>
            <p:nvPr/>
          </p:nvSpPr>
          <p:spPr>
            <a:xfrm>
              <a:off x="4362195" y="3864949"/>
              <a:ext cx="650305" cy="172553"/>
            </a:xfrm>
            <a:prstGeom prst="rect">
              <a:avLst/>
            </a:prstGeom>
            <a:solidFill>
              <a:schemeClr val="bg1"/>
            </a:solidFill>
          </p:spPr>
          <p:txBody>
            <a:bodyPr wrap="square" tIns="0" rIns="0" rtlCol="0">
              <a:spAutoFit/>
            </a:bodyPr>
            <a:lstStyle/>
            <a:p>
              <a:pPr algn="ctr">
                <a:spcBef>
                  <a:spcPts val="100"/>
                </a:spcBef>
              </a:pPr>
              <a:r>
                <a:rPr lang="en-US" sz="1100" dirty="0"/>
                <a:t>Month 18</a:t>
              </a:r>
            </a:p>
          </p:txBody>
        </p:sp>
        <p:sp>
          <p:nvSpPr>
            <p:cNvPr id="167" name="TextBox 166">
              <a:extLst>
                <a:ext uri="{FF2B5EF4-FFF2-40B4-BE49-F238E27FC236}">
                  <a16:creationId xmlns:a16="http://schemas.microsoft.com/office/drawing/2014/main" id="{CA31BE10-F961-E04C-A2E9-0EB7CB5647B2}"/>
                </a:ext>
              </a:extLst>
            </p:cNvPr>
            <p:cNvSpPr txBox="1"/>
            <p:nvPr/>
          </p:nvSpPr>
          <p:spPr>
            <a:xfrm>
              <a:off x="5248000" y="3861227"/>
              <a:ext cx="682968" cy="172552"/>
            </a:xfrm>
            <a:prstGeom prst="rect">
              <a:avLst/>
            </a:prstGeom>
            <a:solidFill>
              <a:schemeClr val="bg1"/>
            </a:solidFill>
          </p:spPr>
          <p:txBody>
            <a:bodyPr wrap="square" tIns="0" rIns="0" rtlCol="0">
              <a:spAutoFit/>
            </a:bodyPr>
            <a:lstStyle/>
            <a:p>
              <a:pPr algn="ctr">
                <a:spcBef>
                  <a:spcPts val="100"/>
                </a:spcBef>
              </a:pPr>
              <a:r>
                <a:rPr lang="en-US" sz="1100" dirty="0"/>
                <a:t>Month 24</a:t>
              </a:r>
            </a:p>
          </p:txBody>
        </p:sp>
        <p:sp>
          <p:nvSpPr>
            <p:cNvPr id="168" name="TextBox 167">
              <a:extLst>
                <a:ext uri="{FF2B5EF4-FFF2-40B4-BE49-F238E27FC236}">
                  <a16:creationId xmlns:a16="http://schemas.microsoft.com/office/drawing/2014/main" id="{C65336A4-5E41-0846-8065-52F67239C7AA}"/>
                </a:ext>
              </a:extLst>
            </p:cNvPr>
            <p:cNvSpPr txBox="1"/>
            <p:nvPr/>
          </p:nvSpPr>
          <p:spPr>
            <a:xfrm>
              <a:off x="5532510" y="2094916"/>
              <a:ext cx="1182722" cy="661450"/>
            </a:xfrm>
            <a:prstGeom prst="rect">
              <a:avLst/>
            </a:prstGeom>
            <a:solidFill>
              <a:schemeClr val="bg1"/>
            </a:solidFill>
          </p:spPr>
          <p:txBody>
            <a:bodyPr wrap="square" tIns="0" rIns="0" rtlCol="0">
              <a:spAutoFit/>
            </a:bodyPr>
            <a:lstStyle/>
            <a:p>
              <a:r>
                <a:rPr lang="en-US" sz="1100" dirty="0"/>
                <a:t>Early Anti-TNF</a:t>
              </a:r>
            </a:p>
            <a:p>
              <a:pPr>
                <a:spcBef>
                  <a:spcPts val="400"/>
                </a:spcBef>
              </a:pPr>
              <a:r>
                <a:rPr lang="en-US" sz="1100" dirty="0"/>
                <a:t>IMM to Anti-TNF</a:t>
              </a:r>
            </a:p>
            <a:p>
              <a:pPr>
                <a:spcBef>
                  <a:spcPts val="400"/>
                </a:spcBef>
              </a:pPr>
              <a:r>
                <a:rPr lang="en-US" sz="1100" dirty="0"/>
                <a:t>5-ASA and/or CS to Anti-TNF</a:t>
              </a:r>
            </a:p>
          </p:txBody>
        </p:sp>
        <p:sp>
          <p:nvSpPr>
            <p:cNvPr id="169" name="TextBox 168">
              <a:extLst>
                <a:ext uri="{FF2B5EF4-FFF2-40B4-BE49-F238E27FC236}">
                  <a16:creationId xmlns:a16="http://schemas.microsoft.com/office/drawing/2014/main" id="{A186F3FB-411A-D645-9A5C-A7A0EC681A85}"/>
                </a:ext>
              </a:extLst>
            </p:cNvPr>
            <p:cNvSpPr txBox="1"/>
            <p:nvPr/>
          </p:nvSpPr>
          <p:spPr>
            <a:xfrm>
              <a:off x="2253222" y="2030006"/>
              <a:ext cx="180732" cy="123111"/>
            </a:xfrm>
            <a:prstGeom prst="rect">
              <a:avLst/>
            </a:prstGeom>
            <a:solidFill>
              <a:schemeClr val="bg1"/>
            </a:solidFill>
          </p:spPr>
          <p:txBody>
            <a:bodyPr wrap="square" lIns="0" tIns="0" rIns="0" bIns="0" rtlCol="0">
              <a:spAutoFit/>
            </a:bodyPr>
            <a:lstStyle/>
            <a:p>
              <a:pPr algn="r">
                <a:spcBef>
                  <a:spcPts val="100"/>
                </a:spcBef>
              </a:pPr>
              <a:r>
                <a:rPr lang="en-US" sz="800" dirty="0"/>
                <a:t>50 -</a:t>
              </a:r>
            </a:p>
          </p:txBody>
        </p:sp>
        <p:sp>
          <p:nvSpPr>
            <p:cNvPr id="170" name="TextBox 169">
              <a:extLst>
                <a:ext uri="{FF2B5EF4-FFF2-40B4-BE49-F238E27FC236}">
                  <a16:creationId xmlns:a16="http://schemas.microsoft.com/office/drawing/2014/main" id="{DF86E23B-B4F7-DA42-A6F3-7090E7921D78}"/>
                </a:ext>
              </a:extLst>
            </p:cNvPr>
            <p:cNvSpPr txBox="1"/>
            <p:nvPr/>
          </p:nvSpPr>
          <p:spPr>
            <a:xfrm>
              <a:off x="2254368" y="2374912"/>
              <a:ext cx="180732" cy="123111"/>
            </a:xfrm>
            <a:prstGeom prst="rect">
              <a:avLst/>
            </a:prstGeom>
            <a:solidFill>
              <a:schemeClr val="bg1"/>
            </a:solidFill>
          </p:spPr>
          <p:txBody>
            <a:bodyPr wrap="square" lIns="0" tIns="0" rIns="0" bIns="0" rtlCol="0">
              <a:spAutoFit/>
            </a:bodyPr>
            <a:lstStyle/>
            <a:p>
              <a:pPr algn="r">
                <a:spcBef>
                  <a:spcPts val="100"/>
                </a:spcBef>
              </a:pPr>
              <a:r>
                <a:rPr lang="en-US" sz="800" dirty="0"/>
                <a:t>40 -</a:t>
              </a:r>
            </a:p>
          </p:txBody>
        </p:sp>
        <p:sp>
          <p:nvSpPr>
            <p:cNvPr id="171" name="TextBox 170">
              <a:extLst>
                <a:ext uri="{FF2B5EF4-FFF2-40B4-BE49-F238E27FC236}">
                  <a16:creationId xmlns:a16="http://schemas.microsoft.com/office/drawing/2014/main" id="{749C7710-20CE-3647-81BD-793688A43DE6}"/>
                </a:ext>
              </a:extLst>
            </p:cNvPr>
            <p:cNvSpPr txBox="1"/>
            <p:nvPr/>
          </p:nvSpPr>
          <p:spPr>
            <a:xfrm>
              <a:off x="2261006" y="2711602"/>
              <a:ext cx="180732" cy="123111"/>
            </a:xfrm>
            <a:prstGeom prst="rect">
              <a:avLst/>
            </a:prstGeom>
            <a:solidFill>
              <a:schemeClr val="bg1"/>
            </a:solidFill>
          </p:spPr>
          <p:txBody>
            <a:bodyPr wrap="square" lIns="0" tIns="0" rIns="0" bIns="0" rtlCol="0">
              <a:spAutoFit/>
            </a:bodyPr>
            <a:lstStyle/>
            <a:p>
              <a:pPr algn="r">
                <a:spcBef>
                  <a:spcPts val="100"/>
                </a:spcBef>
              </a:pPr>
              <a:r>
                <a:rPr lang="en-US" sz="800" dirty="0"/>
                <a:t>30 -</a:t>
              </a:r>
            </a:p>
          </p:txBody>
        </p:sp>
        <p:sp>
          <p:nvSpPr>
            <p:cNvPr id="172" name="TextBox 171">
              <a:extLst>
                <a:ext uri="{FF2B5EF4-FFF2-40B4-BE49-F238E27FC236}">
                  <a16:creationId xmlns:a16="http://schemas.microsoft.com/office/drawing/2014/main" id="{5F53FD87-494D-3945-A461-7C675D486B3A}"/>
                </a:ext>
              </a:extLst>
            </p:cNvPr>
            <p:cNvSpPr txBox="1"/>
            <p:nvPr/>
          </p:nvSpPr>
          <p:spPr>
            <a:xfrm>
              <a:off x="2267881" y="3051043"/>
              <a:ext cx="180732" cy="123111"/>
            </a:xfrm>
            <a:prstGeom prst="rect">
              <a:avLst/>
            </a:prstGeom>
            <a:solidFill>
              <a:schemeClr val="bg1"/>
            </a:solidFill>
          </p:spPr>
          <p:txBody>
            <a:bodyPr wrap="square" lIns="0" tIns="0" rIns="0" bIns="0" rtlCol="0">
              <a:spAutoFit/>
            </a:bodyPr>
            <a:lstStyle/>
            <a:p>
              <a:pPr algn="r">
                <a:spcBef>
                  <a:spcPts val="100"/>
                </a:spcBef>
              </a:pPr>
              <a:r>
                <a:rPr lang="en-US" sz="800" dirty="0"/>
                <a:t>20 -</a:t>
              </a:r>
            </a:p>
          </p:txBody>
        </p:sp>
        <p:sp>
          <p:nvSpPr>
            <p:cNvPr id="173" name="TextBox 172">
              <a:extLst>
                <a:ext uri="{FF2B5EF4-FFF2-40B4-BE49-F238E27FC236}">
                  <a16:creationId xmlns:a16="http://schemas.microsoft.com/office/drawing/2014/main" id="{91790A35-07FE-244A-81D5-8FFDAB8B109E}"/>
                </a:ext>
              </a:extLst>
            </p:cNvPr>
            <p:cNvSpPr txBox="1"/>
            <p:nvPr/>
          </p:nvSpPr>
          <p:spPr>
            <a:xfrm>
              <a:off x="2260667" y="3397451"/>
              <a:ext cx="180732" cy="123111"/>
            </a:xfrm>
            <a:prstGeom prst="rect">
              <a:avLst/>
            </a:prstGeom>
            <a:solidFill>
              <a:schemeClr val="bg1"/>
            </a:solidFill>
          </p:spPr>
          <p:txBody>
            <a:bodyPr wrap="square" lIns="0" tIns="0" rIns="0" bIns="0" rtlCol="0">
              <a:spAutoFit/>
            </a:bodyPr>
            <a:lstStyle/>
            <a:p>
              <a:pPr algn="r">
                <a:spcBef>
                  <a:spcPts val="100"/>
                </a:spcBef>
              </a:pPr>
              <a:r>
                <a:rPr lang="en-US" sz="800" dirty="0"/>
                <a:t>10 -</a:t>
              </a:r>
            </a:p>
          </p:txBody>
        </p:sp>
        <p:sp>
          <p:nvSpPr>
            <p:cNvPr id="174" name="TextBox 173">
              <a:extLst>
                <a:ext uri="{FF2B5EF4-FFF2-40B4-BE49-F238E27FC236}">
                  <a16:creationId xmlns:a16="http://schemas.microsoft.com/office/drawing/2014/main" id="{BE7BF903-B2D4-DB40-B877-258D6D45BADA}"/>
                </a:ext>
              </a:extLst>
            </p:cNvPr>
            <p:cNvSpPr txBox="1"/>
            <p:nvPr/>
          </p:nvSpPr>
          <p:spPr>
            <a:xfrm>
              <a:off x="2260992" y="3740548"/>
              <a:ext cx="180732" cy="123111"/>
            </a:xfrm>
            <a:prstGeom prst="rect">
              <a:avLst/>
            </a:prstGeom>
            <a:solidFill>
              <a:schemeClr val="bg1"/>
            </a:solidFill>
          </p:spPr>
          <p:txBody>
            <a:bodyPr wrap="square" lIns="0" tIns="0" rIns="0" bIns="0" rtlCol="0">
              <a:spAutoFit/>
            </a:bodyPr>
            <a:lstStyle/>
            <a:p>
              <a:pPr algn="r">
                <a:spcBef>
                  <a:spcPts val="100"/>
                </a:spcBef>
              </a:pPr>
              <a:r>
                <a:rPr lang="en-US" sz="800" dirty="0"/>
                <a:t>0 -</a:t>
              </a:r>
            </a:p>
          </p:txBody>
        </p:sp>
        <p:cxnSp>
          <p:nvCxnSpPr>
            <p:cNvPr id="176" name="Straight Connector 175">
              <a:extLst>
                <a:ext uri="{FF2B5EF4-FFF2-40B4-BE49-F238E27FC236}">
                  <a16:creationId xmlns:a16="http://schemas.microsoft.com/office/drawing/2014/main" id="{480EC749-BBDF-D04F-A51A-370BCC133EA4}"/>
                </a:ext>
              </a:extLst>
            </p:cNvPr>
            <p:cNvCxnSpPr>
              <a:cxnSpLocks/>
            </p:cNvCxnSpPr>
            <p:nvPr/>
          </p:nvCxnSpPr>
          <p:spPr>
            <a:xfrm>
              <a:off x="5227408" y="2170030"/>
              <a:ext cx="27432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4C353605-FAFC-A549-843D-565BF7D71572}"/>
                </a:ext>
              </a:extLst>
            </p:cNvPr>
            <p:cNvCxnSpPr>
              <a:cxnSpLocks/>
            </p:cNvCxnSpPr>
            <p:nvPr/>
          </p:nvCxnSpPr>
          <p:spPr>
            <a:xfrm>
              <a:off x="5225116" y="2332888"/>
              <a:ext cx="330009" cy="0"/>
            </a:xfrm>
            <a:prstGeom prst="line">
              <a:avLst/>
            </a:prstGeom>
            <a:ln>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6A034B25-1E36-D04C-9BC3-8C3CC975234B}"/>
                </a:ext>
              </a:extLst>
            </p:cNvPr>
            <p:cNvCxnSpPr>
              <a:cxnSpLocks/>
            </p:cNvCxnSpPr>
            <p:nvPr/>
          </p:nvCxnSpPr>
          <p:spPr>
            <a:xfrm>
              <a:off x="5231988" y="2515045"/>
              <a:ext cx="297645" cy="0"/>
            </a:xfrm>
            <a:prstGeom prst="line">
              <a:avLst/>
            </a:prstGeom>
            <a:ln>
              <a:solidFill>
                <a:schemeClr val="accent4"/>
              </a:solidFill>
              <a:prstDash val="sysDot"/>
            </a:ln>
          </p:spPr>
          <p:style>
            <a:lnRef idx="2">
              <a:schemeClr val="accent1"/>
            </a:lnRef>
            <a:fillRef idx="0">
              <a:schemeClr val="accent1"/>
            </a:fillRef>
            <a:effectRef idx="1">
              <a:schemeClr val="accent1"/>
            </a:effectRef>
            <a:fontRef idx="minor">
              <a:schemeClr val="tx1"/>
            </a:fontRef>
          </p:style>
        </p:cxnSp>
        <p:sp>
          <p:nvSpPr>
            <p:cNvPr id="179" name="TextBox 178">
              <a:extLst>
                <a:ext uri="{FF2B5EF4-FFF2-40B4-BE49-F238E27FC236}">
                  <a16:creationId xmlns:a16="http://schemas.microsoft.com/office/drawing/2014/main" id="{236E12A5-3394-D149-BB6F-298942071248}"/>
                </a:ext>
              </a:extLst>
            </p:cNvPr>
            <p:cNvSpPr txBox="1"/>
            <p:nvPr/>
          </p:nvSpPr>
          <p:spPr>
            <a:xfrm>
              <a:off x="2814956" y="2101213"/>
              <a:ext cx="193472" cy="123111"/>
            </a:xfrm>
            <a:prstGeom prst="rect">
              <a:avLst/>
            </a:prstGeom>
            <a:solidFill>
              <a:schemeClr val="bg1"/>
            </a:solidFill>
          </p:spPr>
          <p:txBody>
            <a:bodyPr wrap="square" lIns="0" tIns="0" rIns="0" bIns="0" rtlCol="0">
              <a:spAutoFit/>
            </a:bodyPr>
            <a:lstStyle/>
            <a:p>
              <a:pPr algn="ctr"/>
              <a:r>
                <a:rPr lang="en-US" sz="1000" dirty="0"/>
                <a:t>46*</a:t>
              </a:r>
            </a:p>
          </p:txBody>
        </p:sp>
        <p:sp>
          <p:nvSpPr>
            <p:cNvPr id="180" name="TextBox 179">
              <a:extLst>
                <a:ext uri="{FF2B5EF4-FFF2-40B4-BE49-F238E27FC236}">
                  <a16:creationId xmlns:a16="http://schemas.microsoft.com/office/drawing/2014/main" id="{1DCE9CE9-48EE-CD43-83BB-D6D29CF8EC35}"/>
                </a:ext>
              </a:extLst>
            </p:cNvPr>
            <p:cNvSpPr txBox="1"/>
            <p:nvPr/>
          </p:nvSpPr>
          <p:spPr>
            <a:xfrm>
              <a:off x="3741895" y="2528504"/>
              <a:ext cx="193472" cy="123111"/>
            </a:xfrm>
            <a:prstGeom prst="rect">
              <a:avLst/>
            </a:prstGeom>
            <a:solidFill>
              <a:schemeClr val="bg1"/>
            </a:solidFill>
          </p:spPr>
          <p:txBody>
            <a:bodyPr wrap="square" lIns="0" tIns="0" rIns="0" bIns="0" rtlCol="0">
              <a:spAutoFit/>
            </a:bodyPr>
            <a:lstStyle/>
            <a:p>
              <a:pPr algn="ctr"/>
              <a:r>
                <a:rPr lang="en-US" sz="1000" dirty="0"/>
                <a:t>32*</a:t>
              </a:r>
            </a:p>
          </p:txBody>
        </p:sp>
        <p:sp>
          <p:nvSpPr>
            <p:cNvPr id="181" name="TextBox 180">
              <a:extLst>
                <a:ext uri="{FF2B5EF4-FFF2-40B4-BE49-F238E27FC236}">
                  <a16:creationId xmlns:a16="http://schemas.microsoft.com/office/drawing/2014/main" id="{A7DB39A3-EF42-8C40-BCED-6288CE5801EA}"/>
                </a:ext>
              </a:extLst>
            </p:cNvPr>
            <p:cNvSpPr txBox="1"/>
            <p:nvPr/>
          </p:nvSpPr>
          <p:spPr>
            <a:xfrm>
              <a:off x="4682571" y="2776362"/>
              <a:ext cx="193472" cy="123111"/>
            </a:xfrm>
            <a:prstGeom prst="rect">
              <a:avLst/>
            </a:prstGeom>
            <a:solidFill>
              <a:schemeClr val="bg1"/>
            </a:solidFill>
          </p:spPr>
          <p:txBody>
            <a:bodyPr wrap="square" lIns="0" tIns="0" rIns="0" bIns="0" rtlCol="0">
              <a:spAutoFit/>
            </a:bodyPr>
            <a:lstStyle/>
            <a:p>
              <a:pPr algn="ctr"/>
              <a:r>
                <a:rPr lang="en-US" sz="1000" dirty="0"/>
                <a:t>25*</a:t>
              </a:r>
            </a:p>
          </p:txBody>
        </p:sp>
        <p:sp>
          <p:nvSpPr>
            <p:cNvPr id="182" name="TextBox 181">
              <a:extLst>
                <a:ext uri="{FF2B5EF4-FFF2-40B4-BE49-F238E27FC236}">
                  <a16:creationId xmlns:a16="http://schemas.microsoft.com/office/drawing/2014/main" id="{5166775B-DB2C-FF41-B748-227F907191A3}"/>
                </a:ext>
              </a:extLst>
            </p:cNvPr>
            <p:cNvSpPr txBox="1"/>
            <p:nvPr/>
          </p:nvSpPr>
          <p:spPr>
            <a:xfrm>
              <a:off x="5617244" y="2907669"/>
              <a:ext cx="193472" cy="123111"/>
            </a:xfrm>
            <a:prstGeom prst="rect">
              <a:avLst/>
            </a:prstGeom>
            <a:solidFill>
              <a:schemeClr val="bg1"/>
            </a:solidFill>
          </p:spPr>
          <p:txBody>
            <a:bodyPr wrap="square" lIns="0" tIns="0" rIns="0" bIns="0" rtlCol="0">
              <a:spAutoFit/>
            </a:bodyPr>
            <a:lstStyle/>
            <a:p>
              <a:pPr algn="ctr"/>
              <a:r>
                <a:rPr lang="en-US" sz="1000" dirty="0"/>
                <a:t>21*</a:t>
              </a:r>
            </a:p>
          </p:txBody>
        </p:sp>
        <p:sp>
          <p:nvSpPr>
            <p:cNvPr id="183" name="TextBox 182">
              <a:extLst>
                <a:ext uri="{FF2B5EF4-FFF2-40B4-BE49-F238E27FC236}">
                  <a16:creationId xmlns:a16="http://schemas.microsoft.com/office/drawing/2014/main" id="{8B147F3B-CD3D-6D4A-8A04-6F61618581BB}"/>
                </a:ext>
              </a:extLst>
            </p:cNvPr>
            <p:cNvSpPr txBox="1"/>
            <p:nvPr/>
          </p:nvSpPr>
          <p:spPr>
            <a:xfrm>
              <a:off x="2825342" y="2320955"/>
              <a:ext cx="193472" cy="123111"/>
            </a:xfrm>
            <a:prstGeom prst="rect">
              <a:avLst/>
            </a:prstGeom>
            <a:solidFill>
              <a:schemeClr val="bg1"/>
            </a:solidFill>
          </p:spPr>
          <p:txBody>
            <a:bodyPr wrap="square" lIns="0" tIns="0" rIns="0" bIns="0" rtlCol="0">
              <a:spAutoFit/>
            </a:bodyPr>
            <a:lstStyle/>
            <a:p>
              <a:pPr algn="ctr"/>
              <a:r>
                <a:rPr lang="en-US" sz="1000" dirty="0"/>
                <a:t>40</a:t>
              </a:r>
              <a:r>
                <a:rPr lang="en-US" sz="1000" baseline="30000" dirty="0"/>
                <a:t>†</a:t>
              </a:r>
            </a:p>
          </p:txBody>
        </p:sp>
        <p:sp>
          <p:nvSpPr>
            <p:cNvPr id="184" name="TextBox 183">
              <a:extLst>
                <a:ext uri="{FF2B5EF4-FFF2-40B4-BE49-F238E27FC236}">
                  <a16:creationId xmlns:a16="http://schemas.microsoft.com/office/drawing/2014/main" id="{B2653D0C-DECD-A744-81FA-80E822A0ACA1}"/>
                </a:ext>
              </a:extLst>
            </p:cNvPr>
            <p:cNvSpPr txBox="1"/>
            <p:nvPr/>
          </p:nvSpPr>
          <p:spPr>
            <a:xfrm>
              <a:off x="3730446" y="2792983"/>
              <a:ext cx="193472" cy="123111"/>
            </a:xfrm>
            <a:prstGeom prst="rect">
              <a:avLst/>
            </a:prstGeom>
            <a:solidFill>
              <a:schemeClr val="bg1"/>
            </a:solidFill>
          </p:spPr>
          <p:txBody>
            <a:bodyPr wrap="square" lIns="0" tIns="0" rIns="0" bIns="0" rtlCol="0">
              <a:spAutoFit/>
            </a:bodyPr>
            <a:lstStyle/>
            <a:p>
              <a:pPr algn="ctr"/>
              <a:r>
                <a:rPr lang="en-US" sz="800" dirty="0"/>
                <a:t>24</a:t>
              </a:r>
              <a:r>
                <a:rPr lang="en-US" sz="800" baseline="30000" dirty="0"/>
                <a:t>†</a:t>
              </a:r>
            </a:p>
          </p:txBody>
        </p:sp>
        <p:sp>
          <p:nvSpPr>
            <p:cNvPr id="185" name="TextBox 184">
              <a:extLst>
                <a:ext uri="{FF2B5EF4-FFF2-40B4-BE49-F238E27FC236}">
                  <a16:creationId xmlns:a16="http://schemas.microsoft.com/office/drawing/2014/main" id="{5CECA528-5034-1241-A8FB-6986AE17996B}"/>
                </a:ext>
              </a:extLst>
            </p:cNvPr>
            <p:cNvSpPr txBox="1"/>
            <p:nvPr/>
          </p:nvSpPr>
          <p:spPr>
            <a:xfrm>
              <a:off x="4677462" y="3089504"/>
              <a:ext cx="193472" cy="123111"/>
            </a:xfrm>
            <a:prstGeom prst="rect">
              <a:avLst/>
            </a:prstGeom>
            <a:solidFill>
              <a:schemeClr val="bg1"/>
            </a:solidFill>
          </p:spPr>
          <p:txBody>
            <a:bodyPr wrap="square" lIns="0" tIns="0" rIns="0" bIns="0" rtlCol="0">
              <a:spAutoFit/>
            </a:bodyPr>
            <a:lstStyle/>
            <a:p>
              <a:pPr algn="ctr"/>
              <a:r>
                <a:rPr lang="en-US" sz="800" dirty="0"/>
                <a:t>16</a:t>
              </a:r>
              <a:r>
                <a:rPr lang="en-US" sz="800" baseline="30000" dirty="0"/>
                <a:t>†</a:t>
              </a:r>
            </a:p>
          </p:txBody>
        </p:sp>
        <p:sp>
          <p:nvSpPr>
            <p:cNvPr id="187" name="TextBox 186">
              <a:extLst>
                <a:ext uri="{FF2B5EF4-FFF2-40B4-BE49-F238E27FC236}">
                  <a16:creationId xmlns:a16="http://schemas.microsoft.com/office/drawing/2014/main" id="{286CA1DF-CD28-7148-AC44-975C6E6D4422}"/>
                </a:ext>
              </a:extLst>
            </p:cNvPr>
            <p:cNvSpPr txBox="1"/>
            <p:nvPr/>
          </p:nvSpPr>
          <p:spPr>
            <a:xfrm>
              <a:off x="2809980" y="2800915"/>
              <a:ext cx="193472" cy="123111"/>
            </a:xfrm>
            <a:prstGeom prst="rect">
              <a:avLst/>
            </a:prstGeom>
            <a:solidFill>
              <a:schemeClr val="bg1"/>
            </a:solidFill>
          </p:spPr>
          <p:txBody>
            <a:bodyPr wrap="square" lIns="0" tIns="0" rIns="0" bIns="0" rtlCol="0">
              <a:spAutoFit/>
            </a:bodyPr>
            <a:lstStyle/>
            <a:p>
              <a:pPr algn="ctr"/>
              <a:r>
                <a:rPr lang="en-US" sz="1000" dirty="0"/>
                <a:t>25</a:t>
              </a:r>
            </a:p>
          </p:txBody>
        </p:sp>
        <p:sp>
          <p:nvSpPr>
            <p:cNvPr id="188" name="TextBox 187">
              <a:extLst>
                <a:ext uri="{FF2B5EF4-FFF2-40B4-BE49-F238E27FC236}">
                  <a16:creationId xmlns:a16="http://schemas.microsoft.com/office/drawing/2014/main" id="{1C5DA608-D5D4-E648-9F89-F253E856BAE2}"/>
                </a:ext>
              </a:extLst>
            </p:cNvPr>
            <p:cNvSpPr txBox="1"/>
            <p:nvPr/>
          </p:nvSpPr>
          <p:spPr>
            <a:xfrm>
              <a:off x="3754313" y="3145826"/>
              <a:ext cx="193472" cy="123111"/>
            </a:xfrm>
            <a:prstGeom prst="rect">
              <a:avLst/>
            </a:prstGeom>
            <a:solidFill>
              <a:schemeClr val="bg1"/>
            </a:solidFill>
          </p:spPr>
          <p:txBody>
            <a:bodyPr wrap="square" lIns="0" tIns="0" rIns="0" bIns="0" rtlCol="0">
              <a:spAutoFit/>
            </a:bodyPr>
            <a:lstStyle/>
            <a:p>
              <a:r>
                <a:rPr lang="en-US" sz="1000" dirty="0"/>
                <a:t>15</a:t>
              </a:r>
            </a:p>
          </p:txBody>
        </p:sp>
        <p:sp>
          <p:nvSpPr>
            <p:cNvPr id="189" name="TextBox 188">
              <a:extLst>
                <a:ext uri="{FF2B5EF4-FFF2-40B4-BE49-F238E27FC236}">
                  <a16:creationId xmlns:a16="http://schemas.microsoft.com/office/drawing/2014/main" id="{AB72FC57-2A22-9A4C-8611-551D344E8A6F}"/>
                </a:ext>
              </a:extLst>
            </p:cNvPr>
            <p:cNvSpPr txBox="1"/>
            <p:nvPr/>
          </p:nvSpPr>
          <p:spPr>
            <a:xfrm>
              <a:off x="4707277" y="3293234"/>
              <a:ext cx="193472" cy="123111"/>
            </a:xfrm>
            <a:prstGeom prst="rect">
              <a:avLst/>
            </a:prstGeom>
            <a:solidFill>
              <a:schemeClr val="bg1"/>
            </a:solidFill>
          </p:spPr>
          <p:txBody>
            <a:bodyPr wrap="square" lIns="0" tIns="0" rIns="0" bIns="0" rtlCol="0">
              <a:spAutoFit/>
            </a:bodyPr>
            <a:lstStyle/>
            <a:p>
              <a:r>
                <a:rPr lang="en-US" sz="1000" dirty="0"/>
                <a:t>10</a:t>
              </a:r>
            </a:p>
          </p:txBody>
        </p:sp>
        <p:sp>
          <p:nvSpPr>
            <p:cNvPr id="4" name="Freeform 3">
              <a:extLst>
                <a:ext uri="{FF2B5EF4-FFF2-40B4-BE49-F238E27FC236}">
                  <a16:creationId xmlns:a16="http://schemas.microsoft.com/office/drawing/2014/main" id="{AD16E254-5A09-7C4D-B4A1-A11CA835E271}"/>
                </a:ext>
              </a:extLst>
            </p:cNvPr>
            <p:cNvSpPr/>
            <p:nvPr/>
          </p:nvSpPr>
          <p:spPr>
            <a:xfrm>
              <a:off x="2901462" y="2238757"/>
              <a:ext cx="2770553" cy="836246"/>
            </a:xfrm>
            <a:custGeom>
              <a:avLst/>
              <a:gdLst>
                <a:gd name="connsiteX0" fmla="*/ 0 w 2770553"/>
                <a:gd name="connsiteY0" fmla="*/ 0 h 836246"/>
                <a:gd name="connsiteX1" fmla="*/ 930030 w 2770553"/>
                <a:gd name="connsiteY1" fmla="*/ 484554 h 836246"/>
                <a:gd name="connsiteX2" fmla="*/ 1867876 w 2770553"/>
                <a:gd name="connsiteY2" fmla="*/ 707293 h 836246"/>
                <a:gd name="connsiteX3" fmla="*/ 2770553 w 2770553"/>
                <a:gd name="connsiteY3" fmla="*/ 836246 h 836246"/>
              </a:gdLst>
              <a:ahLst/>
              <a:cxnLst>
                <a:cxn ang="0">
                  <a:pos x="connsiteX0" y="connsiteY0"/>
                </a:cxn>
                <a:cxn ang="0">
                  <a:pos x="connsiteX1" y="connsiteY1"/>
                </a:cxn>
                <a:cxn ang="0">
                  <a:pos x="connsiteX2" y="connsiteY2"/>
                </a:cxn>
                <a:cxn ang="0">
                  <a:pos x="connsiteX3" y="connsiteY3"/>
                </a:cxn>
              </a:cxnLst>
              <a:rect l="l" t="t" r="r" b="b"/>
              <a:pathLst>
                <a:path w="2770553" h="836246">
                  <a:moveTo>
                    <a:pt x="0" y="0"/>
                  </a:moveTo>
                  <a:lnTo>
                    <a:pt x="930030" y="484554"/>
                  </a:lnTo>
                  <a:lnTo>
                    <a:pt x="1867876" y="707293"/>
                  </a:lnTo>
                  <a:lnTo>
                    <a:pt x="2770553" y="836246"/>
                  </a:lnTo>
                </a:path>
              </a:pathLst>
            </a:custGeom>
            <a:noFill/>
            <a:ln w="22225">
              <a:solidFill>
                <a:schemeClr val="accent4"/>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32EEF739-ECD2-F340-8492-9C9C25337C13}"/>
                </a:ext>
              </a:extLst>
            </p:cNvPr>
            <p:cNvSpPr/>
            <p:nvPr/>
          </p:nvSpPr>
          <p:spPr>
            <a:xfrm>
              <a:off x="2897554" y="2457588"/>
              <a:ext cx="2778369" cy="930031"/>
            </a:xfrm>
            <a:custGeom>
              <a:avLst/>
              <a:gdLst>
                <a:gd name="connsiteX0" fmla="*/ 0 w 2778369"/>
                <a:gd name="connsiteY0" fmla="*/ 0 h 930031"/>
                <a:gd name="connsiteX1" fmla="*/ 933938 w 2778369"/>
                <a:gd name="connsiteY1" fmla="*/ 531446 h 930031"/>
                <a:gd name="connsiteX2" fmla="*/ 1856154 w 2778369"/>
                <a:gd name="connsiteY2" fmla="*/ 801077 h 930031"/>
                <a:gd name="connsiteX3" fmla="*/ 2778369 w 2778369"/>
                <a:gd name="connsiteY3" fmla="*/ 930031 h 930031"/>
              </a:gdLst>
              <a:ahLst/>
              <a:cxnLst>
                <a:cxn ang="0">
                  <a:pos x="connsiteX0" y="connsiteY0"/>
                </a:cxn>
                <a:cxn ang="0">
                  <a:pos x="connsiteX1" y="connsiteY1"/>
                </a:cxn>
                <a:cxn ang="0">
                  <a:pos x="connsiteX2" y="connsiteY2"/>
                </a:cxn>
                <a:cxn ang="0">
                  <a:pos x="connsiteX3" y="connsiteY3"/>
                </a:cxn>
              </a:cxnLst>
              <a:rect l="l" t="t" r="r" b="b"/>
              <a:pathLst>
                <a:path w="2778369" h="930031">
                  <a:moveTo>
                    <a:pt x="0" y="0"/>
                  </a:moveTo>
                  <a:lnTo>
                    <a:pt x="933938" y="531446"/>
                  </a:lnTo>
                  <a:lnTo>
                    <a:pt x="1856154" y="801077"/>
                  </a:lnTo>
                  <a:lnTo>
                    <a:pt x="2778369" y="930031"/>
                  </a:lnTo>
                </a:path>
              </a:pathLst>
            </a:custGeom>
            <a:solidFill>
              <a:schemeClr val="bg1"/>
            </a:solidFill>
            <a:ln w="22225">
              <a:solidFill>
                <a:schemeClr val="accent4"/>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Freeform 5">
              <a:extLst>
                <a:ext uri="{FF2B5EF4-FFF2-40B4-BE49-F238E27FC236}">
                  <a16:creationId xmlns:a16="http://schemas.microsoft.com/office/drawing/2014/main" id="{8E16A260-DA41-E745-9056-2935C2AC9B91}"/>
                </a:ext>
              </a:extLst>
            </p:cNvPr>
            <p:cNvSpPr/>
            <p:nvPr/>
          </p:nvSpPr>
          <p:spPr>
            <a:xfrm>
              <a:off x="2897554" y="2953865"/>
              <a:ext cx="2766646" cy="527538"/>
            </a:xfrm>
            <a:custGeom>
              <a:avLst/>
              <a:gdLst>
                <a:gd name="connsiteX0" fmla="*/ 0 w 2766646"/>
                <a:gd name="connsiteY0" fmla="*/ 0 h 527538"/>
                <a:gd name="connsiteX1" fmla="*/ 937846 w 2766646"/>
                <a:gd name="connsiteY1" fmla="*/ 351692 h 527538"/>
                <a:gd name="connsiteX2" fmla="*/ 1852246 w 2766646"/>
                <a:gd name="connsiteY2" fmla="*/ 492369 h 527538"/>
                <a:gd name="connsiteX3" fmla="*/ 2766646 w 2766646"/>
                <a:gd name="connsiteY3" fmla="*/ 527538 h 527538"/>
              </a:gdLst>
              <a:ahLst/>
              <a:cxnLst>
                <a:cxn ang="0">
                  <a:pos x="connsiteX0" y="connsiteY0"/>
                </a:cxn>
                <a:cxn ang="0">
                  <a:pos x="connsiteX1" y="connsiteY1"/>
                </a:cxn>
                <a:cxn ang="0">
                  <a:pos x="connsiteX2" y="connsiteY2"/>
                </a:cxn>
                <a:cxn ang="0">
                  <a:pos x="connsiteX3" y="connsiteY3"/>
                </a:cxn>
              </a:cxnLst>
              <a:rect l="l" t="t" r="r" b="b"/>
              <a:pathLst>
                <a:path w="2766646" h="527538">
                  <a:moveTo>
                    <a:pt x="0" y="0"/>
                  </a:moveTo>
                  <a:lnTo>
                    <a:pt x="937846" y="351692"/>
                  </a:lnTo>
                  <a:lnTo>
                    <a:pt x="1852246" y="492369"/>
                  </a:lnTo>
                  <a:lnTo>
                    <a:pt x="2766646" y="527538"/>
                  </a:lnTo>
                </a:path>
              </a:pathLst>
            </a:cu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F8154BC-1507-0748-A747-9CF910ED4F5A}"/>
                </a:ext>
              </a:extLst>
            </p:cNvPr>
            <p:cNvCxnSpPr>
              <a:cxnSpLocks/>
            </p:cNvCxnSpPr>
            <p:nvPr/>
          </p:nvCxnSpPr>
          <p:spPr>
            <a:xfrm>
              <a:off x="2442712" y="2078856"/>
              <a:ext cx="0" cy="176822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8737A117-EC41-604E-81B7-9B3249D3FE1E}"/>
                </a:ext>
              </a:extLst>
            </p:cNvPr>
            <p:cNvCxnSpPr>
              <a:cxnSpLocks/>
            </p:cNvCxnSpPr>
            <p:nvPr/>
          </p:nvCxnSpPr>
          <p:spPr>
            <a:xfrm flipH="1">
              <a:off x="2421240" y="3809381"/>
              <a:ext cx="3712623"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1BD3B82D-99CB-9743-ADF4-24C9C5EBD555}"/>
                </a:ext>
              </a:extLst>
            </p:cNvPr>
            <p:cNvSpPr txBox="1"/>
            <p:nvPr/>
          </p:nvSpPr>
          <p:spPr>
            <a:xfrm>
              <a:off x="3218333" y="3735272"/>
              <a:ext cx="208711" cy="200055"/>
            </a:xfrm>
            <a:prstGeom prst="rect">
              <a:avLst/>
            </a:prstGeom>
            <a:noFill/>
          </p:spPr>
          <p:txBody>
            <a:bodyPr wrap="none" rtlCol="0">
              <a:spAutoFit/>
            </a:bodyPr>
            <a:lstStyle/>
            <a:p>
              <a:r>
                <a:rPr lang="en-US" sz="700" dirty="0"/>
                <a:t>|</a:t>
              </a:r>
            </a:p>
          </p:txBody>
        </p:sp>
        <p:sp>
          <p:nvSpPr>
            <p:cNvPr id="190" name="TextBox 189">
              <a:extLst>
                <a:ext uri="{FF2B5EF4-FFF2-40B4-BE49-F238E27FC236}">
                  <a16:creationId xmlns:a16="http://schemas.microsoft.com/office/drawing/2014/main" id="{C743587A-A71F-C641-B832-F095ED50265A}"/>
                </a:ext>
              </a:extLst>
            </p:cNvPr>
            <p:cNvSpPr txBox="1"/>
            <p:nvPr/>
          </p:nvSpPr>
          <p:spPr>
            <a:xfrm>
              <a:off x="4177703" y="3735272"/>
              <a:ext cx="208711" cy="200055"/>
            </a:xfrm>
            <a:prstGeom prst="rect">
              <a:avLst/>
            </a:prstGeom>
            <a:noFill/>
          </p:spPr>
          <p:txBody>
            <a:bodyPr wrap="none" rtlCol="0">
              <a:spAutoFit/>
            </a:bodyPr>
            <a:lstStyle/>
            <a:p>
              <a:r>
                <a:rPr lang="en-US" sz="700" dirty="0"/>
                <a:t>|</a:t>
              </a:r>
            </a:p>
          </p:txBody>
        </p:sp>
        <p:sp>
          <p:nvSpPr>
            <p:cNvPr id="191" name="TextBox 190">
              <a:extLst>
                <a:ext uri="{FF2B5EF4-FFF2-40B4-BE49-F238E27FC236}">
                  <a16:creationId xmlns:a16="http://schemas.microsoft.com/office/drawing/2014/main" id="{79295910-0BC8-B345-8CEC-97F5B2E1C1A2}"/>
                </a:ext>
              </a:extLst>
            </p:cNvPr>
            <p:cNvSpPr txBox="1"/>
            <p:nvPr/>
          </p:nvSpPr>
          <p:spPr>
            <a:xfrm>
              <a:off x="5084607" y="3735272"/>
              <a:ext cx="208711" cy="200055"/>
            </a:xfrm>
            <a:prstGeom prst="rect">
              <a:avLst/>
            </a:prstGeom>
            <a:noFill/>
          </p:spPr>
          <p:txBody>
            <a:bodyPr wrap="none" rtlCol="0">
              <a:spAutoFit/>
            </a:bodyPr>
            <a:lstStyle/>
            <a:p>
              <a:r>
                <a:rPr lang="en-US" sz="700" dirty="0"/>
                <a:t>|</a:t>
              </a:r>
            </a:p>
          </p:txBody>
        </p:sp>
        <p:sp>
          <p:nvSpPr>
            <p:cNvPr id="186" name="TextBox 185">
              <a:extLst>
                <a:ext uri="{FF2B5EF4-FFF2-40B4-BE49-F238E27FC236}">
                  <a16:creationId xmlns:a16="http://schemas.microsoft.com/office/drawing/2014/main" id="{A4DA4167-280C-B544-9C13-1EF68F8CDB97}"/>
                </a:ext>
              </a:extLst>
            </p:cNvPr>
            <p:cNvSpPr txBox="1"/>
            <p:nvPr/>
          </p:nvSpPr>
          <p:spPr>
            <a:xfrm>
              <a:off x="5599599" y="3239373"/>
              <a:ext cx="193472" cy="123111"/>
            </a:xfrm>
            <a:prstGeom prst="rect">
              <a:avLst/>
            </a:prstGeom>
            <a:solidFill>
              <a:schemeClr val="bg1"/>
            </a:solidFill>
          </p:spPr>
          <p:txBody>
            <a:bodyPr wrap="square" lIns="0" tIns="0" rIns="0" bIns="0" rtlCol="0">
              <a:spAutoFit/>
            </a:bodyPr>
            <a:lstStyle/>
            <a:p>
              <a:pPr algn="ctr"/>
              <a:r>
                <a:rPr lang="en-US" sz="1000" dirty="0"/>
                <a:t>12</a:t>
              </a:r>
              <a:endParaRPr lang="en-US" sz="1000" baseline="30000" dirty="0"/>
            </a:p>
          </p:txBody>
        </p:sp>
      </p:grpSp>
    </p:spTree>
    <p:extLst>
      <p:ext uri="{BB962C8B-B14F-4D97-AF65-F5344CB8AC3E}">
        <p14:creationId xmlns:p14="http://schemas.microsoft.com/office/powerpoint/2010/main" val="232353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Box 125">
            <a:extLst>
              <a:ext uri="{FF2B5EF4-FFF2-40B4-BE49-F238E27FC236}">
                <a16:creationId xmlns:a16="http://schemas.microsoft.com/office/drawing/2014/main" id="{630B6BAC-0DCF-BB42-800A-831A8190A77C}"/>
              </a:ext>
            </a:extLst>
          </p:cNvPr>
          <p:cNvSpPr txBox="1"/>
          <p:nvPr/>
        </p:nvSpPr>
        <p:spPr>
          <a:xfrm>
            <a:off x="2804302" y="1136909"/>
            <a:ext cx="4405558" cy="153888"/>
          </a:xfrm>
          <a:prstGeom prst="rect">
            <a:avLst/>
          </a:prstGeom>
          <a:solidFill>
            <a:schemeClr val="bg1"/>
          </a:solidFill>
        </p:spPr>
        <p:txBody>
          <a:bodyPr wrap="square" tIns="0" rIns="0" bIns="0" rtlCol="0">
            <a:spAutoFit/>
          </a:bodyPr>
          <a:lstStyle/>
          <a:p>
            <a:pPr marL="2119313" indent="-2119313">
              <a:spcBef>
                <a:spcPts val="100"/>
              </a:spcBef>
            </a:pPr>
            <a:r>
              <a:rPr lang="en-US" sz="1000" dirty="0"/>
              <a:t>Early Anti-TNF      MM to Anti-TNF      Step-Up from 5-ASA and/or CS</a:t>
            </a:r>
          </a:p>
        </p:txBody>
      </p:sp>
      <p:sp>
        <p:nvSpPr>
          <p:cNvPr id="127" name="Rectangle 126">
            <a:extLst>
              <a:ext uri="{FF2B5EF4-FFF2-40B4-BE49-F238E27FC236}">
                <a16:creationId xmlns:a16="http://schemas.microsoft.com/office/drawing/2014/main" id="{8C3547A9-67BF-884D-B314-0AC1917FF3C0}"/>
              </a:ext>
            </a:extLst>
          </p:cNvPr>
          <p:cNvSpPr/>
          <p:nvPr/>
        </p:nvSpPr>
        <p:spPr>
          <a:xfrm>
            <a:off x="2739438" y="1148655"/>
            <a:ext cx="94795" cy="84159"/>
          </a:xfrm>
          <a:prstGeom prst="rect">
            <a:avLst/>
          </a:prstGeom>
          <a:solidFill>
            <a:schemeClr val="accent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28" name="Rectangle 127">
            <a:extLst>
              <a:ext uri="{FF2B5EF4-FFF2-40B4-BE49-F238E27FC236}">
                <a16:creationId xmlns:a16="http://schemas.microsoft.com/office/drawing/2014/main" id="{1C0FACE4-C2BF-C44E-A3A9-FFBFCD62BB23}"/>
              </a:ext>
            </a:extLst>
          </p:cNvPr>
          <p:cNvSpPr/>
          <p:nvPr/>
        </p:nvSpPr>
        <p:spPr>
          <a:xfrm>
            <a:off x="3789421" y="1149127"/>
            <a:ext cx="94795" cy="84159"/>
          </a:xfrm>
          <a:prstGeom prst="rect">
            <a:avLst/>
          </a:prstGeom>
          <a:pattFill prst="dashVert">
            <a:fgClr>
              <a:schemeClr val="accent4"/>
            </a:fgClr>
            <a:bgClr>
              <a:schemeClr val="accent4">
                <a:lumMod val="40000"/>
                <a:lumOff val="60000"/>
              </a:schemeClr>
            </a:bgClr>
          </a:patt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29" name="Rectangle 128">
            <a:extLst>
              <a:ext uri="{FF2B5EF4-FFF2-40B4-BE49-F238E27FC236}">
                <a16:creationId xmlns:a16="http://schemas.microsoft.com/office/drawing/2014/main" id="{B8AF07C7-07CE-8D47-AA3A-DA889F7A22D3}"/>
              </a:ext>
            </a:extLst>
          </p:cNvPr>
          <p:cNvSpPr/>
          <p:nvPr/>
        </p:nvSpPr>
        <p:spPr>
          <a:xfrm>
            <a:off x="4903804" y="1160248"/>
            <a:ext cx="94795" cy="84159"/>
          </a:xfrm>
          <a:prstGeom prst="rect">
            <a:avLst/>
          </a:prstGeom>
          <a:pattFill prst="dashVert">
            <a:fgClr>
              <a:schemeClr val="accent4"/>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ysClr val="windowText" lastClr="000000"/>
              </a:solidFill>
            </a:endParaRPr>
          </a:p>
        </p:txBody>
      </p:sp>
      <p:grpSp>
        <p:nvGrpSpPr>
          <p:cNvPr id="72" name="Group 71">
            <a:extLst>
              <a:ext uri="{FF2B5EF4-FFF2-40B4-BE49-F238E27FC236}">
                <a16:creationId xmlns:a16="http://schemas.microsoft.com/office/drawing/2014/main" id="{29DF9382-5D44-C246-9417-6C677C3584DC}"/>
              </a:ext>
            </a:extLst>
          </p:cNvPr>
          <p:cNvGrpSpPr/>
          <p:nvPr/>
        </p:nvGrpSpPr>
        <p:grpSpPr>
          <a:xfrm>
            <a:off x="1223267" y="1506839"/>
            <a:ext cx="6898209" cy="3123548"/>
            <a:chOff x="4787153" y="3131010"/>
            <a:chExt cx="4292581" cy="1938134"/>
          </a:xfrm>
        </p:grpSpPr>
        <p:sp>
          <p:nvSpPr>
            <p:cNvPr id="2" name="Rectangle 1">
              <a:extLst>
                <a:ext uri="{FF2B5EF4-FFF2-40B4-BE49-F238E27FC236}">
                  <a16:creationId xmlns:a16="http://schemas.microsoft.com/office/drawing/2014/main" id="{A08C7D77-E5E2-1546-8306-D3DC9E48A96F}"/>
                </a:ext>
              </a:extLst>
            </p:cNvPr>
            <p:cNvSpPr/>
            <p:nvPr/>
          </p:nvSpPr>
          <p:spPr>
            <a:xfrm>
              <a:off x="6373970" y="3677498"/>
              <a:ext cx="1224645" cy="8104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A691E98-70F3-6543-9FFE-DFC408265E33}"/>
                </a:ext>
              </a:extLst>
            </p:cNvPr>
            <p:cNvSpPr txBox="1"/>
            <p:nvPr/>
          </p:nvSpPr>
          <p:spPr>
            <a:xfrm rot="16200000">
              <a:off x="3983311" y="3934852"/>
              <a:ext cx="1837509" cy="229826"/>
            </a:xfrm>
            <a:prstGeom prst="rect">
              <a:avLst/>
            </a:prstGeom>
            <a:solidFill>
              <a:schemeClr val="bg1"/>
            </a:solidFill>
          </p:spPr>
          <p:txBody>
            <a:bodyPr wrap="square" tIns="0" rIns="0" bIns="0" rtlCol="0">
              <a:spAutoFit/>
            </a:bodyPr>
            <a:lstStyle/>
            <a:p>
              <a:pPr algn="ctr">
                <a:spcBef>
                  <a:spcPts val="100"/>
                </a:spcBef>
              </a:pPr>
              <a:r>
                <a:rPr lang="en-US" sz="1200" dirty="0"/>
                <a:t>Cumulative Percentage of Patients with CD-Related Surgery</a:t>
              </a:r>
            </a:p>
          </p:txBody>
        </p:sp>
        <p:sp>
          <p:nvSpPr>
            <p:cNvPr id="7" name="TextBox 6">
              <a:extLst>
                <a:ext uri="{FF2B5EF4-FFF2-40B4-BE49-F238E27FC236}">
                  <a16:creationId xmlns:a16="http://schemas.microsoft.com/office/drawing/2014/main" id="{0AC105DA-4981-804C-8924-3D96B7760437}"/>
                </a:ext>
              </a:extLst>
            </p:cNvPr>
            <p:cNvSpPr txBox="1"/>
            <p:nvPr/>
          </p:nvSpPr>
          <p:spPr>
            <a:xfrm>
              <a:off x="8102105" y="4669034"/>
              <a:ext cx="977629" cy="400110"/>
            </a:xfrm>
            <a:prstGeom prst="rect">
              <a:avLst/>
            </a:prstGeom>
            <a:solidFill>
              <a:schemeClr val="bg1"/>
            </a:solidFill>
          </p:spPr>
          <p:txBody>
            <a:bodyPr wrap="square" rtlCol="0">
              <a:spAutoFit/>
            </a:bodyPr>
            <a:lstStyle/>
            <a:p>
              <a:endParaRPr lang="en-US" sz="2000" dirty="0"/>
            </a:p>
          </p:txBody>
        </p:sp>
        <p:sp>
          <p:nvSpPr>
            <p:cNvPr id="19" name="TextBox 18">
              <a:extLst>
                <a:ext uri="{FF2B5EF4-FFF2-40B4-BE49-F238E27FC236}">
                  <a16:creationId xmlns:a16="http://schemas.microsoft.com/office/drawing/2014/main" id="{44EDCA2C-68BC-5445-8717-F2DA74AA0039}"/>
                </a:ext>
              </a:extLst>
            </p:cNvPr>
            <p:cNvSpPr txBox="1"/>
            <p:nvPr/>
          </p:nvSpPr>
          <p:spPr>
            <a:xfrm>
              <a:off x="4934180" y="3571820"/>
              <a:ext cx="216634" cy="133681"/>
            </a:xfrm>
            <a:prstGeom prst="rect">
              <a:avLst/>
            </a:prstGeom>
            <a:noFill/>
          </p:spPr>
          <p:txBody>
            <a:bodyPr wrap="square" rIns="0" rtlCol="0">
              <a:spAutoFit/>
            </a:bodyPr>
            <a:lstStyle/>
            <a:p>
              <a:pPr algn="r">
                <a:spcBef>
                  <a:spcPts val="100"/>
                </a:spcBef>
              </a:pPr>
              <a:r>
                <a:rPr lang="en-US" sz="800" dirty="0"/>
                <a:t>15</a:t>
              </a:r>
            </a:p>
          </p:txBody>
        </p:sp>
        <p:sp>
          <p:nvSpPr>
            <p:cNvPr id="20" name="TextBox 19">
              <a:extLst>
                <a:ext uri="{FF2B5EF4-FFF2-40B4-BE49-F238E27FC236}">
                  <a16:creationId xmlns:a16="http://schemas.microsoft.com/office/drawing/2014/main" id="{D4EAA3F3-DF4E-9A43-A94D-565855DEF6B7}"/>
                </a:ext>
              </a:extLst>
            </p:cNvPr>
            <p:cNvSpPr txBox="1"/>
            <p:nvPr/>
          </p:nvSpPr>
          <p:spPr>
            <a:xfrm>
              <a:off x="5018754" y="3942115"/>
              <a:ext cx="143695" cy="133681"/>
            </a:xfrm>
            <a:prstGeom prst="rect">
              <a:avLst/>
            </a:prstGeom>
            <a:solidFill>
              <a:schemeClr val="bg1"/>
            </a:solidFill>
          </p:spPr>
          <p:txBody>
            <a:bodyPr wrap="square" rIns="0" rtlCol="0">
              <a:spAutoFit/>
            </a:bodyPr>
            <a:lstStyle/>
            <a:p>
              <a:pPr algn="r">
                <a:spcBef>
                  <a:spcPts val="100"/>
                </a:spcBef>
              </a:pPr>
              <a:r>
                <a:rPr lang="en-US" sz="800" dirty="0"/>
                <a:t>10</a:t>
              </a:r>
            </a:p>
          </p:txBody>
        </p:sp>
        <p:sp>
          <p:nvSpPr>
            <p:cNvPr id="21" name="TextBox 20">
              <a:extLst>
                <a:ext uri="{FF2B5EF4-FFF2-40B4-BE49-F238E27FC236}">
                  <a16:creationId xmlns:a16="http://schemas.microsoft.com/office/drawing/2014/main" id="{3D49FDCD-D2C4-464A-933F-31AE10F8FAF7}"/>
                </a:ext>
              </a:extLst>
            </p:cNvPr>
            <p:cNvSpPr txBox="1"/>
            <p:nvPr/>
          </p:nvSpPr>
          <p:spPr>
            <a:xfrm>
              <a:off x="5007238" y="4365035"/>
              <a:ext cx="143695" cy="133681"/>
            </a:xfrm>
            <a:prstGeom prst="rect">
              <a:avLst/>
            </a:prstGeom>
            <a:solidFill>
              <a:schemeClr val="bg1"/>
            </a:solidFill>
          </p:spPr>
          <p:txBody>
            <a:bodyPr wrap="square" rIns="0" rtlCol="0">
              <a:spAutoFit/>
            </a:bodyPr>
            <a:lstStyle/>
            <a:p>
              <a:pPr algn="r">
                <a:spcBef>
                  <a:spcPts val="100"/>
                </a:spcBef>
              </a:pPr>
              <a:r>
                <a:rPr lang="en-US" sz="800" dirty="0"/>
                <a:t>5</a:t>
              </a:r>
            </a:p>
          </p:txBody>
        </p:sp>
        <p:sp>
          <p:nvSpPr>
            <p:cNvPr id="22" name="TextBox 21">
              <a:extLst>
                <a:ext uri="{FF2B5EF4-FFF2-40B4-BE49-F238E27FC236}">
                  <a16:creationId xmlns:a16="http://schemas.microsoft.com/office/drawing/2014/main" id="{243189CD-B164-FA42-998E-5582A39F111D}"/>
                </a:ext>
              </a:extLst>
            </p:cNvPr>
            <p:cNvSpPr txBox="1"/>
            <p:nvPr/>
          </p:nvSpPr>
          <p:spPr>
            <a:xfrm>
              <a:off x="4968143" y="4750134"/>
              <a:ext cx="185419" cy="133681"/>
            </a:xfrm>
            <a:prstGeom prst="rect">
              <a:avLst/>
            </a:prstGeom>
            <a:solidFill>
              <a:schemeClr val="bg1"/>
            </a:solidFill>
          </p:spPr>
          <p:txBody>
            <a:bodyPr wrap="square" rIns="0" rtlCol="0">
              <a:spAutoFit/>
            </a:bodyPr>
            <a:lstStyle/>
            <a:p>
              <a:pPr algn="r">
                <a:spcBef>
                  <a:spcPts val="100"/>
                </a:spcBef>
              </a:pPr>
              <a:r>
                <a:rPr lang="en-US" sz="800" dirty="0"/>
                <a:t>0</a:t>
              </a:r>
            </a:p>
          </p:txBody>
        </p:sp>
        <p:sp>
          <p:nvSpPr>
            <p:cNvPr id="29" name="TextBox 28">
              <a:extLst>
                <a:ext uri="{FF2B5EF4-FFF2-40B4-BE49-F238E27FC236}">
                  <a16:creationId xmlns:a16="http://schemas.microsoft.com/office/drawing/2014/main" id="{5A4E9D10-98A3-7B46-9DA2-150DE1079CE0}"/>
                </a:ext>
              </a:extLst>
            </p:cNvPr>
            <p:cNvSpPr txBox="1"/>
            <p:nvPr/>
          </p:nvSpPr>
          <p:spPr>
            <a:xfrm>
              <a:off x="5345643" y="4856432"/>
              <a:ext cx="540482" cy="184666"/>
            </a:xfrm>
            <a:prstGeom prst="rect">
              <a:avLst/>
            </a:prstGeom>
            <a:solidFill>
              <a:schemeClr val="bg1"/>
            </a:solidFill>
          </p:spPr>
          <p:txBody>
            <a:bodyPr wrap="square" tIns="0" rIns="0" rtlCol="0">
              <a:spAutoFit/>
            </a:bodyPr>
            <a:lstStyle/>
            <a:p>
              <a:pPr algn="ctr">
                <a:spcBef>
                  <a:spcPts val="100"/>
                </a:spcBef>
              </a:pPr>
              <a:r>
                <a:rPr lang="en-US" sz="900" dirty="0"/>
                <a:t>Month 6</a:t>
              </a:r>
            </a:p>
          </p:txBody>
        </p:sp>
        <p:sp>
          <p:nvSpPr>
            <p:cNvPr id="30" name="TextBox 29">
              <a:extLst>
                <a:ext uri="{FF2B5EF4-FFF2-40B4-BE49-F238E27FC236}">
                  <a16:creationId xmlns:a16="http://schemas.microsoft.com/office/drawing/2014/main" id="{A406FE7C-B64B-1D4B-B44A-8A402E4A9C74}"/>
                </a:ext>
              </a:extLst>
            </p:cNvPr>
            <p:cNvSpPr txBox="1"/>
            <p:nvPr/>
          </p:nvSpPr>
          <p:spPr>
            <a:xfrm>
              <a:off x="6219553" y="4856432"/>
              <a:ext cx="650305" cy="184666"/>
            </a:xfrm>
            <a:prstGeom prst="rect">
              <a:avLst/>
            </a:prstGeom>
            <a:solidFill>
              <a:schemeClr val="bg1"/>
            </a:solidFill>
          </p:spPr>
          <p:txBody>
            <a:bodyPr wrap="square" tIns="0" rIns="0" rtlCol="0">
              <a:spAutoFit/>
            </a:bodyPr>
            <a:lstStyle/>
            <a:p>
              <a:pPr algn="ctr">
                <a:spcBef>
                  <a:spcPts val="100"/>
                </a:spcBef>
              </a:pPr>
              <a:r>
                <a:rPr lang="en-US" sz="900" dirty="0"/>
                <a:t>Month 12</a:t>
              </a:r>
            </a:p>
          </p:txBody>
        </p:sp>
        <p:sp>
          <p:nvSpPr>
            <p:cNvPr id="31" name="TextBox 30">
              <a:extLst>
                <a:ext uri="{FF2B5EF4-FFF2-40B4-BE49-F238E27FC236}">
                  <a16:creationId xmlns:a16="http://schemas.microsoft.com/office/drawing/2014/main" id="{A6D6AC7D-8F20-7A46-9F72-F887E17B68B0}"/>
                </a:ext>
              </a:extLst>
            </p:cNvPr>
            <p:cNvSpPr txBox="1"/>
            <p:nvPr/>
          </p:nvSpPr>
          <p:spPr>
            <a:xfrm>
              <a:off x="7149424" y="4860154"/>
              <a:ext cx="650305" cy="184666"/>
            </a:xfrm>
            <a:prstGeom prst="rect">
              <a:avLst/>
            </a:prstGeom>
            <a:solidFill>
              <a:schemeClr val="bg1"/>
            </a:solidFill>
          </p:spPr>
          <p:txBody>
            <a:bodyPr wrap="square" tIns="0" rIns="0" rtlCol="0">
              <a:spAutoFit/>
            </a:bodyPr>
            <a:lstStyle/>
            <a:p>
              <a:pPr algn="ctr">
                <a:spcBef>
                  <a:spcPts val="100"/>
                </a:spcBef>
              </a:pPr>
              <a:r>
                <a:rPr lang="en-US" sz="900" dirty="0"/>
                <a:t>Month 18</a:t>
              </a:r>
            </a:p>
          </p:txBody>
        </p:sp>
        <p:sp>
          <p:nvSpPr>
            <p:cNvPr id="32" name="TextBox 31">
              <a:extLst>
                <a:ext uri="{FF2B5EF4-FFF2-40B4-BE49-F238E27FC236}">
                  <a16:creationId xmlns:a16="http://schemas.microsoft.com/office/drawing/2014/main" id="{5A9019EA-A00C-3542-9040-E25305E5CA2B}"/>
                </a:ext>
              </a:extLst>
            </p:cNvPr>
            <p:cNvSpPr txBox="1"/>
            <p:nvPr/>
          </p:nvSpPr>
          <p:spPr>
            <a:xfrm>
              <a:off x="8035229" y="4856432"/>
              <a:ext cx="682968" cy="184666"/>
            </a:xfrm>
            <a:prstGeom prst="rect">
              <a:avLst/>
            </a:prstGeom>
            <a:solidFill>
              <a:schemeClr val="bg1"/>
            </a:solidFill>
          </p:spPr>
          <p:txBody>
            <a:bodyPr wrap="square" tIns="0" rIns="0" rtlCol="0">
              <a:spAutoFit/>
            </a:bodyPr>
            <a:lstStyle/>
            <a:p>
              <a:pPr algn="ctr">
                <a:spcBef>
                  <a:spcPts val="100"/>
                </a:spcBef>
              </a:pPr>
              <a:r>
                <a:rPr lang="en-US" sz="900" dirty="0"/>
                <a:t>Month 24</a:t>
              </a:r>
            </a:p>
          </p:txBody>
        </p:sp>
        <p:sp>
          <p:nvSpPr>
            <p:cNvPr id="50" name="TextBox 49">
              <a:extLst>
                <a:ext uri="{FF2B5EF4-FFF2-40B4-BE49-F238E27FC236}">
                  <a16:creationId xmlns:a16="http://schemas.microsoft.com/office/drawing/2014/main" id="{31D90902-403C-9548-90EA-E0315A6824D0}"/>
                </a:ext>
              </a:extLst>
            </p:cNvPr>
            <p:cNvSpPr txBox="1"/>
            <p:nvPr/>
          </p:nvSpPr>
          <p:spPr>
            <a:xfrm>
              <a:off x="7134643" y="3343162"/>
              <a:ext cx="675067" cy="138499"/>
            </a:xfrm>
            <a:prstGeom prst="rect">
              <a:avLst/>
            </a:prstGeom>
            <a:solidFill>
              <a:schemeClr val="bg1"/>
            </a:solidFill>
          </p:spPr>
          <p:txBody>
            <a:bodyPr wrap="square" tIns="0" rIns="0" bIns="0" rtlCol="0">
              <a:spAutoFit/>
            </a:bodyPr>
            <a:lstStyle/>
            <a:p>
              <a:pPr algn="ctr">
                <a:spcBef>
                  <a:spcPts val="100"/>
                </a:spcBef>
              </a:pPr>
              <a:r>
                <a:rPr lang="en-US" sz="900" i="1" dirty="0"/>
                <a:t>p</a:t>
              </a:r>
              <a:r>
                <a:rPr lang="en-US" sz="900" dirty="0"/>
                <a:t> &lt; .05</a:t>
              </a:r>
            </a:p>
          </p:txBody>
        </p:sp>
        <p:sp>
          <p:nvSpPr>
            <p:cNvPr id="51" name="TextBox 50">
              <a:extLst>
                <a:ext uri="{FF2B5EF4-FFF2-40B4-BE49-F238E27FC236}">
                  <a16:creationId xmlns:a16="http://schemas.microsoft.com/office/drawing/2014/main" id="{397E7B01-4468-2B43-89D3-81C8FB0E0E2E}"/>
                </a:ext>
              </a:extLst>
            </p:cNvPr>
            <p:cNvSpPr txBox="1"/>
            <p:nvPr/>
          </p:nvSpPr>
          <p:spPr>
            <a:xfrm>
              <a:off x="7942637" y="3442689"/>
              <a:ext cx="675067" cy="138499"/>
            </a:xfrm>
            <a:prstGeom prst="rect">
              <a:avLst/>
            </a:prstGeom>
            <a:solidFill>
              <a:schemeClr val="bg1"/>
            </a:solidFill>
          </p:spPr>
          <p:txBody>
            <a:bodyPr wrap="square" tIns="0" rIns="0" bIns="0" rtlCol="0">
              <a:spAutoFit/>
            </a:bodyPr>
            <a:lstStyle/>
            <a:p>
              <a:pPr algn="ctr">
                <a:spcBef>
                  <a:spcPts val="100"/>
                </a:spcBef>
              </a:pPr>
              <a:r>
                <a:rPr lang="en-US" sz="900" i="1" dirty="0"/>
                <a:t>p</a:t>
              </a:r>
              <a:r>
                <a:rPr lang="en-US" sz="900" dirty="0"/>
                <a:t> &lt; .05</a:t>
              </a:r>
            </a:p>
          </p:txBody>
        </p:sp>
        <p:sp>
          <p:nvSpPr>
            <p:cNvPr id="52" name="TextBox 51">
              <a:extLst>
                <a:ext uri="{FF2B5EF4-FFF2-40B4-BE49-F238E27FC236}">
                  <a16:creationId xmlns:a16="http://schemas.microsoft.com/office/drawing/2014/main" id="{9858C512-47FA-7E48-AA2E-DCA821FCFB46}"/>
                </a:ext>
              </a:extLst>
            </p:cNvPr>
            <p:cNvSpPr txBox="1"/>
            <p:nvPr/>
          </p:nvSpPr>
          <p:spPr>
            <a:xfrm>
              <a:off x="7020040" y="3580477"/>
              <a:ext cx="675067" cy="138499"/>
            </a:xfrm>
            <a:prstGeom prst="rect">
              <a:avLst/>
            </a:prstGeom>
            <a:solidFill>
              <a:schemeClr val="bg1"/>
            </a:solidFill>
          </p:spPr>
          <p:txBody>
            <a:bodyPr wrap="square" tIns="0" rIns="0" bIns="0" rtlCol="0">
              <a:spAutoFit/>
            </a:bodyPr>
            <a:lstStyle/>
            <a:p>
              <a:pPr algn="ctr">
                <a:spcBef>
                  <a:spcPts val="100"/>
                </a:spcBef>
              </a:pPr>
              <a:r>
                <a:rPr lang="en-US" sz="900" i="1" dirty="0"/>
                <a:t>p</a:t>
              </a:r>
              <a:r>
                <a:rPr lang="en-US" sz="900" dirty="0"/>
                <a:t> &lt; .05</a:t>
              </a:r>
            </a:p>
          </p:txBody>
        </p:sp>
        <p:sp>
          <p:nvSpPr>
            <p:cNvPr id="53" name="TextBox 52">
              <a:extLst>
                <a:ext uri="{FF2B5EF4-FFF2-40B4-BE49-F238E27FC236}">
                  <a16:creationId xmlns:a16="http://schemas.microsoft.com/office/drawing/2014/main" id="{6FE6AE09-62BA-F741-9A2D-57E128A68616}"/>
                </a:ext>
              </a:extLst>
            </p:cNvPr>
            <p:cNvSpPr txBox="1"/>
            <p:nvPr/>
          </p:nvSpPr>
          <p:spPr>
            <a:xfrm>
              <a:off x="6207523" y="3588415"/>
              <a:ext cx="675067" cy="138499"/>
            </a:xfrm>
            <a:prstGeom prst="rect">
              <a:avLst/>
            </a:prstGeom>
            <a:solidFill>
              <a:schemeClr val="bg1"/>
            </a:solidFill>
          </p:spPr>
          <p:txBody>
            <a:bodyPr wrap="square" tIns="0" rIns="0" bIns="0" rtlCol="0">
              <a:spAutoFit/>
            </a:bodyPr>
            <a:lstStyle/>
            <a:p>
              <a:pPr algn="ctr">
                <a:spcBef>
                  <a:spcPts val="100"/>
                </a:spcBef>
              </a:pPr>
              <a:r>
                <a:rPr lang="en-US" sz="900" i="1" dirty="0"/>
                <a:t>p</a:t>
              </a:r>
              <a:r>
                <a:rPr lang="en-US" sz="900" dirty="0"/>
                <a:t> &lt; .05</a:t>
              </a:r>
            </a:p>
          </p:txBody>
        </p:sp>
        <p:sp>
          <p:nvSpPr>
            <p:cNvPr id="54" name="TextBox 53">
              <a:extLst>
                <a:ext uri="{FF2B5EF4-FFF2-40B4-BE49-F238E27FC236}">
                  <a16:creationId xmlns:a16="http://schemas.microsoft.com/office/drawing/2014/main" id="{8F45B24E-1BF9-4A4E-9A90-FFE421ABE11A}"/>
                </a:ext>
              </a:extLst>
            </p:cNvPr>
            <p:cNvSpPr txBox="1"/>
            <p:nvPr/>
          </p:nvSpPr>
          <p:spPr>
            <a:xfrm>
              <a:off x="6103139" y="3788074"/>
              <a:ext cx="675067" cy="138499"/>
            </a:xfrm>
            <a:prstGeom prst="rect">
              <a:avLst/>
            </a:prstGeom>
            <a:solidFill>
              <a:schemeClr val="bg1"/>
            </a:solidFill>
          </p:spPr>
          <p:txBody>
            <a:bodyPr wrap="square" tIns="0" rIns="0" bIns="0" rtlCol="0">
              <a:spAutoFit/>
            </a:bodyPr>
            <a:lstStyle/>
            <a:p>
              <a:pPr algn="ctr">
                <a:spcBef>
                  <a:spcPts val="100"/>
                </a:spcBef>
              </a:pPr>
              <a:r>
                <a:rPr lang="en-US" sz="900" i="1" dirty="0"/>
                <a:t>p</a:t>
              </a:r>
              <a:r>
                <a:rPr lang="en-US" sz="900" dirty="0"/>
                <a:t> &lt; .05</a:t>
              </a:r>
            </a:p>
          </p:txBody>
        </p:sp>
        <p:sp>
          <p:nvSpPr>
            <p:cNvPr id="55" name="TextBox 54">
              <a:extLst>
                <a:ext uri="{FF2B5EF4-FFF2-40B4-BE49-F238E27FC236}">
                  <a16:creationId xmlns:a16="http://schemas.microsoft.com/office/drawing/2014/main" id="{F034CFF7-6291-CB48-A9F2-F1C3056EFD63}"/>
                </a:ext>
              </a:extLst>
            </p:cNvPr>
            <p:cNvSpPr txBox="1"/>
            <p:nvPr/>
          </p:nvSpPr>
          <p:spPr>
            <a:xfrm>
              <a:off x="5561555" y="4229692"/>
              <a:ext cx="193426" cy="138499"/>
            </a:xfrm>
            <a:prstGeom prst="rect">
              <a:avLst/>
            </a:prstGeom>
            <a:solidFill>
              <a:schemeClr val="bg1"/>
            </a:solidFill>
          </p:spPr>
          <p:txBody>
            <a:bodyPr wrap="square" lIns="0" tIns="0" rIns="0" bIns="0" rtlCol="0">
              <a:spAutoFit/>
            </a:bodyPr>
            <a:lstStyle/>
            <a:p>
              <a:pPr algn="ctr"/>
              <a:r>
                <a:rPr lang="en-US" sz="900" dirty="0"/>
                <a:t>6</a:t>
              </a:r>
            </a:p>
          </p:txBody>
        </p:sp>
        <p:sp>
          <p:nvSpPr>
            <p:cNvPr id="56" name="TextBox 55">
              <a:extLst>
                <a:ext uri="{FF2B5EF4-FFF2-40B4-BE49-F238E27FC236}">
                  <a16:creationId xmlns:a16="http://schemas.microsoft.com/office/drawing/2014/main" id="{E9553793-C9BD-144C-8822-2529F8200F52}"/>
                </a:ext>
              </a:extLst>
            </p:cNvPr>
            <p:cNvSpPr txBox="1"/>
            <p:nvPr/>
          </p:nvSpPr>
          <p:spPr>
            <a:xfrm>
              <a:off x="5791567" y="4303153"/>
              <a:ext cx="170861" cy="138499"/>
            </a:xfrm>
            <a:prstGeom prst="rect">
              <a:avLst/>
            </a:prstGeom>
            <a:solidFill>
              <a:schemeClr val="bg1"/>
            </a:solidFill>
          </p:spPr>
          <p:txBody>
            <a:bodyPr wrap="square" lIns="0" tIns="0" rIns="0" bIns="0" rtlCol="0">
              <a:spAutoFit/>
            </a:bodyPr>
            <a:lstStyle/>
            <a:p>
              <a:pPr algn="ctr"/>
              <a:r>
                <a:rPr lang="en-US" sz="900" dirty="0"/>
                <a:t>5</a:t>
              </a:r>
            </a:p>
          </p:txBody>
        </p:sp>
        <p:sp>
          <p:nvSpPr>
            <p:cNvPr id="57" name="TextBox 56">
              <a:extLst>
                <a:ext uri="{FF2B5EF4-FFF2-40B4-BE49-F238E27FC236}">
                  <a16:creationId xmlns:a16="http://schemas.microsoft.com/office/drawing/2014/main" id="{9CBA7802-6739-7742-B461-6A5DB67A526A}"/>
                </a:ext>
              </a:extLst>
            </p:cNvPr>
            <p:cNvSpPr txBox="1"/>
            <p:nvPr/>
          </p:nvSpPr>
          <p:spPr>
            <a:xfrm>
              <a:off x="5321751" y="4391564"/>
              <a:ext cx="229219" cy="138499"/>
            </a:xfrm>
            <a:prstGeom prst="rect">
              <a:avLst/>
            </a:prstGeom>
            <a:solidFill>
              <a:schemeClr val="bg1"/>
            </a:solidFill>
          </p:spPr>
          <p:txBody>
            <a:bodyPr wrap="square" lIns="0" tIns="0" rIns="0" bIns="0" rtlCol="0">
              <a:spAutoFit/>
            </a:bodyPr>
            <a:lstStyle/>
            <a:p>
              <a:pPr algn="ctr"/>
              <a:r>
                <a:rPr lang="en-US" sz="900" dirty="0"/>
                <a:t>4</a:t>
              </a:r>
            </a:p>
          </p:txBody>
        </p:sp>
        <p:sp>
          <p:nvSpPr>
            <p:cNvPr id="58" name="TextBox 57">
              <a:extLst>
                <a:ext uri="{FF2B5EF4-FFF2-40B4-BE49-F238E27FC236}">
                  <a16:creationId xmlns:a16="http://schemas.microsoft.com/office/drawing/2014/main" id="{336E2475-5C34-8B44-AC7F-995B355B7E69}"/>
                </a:ext>
              </a:extLst>
            </p:cNvPr>
            <p:cNvSpPr txBox="1"/>
            <p:nvPr/>
          </p:nvSpPr>
          <p:spPr>
            <a:xfrm>
              <a:off x="6292752" y="4227372"/>
              <a:ext cx="170861" cy="138499"/>
            </a:xfrm>
            <a:prstGeom prst="rect">
              <a:avLst/>
            </a:prstGeom>
            <a:solidFill>
              <a:schemeClr val="bg1"/>
            </a:solidFill>
          </p:spPr>
          <p:txBody>
            <a:bodyPr wrap="square" lIns="0" tIns="0" rIns="0" bIns="0" rtlCol="0">
              <a:spAutoFit/>
            </a:bodyPr>
            <a:lstStyle/>
            <a:p>
              <a:pPr algn="ctr"/>
              <a:r>
                <a:rPr lang="en-US" sz="900" dirty="0"/>
                <a:t>6</a:t>
              </a:r>
            </a:p>
          </p:txBody>
        </p:sp>
        <p:sp>
          <p:nvSpPr>
            <p:cNvPr id="59" name="TextBox 58">
              <a:extLst>
                <a:ext uri="{FF2B5EF4-FFF2-40B4-BE49-F238E27FC236}">
                  <a16:creationId xmlns:a16="http://schemas.microsoft.com/office/drawing/2014/main" id="{258B6C0F-AB8C-8C4E-A19B-A919510AF4EB}"/>
                </a:ext>
              </a:extLst>
            </p:cNvPr>
            <p:cNvSpPr txBox="1"/>
            <p:nvPr/>
          </p:nvSpPr>
          <p:spPr>
            <a:xfrm>
              <a:off x="6493054" y="3958423"/>
              <a:ext cx="170861" cy="138499"/>
            </a:xfrm>
            <a:prstGeom prst="rect">
              <a:avLst/>
            </a:prstGeom>
            <a:solidFill>
              <a:schemeClr val="bg1"/>
            </a:solidFill>
          </p:spPr>
          <p:txBody>
            <a:bodyPr wrap="square" lIns="0" tIns="0" rIns="0" bIns="0" rtlCol="0">
              <a:spAutoFit/>
            </a:bodyPr>
            <a:lstStyle/>
            <a:p>
              <a:pPr algn="ctr"/>
              <a:r>
                <a:rPr lang="en-US" sz="900" dirty="0"/>
                <a:t>9</a:t>
              </a:r>
            </a:p>
          </p:txBody>
        </p:sp>
        <p:sp>
          <p:nvSpPr>
            <p:cNvPr id="60" name="TextBox 59">
              <a:extLst>
                <a:ext uri="{FF2B5EF4-FFF2-40B4-BE49-F238E27FC236}">
                  <a16:creationId xmlns:a16="http://schemas.microsoft.com/office/drawing/2014/main" id="{CAFFEF3C-69AB-4E41-8804-2F77E9971118}"/>
                </a:ext>
              </a:extLst>
            </p:cNvPr>
            <p:cNvSpPr txBox="1"/>
            <p:nvPr/>
          </p:nvSpPr>
          <p:spPr>
            <a:xfrm>
              <a:off x="6725601" y="4087313"/>
              <a:ext cx="170861" cy="138499"/>
            </a:xfrm>
            <a:prstGeom prst="rect">
              <a:avLst/>
            </a:prstGeom>
            <a:solidFill>
              <a:schemeClr val="bg1"/>
            </a:solidFill>
          </p:spPr>
          <p:txBody>
            <a:bodyPr wrap="square" lIns="0" tIns="0" rIns="0" bIns="0" rtlCol="0">
              <a:spAutoFit/>
            </a:bodyPr>
            <a:lstStyle/>
            <a:p>
              <a:pPr algn="ctr"/>
              <a:r>
                <a:rPr lang="en-US" sz="900" dirty="0"/>
                <a:t>8</a:t>
              </a:r>
            </a:p>
          </p:txBody>
        </p:sp>
        <p:sp>
          <p:nvSpPr>
            <p:cNvPr id="61" name="TextBox 60">
              <a:extLst>
                <a:ext uri="{FF2B5EF4-FFF2-40B4-BE49-F238E27FC236}">
                  <a16:creationId xmlns:a16="http://schemas.microsoft.com/office/drawing/2014/main" id="{EA663B2C-7834-2745-A993-C3470D46A658}"/>
                </a:ext>
              </a:extLst>
            </p:cNvPr>
            <p:cNvSpPr txBox="1"/>
            <p:nvPr/>
          </p:nvSpPr>
          <p:spPr>
            <a:xfrm>
              <a:off x="7187327" y="4150614"/>
              <a:ext cx="170861" cy="138499"/>
            </a:xfrm>
            <a:prstGeom prst="rect">
              <a:avLst/>
            </a:prstGeom>
            <a:solidFill>
              <a:schemeClr val="bg1"/>
            </a:solidFill>
          </p:spPr>
          <p:txBody>
            <a:bodyPr wrap="square" lIns="0" tIns="0" rIns="0" bIns="0" rtlCol="0">
              <a:spAutoFit/>
            </a:bodyPr>
            <a:lstStyle/>
            <a:p>
              <a:pPr algn="ctr"/>
              <a:r>
                <a:rPr lang="en-US" sz="900" dirty="0"/>
                <a:t>7</a:t>
              </a:r>
            </a:p>
          </p:txBody>
        </p:sp>
        <p:sp>
          <p:nvSpPr>
            <p:cNvPr id="62" name="TextBox 61">
              <a:extLst>
                <a:ext uri="{FF2B5EF4-FFF2-40B4-BE49-F238E27FC236}">
                  <a16:creationId xmlns:a16="http://schemas.microsoft.com/office/drawing/2014/main" id="{814C775E-EE2F-3D4E-AF2A-2C91B3F78957}"/>
                </a:ext>
              </a:extLst>
            </p:cNvPr>
            <p:cNvSpPr txBox="1"/>
            <p:nvPr/>
          </p:nvSpPr>
          <p:spPr>
            <a:xfrm>
              <a:off x="7401355" y="3766549"/>
              <a:ext cx="170861" cy="138499"/>
            </a:xfrm>
            <a:prstGeom prst="rect">
              <a:avLst/>
            </a:prstGeom>
            <a:solidFill>
              <a:schemeClr val="bg1"/>
            </a:solidFill>
          </p:spPr>
          <p:txBody>
            <a:bodyPr wrap="square" lIns="0" tIns="0" rIns="0" bIns="0" rtlCol="0">
              <a:spAutoFit/>
            </a:bodyPr>
            <a:lstStyle/>
            <a:p>
              <a:pPr algn="ctr"/>
              <a:r>
                <a:rPr lang="en-US" sz="900" dirty="0"/>
                <a:t>12</a:t>
              </a:r>
            </a:p>
          </p:txBody>
        </p:sp>
        <p:sp>
          <p:nvSpPr>
            <p:cNvPr id="63" name="TextBox 62">
              <a:extLst>
                <a:ext uri="{FF2B5EF4-FFF2-40B4-BE49-F238E27FC236}">
                  <a16:creationId xmlns:a16="http://schemas.microsoft.com/office/drawing/2014/main" id="{8C0393F1-A3F2-8449-9750-43B008204D37}"/>
                </a:ext>
              </a:extLst>
            </p:cNvPr>
            <p:cNvSpPr txBox="1"/>
            <p:nvPr/>
          </p:nvSpPr>
          <p:spPr>
            <a:xfrm>
              <a:off x="7624177" y="3816726"/>
              <a:ext cx="170861" cy="138499"/>
            </a:xfrm>
            <a:prstGeom prst="rect">
              <a:avLst/>
            </a:prstGeom>
            <a:solidFill>
              <a:schemeClr val="bg1"/>
            </a:solidFill>
          </p:spPr>
          <p:txBody>
            <a:bodyPr wrap="square" lIns="0" tIns="0" rIns="0" bIns="0" rtlCol="0">
              <a:spAutoFit/>
            </a:bodyPr>
            <a:lstStyle/>
            <a:p>
              <a:pPr algn="ctr"/>
              <a:r>
                <a:rPr lang="en-US" sz="900" dirty="0"/>
                <a:t>11</a:t>
              </a:r>
            </a:p>
          </p:txBody>
        </p:sp>
        <p:sp>
          <p:nvSpPr>
            <p:cNvPr id="64" name="TextBox 63">
              <a:extLst>
                <a:ext uri="{FF2B5EF4-FFF2-40B4-BE49-F238E27FC236}">
                  <a16:creationId xmlns:a16="http://schemas.microsoft.com/office/drawing/2014/main" id="{CDA3C670-2D33-F044-AE07-B5807444654B}"/>
                </a:ext>
              </a:extLst>
            </p:cNvPr>
            <p:cNvSpPr txBox="1"/>
            <p:nvPr/>
          </p:nvSpPr>
          <p:spPr>
            <a:xfrm>
              <a:off x="8115231" y="3931625"/>
              <a:ext cx="170861" cy="138499"/>
            </a:xfrm>
            <a:prstGeom prst="rect">
              <a:avLst/>
            </a:prstGeom>
            <a:solidFill>
              <a:schemeClr val="bg1"/>
            </a:solidFill>
          </p:spPr>
          <p:txBody>
            <a:bodyPr wrap="square" lIns="0" tIns="0" rIns="0" bIns="0" rtlCol="0">
              <a:spAutoFit/>
            </a:bodyPr>
            <a:lstStyle/>
            <a:p>
              <a:pPr algn="ctr"/>
              <a:r>
                <a:rPr lang="en-US" sz="900" dirty="0"/>
                <a:t>9</a:t>
              </a:r>
            </a:p>
          </p:txBody>
        </p:sp>
        <p:sp>
          <p:nvSpPr>
            <p:cNvPr id="65" name="TextBox 64">
              <a:extLst>
                <a:ext uri="{FF2B5EF4-FFF2-40B4-BE49-F238E27FC236}">
                  <a16:creationId xmlns:a16="http://schemas.microsoft.com/office/drawing/2014/main" id="{8A333C33-41FA-314D-880E-D6184F23BC47}"/>
                </a:ext>
              </a:extLst>
            </p:cNvPr>
            <p:cNvSpPr txBox="1"/>
            <p:nvPr/>
          </p:nvSpPr>
          <p:spPr>
            <a:xfrm>
              <a:off x="8323462" y="3629669"/>
              <a:ext cx="170861" cy="138499"/>
            </a:xfrm>
            <a:prstGeom prst="rect">
              <a:avLst/>
            </a:prstGeom>
            <a:solidFill>
              <a:schemeClr val="bg1"/>
            </a:solidFill>
          </p:spPr>
          <p:txBody>
            <a:bodyPr wrap="square" lIns="0" tIns="0" rIns="0" bIns="0" rtlCol="0">
              <a:spAutoFit/>
            </a:bodyPr>
            <a:lstStyle/>
            <a:p>
              <a:pPr algn="ctr"/>
              <a:r>
                <a:rPr lang="en-US" sz="900" dirty="0"/>
                <a:t>14</a:t>
              </a:r>
            </a:p>
          </p:txBody>
        </p:sp>
        <p:sp>
          <p:nvSpPr>
            <p:cNvPr id="66" name="TextBox 65">
              <a:extLst>
                <a:ext uri="{FF2B5EF4-FFF2-40B4-BE49-F238E27FC236}">
                  <a16:creationId xmlns:a16="http://schemas.microsoft.com/office/drawing/2014/main" id="{3B5394BF-44EC-C040-8538-6EEAAC9E17E7}"/>
                </a:ext>
              </a:extLst>
            </p:cNvPr>
            <p:cNvSpPr txBox="1"/>
            <p:nvPr/>
          </p:nvSpPr>
          <p:spPr>
            <a:xfrm>
              <a:off x="8556773" y="3767170"/>
              <a:ext cx="170861" cy="138499"/>
            </a:xfrm>
            <a:prstGeom prst="rect">
              <a:avLst/>
            </a:prstGeom>
            <a:solidFill>
              <a:schemeClr val="bg1"/>
            </a:solidFill>
          </p:spPr>
          <p:txBody>
            <a:bodyPr wrap="square" lIns="0" tIns="0" rIns="0" bIns="0" rtlCol="0">
              <a:spAutoFit/>
            </a:bodyPr>
            <a:lstStyle/>
            <a:p>
              <a:pPr algn="ctr"/>
              <a:r>
                <a:rPr lang="en-US" sz="900" dirty="0"/>
                <a:t>12</a:t>
              </a:r>
            </a:p>
          </p:txBody>
        </p:sp>
        <p:cxnSp>
          <p:nvCxnSpPr>
            <p:cNvPr id="3" name="Straight Connector 2">
              <a:extLst>
                <a:ext uri="{FF2B5EF4-FFF2-40B4-BE49-F238E27FC236}">
                  <a16:creationId xmlns:a16="http://schemas.microsoft.com/office/drawing/2014/main" id="{4AAF8C6C-51A2-F948-9884-DE1610015EDB}"/>
                </a:ext>
              </a:extLst>
            </p:cNvPr>
            <p:cNvCxnSpPr>
              <a:cxnSpLocks/>
            </p:cNvCxnSpPr>
            <p:nvPr/>
          </p:nvCxnSpPr>
          <p:spPr>
            <a:xfrm>
              <a:off x="6261594" y="3943292"/>
              <a:ext cx="40403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356F202B-2F9E-3B4E-BF7A-4F2F6CC58428}"/>
                </a:ext>
              </a:extLst>
            </p:cNvPr>
            <p:cNvCxnSpPr>
              <a:cxnSpLocks/>
            </p:cNvCxnSpPr>
            <p:nvPr/>
          </p:nvCxnSpPr>
          <p:spPr>
            <a:xfrm>
              <a:off x="6252219" y="3754607"/>
              <a:ext cx="65938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0DEB7D3-F436-0E4B-B47A-724928911FFE}"/>
                </a:ext>
              </a:extLst>
            </p:cNvPr>
            <p:cNvCxnSpPr>
              <a:cxnSpLocks/>
            </p:cNvCxnSpPr>
            <p:nvPr/>
          </p:nvCxnSpPr>
          <p:spPr>
            <a:xfrm>
              <a:off x="7171158" y="3511938"/>
              <a:ext cx="65938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F27A9FC8-CADC-3844-AC0C-081D4E6A4E89}"/>
                </a:ext>
              </a:extLst>
            </p:cNvPr>
            <p:cNvCxnSpPr>
              <a:cxnSpLocks/>
            </p:cNvCxnSpPr>
            <p:nvPr/>
          </p:nvCxnSpPr>
          <p:spPr>
            <a:xfrm>
              <a:off x="7182245" y="3732868"/>
              <a:ext cx="40403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C88BD98-E4A5-9848-B441-790907A7E24E}"/>
                </a:ext>
              </a:extLst>
            </p:cNvPr>
            <p:cNvCxnSpPr>
              <a:cxnSpLocks/>
            </p:cNvCxnSpPr>
            <p:nvPr/>
          </p:nvCxnSpPr>
          <p:spPr>
            <a:xfrm>
              <a:off x="8106471" y="3600465"/>
              <a:ext cx="40403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EEC48FB-3AD4-5A46-BBDA-49F12DEB1655}"/>
                </a:ext>
              </a:extLst>
            </p:cNvPr>
            <p:cNvCxnSpPr/>
            <p:nvPr/>
          </p:nvCxnSpPr>
          <p:spPr>
            <a:xfrm>
              <a:off x="6255125" y="3751325"/>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78A73C5-42F3-AB4E-801F-C2C45DACACEA}"/>
                </a:ext>
              </a:extLst>
            </p:cNvPr>
            <p:cNvCxnSpPr/>
            <p:nvPr/>
          </p:nvCxnSpPr>
          <p:spPr>
            <a:xfrm>
              <a:off x="6665430" y="3941238"/>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AD02A62D-DA3F-CA4F-AAC9-F162B9CB4613}"/>
                </a:ext>
              </a:extLst>
            </p:cNvPr>
            <p:cNvCxnSpPr/>
            <p:nvPr/>
          </p:nvCxnSpPr>
          <p:spPr>
            <a:xfrm>
              <a:off x="6264502" y="3943584"/>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DA9E58F3-70C0-F843-9E0C-0DDA8A6EF0A2}"/>
                </a:ext>
              </a:extLst>
            </p:cNvPr>
            <p:cNvCxnSpPr/>
            <p:nvPr/>
          </p:nvCxnSpPr>
          <p:spPr>
            <a:xfrm>
              <a:off x="6907713" y="3758360"/>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9056A139-2F9D-CE49-9C32-92D024534339}"/>
                </a:ext>
              </a:extLst>
            </p:cNvPr>
            <p:cNvCxnSpPr/>
            <p:nvPr/>
          </p:nvCxnSpPr>
          <p:spPr>
            <a:xfrm>
              <a:off x="7185428" y="3728294"/>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B0AA340A-01C8-FB4D-9C5E-677ABC57B76D}"/>
                </a:ext>
              </a:extLst>
            </p:cNvPr>
            <p:cNvCxnSpPr/>
            <p:nvPr/>
          </p:nvCxnSpPr>
          <p:spPr>
            <a:xfrm>
              <a:off x="7584513" y="3734467"/>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B74C7A5-724B-7741-8CD7-A3C117EB98EC}"/>
                </a:ext>
              </a:extLst>
            </p:cNvPr>
            <p:cNvCxnSpPr/>
            <p:nvPr/>
          </p:nvCxnSpPr>
          <p:spPr>
            <a:xfrm>
              <a:off x="7171865" y="3510245"/>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0210D04B-BDA6-124E-B323-EA9F92D6C71C}"/>
                </a:ext>
              </a:extLst>
            </p:cNvPr>
            <p:cNvCxnSpPr/>
            <p:nvPr/>
          </p:nvCxnSpPr>
          <p:spPr>
            <a:xfrm>
              <a:off x="7822242" y="3512177"/>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B89D4E0-068D-4646-9796-9C7FE5984CE6}"/>
                </a:ext>
              </a:extLst>
            </p:cNvPr>
            <p:cNvCxnSpPr/>
            <p:nvPr/>
          </p:nvCxnSpPr>
          <p:spPr>
            <a:xfrm>
              <a:off x="8105914" y="3598930"/>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06513088-A689-9A4E-BBC5-8CB2BD6F9EC3}"/>
                </a:ext>
              </a:extLst>
            </p:cNvPr>
            <p:cNvCxnSpPr/>
            <p:nvPr/>
          </p:nvCxnSpPr>
          <p:spPr>
            <a:xfrm>
              <a:off x="8505946" y="3601275"/>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9E80DB10-37CC-DD4F-BA95-640545542409}"/>
                </a:ext>
              </a:extLst>
            </p:cNvPr>
            <p:cNvCxnSpPr>
              <a:cxnSpLocks/>
            </p:cNvCxnSpPr>
            <p:nvPr/>
          </p:nvCxnSpPr>
          <p:spPr>
            <a:xfrm>
              <a:off x="8087902" y="3383907"/>
              <a:ext cx="65938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CBEEDC87-2A86-B141-9D04-A1DFC2EE4E00}"/>
                </a:ext>
              </a:extLst>
            </p:cNvPr>
            <p:cNvCxnSpPr/>
            <p:nvPr/>
          </p:nvCxnSpPr>
          <p:spPr>
            <a:xfrm>
              <a:off x="8088609" y="3385569"/>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4FBF409-4557-B44E-BC3E-C47360DF4B95}"/>
                </a:ext>
              </a:extLst>
            </p:cNvPr>
            <p:cNvCxnSpPr/>
            <p:nvPr/>
          </p:nvCxnSpPr>
          <p:spPr>
            <a:xfrm>
              <a:off x="8744123" y="3389756"/>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FE4533B8-AD3C-1341-86B2-66826006DAF3}"/>
                </a:ext>
              </a:extLst>
            </p:cNvPr>
            <p:cNvSpPr txBox="1"/>
            <p:nvPr/>
          </p:nvSpPr>
          <p:spPr>
            <a:xfrm>
              <a:off x="8065453" y="3223590"/>
              <a:ext cx="675067" cy="138499"/>
            </a:xfrm>
            <a:prstGeom prst="rect">
              <a:avLst/>
            </a:prstGeom>
            <a:solidFill>
              <a:schemeClr val="bg1"/>
            </a:solidFill>
          </p:spPr>
          <p:txBody>
            <a:bodyPr wrap="square" lIns="0" tIns="0" rIns="0" bIns="0" rtlCol="0">
              <a:spAutoFit/>
            </a:bodyPr>
            <a:lstStyle/>
            <a:p>
              <a:pPr algn="ctr">
                <a:spcBef>
                  <a:spcPts val="100"/>
                </a:spcBef>
              </a:pPr>
              <a:r>
                <a:rPr lang="en-US" sz="900" i="1" dirty="0"/>
                <a:t>p</a:t>
              </a:r>
              <a:r>
                <a:rPr lang="en-US" sz="900" dirty="0"/>
                <a:t> &lt; .05</a:t>
              </a:r>
            </a:p>
          </p:txBody>
        </p:sp>
        <p:sp>
          <p:nvSpPr>
            <p:cNvPr id="113" name="Rectangle 112">
              <a:extLst>
                <a:ext uri="{FF2B5EF4-FFF2-40B4-BE49-F238E27FC236}">
                  <a16:creationId xmlns:a16="http://schemas.microsoft.com/office/drawing/2014/main" id="{A9FDAB03-D0DA-ED44-B228-38AE3EBB4188}"/>
                </a:ext>
              </a:extLst>
            </p:cNvPr>
            <p:cNvSpPr/>
            <p:nvPr/>
          </p:nvSpPr>
          <p:spPr>
            <a:xfrm>
              <a:off x="5329680" y="4525764"/>
              <a:ext cx="215912" cy="297652"/>
            </a:xfrm>
            <a:prstGeom prst="rect">
              <a:avLst/>
            </a:prstGeom>
            <a:solidFill>
              <a:schemeClr val="accent4"/>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B975BE06-BB71-384B-9484-9BE25D27CFCF}"/>
                </a:ext>
              </a:extLst>
            </p:cNvPr>
            <p:cNvSpPr/>
            <p:nvPr/>
          </p:nvSpPr>
          <p:spPr>
            <a:xfrm>
              <a:off x="6252631" y="4363147"/>
              <a:ext cx="215912" cy="462871"/>
            </a:xfrm>
            <a:prstGeom prst="rect">
              <a:avLst/>
            </a:prstGeom>
            <a:solidFill>
              <a:schemeClr val="accent4"/>
            </a:solid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2951C79F-039A-B64D-B314-A2BC9A04ABDF}"/>
                </a:ext>
              </a:extLst>
            </p:cNvPr>
            <p:cNvSpPr/>
            <p:nvPr/>
          </p:nvSpPr>
          <p:spPr>
            <a:xfrm>
              <a:off x="7165911" y="4277369"/>
              <a:ext cx="215912" cy="547344"/>
            </a:xfrm>
            <a:prstGeom prst="rect">
              <a:avLst/>
            </a:prstGeom>
            <a:solidFill>
              <a:schemeClr val="accent4"/>
            </a:solid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C0B75A97-55BE-DF4F-B9B2-8E1FD2F871D4}"/>
                </a:ext>
              </a:extLst>
            </p:cNvPr>
            <p:cNvSpPr/>
            <p:nvPr/>
          </p:nvSpPr>
          <p:spPr>
            <a:xfrm>
              <a:off x="8080368" y="4061810"/>
              <a:ext cx="215912" cy="770213"/>
            </a:xfrm>
            <a:prstGeom prst="rect">
              <a:avLst/>
            </a:prstGeom>
            <a:solidFill>
              <a:schemeClr val="accent4"/>
            </a:solid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F72DDD14-EC51-4145-94FE-0F06D70E5E05}"/>
                </a:ext>
              </a:extLst>
            </p:cNvPr>
            <p:cNvSpPr/>
            <p:nvPr/>
          </p:nvSpPr>
          <p:spPr>
            <a:xfrm>
              <a:off x="5764300" y="4426968"/>
              <a:ext cx="215912" cy="395353"/>
            </a:xfrm>
            <a:prstGeom prst="rect">
              <a:avLst/>
            </a:prstGeom>
            <a:pattFill prst="dashVert">
              <a:fgClr>
                <a:schemeClr val="accent4"/>
              </a:fgClr>
              <a:bgClr>
                <a:schemeClr val="bg1"/>
              </a:bgClr>
            </a:patt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C207AD02-4289-CD45-92DC-0FD053AD39FE}"/>
                </a:ext>
              </a:extLst>
            </p:cNvPr>
            <p:cNvSpPr/>
            <p:nvPr/>
          </p:nvSpPr>
          <p:spPr>
            <a:xfrm>
              <a:off x="6697489" y="4214258"/>
              <a:ext cx="215912" cy="610741"/>
            </a:xfrm>
            <a:prstGeom prst="rect">
              <a:avLst/>
            </a:prstGeom>
            <a:pattFill prst="dashVert">
              <a:fgClr>
                <a:srgbClr val="3C6A71"/>
              </a:fgClr>
              <a:bgClr>
                <a:schemeClr val="bg1"/>
              </a:bgClr>
            </a:patt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2CFABD54-6DB3-874A-B0BA-F846C9C93F63}"/>
                </a:ext>
              </a:extLst>
            </p:cNvPr>
            <p:cNvSpPr/>
            <p:nvPr/>
          </p:nvSpPr>
          <p:spPr>
            <a:xfrm>
              <a:off x="7609283" y="3940377"/>
              <a:ext cx="215912" cy="884854"/>
            </a:xfrm>
            <a:prstGeom prst="rect">
              <a:avLst/>
            </a:prstGeom>
            <a:pattFill prst="dashVert">
              <a:fgClr>
                <a:schemeClr val="accent4"/>
              </a:fgClr>
              <a:bgClr>
                <a:schemeClr val="bg1"/>
              </a:bgClr>
            </a:patt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A2F9C41B-9691-B24E-833F-FB781C197AFE}"/>
                </a:ext>
              </a:extLst>
            </p:cNvPr>
            <p:cNvSpPr/>
            <p:nvPr/>
          </p:nvSpPr>
          <p:spPr>
            <a:xfrm>
              <a:off x="8527854" y="3888423"/>
              <a:ext cx="215912" cy="936121"/>
            </a:xfrm>
            <a:prstGeom prst="rect">
              <a:avLst/>
            </a:prstGeom>
            <a:pattFill prst="dashVert">
              <a:fgClr>
                <a:schemeClr val="accent3">
                  <a:lumMod val="75000"/>
                </a:schemeClr>
              </a:fgClr>
              <a:bgClr>
                <a:schemeClr val="bg1"/>
              </a:bgClr>
            </a:patt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Rectangle 116">
              <a:extLst>
                <a:ext uri="{FF2B5EF4-FFF2-40B4-BE49-F238E27FC236}">
                  <a16:creationId xmlns:a16="http://schemas.microsoft.com/office/drawing/2014/main" id="{4B1E8AAF-E1CF-514D-BC14-FBD1731C911D}"/>
                </a:ext>
              </a:extLst>
            </p:cNvPr>
            <p:cNvSpPr/>
            <p:nvPr/>
          </p:nvSpPr>
          <p:spPr>
            <a:xfrm>
              <a:off x="5544759" y="4362360"/>
              <a:ext cx="215912" cy="465713"/>
            </a:xfrm>
            <a:prstGeom prst="rect">
              <a:avLst/>
            </a:prstGeom>
            <a:pattFill prst="dashVert">
              <a:fgClr>
                <a:schemeClr val="accent4"/>
              </a:fgClr>
              <a:bgClr>
                <a:schemeClr val="accent4">
                  <a:lumMod val="40000"/>
                  <a:lumOff val="60000"/>
                </a:schemeClr>
              </a:bgClr>
            </a:patt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7BF98B51-1469-2742-8DBE-F3503732A893}"/>
                </a:ext>
              </a:extLst>
            </p:cNvPr>
            <p:cNvSpPr/>
            <p:nvPr/>
          </p:nvSpPr>
          <p:spPr>
            <a:xfrm>
              <a:off x="6477096" y="4090797"/>
              <a:ext cx="215912" cy="730289"/>
            </a:xfrm>
            <a:prstGeom prst="rect">
              <a:avLst/>
            </a:prstGeom>
            <a:pattFill prst="dashVert">
              <a:fgClr>
                <a:schemeClr val="accent4"/>
              </a:fgClr>
              <a:bgClr>
                <a:schemeClr val="accent4">
                  <a:lumMod val="40000"/>
                  <a:lumOff val="60000"/>
                </a:schemeClr>
              </a:bgClr>
            </a:patt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16E191D2-1D1A-A74A-A8C2-E351318B9628}"/>
                </a:ext>
              </a:extLst>
            </p:cNvPr>
            <p:cNvSpPr/>
            <p:nvPr/>
          </p:nvSpPr>
          <p:spPr>
            <a:xfrm>
              <a:off x="7387597" y="3889027"/>
              <a:ext cx="215912" cy="933432"/>
            </a:xfrm>
            <a:prstGeom prst="rect">
              <a:avLst/>
            </a:prstGeom>
            <a:pattFill prst="dashVert">
              <a:fgClr>
                <a:schemeClr val="accent4"/>
              </a:fgClr>
              <a:bgClr>
                <a:schemeClr val="accent4">
                  <a:lumMod val="40000"/>
                  <a:lumOff val="60000"/>
                </a:schemeClr>
              </a:bgClr>
            </a:patt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3E597898-F872-F74C-A468-AF477DB0C430}"/>
                </a:ext>
              </a:extLst>
            </p:cNvPr>
            <p:cNvSpPr/>
            <p:nvPr/>
          </p:nvSpPr>
          <p:spPr>
            <a:xfrm>
              <a:off x="8305553" y="3751325"/>
              <a:ext cx="215912" cy="1071292"/>
            </a:xfrm>
            <a:prstGeom prst="rect">
              <a:avLst/>
            </a:prstGeom>
            <a:pattFill prst="dashVert">
              <a:fgClr>
                <a:schemeClr val="accent4"/>
              </a:fgClr>
              <a:bgClr>
                <a:schemeClr val="accent4">
                  <a:lumMod val="40000"/>
                  <a:lumOff val="60000"/>
                </a:schemeClr>
              </a:bgClr>
            </a:pattFill>
            <a:ln w="9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3" name="Straight Connector 152">
              <a:extLst>
                <a:ext uri="{FF2B5EF4-FFF2-40B4-BE49-F238E27FC236}">
                  <a16:creationId xmlns:a16="http://schemas.microsoft.com/office/drawing/2014/main" id="{67506024-DDDD-CE41-A36C-9C66092F5B44}"/>
                </a:ext>
              </a:extLst>
            </p:cNvPr>
            <p:cNvCxnSpPr>
              <a:cxnSpLocks/>
            </p:cNvCxnSpPr>
            <p:nvPr/>
          </p:nvCxnSpPr>
          <p:spPr>
            <a:xfrm flipH="1">
              <a:off x="5161602" y="4828646"/>
              <a:ext cx="3767679" cy="162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281086CD-C50A-AC49-82D0-E7845B5AF62C}"/>
                </a:ext>
              </a:extLst>
            </p:cNvPr>
            <p:cNvCxnSpPr>
              <a:cxnSpLocks/>
            </p:cNvCxnSpPr>
            <p:nvPr/>
          </p:nvCxnSpPr>
          <p:spPr>
            <a:xfrm flipV="1">
              <a:off x="6105063" y="4833100"/>
              <a:ext cx="0" cy="6307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52CB9467-7196-294E-B102-66EC3A5A86BF}"/>
                </a:ext>
              </a:extLst>
            </p:cNvPr>
            <p:cNvCxnSpPr>
              <a:cxnSpLocks/>
            </p:cNvCxnSpPr>
            <p:nvPr/>
          </p:nvCxnSpPr>
          <p:spPr>
            <a:xfrm flipV="1">
              <a:off x="7031655" y="4833100"/>
              <a:ext cx="0" cy="6307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6BA14003-5FD4-6848-BFFE-41CC663E11BF}"/>
                </a:ext>
              </a:extLst>
            </p:cNvPr>
            <p:cNvCxnSpPr>
              <a:cxnSpLocks/>
            </p:cNvCxnSpPr>
            <p:nvPr/>
          </p:nvCxnSpPr>
          <p:spPr>
            <a:xfrm flipV="1">
              <a:off x="7958247" y="4833100"/>
              <a:ext cx="0" cy="6307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A501EDD9-05FB-B342-8878-978E53888670}"/>
                </a:ext>
              </a:extLst>
            </p:cNvPr>
            <p:cNvCxnSpPr>
              <a:cxnSpLocks/>
            </p:cNvCxnSpPr>
            <p:nvPr/>
          </p:nvCxnSpPr>
          <p:spPr>
            <a:xfrm>
              <a:off x="5214518" y="3268916"/>
              <a:ext cx="0" cy="15845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DB11A930-540C-1747-8774-8D406EBCFC60}"/>
                </a:ext>
              </a:extLst>
            </p:cNvPr>
            <p:cNvCxnSpPr>
              <a:cxnSpLocks/>
            </p:cNvCxnSpPr>
            <p:nvPr/>
          </p:nvCxnSpPr>
          <p:spPr>
            <a:xfrm>
              <a:off x="5176523" y="3646593"/>
              <a:ext cx="3657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50FB22C4-34CA-1846-A448-D8E58A11FF84}"/>
                </a:ext>
              </a:extLst>
            </p:cNvPr>
            <p:cNvCxnSpPr>
              <a:cxnSpLocks/>
            </p:cNvCxnSpPr>
            <p:nvPr/>
          </p:nvCxnSpPr>
          <p:spPr>
            <a:xfrm>
              <a:off x="5170427" y="4012353"/>
              <a:ext cx="3657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EBFE73FF-FBE1-014C-930E-2398F4E150F3}"/>
                </a:ext>
              </a:extLst>
            </p:cNvPr>
            <p:cNvCxnSpPr>
              <a:cxnSpLocks/>
            </p:cNvCxnSpPr>
            <p:nvPr/>
          </p:nvCxnSpPr>
          <p:spPr>
            <a:xfrm>
              <a:off x="5170427" y="4430499"/>
              <a:ext cx="3657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9FFA726F-0827-3B4A-A16E-23B008677EE5}"/>
                </a:ext>
              </a:extLst>
            </p:cNvPr>
            <p:cNvCxnSpPr>
              <a:cxnSpLocks/>
            </p:cNvCxnSpPr>
            <p:nvPr/>
          </p:nvCxnSpPr>
          <p:spPr>
            <a:xfrm>
              <a:off x="5170427" y="4829217"/>
              <a:ext cx="3657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62" name="TextBox 161">
              <a:extLst>
                <a:ext uri="{FF2B5EF4-FFF2-40B4-BE49-F238E27FC236}">
                  <a16:creationId xmlns:a16="http://schemas.microsoft.com/office/drawing/2014/main" id="{510E9325-BB97-DA42-A952-C6914BD5EAE0}"/>
                </a:ext>
              </a:extLst>
            </p:cNvPr>
            <p:cNvSpPr txBox="1"/>
            <p:nvPr/>
          </p:nvSpPr>
          <p:spPr>
            <a:xfrm>
              <a:off x="4994671" y="3202892"/>
              <a:ext cx="169238" cy="133681"/>
            </a:xfrm>
            <a:prstGeom prst="rect">
              <a:avLst/>
            </a:prstGeom>
            <a:solidFill>
              <a:schemeClr val="bg1"/>
            </a:solidFill>
          </p:spPr>
          <p:txBody>
            <a:bodyPr wrap="square" rIns="0" rtlCol="0">
              <a:spAutoFit/>
            </a:bodyPr>
            <a:lstStyle/>
            <a:p>
              <a:pPr algn="r">
                <a:spcBef>
                  <a:spcPts val="100"/>
                </a:spcBef>
              </a:pPr>
              <a:r>
                <a:rPr lang="en-US" sz="800" dirty="0"/>
                <a:t>20</a:t>
              </a:r>
            </a:p>
          </p:txBody>
        </p:sp>
        <p:cxnSp>
          <p:nvCxnSpPr>
            <p:cNvPr id="163" name="Straight Connector 162">
              <a:extLst>
                <a:ext uri="{FF2B5EF4-FFF2-40B4-BE49-F238E27FC236}">
                  <a16:creationId xmlns:a16="http://schemas.microsoft.com/office/drawing/2014/main" id="{E7101F4C-D9C7-9B49-BE41-6AFA558F8A63}"/>
                </a:ext>
              </a:extLst>
            </p:cNvPr>
            <p:cNvCxnSpPr>
              <a:cxnSpLocks/>
            </p:cNvCxnSpPr>
            <p:nvPr/>
          </p:nvCxnSpPr>
          <p:spPr>
            <a:xfrm>
              <a:off x="5176523" y="3274737"/>
              <a:ext cx="3657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 name="Title 4">
            <a:extLst>
              <a:ext uri="{FF2B5EF4-FFF2-40B4-BE49-F238E27FC236}">
                <a16:creationId xmlns:a16="http://schemas.microsoft.com/office/drawing/2014/main" id="{C42B2AB0-C904-8444-8193-930583F77995}"/>
              </a:ext>
            </a:extLst>
          </p:cNvPr>
          <p:cNvSpPr>
            <a:spLocks noGrp="1"/>
          </p:cNvSpPr>
          <p:nvPr>
            <p:ph type="title"/>
          </p:nvPr>
        </p:nvSpPr>
        <p:spPr>
          <a:xfrm>
            <a:off x="312234" y="224280"/>
            <a:ext cx="8530684" cy="458587"/>
          </a:xfrm>
        </p:spPr>
        <p:txBody>
          <a:bodyPr/>
          <a:lstStyle/>
          <a:p>
            <a:r>
              <a:rPr lang="en-US" sz="2800" dirty="0"/>
              <a:t>Early Anti-TNF: Decrease in CD-Related Surgery</a:t>
            </a:r>
          </a:p>
        </p:txBody>
      </p:sp>
      <p:sp>
        <p:nvSpPr>
          <p:cNvPr id="8" name="Text Placeholder 7">
            <a:extLst>
              <a:ext uri="{FF2B5EF4-FFF2-40B4-BE49-F238E27FC236}">
                <a16:creationId xmlns:a16="http://schemas.microsoft.com/office/drawing/2014/main" id="{AD9CF874-2B44-D246-888B-9552468E245E}"/>
              </a:ext>
            </a:extLst>
          </p:cNvPr>
          <p:cNvSpPr>
            <a:spLocks noGrp="1"/>
          </p:cNvSpPr>
          <p:nvPr>
            <p:ph type="body" sz="quarter" idx="10"/>
          </p:nvPr>
        </p:nvSpPr>
        <p:spPr>
          <a:xfrm>
            <a:off x="0" y="4828029"/>
            <a:ext cx="9144000" cy="315471"/>
          </a:xfrm>
        </p:spPr>
        <p:txBody>
          <a:bodyPr/>
          <a:lstStyle/>
          <a:p>
            <a:r>
              <a:rPr lang="en-US" dirty="0">
                <a:ea typeface="MS PGothic" pitchFamily="34" charset="-128"/>
              </a:rPr>
              <a:t>Rubin DT, et al. </a:t>
            </a:r>
            <a:r>
              <a:rPr lang="en-US" i="1" dirty="0">
                <a:ea typeface="MS PGothic" pitchFamily="34" charset="-128"/>
              </a:rPr>
              <a:t>Inflamm Bowel Dis</a:t>
            </a:r>
            <a:r>
              <a:rPr lang="en-US" dirty="0">
                <a:ea typeface="MS PGothic" pitchFamily="34" charset="-128"/>
              </a:rPr>
              <a:t>. </a:t>
            </a:r>
            <a:r>
              <a:rPr lang="en-US" dirty="0"/>
              <a:t>2012;18(12):2225-2231.</a:t>
            </a:r>
            <a:endParaRPr lang="en-US" dirty="0">
              <a:ea typeface="MS PGothic" pitchFamily="34" charset="-128"/>
            </a:endParaRPr>
          </a:p>
        </p:txBody>
      </p:sp>
    </p:spTree>
    <p:extLst>
      <p:ext uri="{BB962C8B-B14F-4D97-AF65-F5344CB8AC3E}">
        <p14:creationId xmlns:p14="http://schemas.microsoft.com/office/powerpoint/2010/main" val="407986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C1948F9-6FB3-E440-811B-31417F2F35BC}"/>
              </a:ext>
            </a:extLst>
          </p:cNvPr>
          <p:cNvSpPr>
            <a:spLocks noGrp="1"/>
          </p:cNvSpPr>
          <p:nvPr>
            <p:ph type="title"/>
          </p:nvPr>
        </p:nvSpPr>
        <p:spPr>
          <a:xfrm>
            <a:off x="312234" y="270988"/>
            <a:ext cx="8530684" cy="406265"/>
          </a:xfrm>
        </p:spPr>
        <p:txBody>
          <a:bodyPr/>
          <a:lstStyle/>
          <a:p>
            <a:r>
              <a:rPr lang="en-US" altLang="en-US" sz="2400" dirty="0"/>
              <a:t>Early Biologic: Decrease in ER Visits and Hospitalizations</a:t>
            </a:r>
            <a:endParaRPr lang="en-US" sz="2400" dirty="0"/>
          </a:p>
        </p:txBody>
      </p:sp>
      <p:sp>
        <p:nvSpPr>
          <p:cNvPr id="11" name="Content Placeholder 10">
            <a:extLst>
              <a:ext uri="{FF2B5EF4-FFF2-40B4-BE49-F238E27FC236}">
                <a16:creationId xmlns:a16="http://schemas.microsoft.com/office/drawing/2014/main" id="{7F617783-52DA-9646-9781-3EB5270EDE24}"/>
              </a:ext>
            </a:extLst>
          </p:cNvPr>
          <p:cNvSpPr>
            <a:spLocks noGrp="1"/>
          </p:cNvSpPr>
          <p:nvPr>
            <p:ph idx="1"/>
          </p:nvPr>
        </p:nvSpPr>
        <p:spPr>
          <a:xfrm>
            <a:off x="485440" y="1002751"/>
            <a:ext cx="8088105" cy="824328"/>
          </a:xfrm>
        </p:spPr>
        <p:txBody>
          <a:bodyPr/>
          <a:lstStyle/>
          <a:p>
            <a:pPr marL="0" indent="0" algn="ctr">
              <a:spcBef>
                <a:spcPts val="200"/>
              </a:spcBef>
              <a:buNone/>
              <a:tabLst>
                <a:tab pos="336550" algn="l"/>
              </a:tabLst>
            </a:pPr>
            <a:r>
              <a:rPr lang="en-US" altLang="en-US" sz="1800" b="1" dirty="0">
                <a:latin typeface="+mn-lt"/>
              </a:rPr>
              <a:t>Retrospective Observational Cohort Study of Medical and Pharmacy Claims in </a:t>
            </a:r>
            <a:r>
              <a:rPr lang="en-US" sz="1800" b="1" dirty="0">
                <a:latin typeface="+mn-lt"/>
              </a:rPr>
              <a:t>Patients with Moderate-Severe CD</a:t>
            </a:r>
          </a:p>
          <a:p>
            <a:pPr marL="381000" indent="-381000">
              <a:spcBef>
                <a:spcPts val="200"/>
              </a:spcBef>
              <a:tabLst>
                <a:tab pos="336550" algn="l"/>
              </a:tabLst>
            </a:pPr>
            <a:endParaRPr lang="en-US" altLang="en-US" sz="1800" b="1" dirty="0">
              <a:latin typeface="+mn-lt"/>
            </a:endParaRPr>
          </a:p>
        </p:txBody>
      </p:sp>
      <p:graphicFrame>
        <p:nvGraphicFramePr>
          <p:cNvPr id="12" name="Chart 11">
            <a:extLst>
              <a:ext uri="{FF2B5EF4-FFF2-40B4-BE49-F238E27FC236}">
                <a16:creationId xmlns:a16="http://schemas.microsoft.com/office/drawing/2014/main" id="{2D692BAD-5F4F-9E4D-AA82-9CD32EA86972}"/>
              </a:ext>
            </a:extLst>
          </p:cNvPr>
          <p:cNvGraphicFramePr/>
          <p:nvPr>
            <p:extLst>
              <p:ext uri="{D42A27DB-BD31-4B8C-83A1-F6EECF244321}">
                <p14:modId xmlns:p14="http://schemas.microsoft.com/office/powerpoint/2010/main" val="2211164426"/>
              </p:ext>
            </p:extLst>
          </p:nvPr>
        </p:nvGraphicFramePr>
        <p:xfrm>
          <a:off x="1374224" y="1480484"/>
          <a:ext cx="6722042" cy="266026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D36E6C1D-FDF2-7240-B4AA-7E7AAF519A89}"/>
              </a:ext>
            </a:extLst>
          </p:cNvPr>
          <p:cNvSpPr txBox="1"/>
          <p:nvPr/>
        </p:nvSpPr>
        <p:spPr>
          <a:xfrm>
            <a:off x="2307412" y="4016629"/>
            <a:ext cx="1992743" cy="523220"/>
          </a:xfrm>
          <a:prstGeom prst="rect">
            <a:avLst/>
          </a:prstGeom>
          <a:noFill/>
        </p:spPr>
        <p:txBody>
          <a:bodyPr wrap="square" rtlCol="0">
            <a:spAutoFit/>
          </a:bodyPr>
          <a:lstStyle/>
          <a:p>
            <a:pPr algn="ctr"/>
            <a:r>
              <a:rPr lang="en-US" sz="1400" dirty="0"/>
              <a:t>Early Biologic Users*</a:t>
            </a:r>
            <a:br>
              <a:rPr lang="en-US" sz="1400" dirty="0"/>
            </a:br>
            <a:r>
              <a:rPr lang="en-US" sz="1400" dirty="0"/>
              <a:t>(n = 1,500)</a:t>
            </a:r>
          </a:p>
        </p:txBody>
      </p:sp>
      <p:sp>
        <p:nvSpPr>
          <p:cNvPr id="14" name="TextBox 13">
            <a:extLst>
              <a:ext uri="{FF2B5EF4-FFF2-40B4-BE49-F238E27FC236}">
                <a16:creationId xmlns:a16="http://schemas.microsoft.com/office/drawing/2014/main" id="{7A79C8B2-44A6-4B4C-AE06-CA9673C8D705}"/>
              </a:ext>
            </a:extLst>
          </p:cNvPr>
          <p:cNvSpPr txBox="1"/>
          <p:nvPr/>
        </p:nvSpPr>
        <p:spPr>
          <a:xfrm>
            <a:off x="1850132" y="3816143"/>
            <a:ext cx="1388668" cy="276999"/>
          </a:xfrm>
          <a:prstGeom prst="rect">
            <a:avLst/>
          </a:prstGeom>
          <a:noFill/>
        </p:spPr>
        <p:txBody>
          <a:bodyPr wrap="square" rtlCol="0">
            <a:spAutoFit/>
          </a:bodyPr>
          <a:lstStyle/>
          <a:p>
            <a:pPr algn="ctr"/>
            <a:r>
              <a:rPr lang="en-US" sz="1200" dirty="0"/>
              <a:t>Hospitalizations</a:t>
            </a:r>
          </a:p>
        </p:txBody>
      </p:sp>
      <p:sp>
        <p:nvSpPr>
          <p:cNvPr id="15" name="TextBox 14">
            <a:extLst>
              <a:ext uri="{FF2B5EF4-FFF2-40B4-BE49-F238E27FC236}">
                <a16:creationId xmlns:a16="http://schemas.microsoft.com/office/drawing/2014/main" id="{2C2CA6A3-CC10-B547-BB3F-A392D0DF45AA}"/>
              </a:ext>
            </a:extLst>
          </p:cNvPr>
          <p:cNvSpPr txBox="1"/>
          <p:nvPr/>
        </p:nvSpPr>
        <p:spPr>
          <a:xfrm>
            <a:off x="3664225" y="3816143"/>
            <a:ext cx="910348" cy="276999"/>
          </a:xfrm>
          <a:prstGeom prst="rect">
            <a:avLst/>
          </a:prstGeom>
          <a:noFill/>
        </p:spPr>
        <p:txBody>
          <a:bodyPr wrap="square" rtlCol="0">
            <a:spAutoFit/>
          </a:bodyPr>
          <a:lstStyle/>
          <a:p>
            <a:pPr algn="ctr"/>
            <a:r>
              <a:rPr lang="en-US" sz="1200" dirty="0"/>
              <a:t>ER Visits</a:t>
            </a:r>
          </a:p>
        </p:txBody>
      </p:sp>
      <p:sp>
        <p:nvSpPr>
          <p:cNvPr id="16" name="TextBox 15">
            <a:extLst>
              <a:ext uri="{FF2B5EF4-FFF2-40B4-BE49-F238E27FC236}">
                <a16:creationId xmlns:a16="http://schemas.microsoft.com/office/drawing/2014/main" id="{B56B3469-1060-074A-9064-ABDC125F79B7}"/>
              </a:ext>
            </a:extLst>
          </p:cNvPr>
          <p:cNvSpPr txBox="1"/>
          <p:nvPr/>
        </p:nvSpPr>
        <p:spPr>
          <a:xfrm>
            <a:off x="5019331" y="3816143"/>
            <a:ext cx="1388668" cy="276999"/>
          </a:xfrm>
          <a:prstGeom prst="rect">
            <a:avLst/>
          </a:prstGeom>
          <a:noFill/>
        </p:spPr>
        <p:txBody>
          <a:bodyPr wrap="square" rtlCol="0">
            <a:spAutoFit/>
          </a:bodyPr>
          <a:lstStyle/>
          <a:p>
            <a:pPr algn="ctr"/>
            <a:r>
              <a:rPr lang="en-US" sz="1200" dirty="0"/>
              <a:t>Hospitalizations</a:t>
            </a:r>
          </a:p>
        </p:txBody>
      </p:sp>
      <p:sp>
        <p:nvSpPr>
          <p:cNvPr id="17" name="TextBox 16">
            <a:extLst>
              <a:ext uri="{FF2B5EF4-FFF2-40B4-BE49-F238E27FC236}">
                <a16:creationId xmlns:a16="http://schemas.microsoft.com/office/drawing/2014/main" id="{C2D72063-10DF-1E40-A6B5-54F84C9E38D8}"/>
              </a:ext>
            </a:extLst>
          </p:cNvPr>
          <p:cNvSpPr txBox="1"/>
          <p:nvPr/>
        </p:nvSpPr>
        <p:spPr>
          <a:xfrm>
            <a:off x="6782345" y="3816143"/>
            <a:ext cx="910348" cy="276999"/>
          </a:xfrm>
          <a:prstGeom prst="rect">
            <a:avLst/>
          </a:prstGeom>
          <a:noFill/>
        </p:spPr>
        <p:txBody>
          <a:bodyPr wrap="square" rtlCol="0">
            <a:spAutoFit/>
          </a:bodyPr>
          <a:lstStyle/>
          <a:p>
            <a:pPr algn="ctr"/>
            <a:r>
              <a:rPr lang="en-US" sz="1200" dirty="0"/>
              <a:t>ER Visits</a:t>
            </a:r>
          </a:p>
        </p:txBody>
      </p:sp>
      <p:sp>
        <p:nvSpPr>
          <p:cNvPr id="18" name="TextBox 17">
            <a:extLst>
              <a:ext uri="{FF2B5EF4-FFF2-40B4-BE49-F238E27FC236}">
                <a16:creationId xmlns:a16="http://schemas.microsoft.com/office/drawing/2014/main" id="{B7FE9CC7-85B1-1B4C-87FE-C4FBE642715D}"/>
              </a:ext>
            </a:extLst>
          </p:cNvPr>
          <p:cNvSpPr txBox="1"/>
          <p:nvPr/>
        </p:nvSpPr>
        <p:spPr>
          <a:xfrm>
            <a:off x="5613414" y="4016629"/>
            <a:ext cx="1992743" cy="523220"/>
          </a:xfrm>
          <a:prstGeom prst="rect">
            <a:avLst/>
          </a:prstGeom>
          <a:noFill/>
        </p:spPr>
        <p:txBody>
          <a:bodyPr wrap="square" rtlCol="0">
            <a:spAutoFit/>
          </a:bodyPr>
          <a:lstStyle/>
          <a:p>
            <a:pPr algn="ctr"/>
            <a:r>
              <a:rPr lang="en-US" sz="1400" dirty="0"/>
              <a:t>Late Biologic Users</a:t>
            </a:r>
            <a:r>
              <a:rPr lang="en-US" sz="1400" baseline="30000" dirty="0"/>
              <a:t>†</a:t>
            </a:r>
            <a:br>
              <a:rPr lang="en-US" sz="1400" dirty="0"/>
            </a:br>
            <a:r>
              <a:rPr lang="en-US" sz="1400" dirty="0"/>
              <a:t>(n = 302)</a:t>
            </a:r>
          </a:p>
        </p:txBody>
      </p:sp>
      <p:sp>
        <p:nvSpPr>
          <p:cNvPr id="19" name="TextBox 18">
            <a:extLst>
              <a:ext uri="{FF2B5EF4-FFF2-40B4-BE49-F238E27FC236}">
                <a16:creationId xmlns:a16="http://schemas.microsoft.com/office/drawing/2014/main" id="{BA5507CF-0438-AB4C-B2D9-3BD24FDCFF10}"/>
              </a:ext>
            </a:extLst>
          </p:cNvPr>
          <p:cNvSpPr txBox="1"/>
          <p:nvPr/>
        </p:nvSpPr>
        <p:spPr>
          <a:xfrm rot="16200000">
            <a:off x="468876" y="2635370"/>
            <a:ext cx="1550504" cy="307777"/>
          </a:xfrm>
          <a:prstGeom prst="rect">
            <a:avLst/>
          </a:prstGeom>
          <a:noFill/>
        </p:spPr>
        <p:txBody>
          <a:bodyPr wrap="square" rtlCol="0">
            <a:spAutoFit/>
          </a:bodyPr>
          <a:lstStyle/>
          <a:p>
            <a:pPr algn="ctr"/>
            <a:r>
              <a:rPr lang="en-US" sz="1400" dirty="0"/>
              <a:t>Patients (%)</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BA039260-7A30-7644-9E74-CE77795B77F8}"/>
                  </a:ext>
                </a:extLst>
              </p:cNvPr>
              <p:cNvSpPr>
                <a:spLocks noGrp="1"/>
              </p:cNvSpPr>
              <p:nvPr>
                <p:ph type="body" sz="quarter" idx="10"/>
              </p:nvPr>
            </p:nvSpPr>
            <p:spPr>
              <a:xfrm>
                <a:off x="0" y="4658752"/>
                <a:ext cx="9144000" cy="484748"/>
              </a:xfrm>
            </p:spPr>
            <p:txBody>
              <a:bodyPr/>
              <a:lstStyle/>
              <a:p>
                <a:r>
                  <a:rPr lang="en-US" dirty="0">
                    <a:solidFill>
                      <a:srgbClr val="021962"/>
                    </a:solidFill>
                    <a:ea typeface="Calibri" charset="0"/>
                    <a:cs typeface="Calibri" charset="0"/>
                  </a:rPr>
                  <a:t>*</a:t>
                </a:r>
                <a14:m>
                  <m:oMath xmlns:m="http://schemas.openxmlformats.org/officeDocument/2006/math">
                    <m:r>
                      <a:rPr lang="en-US" i="1">
                        <a:latin typeface="Cambria Math" charset="0"/>
                      </a:rPr>
                      <m:t>≥</m:t>
                    </m:r>
                  </m:oMath>
                </a14:m>
                <a:r>
                  <a:rPr lang="en-US" altLang="en-US" dirty="0"/>
                  <a:t> 1 biologic claim </a:t>
                </a:r>
                <a:r>
                  <a:rPr lang="en-CA" dirty="0"/>
                  <a:t>≤ 12 months post CD diagnosis; </a:t>
                </a:r>
                <a:r>
                  <a:rPr lang="en-US" baseline="30000" dirty="0">
                    <a:solidFill>
                      <a:srgbClr val="021962"/>
                    </a:solidFill>
                  </a:rPr>
                  <a:t>†</a:t>
                </a:r>
                <a14:m>
                  <m:oMath xmlns:m="http://schemas.openxmlformats.org/officeDocument/2006/math">
                    <m:r>
                      <a:rPr lang="en-US" i="1">
                        <a:latin typeface="Cambria Math" charset="0"/>
                      </a:rPr>
                      <m:t>≥</m:t>
                    </m:r>
                    <m:r>
                      <a:rPr lang="en-US" i="1">
                        <a:latin typeface="Cambria Math" panose="02040503050406030204" pitchFamily="18" charset="0"/>
                      </a:rPr>
                      <m:t> </m:t>
                    </m:r>
                  </m:oMath>
                </a14:m>
                <a:r>
                  <a:rPr lang="en-US" altLang="en-US" dirty="0"/>
                  <a:t>1 biologic claim </a:t>
                </a:r>
                <a:r>
                  <a:rPr lang="en-CA" dirty="0"/>
                  <a:t>12-24 months post CD diagnosis</a:t>
                </a:r>
                <a:endParaRPr lang="en-US" dirty="0">
                  <a:solidFill>
                    <a:srgbClr val="021962"/>
                  </a:solidFill>
                  <a:ea typeface="Calibri" charset="0"/>
                  <a:cs typeface="Calibri" charset="0"/>
                </a:endParaRPr>
              </a:p>
              <a:p>
                <a:r>
                  <a:rPr lang="en-US" dirty="0"/>
                  <a:t>Ungaro RC, et al. </a:t>
                </a:r>
                <a:r>
                  <a:rPr lang="en-US" i="1" dirty="0"/>
                  <a:t>Gastroenterology. </a:t>
                </a:r>
                <a:r>
                  <a:rPr lang="en-US" dirty="0"/>
                  <a:t>2020;158(6):S-725.</a:t>
                </a:r>
              </a:p>
            </p:txBody>
          </p:sp>
        </mc:Choice>
        <mc:Fallback xmlns="">
          <p:sp>
            <p:nvSpPr>
              <p:cNvPr id="5" name="Text Placeholder 4">
                <a:extLst>
                  <a:ext uri="{FF2B5EF4-FFF2-40B4-BE49-F238E27FC236}">
                    <a16:creationId xmlns:a16="http://schemas.microsoft.com/office/drawing/2014/main" id="{BA039260-7A30-7644-9E74-CE77795B77F8}"/>
                  </a:ext>
                </a:extLst>
              </p:cNvPr>
              <p:cNvSpPr>
                <a:spLocks noGrp="1" noRot="1" noChangeAspect="1" noMove="1" noResize="1" noEditPoints="1" noAdjustHandles="1" noChangeArrowheads="1" noChangeShapeType="1" noTextEdit="1"/>
              </p:cNvSpPr>
              <p:nvPr>
                <p:ph type="body" sz="quarter" idx="10"/>
              </p:nvPr>
            </p:nvSpPr>
            <p:spPr>
              <a:xfrm>
                <a:off x="0" y="4658752"/>
                <a:ext cx="9144000" cy="484748"/>
              </a:xfrm>
              <a:blipFill>
                <a:blip r:embed="rId4"/>
                <a:stretch>
                  <a:fillRect t="-12500"/>
                </a:stretch>
              </a:blipFill>
            </p:spPr>
            <p:txBody>
              <a:bodyPr/>
              <a:lstStyle/>
              <a:p>
                <a:r>
                  <a:rPr lang="en-US">
                    <a:noFill/>
                  </a:rPr>
                  <a:t> </a:t>
                </a:r>
              </a:p>
            </p:txBody>
          </p:sp>
        </mc:Fallback>
      </mc:AlternateContent>
    </p:spTree>
    <p:extLst>
      <p:ext uri="{BB962C8B-B14F-4D97-AF65-F5344CB8AC3E}">
        <p14:creationId xmlns:p14="http://schemas.microsoft.com/office/powerpoint/2010/main" val="62874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F6B313-E292-0146-AFB7-EE3C1AF2B38F}"/>
              </a:ext>
            </a:extLst>
          </p:cNvPr>
          <p:cNvSpPr>
            <a:spLocks noGrp="1"/>
          </p:cNvSpPr>
          <p:nvPr>
            <p:ph type="title"/>
          </p:nvPr>
        </p:nvSpPr>
        <p:spPr>
          <a:xfrm>
            <a:off x="749870" y="466646"/>
            <a:ext cx="7771961" cy="406265"/>
          </a:xfrm>
        </p:spPr>
        <p:txBody>
          <a:bodyPr/>
          <a:lstStyle/>
          <a:p>
            <a:r>
              <a:rPr lang="en-US" sz="2400" dirty="0"/>
              <a:t>Cecily: Recap</a:t>
            </a:r>
          </a:p>
        </p:txBody>
      </p:sp>
      <p:sp>
        <p:nvSpPr>
          <p:cNvPr id="3" name="Content Placeholder 2">
            <a:extLst>
              <a:ext uri="{FF2B5EF4-FFF2-40B4-BE49-F238E27FC236}">
                <a16:creationId xmlns:a16="http://schemas.microsoft.com/office/drawing/2014/main" id="{F09F7275-3387-BA48-80B5-569A5C35B025}"/>
              </a:ext>
            </a:extLst>
          </p:cNvPr>
          <p:cNvSpPr>
            <a:spLocks noGrp="1"/>
          </p:cNvSpPr>
          <p:nvPr>
            <p:ph idx="1"/>
          </p:nvPr>
        </p:nvSpPr>
        <p:spPr>
          <a:xfrm>
            <a:off x="749869" y="1225542"/>
            <a:ext cx="7771961" cy="2782813"/>
          </a:xfrm>
        </p:spPr>
        <p:txBody>
          <a:bodyPr/>
          <a:lstStyle/>
          <a:p>
            <a:pPr marL="352425" indent="-342900">
              <a:spcBef>
                <a:spcPts val="600"/>
              </a:spcBef>
              <a:spcAft>
                <a:spcPts val="600"/>
              </a:spcAft>
              <a:buFont typeface="Arial" panose="020B0604020202020204" pitchFamily="34" charset="0"/>
              <a:buChar char="•"/>
            </a:pPr>
            <a:r>
              <a:rPr lang="en-US" sz="2000" dirty="0"/>
              <a:t>21-year-old African American woman</a:t>
            </a:r>
          </a:p>
          <a:p>
            <a:pPr marL="352425" indent="-342900">
              <a:spcBef>
                <a:spcPts val="600"/>
              </a:spcBef>
              <a:spcAft>
                <a:spcPts val="600"/>
              </a:spcAft>
              <a:buFont typeface="Arial" panose="020B0604020202020204" pitchFamily="34" charset="0"/>
              <a:buChar char="•"/>
            </a:pPr>
            <a:r>
              <a:rPr lang="en-US" sz="2000" dirty="0"/>
              <a:t>Moderate to severe GI symptoms, weight loss</a:t>
            </a:r>
          </a:p>
          <a:p>
            <a:pPr marL="352425" indent="-342900">
              <a:spcBef>
                <a:spcPts val="500"/>
              </a:spcBef>
              <a:spcAft>
                <a:spcPts val="600"/>
              </a:spcAft>
              <a:buFont typeface="Arial" panose="020B0604020202020204" pitchFamily="34" charset="0"/>
              <a:buChar char="•"/>
            </a:pPr>
            <a:r>
              <a:rPr lang="en-US" sz="2000" dirty="0"/>
              <a:t>Peripheral and Axial joint pains</a:t>
            </a:r>
          </a:p>
          <a:p>
            <a:pPr marL="352425" indent="-342900">
              <a:spcBef>
                <a:spcPts val="500"/>
              </a:spcBef>
              <a:spcAft>
                <a:spcPts val="600"/>
              </a:spcAft>
              <a:buFont typeface="Arial" panose="020B0604020202020204" pitchFamily="34" charset="0"/>
              <a:buChar char="•"/>
            </a:pPr>
            <a:endParaRPr lang="en-US" sz="2000" dirty="0"/>
          </a:p>
          <a:p>
            <a:pPr marL="352425" indent="-342900">
              <a:spcBef>
                <a:spcPts val="500"/>
              </a:spcBef>
              <a:spcAft>
                <a:spcPts val="600"/>
              </a:spcAft>
              <a:buFont typeface="Arial" panose="020B0604020202020204" pitchFamily="34" charset="0"/>
              <a:buChar char="•"/>
            </a:pPr>
            <a:r>
              <a:rPr lang="en-US" sz="2000" dirty="0"/>
              <a:t>E-cigarette smoker</a:t>
            </a:r>
          </a:p>
          <a:p>
            <a:pPr marL="352425" indent="-342900">
              <a:spcBef>
                <a:spcPts val="500"/>
              </a:spcBef>
              <a:spcAft>
                <a:spcPts val="600"/>
              </a:spcAft>
              <a:buFont typeface="Arial" panose="020B0604020202020204" pitchFamily="34" charset="0"/>
              <a:buChar char="•"/>
            </a:pPr>
            <a:endParaRPr lang="en-US" sz="2000" dirty="0"/>
          </a:p>
          <a:p>
            <a:pPr marL="352425" indent="-342900">
              <a:spcBef>
                <a:spcPts val="500"/>
              </a:spcBef>
              <a:spcAft>
                <a:spcPts val="600"/>
              </a:spcAft>
              <a:buFont typeface="Arial" panose="020B0604020202020204" pitchFamily="34" charset="0"/>
              <a:buChar char="•"/>
            </a:pPr>
            <a:r>
              <a:rPr lang="en-US" sz="2000" dirty="0"/>
              <a:t>Colonoscopy: moderate to severe </a:t>
            </a:r>
            <a:r>
              <a:rPr lang="en-US" sz="2000" dirty="0" err="1"/>
              <a:t>ileocolitis</a:t>
            </a:r>
            <a:r>
              <a:rPr lang="en-US" sz="2000" dirty="0"/>
              <a:t> and stenotic ICV</a:t>
            </a:r>
          </a:p>
        </p:txBody>
      </p:sp>
      <p:pic>
        <p:nvPicPr>
          <p:cNvPr id="5" name="Picture Placeholder 4" descr="A person standing in a room&#10;&#10;Description automatically generated">
            <a:extLst>
              <a:ext uri="{FF2B5EF4-FFF2-40B4-BE49-F238E27FC236}">
                <a16:creationId xmlns:a16="http://schemas.microsoft.com/office/drawing/2014/main" id="{AEA71BA1-6192-A541-9456-7455C0E2C2F0}"/>
              </a:ext>
            </a:extLst>
          </p:cNvPr>
          <p:cNvPicPr>
            <a:picLocks noGrp="1" noChangeAspect="1"/>
          </p:cNvPicPr>
          <p:nvPr>
            <p:ph type="pic" sz="quarter" idx="11"/>
          </p:nvPr>
        </p:nvPicPr>
        <p:blipFill rotWithShape="1">
          <a:blip r:embed="rId3"/>
          <a:srcRect l="677" t="1338" r="43425" b="-1338"/>
          <a:stretch/>
        </p:blipFill>
        <p:spPr>
          <a:xfrm>
            <a:off x="7123814" y="552597"/>
            <a:ext cx="1136945" cy="1339998"/>
          </a:xfrm>
        </p:spPr>
      </p:pic>
    </p:spTree>
    <p:extLst>
      <p:ext uri="{BB962C8B-B14F-4D97-AF65-F5344CB8AC3E}">
        <p14:creationId xmlns:p14="http://schemas.microsoft.com/office/powerpoint/2010/main" val="262592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198E-CC90-42C6-A0F9-1AEDEA11D920}"/>
              </a:ext>
            </a:extLst>
          </p:cNvPr>
          <p:cNvSpPr>
            <a:spLocks noGrp="1"/>
          </p:cNvSpPr>
          <p:nvPr>
            <p:ph type="title"/>
          </p:nvPr>
        </p:nvSpPr>
        <p:spPr/>
        <p:txBody>
          <a:bodyPr/>
          <a:lstStyle/>
          <a:p>
            <a:r>
              <a:rPr lang="en-US" dirty="0"/>
              <a:t>Audience Response</a:t>
            </a:r>
          </a:p>
        </p:txBody>
      </p:sp>
      <p:sp>
        <p:nvSpPr>
          <p:cNvPr id="14" name="Content Placeholder 13">
            <a:extLst>
              <a:ext uri="{FF2B5EF4-FFF2-40B4-BE49-F238E27FC236}">
                <a16:creationId xmlns:a16="http://schemas.microsoft.com/office/drawing/2014/main" id="{23BACF84-394D-9246-A509-5F4F0EF3C204}"/>
              </a:ext>
            </a:extLst>
          </p:cNvPr>
          <p:cNvSpPr>
            <a:spLocks noGrp="1"/>
          </p:cNvSpPr>
          <p:nvPr>
            <p:ph idx="1"/>
          </p:nvPr>
        </p:nvSpPr>
        <p:spPr>
          <a:xfrm>
            <a:off x="312233" y="1292860"/>
            <a:ext cx="8748639" cy="406265"/>
          </a:xfrm>
        </p:spPr>
        <p:txBody>
          <a:bodyPr/>
          <a:lstStyle/>
          <a:p>
            <a:r>
              <a:rPr lang="en-US" sz="2400" dirty="0"/>
              <a:t>Would you change how would you treat Cecily?</a:t>
            </a:r>
          </a:p>
        </p:txBody>
      </p:sp>
      <p:sp>
        <p:nvSpPr>
          <p:cNvPr id="9" name="Content Placeholder 8">
            <a:extLst>
              <a:ext uri="{FF2B5EF4-FFF2-40B4-BE49-F238E27FC236}">
                <a16:creationId xmlns:a16="http://schemas.microsoft.com/office/drawing/2014/main" id="{29E6B3AF-E5B1-5648-B974-2347FA07E830}"/>
              </a:ext>
            </a:extLst>
          </p:cNvPr>
          <p:cNvSpPr>
            <a:spLocks noGrp="1"/>
          </p:cNvSpPr>
          <p:nvPr>
            <p:ph sz="quarter" idx="10"/>
          </p:nvPr>
        </p:nvSpPr>
        <p:spPr>
          <a:xfrm>
            <a:off x="312233" y="1931497"/>
            <a:ext cx="8408020" cy="2257425"/>
          </a:xfrm>
        </p:spPr>
        <p:txBody>
          <a:bodyPr/>
          <a:lstStyle/>
          <a:p>
            <a:r>
              <a:rPr lang="en-US" sz="2000" dirty="0"/>
              <a:t>Azathioprine</a:t>
            </a:r>
          </a:p>
          <a:p>
            <a:r>
              <a:rPr lang="en-US" sz="2000" dirty="0"/>
              <a:t>Anti-TNF (adalimumab, infliximab, certolizumab pegol)</a:t>
            </a:r>
          </a:p>
          <a:p>
            <a:r>
              <a:rPr lang="en-US" sz="2000" dirty="0"/>
              <a:t>Ustekinumab</a:t>
            </a:r>
          </a:p>
          <a:p>
            <a:r>
              <a:rPr lang="en-US" sz="2000" dirty="0"/>
              <a:t>Vedolizumab </a:t>
            </a:r>
          </a:p>
          <a:p>
            <a:r>
              <a:rPr lang="en-US" sz="2000" dirty="0"/>
              <a:t>I don’t know</a:t>
            </a:r>
          </a:p>
        </p:txBody>
      </p:sp>
    </p:spTree>
    <p:custDataLst>
      <p:tags r:id="rId1"/>
    </p:custDataLst>
    <p:extLst>
      <p:ext uri="{BB962C8B-B14F-4D97-AF65-F5344CB8AC3E}">
        <p14:creationId xmlns:p14="http://schemas.microsoft.com/office/powerpoint/2010/main" val="261586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32332" y="822043"/>
            <a:ext cx="4190759" cy="1243417"/>
          </a:xfrm>
        </p:spPr>
        <p:txBody>
          <a:bodyPr/>
          <a:lstStyle/>
          <a:p>
            <a:r>
              <a:rPr lang="en-US" sz="4400" dirty="0"/>
              <a:t>Questions</a:t>
            </a:r>
            <a:br>
              <a:rPr lang="en-US" sz="4400" dirty="0"/>
            </a:br>
            <a:r>
              <a:rPr lang="en-US" sz="4400" dirty="0"/>
              <a:t>Answers</a:t>
            </a:r>
          </a:p>
        </p:txBody>
      </p:sp>
      <p:sp>
        <p:nvSpPr>
          <p:cNvPr id="5" name="Subtitle 4"/>
          <p:cNvSpPr>
            <a:spLocks noGrp="1"/>
          </p:cNvSpPr>
          <p:nvPr>
            <p:ph type="body" sz="quarter" idx="10"/>
          </p:nvPr>
        </p:nvSpPr>
        <p:spPr>
          <a:xfrm>
            <a:off x="2800350" y="2187092"/>
            <a:ext cx="6054725" cy="1779588"/>
          </a:xfrm>
        </p:spPr>
        <p:txBody>
          <a:bodyPr/>
          <a:lstStyle/>
          <a:p>
            <a:r>
              <a:rPr lang="en-US" dirty="0"/>
              <a:t>Recorded on October 26, 2020</a:t>
            </a:r>
          </a:p>
          <a:p>
            <a:endParaRPr lang="en-US" dirty="0"/>
          </a:p>
        </p:txBody>
      </p:sp>
      <p:sp>
        <p:nvSpPr>
          <p:cNvPr id="7" name="TextBox 6"/>
          <p:cNvSpPr txBox="1"/>
          <p:nvPr/>
        </p:nvSpPr>
        <p:spPr>
          <a:xfrm>
            <a:off x="7788034" y="501153"/>
            <a:ext cx="1249061" cy="1862048"/>
          </a:xfrm>
          <a:prstGeom prst="rect">
            <a:avLst/>
          </a:prstGeom>
          <a:noFill/>
          <a:effectLst/>
        </p:spPr>
        <p:txBody>
          <a:bodyPr wrap="none" rtlCol="0">
            <a:spAutoFit/>
          </a:bodyPr>
          <a:lstStyle/>
          <a:p>
            <a:pPr algn="ctr"/>
            <a:r>
              <a:rPr lang="en-US" sz="11500" b="1" dirty="0">
                <a:solidFill>
                  <a:schemeClr val="accent6"/>
                </a:solidFill>
              </a:rPr>
              <a:t>&amp;</a:t>
            </a:r>
            <a:endParaRPr lang="en-US" sz="9600" b="1" dirty="0">
              <a:solidFill>
                <a:schemeClr val="accent6"/>
              </a:solidFill>
            </a:endParaRPr>
          </a:p>
        </p:txBody>
      </p:sp>
    </p:spTree>
    <p:extLst>
      <p:ext uri="{BB962C8B-B14F-4D97-AF65-F5344CB8AC3E}">
        <p14:creationId xmlns:p14="http://schemas.microsoft.com/office/powerpoint/2010/main" val="1037523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EBEC-5F94-1D4E-B3E2-4F051E705820}"/>
              </a:ext>
            </a:extLst>
          </p:cNvPr>
          <p:cNvSpPr>
            <a:spLocks noGrp="1"/>
          </p:cNvSpPr>
          <p:nvPr>
            <p:ph type="title"/>
          </p:nvPr>
        </p:nvSpPr>
        <p:spPr>
          <a:xfrm>
            <a:off x="312234" y="198119"/>
            <a:ext cx="8530684" cy="510909"/>
          </a:xfrm>
        </p:spPr>
        <p:txBody>
          <a:bodyPr/>
          <a:lstStyle/>
          <a:p>
            <a:r>
              <a:rPr lang="en-US" sz="3200" dirty="0"/>
              <a:t>Would you change how your treat Cecily?</a:t>
            </a:r>
          </a:p>
        </p:txBody>
      </p:sp>
      <p:graphicFrame>
        <p:nvGraphicFramePr>
          <p:cNvPr id="5" name="Content Placeholder 4">
            <a:extLst>
              <a:ext uri="{FF2B5EF4-FFF2-40B4-BE49-F238E27FC236}">
                <a16:creationId xmlns:a16="http://schemas.microsoft.com/office/drawing/2014/main" id="{5E463E78-DB53-4D43-A111-18FE426834F7}"/>
              </a:ext>
            </a:extLst>
          </p:cNvPr>
          <p:cNvGraphicFramePr>
            <a:graphicFrameLocks noGrp="1"/>
          </p:cNvGraphicFramePr>
          <p:nvPr>
            <p:ph idx="1"/>
            <p:extLst>
              <p:ext uri="{D42A27DB-BD31-4B8C-83A1-F6EECF244321}">
                <p14:modId xmlns:p14="http://schemas.microsoft.com/office/powerpoint/2010/main" val="2540047567"/>
              </p:ext>
            </p:extLst>
          </p:nvPr>
        </p:nvGraphicFramePr>
        <p:xfrm>
          <a:off x="312738" y="996950"/>
          <a:ext cx="8562975" cy="340571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63DC88D7-603C-EC4A-9809-33B9BF119390}"/>
              </a:ext>
            </a:extLst>
          </p:cNvPr>
          <p:cNvSpPr>
            <a:spLocks noGrp="1"/>
          </p:cNvSpPr>
          <p:nvPr>
            <p:ph type="body" sz="quarter" idx="10"/>
          </p:nvPr>
        </p:nvSpPr>
        <p:spPr>
          <a:xfrm>
            <a:off x="0" y="4828029"/>
            <a:ext cx="9144000" cy="315471"/>
          </a:xfrm>
        </p:spPr>
        <p:txBody>
          <a:bodyPr/>
          <a:lstStyle/>
          <a:p>
            <a:r>
              <a:rPr lang="en-US" dirty="0"/>
              <a:t>Results recorded on October 26, 2020.</a:t>
            </a:r>
          </a:p>
        </p:txBody>
      </p:sp>
    </p:spTree>
    <p:extLst>
      <p:ext uri="{BB962C8B-B14F-4D97-AF65-F5344CB8AC3E}">
        <p14:creationId xmlns:p14="http://schemas.microsoft.com/office/powerpoint/2010/main" val="20899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32332" y="822043"/>
            <a:ext cx="4190759" cy="1243417"/>
          </a:xfrm>
        </p:spPr>
        <p:txBody>
          <a:bodyPr/>
          <a:lstStyle/>
          <a:p>
            <a:r>
              <a:rPr lang="en-US" sz="4400" dirty="0"/>
              <a:t>Questions</a:t>
            </a:r>
            <a:br>
              <a:rPr lang="en-US" sz="4400" dirty="0"/>
            </a:br>
            <a:r>
              <a:rPr lang="en-US" sz="4400" dirty="0"/>
              <a:t>Answers</a:t>
            </a:r>
          </a:p>
        </p:txBody>
      </p:sp>
      <p:sp>
        <p:nvSpPr>
          <p:cNvPr id="5" name="Subtitle 4"/>
          <p:cNvSpPr>
            <a:spLocks noGrp="1"/>
          </p:cNvSpPr>
          <p:nvPr>
            <p:ph type="body" sz="quarter" idx="10"/>
          </p:nvPr>
        </p:nvSpPr>
        <p:spPr>
          <a:xfrm>
            <a:off x="2800350" y="2187092"/>
            <a:ext cx="6054725" cy="1779588"/>
          </a:xfrm>
        </p:spPr>
        <p:txBody>
          <a:bodyPr/>
          <a:lstStyle/>
          <a:p>
            <a:endParaRPr lang="en-US" dirty="0"/>
          </a:p>
        </p:txBody>
      </p:sp>
      <p:sp>
        <p:nvSpPr>
          <p:cNvPr id="7" name="TextBox 6"/>
          <p:cNvSpPr txBox="1"/>
          <p:nvPr/>
        </p:nvSpPr>
        <p:spPr>
          <a:xfrm>
            <a:off x="7788034" y="501153"/>
            <a:ext cx="1249061" cy="1862048"/>
          </a:xfrm>
          <a:prstGeom prst="rect">
            <a:avLst/>
          </a:prstGeom>
          <a:noFill/>
          <a:effectLst/>
        </p:spPr>
        <p:txBody>
          <a:bodyPr wrap="none" rtlCol="0">
            <a:spAutoFit/>
          </a:bodyPr>
          <a:lstStyle/>
          <a:p>
            <a:pPr algn="ctr"/>
            <a:r>
              <a:rPr lang="en-US" sz="11500" b="1" dirty="0">
                <a:solidFill>
                  <a:schemeClr val="accent6"/>
                </a:solidFill>
              </a:rPr>
              <a:t>&amp;</a:t>
            </a:r>
            <a:endParaRPr lang="en-US" sz="9600" b="1" dirty="0">
              <a:solidFill>
                <a:schemeClr val="accent6"/>
              </a:solidFill>
            </a:endParaRPr>
          </a:p>
        </p:txBody>
      </p:sp>
    </p:spTree>
    <p:extLst>
      <p:ext uri="{BB962C8B-B14F-4D97-AF65-F5344CB8AC3E}">
        <p14:creationId xmlns:p14="http://schemas.microsoft.com/office/powerpoint/2010/main" val="1513389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D72D-62B4-6B46-8A69-C5943F56B664}"/>
              </a:ext>
            </a:extLst>
          </p:cNvPr>
          <p:cNvSpPr>
            <a:spLocks noGrp="1"/>
          </p:cNvSpPr>
          <p:nvPr>
            <p:ph type="title"/>
          </p:nvPr>
        </p:nvSpPr>
        <p:spPr>
          <a:xfrm>
            <a:off x="749870" y="466646"/>
            <a:ext cx="7771961" cy="406265"/>
          </a:xfrm>
        </p:spPr>
        <p:txBody>
          <a:bodyPr/>
          <a:lstStyle/>
          <a:p>
            <a:r>
              <a:rPr lang="en-US" sz="2400" dirty="0"/>
              <a:t>Case Study 2: Meet Mateo</a:t>
            </a:r>
          </a:p>
        </p:txBody>
      </p:sp>
      <p:sp>
        <p:nvSpPr>
          <p:cNvPr id="3" name="Content Placeholder 2">
            <a:extLst>
              <a:ext uri="{FF2B5EF4-FFF2-40B4-BE49-F238E27FC236}">
                <a16:creationId xmlns:a16="http://schemas.microsoft.com/office/drawing/2014/main" id="{F09F7275-3387-BA48-80B5-569A5C35B025}"/>
              </a:ext>
            </a:extLst>
          </p:cNvPr>
          <p:cNvSpPr>
            <a:spLocks noGrp="1"/>
          </p:cNvSpPr>
          <p:nvPr>
            <p:ph idx="1"/>
          </p:nvPr>
        </p:nvSpPr>
        <p:spPr>
          <a:xfrm>
            <a:off x="749870" y="846062"/>
            <a:ext cx="6498655" cy="3883114"/>
          </a:xfrm>
        </p:spPr>
        <p:txBody>
          <a:bodyPr/>
          <a:lstStyle/>
          <a:p>
            <a:pPr marL="293688" indent="-293688">
              <a:spcAft>
                <a:spcPts val="700"/>
              </a:spcAft>
              <a:buFont typeface="Arial" panose="020B0604020202020204" pitchFamily="34" charset="0"/>
              <a:buChar char="•"/>
            </a:pPr>
            <a:r>
              <a:rPr lang="en-US" sz="2000" dirty="0"/>
              <a:t>33-year-old Hispanic man</a:t>
            </a:r>
          </a:p>
          <a:p>
            <a:pPr marL="293688" indent="-293688">
              <a:spcAft>
                <a:spcPts val="700"/>
              </a:spcAft>
              <a:buFont typeface="Arial" panose="020B0604020202020204" pitchFamily="34" charset="0"/>
              <a:buChar char="•"/>
            </a:pPr>
            <a:r>
              <a:rPr lang="en-US" sz="2000" dirty="0"/>
              <a:t>Several weeks of non-bloody 6-8 loose BMs/day</a:t>
            </a:r>
          </a:p>
          <a:p>
            <a:pPr marL="293688" indent="-293688">
              <a:spcAft>
                <a:spcPts val="700"/>
              </a:spcAft>
              <a:buFont typeface="Arial" panose="020B0604020202020204" pitchFamily="34" charset="0"/>
              <a:buChar char="•"/>
            </a:pPr>
            <a:r>
              <a:rPr lang="en-US" sz="2000" dirty="0"/>
              <a:t>Lost 12 </a:t>
            </a:r>
            <a:r>
              <a:rPr lang="en-US" sz="2000" dirty="0" err="1"/>
              <a:t>lbs</a:t>
            </a:r>
            <a:r>
              <a:rPr lang="en-US" sz="2000" dirty="0"/>
              <a:t>, fatigue </a:t>
            </a:r>
          </a:p>
          <a:p>
            <a:pPr marL="293688" indent="-293688">
              <a:spcAft>
                <a:spcPts val="700"/>
              </a:spcAft>
              <a:buFont typeface="Arial" panose="020B0604020202020204" pitchFamily="34" charset="0"/>
              <a:buChar char="•"/>
            </a:pPr>
            <a:r>
              <a:rPr lang="en-US" sz="2000" dirty="0"/>
              <a:t>Presents to the ED with lower left quadrant (LLQ) pain and low-grade fever </a:t>
            </a:r>
          </a:p>
          <a:p>
            <a:pPr marL="293688" indent="-293688">
              <a:spcAft>
                <a:spcPts val="700"/>
              </a:spcAft>
              <a:buFont typeface="Arial" panose="020B0604020202020204" pitchFamily="34" charset="0"/>
              <a:buChar char="•"/>
            </a:pPr>
            <a:r>
              <a:rPr lang="en-US" sz="2000" dirty="0"/>
              <a:t>Routine labs were normal</a:t>
            </a:r>
          </a:p>
          <a:p>
            <a:pPr marL="293688" indent="-293688">
              <a:spcAft>
                <a:spcPts val="700"/>
              </a:spcAft>
              <a:buFont typeface="Arial" panose="020B0604020202020204" pitchFamily="34" charset="0"/>
              <a:buChar char="•"/>
            </a:pPr>
            <a:r>
              <a:rPr lang="en-US" sz="2000" dirty="0"/>
              <a:t>Stool studies sent </a:t>
            </a:r>
          </a:p>
          <a:p>
            <a:pPr marL="293688" indent="-293688">
              <a:spcAft>
                <a:spcPts val="700"/>
              </a:spcAft>
              <a:buFont typeface="Arial" panose="020B0604020202020204" pitchFamily="34" charset="0"/>
              <a:buChar char="•"/>
            </a:pPr>
            <a:r>
              <a:rPr lang="en-US" sz="2000" dirty="0"/>
              <a:t>CT scan: Thickening of the transverse and left colon</a:t>
            </a:r>
          </a:p>
          <a:p>
            <a:pPr marL="293688" indent="-293688">
              <a:spcAft>
                <a:spcPts val="700"/>
              </a:spcAft>
              <a:buFont typeface="Arial" panose="020B0604020202020204" pitchFamily="34" charset="0"/>
              <a:buChar char="•"/>
            </a:pPr>
            <a:r>
              <a:rPr lang="en-US" sz="2000" dirty="0"/>
              <a:t>ED physician prescribed antibiotics and narcotics </a:t>
            </a:r>
          </a:p>
        </p:txBody>
      </p:sp>
      <p:pic>
        <p:nvPicPr>
          <p:cNvPr id="6" name="Picture Placeholder 5" descr="A person posing for the camera&#10;&#10;Description automatically generated">
            <a:extLst>
              <a:ext uri="{FF2B5EF4-FFF2-40B4-BE49-F238E27FC236}">
                <a16:creationId xmlns:a16="http://schemas.microsoft.com/office/drawing/2014/main" id="{6EF51801-0764-244C-AA38-4EB2358EF54E}"/>
              </a:ext>
            </a:extLst>
          </p:cNvPr>
          <p:cNvPicPr>
            <a:picLocks noGrp="1" noChangeAspect="1"/>
          </p:cNvPicPr>
          <p:nvPr>
            <p:ph type="pic" sz="quarter" idx="11"/>
          </p:nvPr>
        </p:nvPicPr>
        <p:blipFill>
          <a:blip r:embed="rId3"/>
          <a:srcRect l="21682" r="21682"/>
          <a:stretch>
            <a:fillRect/>
          </a:stretch>
        </p:blipFill>
        <p:spPr/>
      </p:pic>
    </p:spTree>
    <p:extLst>
      <p:ext uri="{BB962C8B-B14F-4D97-AF65-F5344CB8AC3E}">
        <p14:creationId xmlns:p14="http://schemas.microsoft.com/office/powerpoint/2010/main" val="79099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D72D-62B4-6B46-8A69-C5943F56B664}"/>
              </a:ext>
            </a:extLst>
          </p:cNvPr>
          <p:cNvSpPr>
            <a:spLocks noGrp="1"/>
          </p:cNvSpPr>
          <p:nvPr>
            <p:ph type="title"/>
          </p:nvPr>
        </p:nvSpPr>
        <p:spPr>
          <a:xfrm>
            <a:off x="749870" y="466646"/>
            <a:ext cx="7771961" cy="406265"/>
          </a:xfrm>
        </p:spPr>
        <p:txBody>
          <a:bodyPr/>
          <a:lstStyle/>
          <a:p>
            <a:r>
              <a:rPr lang="en-US" sz="2400" dirty="0"/>
              <a:t>Case Study 2: Mateo</a:t>
            </a:r>
          </a:p>
        </p:txBody>
      </p:sp>
      <p:sp>
        <p:nvSpPr>
          <p:cNvPr id="6" name="Content Placeholder 5"/>
          <p:cNvSpPr>
            <a:spLocks noGrp="1"/>
          </p:cNvSpPr>
          <p:nvPr>
            <p:ph idx="1"/>
          </p:nvPr>
        </p:nvSpPr>
        <p:spPr>
          <a:xfrm>
            <a:off x="778466" y="942425"/>
            <a:ext cx="7022437" cy="4078039"/>
          </a:xfrm>
        </p:spPr>
        <p:txBody>
          <a:bodyPr/>
          <a:lstStyle/>
          <a:p>
            <a:pPr lvl="1">
              <a:lnSpc>
                <a:spcPct val="100000"/>
              </a:lnSpc>
              <a:spcBef>
                <a:spcPts val="0"/>
              </a:spcBef>
              <a:buClr>
                <a:schemeClr val="accent1"/>
              </a:buClr>
            </a:pPr>
            <a:r>
              <a:rPr lang="en-US" sz="1900" b="1" dirty="0"/>
              <a:t>Social History</a:t>
            </a:r>
          </a:p>
          <a:p>
            <a:pPr marL="236538" lvl="1" indent="-236538">
              <a:lnSpc>
                <a:spcPct val="100000"/>
              </a:lnSpc>
              <a:spcBef>
                <a:spcPts val="0"/>
              </a:spcBef>
              <a:buClr>
                <a:schemeClr val="accent1"/>
              </a:buClr>
              <a:buFont typeface="Arial" panose="020B0604020202020204" pitchFamily="34" charset="0"/>
              <a:buChar char="•"/>
            </a:pPr>
            <a:r>
              <a:rPr lang="en-US" sz="1700" dirty="0"/>
              <a:t>Immigrated to the United States from Cuba 4 years ago</a:t>
            </a:r>
          </a:p>
          <a:p>
            <a:pPr marL="236538" lvl="1" indent="-236538">
              <a:lnSpc>
                <a:spcPct val="100000"/>
              </a:lnSpc>
              <a:spcBef>
                <a:spcPts val="0"/>
              </a:spcBef>
              <a:buClr>
                <a:schemeClr val="accent1"/>
              </a:buClr>
              <a:buFont typeface="Arial" panose="020B0604020202020204" pitchFamily="34" charset="0"/>
              <a:buChar char="•"/>
            </a:pPr>
            <a:r>
              <a:rPr lang="en-US" sz="1700" dirty="0"/>
              <a:t>Employed as a social worker</a:t>
            </a:r>
          </a:p>
          <a:p>
            <a:pPr marL="236538" lvl="1" indent="-236538">
              <a:lnSpc>
                <a:spcPct val="100000"/>
              </a:lnSpc>
              <a:spcBef>
                <a:spcPts val="0"/>
              </a:spcBef>
              <a:spcAft>
                <a:spcPts val="600"/>
              </a:spcAft>
              <a:buClr>
                <a:schemeClr val="accent1"/>
              </a:buClr>
              <a:buFont typeface="Arial" panose="020B0604020202020204" pitchFamily="34" charset="0"/>
              <a:buChar char="•"/>
            </a:pPr>
            <a:r>
              <a:rPr lang="en-US" sz="1700" dirty="0"/>
              <a:t>Fatigue resulting in absenteeism </a:t>
            </a:r>
            <a:r>
              <a:rPr lang="en-US" sz="1700" i="1" dirty="0"/>
              <a:t>“Which I cannot afford right now”</a:t>
            </a:r>
            <a:endParaRPr lang="en-US" sz="1700" dirty="0"/>
          </a:p>
          <a:p>
            <a:pPr marL="236538" lvl="1" indent="-236538">
              <a:lnSpc>
                <a:spcPct val="100000"/>
              </a:lnSpc>
              <a:spcBef>
                <a:spcPts val="0"/>
              </a:spcBef>
              <a:buClr>
                <a:schemeClr val="accent1"/>
              </a:buClr>
            </a:pPr>
            <a:r>
              <a:rPr lang="en-US" sz="1900" b="1" dirty="0"/>
              <a:t>Medical History</a:t>
            </a:r>
          </a:p>
          <a:p>
            <a:pPr marL="236538" lvl="1" indent="-236538">
              <a:lnSpc>
                <a:spcPct val="100000"/>
              </a:lnSpc>
              <a:spcBef>
                <a:spcPts val="0"/>
              </a:spcBef>
              <a:spcAft>
                <a:spcPts val="600"/>
              </a:spcAft>
              <a:buClr>
                <a:schemeClr val="accent1"/>
              </a:buClr>
              <a:buFont typeface="Arial" panose="020B0604020202020204" pitchFamily="34" charset="0"/>
              <a:buChar char="•"/>
            </a:pPr>
            <a:r>
              <a:rPr lang="en-US" sz="1700" dirty="0"/>
              <a:t>Recent exposure to tuberculosis </a:t>
            </a:r>
          </a:p>
          <a:p>
            <a:pPr marL="236538" lvl="1" indent="-236538">
              <a:lnSpc>
                <a:spcPct val="100000"/>
              </a:lnSpc>
              <a:spcBef>
                <a:spcPts val="0"/>
              </a:spcBef>
              <a:buClr>
                <a:schemeClr val="accent1"/>
              </a:buClr>
            </a:pPr>
            <a:endParaRPr lang="en-US" sz="1900" b="1" dirty="0"/>
          </a:p>
          <a:p>
            <a:pPr marL="236538" lvl="1" indent="-236538">
              <a:lnSpc>
                <a:spcPct val="100000"/>
              </a:lnSpc>
              <a:spcBef>
                <a:spcPts val="0"/>
              </a:spcBef>
              <a:buClr>
                <a:schemeClr val="accent1"/>
              </a:buClr>
            </a:pPr>
            <a:r>
              <a:rPr lang="en-US" sz="1900" b="1" dirty="0"/>
              <a:t>Physical Exam/Labs</a:t>
            </a:r>
          </a:p>
          <a:p>
            <a:pPr marL="236538" lvl="1" indent="-236538">
              <a:lnSpc>
                <a:spcPct val="100000"/>
              </a:lnSpc>
              <a:spcBef>
                <a:spcPts val="0"/>
              </a:spcBef>
              <a:buClr>
                <a:schemeClr val="accent1"/>
              </a:buClr>
              <a:buFont typeface="Arial" panose="020B0604020202020204" pitchFamily="34" charset="0"/>
              <a:buChar char="•"/>
            </a:pPr>
            <a:r>
              <a:rPr lang="en-US" sz="1700" dirty="0"/>
              <a:t>Moderate LLQ tenderness</a:t>
            </a:r>
          </a:p>
          <a:p>
            <a:pPr marL="236538" lvl="1" indent="-236538">
              <a:lnSpc>
                <a:spcPct val="100000"/>
              </a:lnSpc>
              <a:spcBef>
                <a:spcPts val="0"/>
              </a:spcBef>
              <a:buClr>
                <a:schemeClr val="accent1"/>
              </a:buClr>
              <a:buFont typeface="Arial" panose="020B0604020202020204" pitchFamily="34" charset="0"/>
              <a:buChar char="•"/>
            </a:pPr>
            <a:r>
              <a:rPr lang="en-US" sz="1700" dirty="0"/>
              <a:t>Albumin: 3.8 g/dL</a:t>
            </a:r>
          </a:p>
          <a:p>
            <a:pPr marL="236538" lvl="1" indent="-236538">
              <a:lnSpc>
                <a:spcPct val="100000"/>
              </a:lnSpc>
              <a:spcBef>
                <a:spcPts val="0"/>
              </a:spcBef>
              <a:buClr>
                <a:schemeClr val="accent1"/>
              </a:buClr>
              <a:buFont typeface="Arial" panose="020B0604020202020204" pitchFamily="34" charset="0"/>
              <a:buChar char="•"/>
            </a:pPr>
            <a:r>
              <a:rPr lang="en-US" sz="1700" dirty="0"/>
              <a:t>CRP: 10.3 mg/L</a:t>
            </a:r>
          </a:p>
          <a:p>
            <a:pPr marL="236538" lvl="1" indent="-236538">
              <a:lnSpc>
                <a:spcPct val="100000"/>
              </a:lnSpc>
              <a:spcBef>
                <a:spcPts val="0"/>
              </a:spcBef>
              <a:buClr>
                <a:schemeClr val="accent1"/>
              </a:buClr>
              <a:buFont typeface="Arial" panose="020B0604020202020204" pitchFamily="34" charset="0"/>
              <a:buChar char="•"/>
            </a:pPr>
            <a:r>
              <a:rPr lang="en-US" sz="1700" dirty="0"/>
              <a:t>Indeterminant TB test, negative chest x-ray</a:t>
            </a:r>
          </a:p>
          <a:p>
            <a:pPr marL="0" lvl="1">
              <a:lnSpc>
                <a:spcPct val="100000"/>
              </a:lnSpc>
              <a:spcBef>
                <a:spcPts val="0"/>
              </a:spcBef>
              <a:buClr>
                <a:schemeClr val="accent1"/>
              </a:buClr>
            </a:pPr>
            <a:br>
              <a:rPr lang="en-US" sz="1600" dirty="0"/>
            </a:br>
            <a:endParaRPr lang="en-US" sz="1600" dirty="0"/>
          </a:p>
        </p:txBody>
      </p:sp>
      <p:pic>
        <p:nvPicPr>
          <p:cNvPr id="8" name="Picture Placeholder 7" descr="A person posing for the camera&#10;&#10;Description automatically generated">
            <a:extLst>
              <a:ext uri="{FF2B5EF4-FFF2-40B4-BE49-F238E27FC236}">
                <a16:creationId xmlns:a16="http://schemas.microsoft.com/office/drawing/2014/main" id="{32712256-965B-7747-9C10-59AC2034050A}"/>
              </a:ext>
            </a:extLst>
          </p:cNvPr>
          <p:cNvPicPr>
            <a:picLocks noGrp="1" noChangeAspect="1"/>
          </p:cNvPicPr>
          <p:nvPr>
            <p:ph type="pic" sz="quarter" idx="11"/>
          </p:nvPr>
        </p:nvPicPr>
        <p:blipFill>
          <a:blip r:embed="rId3"/>
          <a:srcRect l="21682" r="21682"/>
          <a:stretch>
            <a:fillRect/>
          </a:stretch>
        </p:blipFill>
        <p:spPr>
          <a:xfrm>
            <a:off x="7261026" y="414324"/>
            <a:ext cx="1136945" cy="1339998"/>
          </a:xfrm>
        </p:spPr>
      </p:pic>
    </p:spTree>
    <p:extLst>
      <p:ext uri="{BB962C8B-B14F-4D97-AF65-F5344CB8AC3E}">
        <p14:creationId xmlns:p14="http://schemas.microsoft.com/office/powerpoint/2010/main" val="261350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176" y="1000547"/>
            <a:ext cx="7023742" cy="406265"/>
          </a:xfrm>
        </p:spPr>
        <p:txBody>
          <a:bodyPr/>
          <a:lstStyle/>
          <a:p>
            <a:r>
              <a:rPr lang="en-US" sz="2400" dirty="0"/>
              <a:t>Christina Ha, MD, FACG, AGAF</a:t>
            </a:r>
          </a:p>
        </p:txBody>
      </p:sp>
      <p:sp>
        <p:nvSpPr>
          <p:cNvPr id="3" name="Subtitle 2"/>
          <p:cNvSpPr>
            <a:spLocks noGrp="1"/>
          </p:cNvSpPr>
          <p:nvPr>
            <p:ph type="body" sz="quarter" idx="10"/>
          </p:nvPr>
        </p:nvSpPr>
        <p:spPr>
          <a:xfrm>
            <a:off x="2788193" y="1464562"/>
            <a:ext cx="6054725" cy="1779588"/>
          </a:xfrm>
        </p:spPr>
        <p:txBody>
          <a:bodyPr/>
          <a:lstStyle/>
          <a:p>
            <a:pPr>
              <a:spcBef>
                <a:spcPts val="300"/>
              </a:spcBef>
            </a:pPr>
            <a:r>
              <a:rPr lang="en-US" sz="2000" dirty="0"/>
              <a:t>Associate Professor of Medicine</a:t>
            </a:r>
          </a:p>
          <a:p>
            <a:pPr>
              <a:spcBef>
                <a:spcPts val="300"/>
              </a:spcBef>
            </a:pPr>
            <a:r>
              <a:rPr lang="en-US" sz="2000" dirty="0"/>
              <a:t>Inflammatory Bowel Disease Center</a:t>
            </a:r>
          </a:p>
          <a:p>
            <a:pPr>
              <a:spcBef>
                <a:spcPts val="300"/>
              </a:spcBef>
            </a:pPr>
            <a:r>
              <a:rPr lang="en-US" sz="2000" dirty="0"/>
              <a:t>Cedars-Sinai Medical Center</a:t>
            </a:r>
          </a:p>
          <a:p>
            <a:pPr>
              <a:spcBef>
                <a:spcPts val="300"/>
              </a:spcBef>
            </a:pPr>
            <a:r>
              <a:rPr lang="en-US" sz="2000" dirty="0"/>
              <a:t>Los Angeles, CA</a:t>
            </a:r>
          </a:p>
          <a:p>
            <a:pPr>
              <a:spcBef>
                <a:spcPts val="300"/>
              </a:spcBef>
            </a:pPr>
            <a:r>
              <a:rPr lang="en-US" sz="2000" dirty="0"/>
              <a:t>@TinaHaMD</a:t>
            </a:r>
          </a:p>
        </p:txBody>
      </p:sp>
    </p:spTree>
    <p:extLst>
      <p:ext uri="{BB962C8B-B14F-4D97-AF65-F5344CB8AC3E}">
        <p14:creationId xmlns:p14="http://schemas.microsoft.com/office/powerpoint/2010/main" val="2429057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8D2DE-067F-B146-A060-79885B6A2D44}"/>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6C2B93A2-E59E-C64D-9B3A-F8BBE2D3E131}"/>
              </a:ext>
            </a:extLst>
          </p:cNvPr>
          <p:cNvSpPr>
            <a:spLocks noGrp="1"/>
          </p:cNvSpPr>
          <p:nvPr>
            <p:ph idx="1"/>
          </p:nvPr>
        </p:nvSpPr>
        <p:spPr>
          <a:xfrm>
            <a:off x="312234" y="1181100"/>
            <a:ext cx="8408020" cy="1034129"/>
          </a:xfrm>
        </p:spPr>
        <p:txBody>
          <a:bodyPr/>
          <a:lstStyle/>
          <a:p>
            <a:r>
              <a:rPr lang="en-US" sz="2400" dirty="0"/>
              <a:t>What is the risk of IBD in first generation immigrants, from countries with low incidence of IBD, who now live in the United States (a country with high incidence of IBD)? </a:t>
            </a:r>
          </a:p>
        </p:txBody>
      </p:sp>
      <p:sp>
        <p:nvSpPr>
          <p:cNvPr id="7" name="Content Placeholder 6">
            <a:extLst>
              <a:ext uri="{FF2B5EF4-FFF2-40B4-BE49-F238E27FC236}">
                <a16:creationId xmlns:a16="http://schemas.microsoft.com/office/drawing/2014/main" id="{8E0068A7-924A-6041-9B1A-3E9F89BB9D5C}"/>
              </a:ext>
            </a:extLst>
          </p:cNvPr>
          <p:cNvSpPr>
            <a:spLocks noGrp="1"/>
          </p:cNvSpPr>
          <p:nvPr>
            <p:ph sz="quarter" idx="10"/>
          </p:nvPr>
        </p:nvSpPr>
        <p:spPr>
          <a:xfrm>
            <a:off x="243078" y="2381250"/>
            <a:ext cx="8408020" cy="2257425"/>
          </a:xfrm>
        </p:spPr>
        <p:txBody>
          <a:bodyPr/>
          <a:lstStyle/>
          <a:p>
            <a:r>
              <a:rPr lang="en-US" sz="2000" dirty="0"/>
              <a:t>The risk of IBD increases slightly but remains lower than the overall U.S. population risk </a:t>
            </a:r>
          </a:p>
          <a:p>
            <a:r>
              <a:rPr lang="en-US" sz="2000" dirty="0"/>
              <a:t>The risk of IBD increases to reach the same level as the USA population risk</a:t>
            </a:r>
          </a:p>
          <a:p>
            <a:r>
              <a:rPr lang="en-US" sz="2000" dirty="0"/>
              <a:t>The risk of IBD remains low and doesn’t increase until the next generation </a:t>
            </a:r>
          </a:p>
          <a:p>
            <a:r>
              <a:rPr lang="en-US" sz="2000" dirty="0"/>
              <a:t>I don’t know</a:t>
            </a:r>
          </a:p>
          <a:p>
            <a:endParaRPr lang="en-US" sz="2400" dirty="0"/>
          </a:p>
        </p:txBody>
      </p:sp>
    </p:spTree>
    <p:extLst>
      <p:ext uri="{BB962C8B-B14F-4D97-AF65-F5344CB8AC3E}">
        <p14:creationId xmlns:p14="http://schemas.microsoft.com/office/powerpoint/2010/main" val="162470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EBEC-5F94-1D4E-B3E2-4F051E705820}"/>
              </a:ext>
            </a:extLst>
          </p:cNvPr>
          <p:cNvSpPr>
            <a:spLocks noGrp="1"/>
          </p:cNvSpPr>
          <p:nvPr>
            <p:ph type="title"/>
          </p:nvPr>
        </p:nvSpPr>
        <p:spPr>
          <a:xfrm>
            <a:off x="312234" y="-24250"/>
            <a:ext cx="8188299" cy="955646"/>
          </a:xfrm>
        </p:spPr>
        <p:txBody>
          <a:bodyPr/>
          <a:lstStyle/>
          <a:p>
            <a:r>
              <a:rPr lang="en-US" sz="2200" dirty="0"/>
              <a:t>What is the risk of IBD in first generation immigrants, from countries with low incidence of IBD, who now live in the United States (a country with high incidence of IBD)? </a:t>
            </a:r>
          </a:p>
        </p:txBody>
      </p:sp>
      <p:graphicFrame>
        <p:nvGraphicFramePr>
          <p:cNvPr id="5" name="Content Placeholder 4">
            <a:extLst>
              <a:ext uri="{FF2B5EF4-FFF2-40B4-BE49-F238E27FC236}">
                <a16:creationId xmlns:a16="http://schemas.microsoft.com/office/drawing/2014/main" id="{5E463E78-DB53-4D43-A111-18FE426834F7}"/>
              </a:ext>
            </a:extLst>
          </p:cNvPr>
          <p:cNvGraphicFramePr>
            <a:graphicFrameLocks noGrp="1"/>
          </p:cNvGraphicFramePr>
          <p:nvPr>
            <p:ph idx="1"/>
            <p:extLst>
              <p:ext uri="{D42A27DB-BD31-4B8C-83A1-F6EECF244321}">
                <p14:modId xmlns:p14="http://schemas.microsoft.com/office/powerpoint/2010/main" val="2683544319"/>
              </p:ext>
            </p:extLst>
          </p:nvPr>
        </p:nvGraphicFramePr>
        <p:xfrm>
          <a:off x="274602" y="1347368"/>
          <a:ext cx="8377029" cy="324711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63DC88D7-603C-EC4A-9809-33B9BF119390}"/>
              </a:ext>
            </a:extLst>
          </p:cNvPr>
          <p:cNvSpPr>
            <a:spLocks noGrp="1"/>
          </p:cNvSpPr>
          <p:nvPr>
            <p:ph type="body" sz="quarter" idx="10"/>
          </p:nvPr>
        </p:nvSpPr>
        <p:spPr>
          <a:xfrm>
            <a:off x="0" y="4828029"/>
            <a:ext cx="9144000" cy="315471"/>
          </a:xfrm>
        </p:spPr>
        <p:txBody>
          <a:bodyPr/>
          <a:lstStyle/>
          <a:p>
            <a:r>
              <a:rPr lang="en-US" dirty="0"/>
              <a:t>Results recorded on October 26, 2020.</a:t>
            </a:r>
          </a:p>
        </p:txBody>
      </p:sp>
      <p:sp>
        <p:nvSpPr>
          <p:cNvPr id="3" name="TextBox 2">
            <a:extLst>
              <a:ext uri="{FF2B5EF4-FFF2-40B4-BE49-F238E27FC236}">
                <a16:creationId xmlns:a16="http://schemas.microsoft.com/office/drawing/2014/main" id="{02FA0AFB-DDC1-704E-9F8A-4E90217773DC}"/>
              </a:ext>
            </a:extLst>
          </p:cNvPr>
          <p:cNvSpPr txBox="1"/>
          <p:nvPr/>
        </p:nvSpPr>
        <p:spPr>
          <a:xfrm>
            <a:off x="1602822" y="954716"/>
            <a:ext cx="2668359" cy="369332"/>
          </a:xfrm>
          <a:prstGeom prst="rect">
            <a:avLst/>
          </a:prstGeom>
          <a:noFill/>
        </p:spPr>
        <p:txBody>
          <a:bodyPr wrap="none" rtlCol="0">
            <a:spAutoFit/>
          </a:bodyPr>
          <a:lstStyle/>
          <a:p>
            <a:r>
              <a:rPr lang="en-US" dirty="0"/>
              <a:t>Webcast Polling Results</a:t>
            </a:r>
          </a:p>
        </p:txBody>
      </p:sp>
    </p:spTree>
    <p:extLst>
      <p:ext uri="{BB962C8B-B14F-4D97-AF65-F5344CB8AC3E}">
        <p14:creationId xmlns:p14="http://schemas.microsoft.com/office/powerpoint/2010/main" val="11737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41B464EB-A772-6D41-8061-96E01C2150BF}"/>
              </a:ext>
            </a:extLst>
          </p:cNvPr>
          <p:cNvGraphicFramePr/>
          <p:nvPr>
            <p:extLst>
              <p:ext uri="{D42A27DB-BD31-4B8C-83A1-F6EECF244321}">
                <p14:modId xmlns:p14="http://schemas.microsoft.com/office/powerpoint/2010/main" val="2930797401"/>
              </p:ext>
            </p:extLst>
          </p:nvPr>
        </p:nvGraphicFramePr>
        <p:xfrm>
          <a:off x="4032984" y="904774"/>
          <a:ext cx="4668253" cy="369897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C986B5F-FC2F-054D-A49E-494156C19971}"/>
              </a:ext>
            </a:extLst>
          </p:cNvPr>
          <p:cNvSpPr txBox="1"/>
          <p:nvPr/>
        </p:nvSpPr>
        <p:spPr>
          <a:xfrm>
            <a:off x="4572000" y="334239"/>
            <a:ext cx="3986028" cy="461665"/>
          </a:xfrm>
          <a:prstGeom prst="rect">
            <a:avLst/>
          </a:prstGeom>
          <a:noFill/>
        </p:spPr>
        <p:txBody>
          <a:bodyPr wrap="none" rtlCol="0">
            <a:spAutoFit/>
          </a:bodyPr>
          <a:lstStyle/>
          <a:p>
            <a:r>
              <a:rPr lang="en-US" sz="2400" dirty="0"/>
              <a:t>#</a:t>
            </a:r>
            <a:r>
              <a:rPr lang="en-US" sz="2400" dirty="0" err="1"/>
              <a:t>MedTwitter</a:t>
            </a:r>
            <a:r>
              <a:rPr lang="en-US" sz="2400" dirty="0"/>
              <a:t> Polling Results</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0857A3C5-731A-0B4A-A286-5986B61B0254}"/>
              </a:ext>
            </a:extLst>
          </p:cNvPr>
          <p:cNvPicPr>
            <a:picLocks noChangeAspect="1"/>
          </p:cNvPicPr>
          <p:nvPr/>
        </p:nvPicPr>
        <p:blipFill>
          <a:blip r:embed="rId4"/>
          <a:stretch>
            <a:fillRect/>
          </a:stretch>
        </p:blipFill>
        <p:spPr>
          <a:xfrm>
            <a:off x="170724" y="232607"/>
            <a:ext cx="3436633" cy="4678286"/>
          </a:xfrm>
          <a:prstGeom prst="rect">
            <a:avLst/>
          </a:prstGeom>
        </p:spPr>
      </p:pic>
    </p:spTree>
    <p:extLst>
      <p:ext uri="{BB962C8B-B14F-4D97-AF65-F5344CB8AC3E}">
        <p14:creationId xmlns:p14="http://schemas.microsoft.com/office/powerpoint/2010/main" val="44572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AE73FC9-C35B-5147-BB91-4E32409D22DF}"/>
              </a:ext>
            </a:extLst>
          </p:cNvPr>
          <p:cNvSpPr>
            <a:spLocks noGrp="1"/>
          </p:cNvSpPr>
          <p:nvPr>
            <p:ph idx="1"/>
          </p:nvPr>
        </p:nvSpPr>
        <p:spPr>
          <a:xfrm>
            <a:off x="312234" y="1252441"/>
            <a:ext cx="3580570" cy="2985433"/>
          </a:xfrm>
        </p:spPr>
        <p:txBody>
          <a:bodyPr/>
          <a:lstStyle/>
          <a:p>
            <a:pPr>
              <a:spcBef>
                <a:spcPts val="1400"/>
              </a:spcBef>
            </a:pPr>
            <a:r>
              <a:rPr lang="en-US" sz="1800" dirty="0"/>
              <a:t>In Cubans arriving after 1980 vs before 1980: (</a:t>
            </a:r>
            <a:r>
              <a:rPr lang="en-US" sz="1800" i="1" dirty="0"/>
              <a:t>p </a:t>
            </a:r>
            <a:r>
              <a:rPr lang="en-US" sz="1800" dirty="0"/>
              <a:t>&lt; .001)</a:t>
            </a:r>
          </a:p>
          <a:p>
            <a:pPr lvl="1">
              <a:spcBef>
                <a:spcPts val="1400"/>
              </a:spcBef>
            </a:pPr>
            <a:r>
              <a:rPr lang="en-US" sz="1800" dirty="0"/>
              <a:t>Younger age at IBD diagnosis</a:t>
            </a:r>
          </a:p>
          <a:p>
            <a:pPr lvl="1">
              <a:spcBef>
                <a:spcPts val="1400"/>
              </a:spcBef>
            </a:pPr>
            <a:r>
              <a:rPr lang="en-US" sz="1800" dirty="0"/>
              <a:t>Shorter time from immigration to diagnosis </a:t>
            </a:r>
          </a:p>
          <a:p>
            <a:pPr>
              <a:spcBef>
                <a:spcPts val="1400"/>
              </a:spcBef>
            </a:pPr>
            <a:r>
              <a:rPr lang="en-US" sz="1800" dirty="0"/>
              <a:t>No differences in IBD phenotype, including type of IBD, disease location, and surgeries </a:t>
            </a:r>
          </a:p>
        </p:txBody>
      </p:sp>
      <p:graphicFrame>
        <p:nvGraphicFramePr>
          <p:cNvPr id="8" name="Chart 7">
            <a:extLst>
              <a:ext uri="{FF2B5EF4-FFF2-40B4-BE49-F238E27FC236}">
                <a16:creationId xmlns:a16="http://schemas.microsoft.com/office/drawing/2014/main" id="{0B1601FE-6716-0A4C-AB99-B620CA432E82}"/>
              </a:ext>
            </a:extLst>
          </p:cNvPr>
          <p:cNvGraphicFramePr/>
          <p:nvPr>
            <p:extLst>
              <p:ext uri="{D42A27DB-BD31-4B8C-83A1-F6EECF244321}">
                <p14:modId xmlns:p14="http://schemas.microsoft.com/office/powerpoint/2010/main" val="4131171349"/>
              </p:ext>
            </p:extLst>
          </p:nvPr>
        </p:nvGraphicFramePr>
        <p:xfrm>
          <a:off x="4175101" y="1639172"/>
          <a:ext cx="4817533" cy="3201938"/>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2">
            <a:extLst>
              <a:ext uri="{FF2B5EF4-FFF2-40B4-BE49-F238E27FC236}">
                <a16:creationId xmlns:a16="http://schemas.microsoft.com/office/drawing/2014/main" id="{75C9488C-669A-0441-8F1C-63ACCC3430AB}"/>
              </a:ext>
            </a:extLst>
          </p:cNvPr>
          <p:cNvSpPr txBox="1">
            <a:spLocks/>
          </p:cNvSpPr>
          <p:nvPr/>
        </p:nvSpPr>
        <p:spPr>
          <a:xfrm>
            <a:off x="4175101" y="1002563"/>
            <a:ext cx="4862136" cy="641714"/>
          </a:xfrm>
          <a:prstGeom prst="rect">
            <a:avLst/>
          </a:prstGeom>
        </p:spPr>
        <p:txBody>
          <a:bodyPr vert="horz" wrap="square" lIns="0" tIns="45720" rIns="91440" bIns="45720" rtlCol="0">
            <a:spAutoFit/>
          </a:bodyPr>
          <a:lstStyle>
            <a:lvl1pPr marL="346075" indent="-346075" algn="l" defTabSz="914400" rtl="0" eaLnBrk="1" latinLnBrk="0" hangingPunct="1">
              <a:lnSpc>
                <a:spcPct val="85000"/>
              </a:lnSpc>
              <a:spcBef>
                <a:spcPts val="800"/>
              </a:spcBef>
              <a:buClr>
                <a:schemeClr val="accent1"/>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a:buNone/>
            </a:pPr>
            <a:r>
              <a:rPr lang="en-US" sz="1400" b="1" dirty="0">
                <a:solidFill>
                  <a:schemeClr val="tx1"/>
                </a:solidFill>
              </a:rPr>
              <a:t>Age of IBD Onset and Time Elapsed Between Immigration and Diagnosis Differs by </a:t>
            </a:r>
            <a:br>
              <a:rPr lang="en-US" sz="1400" b="1" dirty="0">
                <a:solidFill>
                  <a:schemeClr val="tx1"/>
                </a:solidFill>
              </a:rPr>
            </a:br>
            <a:r>
              <a:rPr lang="en-US" sz="1400" b="1" dirty="0">
                <a:solidFill>
                  <a:schemeClr val="tx1"/>
                </a:solidFill>
              </a:rPr>
              <a:t>Immigration Period in Cuban Immigrants (n = 130)</a:t>
            </a:r>
          </a:p>
        </p:txBody>
      </p:sp>
      <p:sp>
        <p:nvSpPr>
          <p:cNvPr id="5" name="Title 4">
            <a:extLst>
              <a:ext uri="{FF2B5EF4-FFF2-40B4-BE49-F238E27FC236}">
                <a16:creationId xmlns:a16="http://schemas.microsoft.com/office/drawing/2014/main" id="{734A9BEE-08B8-B54D-A3F2-DCFA913C911C}"/>
              </a:ext>
            </a:extLst>
          </p:cNvPr>
          <p:cNvSpPr>
            <a:spLocks noGrp="1"/>
          </p:cNvSpPr>
          <p:nvPr>
            <p:ph type="title"/>
          </p:nvPr>
        </p:nvSpPr>
        <p:spPr>
          <a:xfrm>
            <a:off x="312234" y="224280"/>
            <a:ext cx="8530684" cy="458587"/>
          </a:xfrm>
        </p:spPr>
        <p:txBody>
          <a:bodyPr/>
          <a:lstStyle/>
          <a:p>
            <a:r>
              <a:rPr lang="en-US" sz="2800" dirty="0"/>
              <a:t>Recent Immigration Is a Risk Factor for IBD</a:t>
            </a:r>
          </a:p>
        </p:txBody>
      </p:sp>
      <p:sp>
        <p:nvSpPr>
          <p:cNvPr id="10" name="Text Placeholder 9">
            <a:extLst>
              <a:ext uri="{FF2B5EF4-FFF2-40B4-BE49-F238E27FC236}">
                <a16:creationId xmlns:a16="http://schemas.microsoft.com/office/drawing/2014/main" id="{3B3B4B24-7A0D-4645-B6EF-B422D42526EA}"/>
              </a:ext>
            </a:extLst>
          </p:cNvPr>
          <p:cNvSpPr>
            <a:spLocks noGrp="1"/>
          </p:cNvSpPr>
          <p:nvPr>
            <p:ph type="body" sz="quarter" idx="10"/>
          </p:nvPr>
        </p:nvSpPr>
        <p:spPr>
          <a:xfrm>
            <a:off x="0" y="4658752"/>
            <a:ext cx="9144000" cy="484748"/>
          </a:xfrm>
        </p:spPr>
        <p:txBody>
          <a:bodyPr/>
          <a:lstStyle/>
          <a:p>
            <a:r>
              <a:rPr lang="en-US" i="1" dirty="0"/>
              <a:t>p </a:t>
            </a:r>
            <a:r>
              <a:rPr lang="en-US" dirty="0"/>
              <a:t>value is comparing differences across the three time-cohorts</a:t>
            </a:r>
          </a:p>
          <a:p>
            <a:r>
              <a:rPr lang="en-US" dirty="0"/>
              <a:t>Damas OM, et al. </a:t>
            </a:r>
            <a:r>
              <a:rPr lang="en-US" i="1" dirty="0"/>
              <a:t>Aliment Pharmacol Ther</a:t>
            </a:r>
            <a:r>
              <a:rPr lang="en-US" dirty="0"/>
              <a:t>. 2017;46:303-309.</a:t>
            </a:r>
          </a:p>
        </p:txBody>
      </p:sp>
    </p:spTree>
    <p:extLst>
      <p:ext uri="{BB962C8B-B14F-4D97-AF65-F5344CB8AC3E}">
        <p14:creationId xmlns:p14="http://schemas.microsoft.com/office/powerpoint/2010/main" val="5123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D72D-62B4-6B46-8A69-C5943F56B664}"/>
              </a:ext>
            </a:extLst>
          </p:cNvPr>
          <p:cNvSpPr>
            <a:spLocks noGrp="1"/>
          </p:cNvSpPr>
          <p:nvPr>
            <p:ph type="title"/>
          </p:nvPr>
        </p:nvSpPr>
        <p:spPr>
          <a:xfrm>
            <a:off x="749870" y="466646"/>
            <a:ext cx="7771961" cy="406265"/>
          </a:xfrm>
        </p:spPr>
        <p:txBody>
          <a:bodyPr/>
          <a:lstStyle/>
          <a:p>
            <a:r>
              <a:rPr lang="en-US" sz="2400" dirty="0"/>
              <a:t>Case Study 2: Mateo</a:t>
            </a:r>
          </a:p>
        </p:txBody>
      </p:sp>
      <p:sp>
        <p:nvSpPr>
          <p:cNvPr id="3" name="Content Placeholder 2">
            <a:extLst>
              <a:ext uri="{FF2B5EF4-FFF2-40B4-BE49-F238E27FC236}">
                <a16:creationId xmlns:a16="http://schemas.microsoft.com/office/drawing/2014/main" id="{F09F7275-3387-BA48-80B5-569A5C35B025}"/>
              </a:ext>
            </a:extLst>
          </p:cNvPr>
          <p:cNvSpPr>
            <a:spLocks noGrp="1"/>
          </p:cNvSpPr>
          <p:nvPr>
            <p:ph idx="1"/>
          </p:nvPr>
        </p:nvSpPr>
        <p:spPr>
          <a:xfrm>
            <a:off x="749871" y="968322"/>
            <a:ext cx="5302138" cy="2072362"/>
          </a:xfrm>
        </p:spPr>
        <p:txBody>
          <a:bodyPr/>
          <a:lstStyle/>
          <a:p>
            <a:pPr marL="292100" indent="-282575">
              <a:spcAft>
                <a:spcPts val="800"/>
              </a:spcAft>
              <a:buFont typeface="Arial" panose="020B0604020202020204" pitchFamily="34" charset="0"/>
              <a:buChar char="•"/>
            </a:pPr>
            <a:r>
              <a:rPr lang="en-US" sz="2000" dirty="0"/>
              <a:t>Colonoscopy: </a:t>
            </a:r>
          </a:p>
          <a:p>
            <a:pPr marL="292100" indent="-282575">
              <a:spcAft>
                <a:spcPts val="800"/>
              </a:spcAft>
              <a:buFont typeface="Arial" panose="020B0604020202020204" pitchFamily="34" charset="0"/>
              <a:buChar char="•"/>
            </a:pPr>
            <a:r>
              <a:rPr lang="en-US" sz="2000" dirty="0"/>
              <a:t>Deep linear ulcers throughout the transverse, left colon and sigmoid with rectal sparing</a:t>
            </a:r>
          </a:p>
          <a:p>
            <a:pPr marL="292100" indent="-282575">
              <a:spcAft>
                <a:spcPts val="800"/>
              </a:spcAft>
              <a:buFont typeface="Arial" panose="020B0604020202020204" pitchFamily="34" charset="0"/>
              <a:buChar char="•"/>
            </a:pPr>
            <a:r>
              <a:rPr lang="en-US" sz="2000" dirty="0"/>
              <a:t>Pathology: Features of chronic and severe acute colitis, no viral inclusions present</a:t>
            </a:r>
          </a:p>
        </p:txBody>
      </p:sp>
      <p:pic>
        <p:nvPicPr>
          <p:cNvPr id="6" name="Picture Placeholder 5" descr="A person posing for the camera&#10;&#10;Description automatically generated">
            <a:extLst>
              <a:ext uri="{FF2B5EF4-FFF2-40B4-BE49-F238E27FC236}">
                <a16:creationId xmlns:a16="http://schemas.microsoft.com/office/drawing/2014/main" id="{6EF51801-0764-244C-AA38-4EB2358EF54E}"/>
              </a:ext>
            </a:extLst>
          </p:cNvPr>
          <p:cNvPicPr>
            <a:picLocks noGrp="1" noChangeAspect="1"/>
          </p:cNvPicPr>
          <p:nvPr>
            <p:ph type="pic" sz="quarter" idx="11"/>
          </p:nvPr>
        </p:nvPicPr>
        <p:blipFill>
          <a:blip r:embed="rId3"/>
          <a:srcRect l="21682" r="21682"/>
          <a:stretch>
            <a:fillRect/>
          </a:stretch>
        </p:blipFill>
        <p:spPr/>
      </p:pic>
      <p:pic>
        <p:nvPicPr>
          <p:cNvPr id="7" name="Picture 5">
            <a:extLst>
              <a:ext uri="{FF2B5EF4-FFF2-40B4-BE49-F238E27FC236}">
                <a16:creationId xmlns:a16="http://schemas.microsoft.com/office/drawing/2014/main" id="{2EC0501D-D737-1843-8825-05AE96D0C926}"/>
              </a:ext>
            </a:extLst>
          </p:cNvPr>
          <p:cNvPicPr>
            <a:picLocks noChangeAspect="1" noChangeArrowheads="1"/>
          </p:cNvPicPr>
          <p:nvPr/>
        </p:nvPicPr>
        <p:blipFill>
          <a:blip r:embed="rId4" cstate="print"/>
          <a:srcRect/>
          <a:stretch>
            <a:fillRect/>
          </a:stretch>
        </p:blipFill>
        <p:spPr bwMode="auto">
          <a:xfrm>
            <a:off x="7030093" y="2485853"/>
            <a:ext cx="1467337" cy="1286953"/>
          </a:xfrm>
          <a:prstGeom prst="rect">
            <a:avLst/>
          </a:prstGeom>
          <a:noFill/>
          <a:ln w="9525">
            <a:noFill/>
            <a:miter lim="800000"/>
            <a:headEnd/>
            <a:tailEnd/>
          </a:ln>
        </p:spPr>
      </p:pic>
      <p:pic>
        <p:nvPicPr>
          <p:cNvPr id="8" name="Picture 4">
            <a:extLst>
              <a:ext uri="{FF2B5EF4-FFF2-40B4-BE49-F238E27FC236}">
                <a16:creationId xmlns:a16="http://schemas.microsoft.com/office/drawing/2014/main" id="{46EC7D59-A490-034C-B3E4-92D3D9A3563F}"/>
              </a:ext>
            </a:extLst>
          </p:cNvPr>
          <p:cNvPicPr>
            <a:picLocks noChangeAspect="1" noChangeArrowheads="1"/>
          </p:cNvPicPr>
          <p:nvPr/>
        </p:nvPicPr>
        <p:blipFill>
          <a:blip r:embed="rId5" cstate="print"/>
          <a:srcRect/>
          <a:stretch>
            <a:fillRect/>
          </a:stretch>
        </p:blipFill>
        <p:spPr bwMode="auto">
          <a:xfrm>
            <a:off x="5521902" y="3337575"/>
            <a:ext cx="1431642" cy="1289361"/>
          </a:xfrm>
          <a:prstGeom prst="rect">
            <a:avLst/>
          </a:prstGeom>
          <a:noFill/>
          <a:ln w="9525">
            <a:noFill/>
            <a:miter lim="800000"/>
            <a:headEnd/>
            <a:tailEnd/>
          </a:ln>
        </p:spPr>
      </p:pic>
      <p:sp>
        <p:nvSpPr>
          <p:cNvPr id="9" name="TextBox 8">
            <a:extLst>
              <a:ext uri="{FF2B5EF4-FFF2-40B4-BE49-F238E27FC236}">
                <a16:creationId xmlns:a16="http://schemas.microsoft.com/office/drawing/2014/main" id="{4C45DD17-1639-2E4C-B2F3-6E9D5AA67D2F}"/>
              </a:ext>
            </a:extLst>
          </p:cNvPr>
          <p:cNvSpPr txBox="1"/>
          <p:nvPr/>
        </p:nvSpPr>
        <p:spPr>
          <a:xfrm>
            <a:off x="5104106" y="2982354"/>
            <a:ext cx="2267235" cy="307777"/>
          </a:xfrm>
          <a:prstGeom prst="rect">
            <a:avLst/>
          </a:prstGeom>
          <a:noFill/>
        </p:spPr>
        <p:txBody>
          <a:bodyPr wrap="square" rtlCol="0">
            <a:spAutoFit/>
          </a:bodyPr>
          <a:lstStyle/>
          <a:p>
            <a:pPr algn="ctr"/>
            <a:r>
              <a:rPr lang="en-US" sz="1400" dirty="0"/>
              <a:t>Transverse colon</a:t>
            </a:r>
          </a:p>
        </p:txBody>
      </p:sp>
      <p:sp>
        <p:nvSpPr>
          <p:cNvPr id="10" name="TextBox 9">
            <a:extLst>
              <a:ext uri="{FF2B5EF4-FFF2-40B4-BE49-F238E27FC236}">
                <a16:creationId xmlns:a16="http://schemas.microsoft.com/office/drawing/2014/main" id="{68E2B999-57C8-AC42-80B0-F1F3496FD0D1}"/>
              </a:ext>
            </a:extLst>
          </p:cNvPr>
          <p:cNvSpPr txBox="1"/>
          <p:nvPr/>
        </p:nvSpPr>
        <p:spPr>
          <a:xfrm>
            <a:off x="6876996" y="2144798"/>
            <a:ext cx="1867252" cy="307777"/>
          </a:xfrm>
          <a:prstGeom prst="rect">
            <a:avLst/>
          </a:prstGeom>
          <a:noFill/>
        </p:spPr>
        <p:txBody>
          <a:bodyPr wrap="square" rtlCol="0">
            <a:spAutoFit/>
          </a:bodyPr>
          <a:lstStyle/>
          <a:p>
            <a:pPr algn="ctr"/>
            <a:r>
              <a:rPr lang="en-US" sz="1400" dirty="0"/>
              <a:t>Left colon</a:t>
            </a:r>
          </a:p>
        </p:txBody>
      </p:sp>
    </p:spTree>
    <p:extLst>
      <p:ext uri="{BB962C8B-B14F-4D97-AF65-F5344CB8AC3E}">
        <p14:creationId xmlns:p14="http://schemas.microsoft.com/office/powerpoint/2010/main" val="93749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198E-CC90-42C6-A0F9-1AEDEA11D920}"/>
              </a:ext>
            </a:extLst>
          </p:cNvPr>
          <p:cNvSpPr>
            <a:spLocks noGrp="1"/>
          </p:cNvSpPr>
          <p:nvPr>
            <p:ph type="title"/>
          </p:nvPr>
        </p:nvSpPr>
        <p:spPr>
          <a:xfrm>
            <a:off x="312234" y="175195"/>
            <a:ext cx="7225990" cy="563231"/>
          </a:xfrm>
        </p:spPr>
        <p:txBody>
          <a:bodyPr/>
          <a:lstStyle/>
          <a:p>
            <a:r>
              <a:rPr lang="en-US" dirty="0"/>
              <a:t>Audience Response</a:t>
            </a:r>
          </a:p>
        </p:txBody>
      </p:sp>
      <p:sp>
        <p:nvSpPr>
          <p:cNvPr id="14" name="Content Placeholder 13">
            <a:extLst>
              <a:ext uri="{FF2B5EF4-FFF2-40B4-BE49-F238E27FC236}">
                <a16:creationId xmlns:a16="http://schemas.microsoft.com/office/drawing/2014/main" id="{23BACF84-394D-9246-A509-5F4F0EF3C204}"/>
              </a:ext>
            </a:extLst>
          </p:cNvPr>
          <p:cNvSpPr>
            <a:spLocks noGrp="1"/>
          </p:cNvSpPr>
          <p:nvPr>
            <p:ph idx="1"/>
          </p:nvPr>
        </p:nvSpPr>
        <p:spPr>
          <a:xfrm>
            <a:off x="312234" y="1485900"/>
            <a:ext cx="8408020" cy="406265"/>
          </a:xfrm>
        </p:spPr>
        <p:txBody>
          <a:bodyPr/>
          <a:lstStyle/>
          <a:p>
            <a:r>
              <a:rPr lang="en-US" sz="2400" dirty="0"/>
              <a:t>How would you treat Mateo?</a:t>
            </a:r>
          </a:p>
        </p:txBody>
      </p:sp>
      <p:sp>
        <p:nvSpPr>
          <p:cNvPr id="9" name="Content Placeholder 8">
            <a:extLst>
              <a:ext uri="{FF2B5EF4-FFF2-40B4-BE49-F238E27FC236}">
                <a16:creationId xmlns:a16="http://schemas.microsoft.com/office/drawing/2014/main" id="{29E6B3AF-E5B1-5648-B974-2347FA07E830}"/>
              </a:ext>
            </a:extLst>
          </p:cNvPr>
          <p:cNvSpPr>
            <a:spLocks noGrp="1"/>
          </p:cNvSpPr>
          <p:nvPr>
            <p:ph sz="quarter" idx="10"/>
          </p:nvPr>
        </p:nvSpPr>
        <p:spPr>
          <a:xfrm>
            <a:off x="312738" y="2044700"/>
            <a:ext cx="8407400" cy="2257425"/>
          </a:xfrm>
        </p:spPr>
        <p:txBody>
          <a:bodyPr/>
          <a:lstStyle/>
          <a:p>
            <a:r>
              <a:rPr lang="en-US" sz="2400" dirty="0"/>
              <a:t>Azathioprine</a:t>
            </a:r>
          </a:p>
          <a:p>
            <a:r>
              <a:rPr lang="en-US" sz="2400" dirty="0"/>
              <a:t>Anti-TNF (adalimumab, infliximab, certolizumab pegol)</a:t>
            </a:r>
          </a:p>
          <a:p>
            <a:r>
              <a:rPr lang="en-US" sz="2400" dirty="0"/>
              <a:t>Ustekinumab</a:t>
            </a:r>
          </a:p>
          <a:p>
            <a:r>
              <a:rPr lang="en-US" sz="2400" dirty="0"/>
              <a:t>Vedolizumab </a:t>
            </a:r>
          </a:p>
          <a:p>
            <a:r>
              <a:rPr lang="en-US" sz="2400" dirty="0"/>
              <a:t>I don’t know</a:t>
            </a:r>
          </a:p>
        </p:txBody>
      </p:sp>
    </p:spTree>
    <p:custDataLst>
      <p:tags r:id="rId1"/>
    </p:custDataLst>
    <p:extLst>
      <p:ext uri="{BB962C8B-B14F-4D97-AF65-F5344CB8AC3E}">
        <p14:creationId xmlns:p14="http://schemas.microsoft.com/office/powerpoint/2010/main" val="22318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0BC30-6B6C-5E49-B951-C9305BBBE537}"/>
              </a:ext>
            </a:extLst>
          </p:cNvPr>
          <p:cNvSpPr>
            <a:spLocks noGrp="1"/>
          </p:cNvSpPr>
          <p:nvPr>
            <p:ph type="title"/>
          </p:nvPr>
        </p:nvSpPr>
        <p:spPr>
          <a:xfrm>
            <a:off x="312234" y="250441"/>
            <a:ext cx="8530684" cy="406265"/>
          </a:xfrm>
        </p:spPr>
        <p:txBody>
          <a:bodyPr/>
          <a:lstStyle/>
          <a:p>
            <a:r>
              <a:rPr lang="en-US" sz="2400" dirty="0"/>
              <a:t>Increased IBD Severity Impacts Work Productivity</a:t>
            </a:r>
          </a:p>
        </p:txBody>
      </p:sp>
      <p:sp>
        <p:nvSpPr>
          <p:cNvPr id="4" name="Text Placeholder 3">
            <a:extLst>
              <a:ext uri="{FF2B5EF4-FFF2-40B4-BE49-F238E27FC236}">
                <a16:creationId xmlns:a16="http://schemas.microsoft.com/office/drawing/2014/main" id="{5A2CE1DC-1BF0-D44D-8A49-C74192803FEE}"/>
              </a:ext>
            </a:extLst>
          </p:cNvPr>
          <p:cNvSpPr>
            <a:spLocks noGrp="1"/>
          </p:cNvSpPr>
          <p:nvPr>
            <p:ph type="body" sz="quarter" idx="10"/>
          </p:nvPr>
        </p:nvSpPr>
        <p:spPr>
          <a:xfrm>
            <a:off x="0" y="4658752"/>
            <a:ext cx="9144000" cy="484748"/>
          </a:xfrm>
        </p:spPr>
        <p:txBody>
          <a:bodyPr/>
          <a:lstStyle/>
          <a:p>
            <a:pPr>
              <a:spcBef>
                <a:spcPts val="300"/>
              </a:spcBef>
            </a:pPr>
            <a:r>
              <a:rPr lang="en-US" dirty="0"/>
              <a:t>N = 440, 221 diagnosed with CD</a:t>
            </a:r>
          </a:p>
          <a:p>
            <a:pPr>
              <a:spcBef>
                <a:spcPts val="300"/>
              </a:spcBef>
            </a:pPr>
            <a:r>
              <a:rPr lang="en-US" dirty="0"/>
              <a:t>Zand A, et al. </a:t>
            </a:r>
            <a:r>
              <a:rPr lang="en-US" i="1" dirty="0"/>
              <a:t>Inflamm Bowel Dis</a:t>
            </a:r>
            <a:r>
              <a:rPr lang="en-US" dirty="0"/>
              <a:t>. 201521(7):1623-1630.</a:t>
            </a:r>
          </a:p>
        </p:txBody>
      </p:sp>
      <p:sp>
        <p:nvSpPr>
          <p:cNvPr id="5" name="Content Placeholder 4">
            <a:extLst>
              <a:ext uri="{FF2B5EF4-FFF2-40B4-BE49-F238E27FC236}">
                <a16:creationId xmlns:a16="http://schemas.microsoft.com/office/drawing/2014/main" id="{5BA0E3A4-FD5D-EC41-8AFC-232F604D90A0}"/>
              </a:ext>
            </a:extLst>
          </p:cNvPr>
          <p:cNvSpPr>
            <a:spLocks noGrp="1"/>
          </p:cNvSpPr>
          <p:nvPr>
            <p:ph idx="1"/>
          </p:nvPr>
        </p:nvSpPr>
        <p:spPr>
          <a:xfrm>
            <a:off x="5105401" y="1363302"/>
            <a:ext cx="3886200" cy="2977225"/>
          </a:xfrm>
        </p:spPr>
        <p:txBody>
          <a:bodyPr/>
          <a:lstStyle/>
          <a:p>
            <a:pPr>
              <a:spcAft>
                <a:spcPts val="600"/>
              </a:spcAft>
            </a:pPr>
            <a:r>
              <a:rPr lang="en-US" sz="2000" dirty="0"/>
              <a:t>Reported work limitations</a:t>
            </a:r>
          </a:p>
          <a:p>
            <a:pPr lvl="1">
              <a:spcAft>
                <a:spcPts val="600"/>
              </a:spcAft>
            </a:pPr>
            <a:r>
              <a:rPr lang="en-US" sz="1800" dirty="0"/>
              <a:t>Fatigue: 41.8%</a:t>
            </a:r>
          </a:p>
          <a:p>
            <a:pPr lvl="1">
              <a:spcAft>
                <a:spcPts val="600"/>
              </a:spcAft>
            </a:pPr>
            <a:r>
              <a:rPr lang="en-US" sz="1800" dirty="0"/>
              <a:t>Irritability: 12.2%</a:t>
            </a:r>
          </a:p>
          <a:p>
            <a:pPr lvl="1">
              <a:spcAft>
                <a:spcPts val="600"/>
              </a:spcAft>
            </a:pPr>
            <a:r>
              <a:rPr lang="en-US" sz="1800" dirty="0"/>
              <a:t>Decreased motivation: 11.7%</a:t>
            </a:r>
          </a:p>
          <a:p>
            <a:pPr>
              <a:spcAft>
                <a:spcPts val="600"/>
              </a:spcAft>
            </a:pPr>
            <a:r>
              <a:rPr lang="en-US" sz="2000" dirty="0"/>
              <a:t>Reasons for missing work</a:t>
            </a:r>
          </a:p>
          <a:p>
            <a:pPr lvl="1">
              <a:spcAft>
                <a:spcPts val="600"/>
              </a:spcAft>
            </a:pPr>
            <a:r>
              <a:rPr lang="en-US" sz="1800" dirty="0"/>
              <a:t>Physician appointments: 39%</a:t>
            </a:r>
          </a:p>
          <a:p>
            <a:pPr lvl="1">
              <a:spcAft>
                <a:spcPts val="600"/>
              </a:spcAft>
            </a:pPr>
            <a:r>
              <a:rPr lang="en-US" sz="1800" dirty="0"/>
              <a:t>Abdominal discomfort: 24.4%</a:t>
            </a:r>
          </a:p>
          <a:p>
            <a:pPr lvl="1">
              <a:spcAft>
                <a:spcPts val="600"/>
              </a:spcAft>
            </a:pPr>
            <a:r>
              <a:rPr lang="en-US" sz="1800" dirty="0"/>
              <a:t>Hospital/ER visits: 22.1%</a:t>
            </a:r>
          </a:p>
        </p:txBody>
      </p:sp>
      <p:graphicFrame>
        <p:nvGraphicFramePr>
          <p:cNvPr id="7" name="Chart 6">
            <a:extLst>
              <a:ext uri="{FF2B5EF4-FFF2-40B4-BE49-F238E27FC236}">
                <a16:creationId xmlns:a16="http://schemas.microsoft.com/office/drawing/2014/main" id="{9D2497A0-3F3B-6A4C-95DB-B1C7110C4D3C}"/>
              </a:ext>
            </a:extLst>
          </p:cNvPr>
          <p:cNvGraphicFramePr/>
          <p:nvPr>
            <p:extLst>
              <p:ext uri="{D42A27DB-BD31-4B8C-83A1-F6EECF244321}">
                <p14:modId xmlns:p14="http://schemas.microsoft.com/office/powerpoint/2010/main" val="3624284"/>
              </p:ext>
            </p:extLst>
          </p:nvPr>
        </p:nvGraphicFramePr>
        <p:xfrm>
          <a:off x="152400" y="982134"/>
          <a:ext cx="4876800" cy="3386666"/>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EF9F78E8-0F9F-784F-BA86-AA34EA358D8C}"/>
              </a:ext>
            </a:extLst>
          </p:cNvPr>
          <p:cNvGrpSpPr/>
          <p:nvPr/>
        </p:nvGrpSpPr>
        <p:grpSpPr>
          <a:xfrm>
            <a:off x="529985" y="2307028"/>
            <a:ext cx="617477" cy="338443"/>
            <a:chOff x="780998" y="2280133"/>
            <a:chExt cx="617477" cy="338443"/>
          </a:xfrm>
        </p:grpSpPr>
        <p:sp>
          <p:nvSpPr>
            <p:cNvPr id="11" name="Right Bracket 10">
              <a:extLst>
                <a:ext uri="{FF2B5EF4-FFF2-40B4-BE49-F238E27FC236}">
                  <a16:creationId xmlns:a16="http://schemas.microsoft.com/office/drawing/2014/main" id="{B1A06635-1445-704E-8414-027BFF0CDCA8}"/>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44F029D3-50D6-B247-BCAC-D72E32E76580}"/>
                </a:ext>
              </a:extLst>
            </p:cNvPr>
            <p:cNvSpPr txBox="1"/>
            <p:nvPr/>
          </p:nvSpPr>
          <p:spPr>
            <a:xfrm>
              <a:off x="780998" y="2280133"/>
              <a:ext cx="617477" cy="261610"/>
            </a:xfrm>
            <a:prstGeom prst="rect">
              <a:avLst/>
            </a:prstGeom>
            <a:noFill/>
          </p:spPr>
          <p:txBody>
            <a:bodyPr wrap="none" rtlCol="0">
              <a:spAutoFit/>
            </a:bodyPr>
            <a:lstStyle/>
            <a:p>
              <a:r>
                <a:rPr lang="en-US" sz="1100" i="1" dirty="0"/>
                <a:t>p</a:t>
              </a:r>
              <a:r>
                <a:rPr lang="en-US" sz="1100" dirty="0"/>
                <a:t> &lt; .01</a:t>
              </a:r>
            </a:p>
          </p:txBody>
        </p:sp>
      </p:grpSp>
      <p:grpSp>
        <p:nvGrpSpPr>
          <p:cNvPr id="14" name="Group 13">
            <a:extLst>
              <a:ext uri="{FF2B5EF4-FFF2-40B4-BE49-F238E27FC236}">
                <a16:creationId xmlns:a16="http://schemas.microsoft.com/office/drawing/2014/main" id="{308344DB-6697-C544-9A53-8CF5C981BFCB}"/>
              </a:ext>
            </a:extLst>
          </p:cNvPr>
          <p:cNvGrpSpPr/>
          <p:nvPr/>
        </p:nvGrpSpPr>
        <p:grpSpPr>
          <a:xfrm>
            <a:off x="2036059" y="1484266"/>
            <a:ext cx="617477" cy="338443"/>
            <a:chOff x="780998" y="2280133"/>
            <a:chExt cx="617477" cy="338443"/>
          </a:xfrm>
        </p:grpSpPr>
        <p:sp>
          <p:nvSpPr>
            <p:cNvPr id="15" name="Right Bracket 14">
              <a:extLst>
                <a:ext uri="{FF2B5EF4-FFF2-40B4-BE49-F238E27FC236}">
                  <a16:creationId xmlns:a16="http://schemas.microsoft.com/office/drawing/2014/main" id="{720CA38B-9443-954F-BF89-A73D62F6E784}"/>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730424C6-38C1-844D-8210-45E14A5B64DA}"/>
                </a:ext>
              </a:extLst>
            </p:cNvPr>
            <p:cNvSpPr txBox="1"/>
            <p:nvPr/>
          </p:nvSpPr>
          <p:spPr>
            <a:xfrm>
              <a:off x="780998" y="2280133"/>
              <a:ext cx="617477" cy="261610"/>
            </a:xfrm>
            <a:prstGeom prst="rect">
              <a:avLst/>
            </a:prstGeom>
            <a:noFill/>
          </p:spPr>
          <p:txBody>
            <a:bodyPr wrap="none" rtlCol="0">
              <a:spAutoFit/>
            </a:bodyPr>
            <a:lstStyle/>
            <a:p>
              <a:r>
                <a:rPr lang="en-US" sz="1100" i="1" dirty="0"/>
                <a:t>p</a:t>
              </a:r>
              <a:r>
                <a:rPr lang="en-US" sz="1100" dirty="0"/>
                <a:t> &lt; .01</a:t>
              </a:r>
            </a:p>
          </p:txBody>
        </p:sp>
      </p:grpSp>
      <p:grpSp>
        <p:nvGrpSpPr>
          <p:cNvPr id="17" name="Group 16">
            <a:extLst>
              <a:ext uri="{FF2B5EF4-FFF2-40B4-BE49-F238E27FC236}">
                <a16:creationId xmlns:a16="http://schemas.microsoft.com/office/drawing/2014/main" id="{0862D342-B734-D348-B9C2-CCDC3EAD154B}"/>
              </a:ext>
            </a:extLst>
          </p:cNvPr>
          <p:cNvGrpSpPr/>
          <p:nvPr/>
        </p:nvGrpSpPr>
        <p:grpSpPr>
          <a:xfrm>
            <a:off x="3563511" y="1411650"/>
            <a:ext cx="617477" cy="338443"/>
            <a:chOff x="780998" y="2280133"/>
            <a:chExt cx="617477" cy="338443"/>
          </a:xfrm>
        </p:grpSpPr>
        <p:sp>
          <p:nvSpPr>
            <p:cNvPr id="18" name="Right Bracket 17">
              <a:extLst>
                <a:ext uri="{FF2B5EF4-FFF2-40B4-BE49-F238E27FC236}">
                  <a16:creationId xmlns:a16="http://schemas.microsoft.com/office/drawing/2014/main" id="{DE6873A3-8E51-B44D-88E6-282FE13EFE17}"/>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AADCD3B9-9D73-DE47-8780-B480032380B6}"/>
                </a:ext>
              </a:extLst>
            </p:cNvPr>
            <p:cNvSpPr txBox="1"/>
            <p:nvPr/>
          </p:nvSpPr>
          <p:spPr>
            <a:xfrm>
              <a:off x="780998" y="2280133"/>
              <a:ext cx="617477" cy="261610"/>
            </a:xfrm>
            <a:prstGeom prst="rect">
              <a:avLst/>
            </a:prstGeom>
            <a:noFill/>
          </p:spPr>
          <p:txBody>
            <a:bodyPr wrap="none" rtlCol="0">
              <a:spAutoFit/>
            </a:bodyPr>
            <a:lstStyle/>
            <a:p>
              <a:r>
                <a:rPr lang="en-US" sz="1100" i="1" dirty="0"/>
                <a:t>p</a:t>
              </a:r>
              <a:r>
                <a:rPr lang="en-US" sz="1100" dirty="0"/>
                <a:t> &lt; .01</a:t>
              </a:r>
            </a:p>
          </p:txBody>
        </p:sp>
      </p:grpSp>
      <p:grpSp>
        <p:nvGrpSpPr>
          <p:cNvPr id="20" name="Group 19">
            <a:extLst>
              <a:ext uri="{FF2B5EF4-FFF2-40B4-BE49-F238E27FC236}">
                <a16:creationId xmlns:a16="http://schemas.microsoft.com/office/drawing/2014/main" id="{95E2CED9-0A9B-A048-8823-A7813CEADE00}"/>
              </a:ext>
            </a:extLst>
          </p:cNvPr>
          <p:cNvGrpSpPr/>
          <p:nvPr/>
        </p:nvGrpSpPr>
        <p:grpSpPr>
          <a:xfrm>
            <a:off x="2446890" y="2167440"/>
            <a:ext cx="617477" cy="338443"/>
            <a:chOff x="780998" y="2280133"/>
            <a:chExt cx="617477" cy="338443"/>
          </a:xfrm>
        </p:grpSpPr>
        <p:sp>
          <p:nvSpPr>
            <p:cNvPr id="21" name="Right Bracket 20">
              <a:extLst>
                <a:ext uri="{FF2B5EF4-FFF2-40B4-BE49-F238E27FC236}">
                  <a16:creationId xmlns:a16="http://schemas.microsoft.com/office/drawing/2014/main" id="{2FC01E9E-B67F-D147-8C18-A4B311955E93}"/>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27D5F5E6-DE66-1746-A899-A00D9D757B01}"/>
                </a:ext>
              </a:extLst>
            </p:cNvPr>
            <p:cNvSpPr txBox="1"/>
            <p:nvPr/>
          </p:nvSpPr>
          <p:spPr>
            <a:xfrm>
              <a:off x="780998" y="2280133"/>
              <a:ext cx="617477" cy="261610"/>
            </a:xfrm>
            <a:prstGeom prst="rect">
              <a:avLst/>
            </a:prstGeom>
            <a:noFill/>
          </p:spPr>
          <p:txBody>
            <a:bodyPr wrap="none" rtlCol="0">
              <a:spAutoFit/>
            </a:bodyPr>
            <a:lstStyle/>
            <a:p>
              <a:r>
                <a:rPr lang="en-US" sz="1100" i="1" dirty="0"/>
                <a:t>p</a:t>
              </a:r>
              <a:r>
                <a:rPr lang="en-US" sz="1100" dirty="0"/>
                <a:t> = .02</a:t>
              </a:r>
            </a:p>
          </p:txBody>
        </p:sp>
      </p:grpSp>
    </p:spTree>
    <p:extLst>
      <p:ext uri="{BB962C8B-B14F-4D97-AF65-F5344CB8AC3E}">
        <p14:creationId xmlns:p14="http://schemas.microsoft.com/office/powerpoint/2010/main" val="296208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E18300-2D52-2643-BFD5-6787183E96C2}"/>
              </a:ext>
            </a:extLst>
          </p:cNvPr>
          <p:cNvSpPr>
            <a:spLocks noGrp="1"/>
          </p:cNvSpPr>
          <p:nvPr>
            <p:ph idx="1"/>
          </p:nvPr>
        </p:nvSpPr>
        <p:spPr>
          <a:xfrm>
            <a:off x="199785" y="1259138"/>
            <a:ext cx="3888121" cy="2647904"/>
          </a:xfrm>
        </p:spPr>
        <p:txBody>
          <a:bodyPr/>
          <a:lstStyle/>
          <a:p>
            <a:r>
              <a:rPr lang="en-US" sz="2000" dirty="0"/>
              <a:t>CD patients (n = 336) value:</a:t>
            </a:r>
          </a:p>
          <a:p>
            <a:pPr lvl="1"/>
            <a:endParaRPr lang="en-US" sz="1800" dirty="0"/>
          </a:p>
          <a:p>
            <a:pPr lvl="1"/>
            <a:r>
              <a:rPr lang="en-US" sz="1800" dirty="0"/>
              <a:t>Short-term improvement</a:t>
            </a:r>
          </a:p>
          <a:p>
            <a:pPr lvl="1"/>
            <a:endParaRPr lang="en-US" sz="1800" dirty="0"/>
          </a:p>
          <a:p>
            <a:pPr lvl="1"/>
            <a:r>
              <a:rPr lang="en-US" sz="1800" dirty="0"/>
              <a:t>Lymphoma risk</a:t>
            </a:r>
          </a:p>
          <a:p>
            <a:pPr lvl="1"/>
            <a:endParaRPr lang="en-US" sz="1800" dirty="0"/>
          </a:p>
          <a:p>
            <a:pPr lvl="1"/>
            <a:r>
              <a:rPr lang="en-US" sz="1800" dirty="0"/>
              <a:t>Mode of administration</a:t>
            </a:r>
          </a:p>
          <a:p>
            <a:pPr lvl="1"/>
            <a:endParaRPr lang="en-US" sz="1800" dirty="0"/>
          </a:p>
          <a:p>
            <a:pPr lvl="1"/>
            <a:r>
              <a:rPr lang="en-US" sz="1800" dirty="0"/>
              <a:t>Long-term remission rates</a:t>
            </a:r>
          </a:p>
        </p:txBody>
      </p:sp>
      <p:sp>
        <p:nvSpPr>
          <p:cNvPr id="4" name="Text Placeholder 3">
            <a:extLst>
              <a:ext uri="{FF2B5EF4-FFF2-40B4-BE49-F238E27FC236}">
                <a16:creationId xmlns:a16="http://schemas.microsoft.com/office/drawing/2014/main" id="{DAF7DD5F-2049-DC4B-AF59-DDFA1D90362A}"/>
              </a:ext>
            </a:extLst>
          </p:cNvPr>
          <p:cNvSpPr>
            <a:spLocks noGrp="1"/>
          </p:cNvSpPr>
          <p:nvPr>
            <p:ph type="body" sz="quarter" idx="10"/>
          </p:nvPr>
        </p:nvSpPr>
        <p:spPr/>
        <p:txBody>
          <a:bodyPr/>
          <a:lstStyle/>
          <a:p>
            <a:r>
              <a:rPr lang="en-US" dirty="0"/>
              <a:t>Almario CV, et al. </a:t>
            </a:r>
            <a:r>
              <a:rPr lang="en-US" i="1" dirty="0"/>
              <a:t> Am J Gastroenterology</a:t>
            </a:r>
            <a:r>
              <a:rPr lang="en-US" dirty="0"/>
              <a:t>. 2018;113(1):58-71.</a:t>
            </a:r>
          </a:p>
        </p:txBody>
      </p:sp>
      <p:graphicFrame>
        <p:nvGraphicFramePr>
          <p:cNvPr id="5" name="Chart 4">
            <a:extLst>
              <a:ext uri="{FF2B5EF4-FFF2-40B4-BE49-F238E27FC236}">
                <a16:creationId xmlns:a16="http://schemas.microsoft.com/office/drawing/2014/main" id="{A69456D6-22AE-D948-8206-37F4A222303A}"/>
              </a:ext>
            </a:extLst>
          </p:cNvPr>
          <p:cNvGraphicFramePr/>
          <p:nvPr>
            <p:extLst>
              <p:ext uri="{D42A27DB-BD31-4B8C-83A1-F6EECF244321}">
                <p14:modId xmlns:p14="http://schemas.microsoft.com/office/powerpoint/2010/main" val="2370732160"/>
              </p:ext>
            </p:extLst>
          </p:nvPr>
        </p:nvGraphicFramePr>
        <p:xfrm>
          <a:off x="3897694" y="1060643"/>
          <a:ext cx="4936065" cy="34946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3BD6F021-9B31-734F-A537-C141EEA59283}"/>
              </a:ext>
            </a:extLst>
          </p:cNvPr>
          <p:cNvSpPr>
            <a:spLocks noGrp="1"/>
          </p:cNvSpPr>
          <p:nvPr>
            <p:ph type="title"/>
          </p:nvPr>
        </p:nvSpPr>
        <p:spPr>
          <a:xfrm>
            <a:off x="312234" y="250441"/>
            <a:ext cx="7771709" cy="406265"/>
          </a:xfrm>
        </p:spPr>
        <p:txBody>
          <a:bodyPr/>
          <a:lstStyle/>
          <a:p>
            <a:r>
              <a:rPr lang="en-US" sz="2400" dirty="0"/>
              <a:t>Treatment: What Is Important to Patients with CD?</a:t>
            </a:r>
          </a:p>
        </p:txBody>
      </p:sp>
    </p:spTree>
    <p:extLst>
      <p:ext uri="{BB962C8B-B14F-4D97-AF65-F5344CB8AC3E}">
        <p14:creationId xmlns:p14="http://schemas.microsoft.com/office/powerpoint/2010/main" val="142635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F8AC7DE-58AA-0640-9724-AC6B6E6E89D0}"/>
              </a:ext>
            </a:extLst>
          </p:cNvPr>
          <p:cNvSpPr>
            <a:spLocks noGrp="1"/>
          </p:cNvSpPr>
          <p:nvPr>
            <p:ph type="title"/>
          </p:nvPr>
        </p:nvSpPr>
        <p:spPr>
          <a:xfrm>
            <a:off x="312234" y="250441"/>
            <a:ext cx="8530684" cy="406265"/>
          </a:xfrm>
        </p:spPr>
        <p:txBody>
          <a:bodyPr/>
          <a:lstStyle/>
          <a:p>
            <a:r>
              <a:rPr lang="en-US" sz="2400" dirty="0"/>
              <a:t>Effective vs Ineffective Communication</a:t>
            </a:r>
          </a:p>
        </p:txBody>
      </p:sp>
      <p:sp>
        <p:nvSpPr>
          <p:cNvPr id="8" name="Content Placeholder 7">
            <a:extLst>
              <a:ext uri="{FF2B5EF4-FFF2-40B4-BE49-F238E27FC236}">
                <a16:creationId xmlns:a16="http://schemas.microsoft.com/office/drawing/2014/main" id="{031810BF-33C1-164D-958B-F0EE4802AB9B}"/>
              </a:ext>
            </a:extLst>
          </p:cNvPr>
          <p:cNvSpPr>
            <a:spLocks noGrp="1"/>
          </p:cNvSpPr>
          <p:nvPr>
            <p:ph sz="half" idx="1"/>
          </p:nvPr>
        </p:nvSpPr>
        <p:spPr/>
        <p:txBody>
          <a:bodyPr/>
          <a:lstStyle/>
          <a:p>
            <a:pPr marL="0" indent="0">
              <a:spcBef>
                <a:spcPts val="1200"/>
              </a:spcBef>
              <a:buNone/>
            </a:pPr>
            <a:r>
              <a:rPr lang="en-US" sz="2200" b="1" dirty="0"/>
              <a:t>Effective Communication:</a:t>
            </a:r>
          </a:p>
          <a:p>
            <a:pPr>
              <a:spcBef>
                <a:spcPts val="600"/>
              </a:spcBef>
              <a:spcAft>
                <a:spcPts val="800"/>
              </a:spcAft>
            </a:pPr>
            <a:r>
              <a:rPr lang="en-US" sz="2000" dirty="0"/>
              <a:t>“</a:t>
            </a:r>
            <a:r>
              <a:rPr lang="en-US" sz="1800" dirty="0"/>
              <a:t>Let’s discuss the risks and benefits of the options to find out what is best for you”</a:t>
            </a:r>
          </a:p>
          <a:p>
            <a:pPr>
              <a:spcBef>
                <a:spcPts val="600"/>
              </a:spcBef>
              <a:spcAft>
                <a:spcPts val="800"/>
              </a:spcAft>
            </a:pPr>
            <a:r>
              <a:rPr lang="en-US" sz="1800" dirty="0"/>
              <a:t>“What questions do you have?” “Good question; many people wonder about that…”</a:t>
            </a:r>
          </a:p>
          <a:p>
            <a:pPr>
              <a:spcBef>
                <a:spcPts val="600"/>
              </a:spcBef>
              <a:spcAft>
                <a:spcPts val="800"/>
              </a:spcAft>
            </a:pPr>
            <a:r>
              <a:rPr lang="en-US" sz="1800" dirty="0"/>
              <a:t>“Feel free to call me back or send me a message later if you have more questions as you think this over”</a:t>
            </a:r>
          </a:p>
          <a:p>
            <a:pPr>
              <a:spcBef>
                <a:spcPts val="600"/>
              </a:spcBef>
              <a:spcAft>
                <a:spcPts val="800"/>
              </a:spcAft>
            </a:pPr>
            <a:r>
              <a:rPr lang="en-US" sz="1800" dirty="0"/>
              <a:t>Questions beyond GI (EIM, SH, FH..) </a:t>
            </a:r>
          </a:p>
        </p:txBody>
      </p:sp>
      <p:sp>
        <p:nvSpPr>
          <p:cNvPr id="2" name="Content Placeholder 1">
            <a:extLst>
              <a:ext uri="{FF2B5EF4-FFF2-40B4-BE49-F238E27FC236}">
                <a16:creationId xmlns:a16="http://schemas.microsoft.com/office/drawing/2014/main" id="{68B7CEB1-3A85-304A-8302-576542037BC5}"/>
              </a:ext>
            </a:extLst>
          </p:cNvPr>
          <p:cNvSpPr>
            <a:spLocks noGrp="1"/>
          </p:cNvSpPr>
          <p:nvPr>
            <p:ph sz="half" idx="2"/>
          </p:nvPr>
        </p:nvSpPr>
        <p:spPr/>
        <p:txBody>
          <a:bodyPr/>
          <a:lstStyle/>
          <a:p>
            <a:pPr marL="0" indent="0">
              <a:spcBef>
                <a:spcPts val="1200"/>
              </a:spcBef>
              <a:buNone/>
            </a:pPr>
            <a:r>
              <a:rPr lang="en-US" sz="2200" b="1" dirty="0"/>
              <a:t>Ineffective Communication</a:t>
            </a:r>
            <a:r>
              <a:rPr lang="en-US" sz="2200" dirty="0"/>
              <a:t>:</a:t>
            </a:r>
          </a:p>
          <a:p>
            <a:pPr marL="350838" indent="-285750">
              <a:spcBef>
                <a:spcPts val="600"/>
              </a:spcBef>
              <a:spcAft>
                <a:spcPts val="800"/>
              </a:spcAft>
              <a:tabLst>
                <a:tab pos="447675" algn="l"/>
              </a:tabLst>
            </a:pPr>
            <a:r>
              <a:rPr lang="en-US" sz="1800" dirty="0"/>
              <a:t>Feels rushed, provider not spending time/paying attention</a:t>
            </a:r>
          </a:p>
          <a:p>
            <a:pPr marL="350838" indent="-285750">
              <a:spcBef>
                <a:spcPts val="600"/>
              </a:spcBef>
              <a:spcAft>
                <a:spcPts val="800"/>
              </a:spcAft>
              <a:tabLst>
                <a:tab pos="447675" algn="l"/>
              </a:tabLst>
            </a:pPr>
            <a:r>
              <a:rPr lang="en-US" sz="1800" dirty="0"/>
              <a:t>Patient does not feel his/her concerns were answered</a:t>
            </a:r>
          </a:p>
          <a:p>
            <a:pPr marL="350838" indent="-285750">
              <a:spcBef>
                <a:spcPts val="600"/>
              </a:spcBef>
              <a:spcAft>
                <a:spcPts val="800"/>
              </a:spcAft>
              <a:tabLst>
                <a:tab pos="447675" algn="l"/>
              </a:tabLst>
            </a:pPr>
            <a:r>
              <a:rPr lang="en-US" sz="1800" dirty="0"/>
              <a:t>Patient does not report his/her symptoms or not asked about them</a:t>
            </a:r>
          </a:p>
        </p:txBody>
      </p:sp>
      <p:sp>
        <p:nvSpPr>
          <p:cNvPr id="4" name="Text Placeholder 3">
            <a:extLst>
              <a:ext uri="{FF2B5EF4-FFF2-40B4-BE49-F238E27FC236}">
                <a16:creationId xmlns:a16="http://schemas.microsoft.com/office/drawing/2014/main" id="{667589AF-8F20-314B-9CB8-358FDF458640}"/>
              </a:ext>
            </a:extLst>
          </p:cNvPr>
          <p:cNvSpPr>
            <a:spLocks noGrp="1"/>
          </p:cNvSpPr>
          <p:nvPr>
            <p:ph type="body" sz="quarter" idx="10"/>
          </p:nvPr>
        </p:nvSpPr>
        <p:spPr/>
        <p:txBody>
          <a:bodyPr/>
          <a:lstStyle/>
          <a:p>
            <a:r>
              <a:rPr lang="en-US" dirty="0"/>
              <a:t>	</a:t>
            </a:r>
          </a:p>
        </p:txBody>
      </p:sp>
    </p:spTree>
    <p:extLst>
      <p:ext uri="{BB962C8B-B14F-4D97-AF65-F5344CB8AC3E}">
        <p14:creationId xmlns:p14="http://schemas.microsoft.com/office/powerpoint/2010/main" val="105276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9CC1A-BAC5-5247-A534-FC4455BDACD7}"/>
              </a:ext>
            </a:extLst>
          </p:cNvPr>
          <p:cNvSpPr>
            <a:spLocks noGrp="1"/>
          </p:cNvSpPr>
          <p:nvPr>
            <p:ph type="title"/>
          </p:nvPr>
        </p:nvSpPr>
        <p:spPr>
          <a:xfrm>
            <a:off x="312234" y="250442"/>
            <a:ext cx="8530684" cy="406265"/>
          </a:xfrm>
        </p:spPr>
        <p:txBody>
          <a:bodyPr/>
          <a:lstStyle/>
          <a:p>
            <a:r>
              <a:rPr lang="en-US" sz="2400" dirty="0"/>
              <a:t>#CALM: Clinical vs Tight Control Management of CD </a:t>
            </a:r>
          </a:p>
        </p:txBody>
      </p:sp>
      <p:sp>
        <p:nvSpPr>
          <p:cNvPr id="11" name="Text Placeholder 10">
            <a:extLst>
              <a:ext uri="{FF2B5EF4-FFF2-40B4-BE49-F238E27FC236}">
                <a16:creationId xmlns:a16="http://schemas.microsoft.com/office/drawing/2014/main" id="{DA7F8D71-5FDD-3C46-BF60-3BD150355EB5}"/>
              </a:ext>
            </a:extLst>
          </p:cNvPr>
          <p:cNvSpPr>
            <a:spLocks noGrp="1"/>
          </p:cNvSpPr>
          <p:nvPr>
            <p:ph type="body" sz="quarter" idx="10"/>
          </p:nvPr>
        </p:nvSpPr>
        <p:spPr>
          <a:xfrm>
            <a:off x="0" y="4786666"/>
            <a:ext cx="9144000" cy="458587"/>
          </a:xfrm>
        </p:spPr>
        <p:txBody>
          <a:bodyPr/>
          <a:lstStyle/>
          <a:p>
            <a:pPr>
              <a:spcBef>
                <a:spcPts val="0"/>
              </a:spcBef>
            </a:pPr>
            <a:r>
              <a:rPr lang="en-US" sz="900" dirty="0"/>
              <a:t>ADA = adalimumab; AZA = azathioprine; CRP – C-reactive protein; CDAI = Clinical Disease Activity Index; FCP = fecal calprotectin</a:t>
            </a:r>
          </a:p>
          <a:p>
            <a:r>
              <a:rPr lang="en-US" sz="900" dirty="0" err="1"/>
              <a:t>Colombel</a:t>
            </a:r>
            <a:r>
              <a:rPr lang="en-US" sz="900" dirty="0"/>
              <a:t> JF, et al. </a:t>
            </a:r>
            <a:r>
              <a:rPr lang="en-US" sz="900" i="1" dirty="0"/>
              <a:t>Lancet.</a:t>
            </a:r>
            <a:r>
              <a:rPr lang="en-US" sz="900" dirty="0"/>
              <a:t> 2017;390:2779-2789.</a:t>
            </a:r>
          </a:p>
        </p:txBody>
      </p:sp>
      <p:sp>
        <p:nvSpPr>
          <p:cNvPr id="85" name="TextBox 84">
            <a:extLst>
              <a:ext uri="{FF2B5EF4-FFF2-40B4-BE49-F238E27FC236}">
                <a16:creationId xmlns:a16="http://schemas.microsoft.com/office/drawing/2014/main" id="{53A82534-AE3B-0E4A-8BAE-C11514CEEBF2}"/>
              </a:ext>
            </a:extLst>
          </p:cNvPr>
          <p:cNvSpPr txBox="1"/>
          <p:nvPr/>
        </p:nvSpPr>
        <p:spPr>
          <a:xfrm>
            <a:off x="8177069" y="2843798"/>
            <a:ext cx="966931" cy="230832"/>
          </a:xfrm>
          <a:prstGeom prst="rect">
            <a:avLst/>
          </a:prstGeom>
          <a:noFill/>
        </p:spPr>
        <p:txBody>
          <a:bodyPr wrap="none" rtlCol="0">
            <a:spAutoFit/>
          </a:bodyPr>
          <a:lstStyle/>
          <a:p>
            <a:r>
              <a:rPr lang="en-US" sz="900" dirty="0"/>
              <a:t>Laboratory visit</a:t>
            </a:r>
          </a:p>
        </p:txBody>
      </p:sp>
      <p:sp>
        <p:nvSpPr>
          <p:cNvPr id="90" name="TextBox 89">
            <a:extLst>
              <a:ext uri="{FF2B5EF4-FFF2-40B4-BE49-F238E27FC236}">
                <a16:creationId xmlns:a16="http://schemas.microsoft.com/office/drawing/2014/main" id="{7CBD37A9-419C-4D44-94DE-99A0D28BAF87}"/>
              </a:ext>
            </a:extLst>
          </p:cNvPr>
          <p:cNvSpPr txBox="1"/>
          <p:nvPr/>
        </p:nvSpPr>
        <p:spPr>
          <a:xfrm>
            <a:off x="8178504" y="3037385"/>
            <a:ext cx="941283" cy="230832"/>
          </a:xfrm>
          <a:prstGeom prst="rect">
            <a:avLst/>
          </a:prstGeom>
          <a:noFill/>
        </p:spPr>
        <p:txBody>
          <a:bodyPr wrap="none" rtlCol="0">
            <a:spAutoFit/>
          </a:bodyPr>
          <a:lstStyle/>
          <a:p>
            <a:r>
              <a:rPr lang="en-US" sz="900" dirty="0"/>
              <a:t>Treatment visit</a:t>
            </a:r>
          </a:p>
        </p:txBody>
      </p:sp>
      <p:grpSp>
        <p:nvGrpSpPr>
          <p:cNvPr id="107" name="Group 106">
            <a:extLst>
              <a:ext uri="{FF2B5EF4-FFF2-40B4-BE49-F238E27FC236}">
                <a16:creationId xmlns:a16="http://schemas.microsoft.com/office/drawing/2014/main" id="{6D076924-B283-8145-BD4B-FAFB0F32D3C6}"/>
              </a:ext>
            </a:extLst>
          </p:cNvPr>
          <p:cNvGrpSpPr/>
          <p:nvPr/>
        </p:nvGrpSpPr>
        <p:grpSpPr>
          <a:xfrm>
            <a:off x="20390" y="1151127"/>
            <a:ext cx="9029340" cy="2452680"/>
            <a:chOff x="114660" y="788336"/>
            <a:chExt cx="9029340" cy="2452680"/>
          </a:xfrm>
        </p:grpSpPr>
        <p:sp>
          <p:nvSpPr>
            <p:cNvPr id="13" name="Chevron 12">
              <a:extLst>
                <a:ext uri="{FF2B5EF4-FFF2-40B4-BE49-F238E27FC236}">
                  <a16:creationId xmlns:a16="http://schemas.microsoft.com/office/drawing/2014/main" id="{0F03DC73-8E4A-1346-886E-2E679C1EEEF6}"/>
                </a:ext>
              </a:extLst>
            </p:cNvPr>
            <p:cNvSpPr/>
            <p:nvPr/>
          </p:nvSpPr>
          <p:spPr>
            <a:xfrm>
              <a:off x="3477497" y="1166463"/>
              <a:ext cx="2319251" cy="817141"/>
            </a:xfrm>
            <a:prstGeom prst="chevron">
              <a:avLst/>
            </a:prstGeom>
            <a:solidFill>
              <a:schemeClr val="accent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sz="1200" dirty="0">
                  <a:solidFill>
                    <a:schemeClr val="bg2"/>
                  </a:solidFill>
                </a:rPr>
                <a:t>ADA 160 mg (wk 0)</a:t>
              </a:r>
            </a:p>
            <a:p>
              <a:pPr lvl="0"/>
              <a:r>
                <a:rPr lang="en-US" sz="1200" dirty="0">
                  <a:solidFill>
                    <a:schemeClr val="bg2"/>
                  </a:solidFill>
                </a:rPr>
                <a:t>80 mg (wk 2), then 40 mg every other week</a:t>
              </a:r>
            </a:p>
          </p:txBody>
        </p:sp>
        <p:sp>
          <p:nvSpPr>
            <p:cNvPr id="17" name="Chevron 16">
              <a:extLst>
                <a:ext uri="{FF2B5EF4-FFF2-40B4-BE49-F238E27FC236}">
                  <a16:creationId xmlns:a16="http://schemas.microsoft.com/office/drawing/2014/main" id="{6E06C8EF-77C4-614B-B43B-ACA387415BD3}"/>
                </a:ext>
              </a:extLst>
            </p:cNvPr>
            <p:cNvSpPr/>
            <p:nvPr/>
          </p:nvSpPr>
          <p:spPr>
            <a:xfrm>
              <a:off x="5494716" y="1166464"/>
              <a:ext cx="1770612" cy="817141"/>
            </a:xfrm>
            <a:prstGeom prst="chevron">
              <a:avLst/>
            </a:prstGeom>
            <a:solidFill>
              <a:schemeClr val="accent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sz="1200" dirty="0">
                  <a:solidFill>
                    <a:schemeClr val="bg2"/>
                  </a:solidFill>
                </a:rPr>
                <a:t>ADA 40 mg every wk</a:t>
              </a:r>
            </a:p>
          </p:txBody>
        </p:sp>
        <p:sp>
          <p:nvSpPr>
            <p:cNvPr id="18" name="Chevron 17">
              <a:extLst>
                <a:ext uri="{FF2B5EF4-FFF2-40B4-BE49-F238E27FC236}">
                  <a16:creationId xmlns:a16="http://schemas.microsoft.com/office/drawing/2014/main" id="{D0D82A69-406F-A041-AA97-FC43FEEBF948}"/>
                </a:ext>
              </a:extLst>
            </p:cNvPr>
            <p:cNvSpPr/>
            <p:nvPr/>
          </p:nvSpPr>
          <p:spPr>
            <a:xfrm>
              <a:off x="6949440" y="1166464"/>
              <a:ext cx="2194560" cy="817141"/>
            </a:xfrm>
            <a:prstGeom prst="chevron">
              <a:avLst/>
            </a:prstGeom>
            <a:solidFill>
              <a:schemeClr val="accent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lvl="0"/>
              <a:r>
                <a:rPr lang="en-US" sz="1200" dirty="0">
                  <a:solidFill>
                    <a:schemeClr val="bg2"/>
                  </a:solidFill>
                </a:rPr>
                <a:t>ADA 40 mg every wk + AZA 2.5 mg/kg per day </a:t>
              </a:r>
            </a:p>
          </p:txBody>
        </p:sp>
        <p:sp>
          <p:nvSpPr>
            <p:cNvPr id="19" name="Chevron 18">
              <a:extLst>
                <a:ext uri="{FF2B5EF4-FFF2-40B4-BE49-F238E27FC236}">
                  <a16:creationId xmlns:a16="http://schemas.microsoft.com/office/drawing/2014/main" id="{28EA1B7A-2FC7-A348-95D2-138244F4DAA1}"/>
                </a:ext>
              </a:extLst>
            </p:cNvPr>
            <p:cNvSpPr/>
            <p:nvPr/>
          </p:nvSpPr>
          <p:spPr>
            <a:xfrm>
              <a:off x="2086498" y="1166463"/>
              <a:ext cx="1681945" cy="817141"/>
            </a:xfrm>
            <a:prstGeom prst="chevron">
              <a:avLst/>
            </a:prstGeom>
            <a:solidFill>
              <a:schemeClr val="accent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sz="1200" dirty="0">
                  <a:solidFill>
                    <a:schemeClr val="bg2"/>
                  </a:solidFill>
                </a:rPr>
                <a:t>No ADA treatment</a:t>
              </a:r>
            </a:p>
          </p:txBody>
        </p:sp>
        <p:sp>
          <p:nvSpPr>
            <p:cNvPr id="16" name="Right Triangle 15">
              <a:extLst>
                <a:ext uri="{FF2B5EF4-FFF2-40B4-BE49-F238E27FC236}">
                  <a16:creationId xmlns:a16="http://schemas.microsoft.com/office/drawing/2014/main" id="{AD8996B2-0B55-A448-ACA6-8BB57096A764}"/>
                </a:ext>
              </a:extLst>
            </p:cNvPr>
            <p:cNvSpPr/>
            <p:nvPr/>
          </p:nvSpPr>
          <p:spPr>
            <a:xfrm>
              <a:off x="312234" y="1550891"/>
              <a:ext cx="1516566" cy="432713"/>
            </a:xfrm>
            <a:prstGeom prst="rtTriangle">
              <a:avLst/>
            </a:prstGeom>
            <a:solidFill>
              <a:schemeClr val="accent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FBD2540-1CFD-B347-A4F6-3BC266D7118C}"/>
                </a:ext>
              </a:extLst>
            </p:cNvPr>
            <p:cNvSpPr txBox="1"/>
            <p:nvPr/>
          </p:nvSpPr>
          <p:spPr>
            <a:xfrm>
              <a:off x="114660" y="1084040"/>
              <a:ext cx="1971838" cy="261610"/>
            </a:xfrm>
            <a:prstGeom prst="rect">
              <a:avLst/>
            </a:prstGeom>
            <a:noFill/>
          </p:spPr>
          <p:txBody>
            <a:bodyPr wrap="square" rtlCol="0">
              <a:spAutoFit/>
            </a:bodyPr>
            <a:lstStyle/>
            <a:p>
              <a:r>
                <a:rPr lang="en-US" sz="1100" dirty="0"/>
                <a:t>Prednisone burst and taper</a:t>
              </a:r>
            </a:p>
          </p:txBody>
        </p:sp>
        <p:sp>
          <p:nvSpPr>
            <p:cNvPr id="22" name="TextBox 21">
              <a:extLst>
                <a:ext uri="{FF2B5EF4-FFF2-40B4-BE49-F238E27FC236}">
                  <a16:creationId xmlns:a16="http://schemas.microsoft.com/office/drawing/2014/main" id="{644DCD02-0C28-AF42-82FF-8EB45DAA9679}"/>
                </a:ext>
              </a:extLst>
            </p:cNvPr>
            <p:cNvSpPr txBox="1"/>
            <p:nvPr/>
          </p:nvSpPr>
          <p:spPr>
            <a:xfrm>
              <a:off x="114660" y="821934"/>
              <a:ext cx="1971838" cy="276999"/>
            </a:xfrm>
            <a:prstGeom prst="rect">
              <a:avLst/>
            </a:prstGeom>
            <a:noFill/>
          </p:spPr>
          <p:txBody>
            <a:bodyPr wrap="square" rtlCol="0">
              <a:spAutoFit/>
            </a:bodyPr>
            <a:lstStyle/>
            <a:p>
              <a:r>
                <a:rPr lang="en-US" sz="1200" b="1" dirty="0"/>
                <a:t>Study Design</a:t>
              </a:r>
            </a:p>
          </p:txBody>
        </p:sp>
        <p:cxnSp>
          <p:nvCxnSpPr>
            <p:cNvPr id="23" name="Straight Arrow Connector 22">
              <a:extLst>
                <a:ext uri="{FF2B5EF4-FFF2-40B4-BE49-F238E27FC236}">
                  <a16:creationId xmlns:a16="http://schemas.microsoft.com/office/drawing/2014/main" id="{F749FAA1-031B-8D4B-987F-68C0E7BA4AA7}"/>
                </a:ext>
              </a:extLst>
            </p:cNvPr>
            <p:cNvCxnSpPr>
              <a:cxnSpLocks/>
            </p:cNvCxnSpPr>
            <p:nvPr/>
          </p:nvCxnSpPr>
          <p:spPr>
            <a:xfrm>
              <a:off x="312234" y="1273872"/>
              <a:ext cx="0" cy="2520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B37CAF4-C6FD-4C49-9D97-1E517F20A024}"/>
                </a:ext>
              </a:extLst>
            </p:cNvPr>
            <p:cNvCxnSpPr/>
            <p:nvPr/>
          </p:nvCxnSpPr>
          <p:spPr>
            <a:xfrm>
              <a:off x="312234" y="2202784"/>
              <a:ext cx="151656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C1FEE92-6A60-6641-8C63-59A58B3E011C}"/>
                </a:ext>
              </a:extLst>
            </p:cNvPr>
            <p:cNvSpPr txBox="1"/>
            <p:nvPr/>
          </p:nvSpPr>
          <p:spPr>
            <a:xfrm>
              <a:off x="385354" y="2233096"/>
              <a:ext cx="1971838" cy="261610"/>
            </a:xfrm>
            <a:prstGeom prst="rect">
              <a:avLst/>
            </a:prstGeom>
            <a:noFill/>
          </p:spPr>
          <p:txBody>
            <a:bodyPr wrap="square" rtlCol="0">
              <a:spAutoFit/>
            </a:bodyPr>
            <a:lstStyle/>
            <a:p>
              <a:r>
                <a:rPr lang="en-US" sz="1100" dirty="0"/>
                <a:t>Early randomization</a:t>
              </a:r>
            </a:p>
          </p:txBody>
        </p:sp>
        <p:sp>
          <p:nvSpPr>
            <p:cNvPr id="28" name="TextBox 27">
              <a:extLst>
                <a:ext uri="{FF2B5EF4-FFF2-40B4-BE49-F238E27FC236}">
                  <a16:creationId xmlns:a16="http://schemas.microsoft.com/office/drawing/2014/main" id="{FFAEE9DA-1E55-9740-9CC1-EDB64312FFAF}"/>
                </a:ext>
              </a:extLst>
            </p:cNvPr>
            <p:cNvSpPr txBox="1"/>
            <p:nvPr/>
          </p:nvSpPr>
          <p:spPr>
            <a:xfrm>
              <a:off x="2086498" y="788336"/>
              <a:ext cx="6184841" cy="307777"/>
            </a:xfrm>
            <a:prstGeom prst="rect">
              <a:avLst/>
            </a:prstGeom>
            <a:solidFill>
              <a:schemeClr val="accent1">
                <a:lumMod val="20000"/>
                <a:lumOff val="80000"/>
              </a:schemeClr>
            </a:solidFill>
          </p:spPr>
          <p:txBody>
            <a:bodyPr wrap="square" rtlCol="0">
              <a:spAutoFit/>
            </a:bodyPr>
            <a:lstStyle/>
            <a:p>
              <a:r>
                <a:rPr lang="en-US" sz="1400" b="1" dirty="0"/>
                <a:t>Clinical management group </a:t>
              </a:r>
              <a:r>
                <a:rPr lang="en-US" sz="1400" dirty="0"/>
                <a:t>escalation driven by CDAI or prednisone use</a:t>
              </a:r>
              <a:endParaRPr lang="en-US" sz="1400" b="1" dirty="0"/>
            </a:p>
          </p:txBody>
        </p:sp>
        <p:sp>
          <p:nvSpPr>
            <p:cNvPr id="32" name="Bent Arrow 31">
              <a:extLst>
                <a:ext uri="{FF2B5EF4-FFF2-40B4-BE49-F238E27FC236}">
                  <a16:creationId xmlns:a16="http://schemas.microsoft.com/office/drawing/2014/main" id="{84BF9E17-BDC7-EC48-8488-5E6E8E26E278}"/>
                </a:ext>
              </a:extLst>
            </p:cNvPr>
            <p:cNvSpPr/>
            <p:nvPr/>
          </p:nvSpPr>
          <p:spPr>
            <a:xfrm flipH="1" flipV="1">
              <a:off x="5995556" y="2007645"/>
              <a:ext cx="2122351" cy="366270"/>
            </a:xfrm>
            <a:prstGeom prst="bentArrow">
              <a:avLst>
                <a:gd name="adj1" fmla="val 7744"/>
                <a:gd name="adj2" fmla="val 13810"/>
                <a:gd name="adj3" fmla="val 14827"/>
                <a:gd name="adj4" fmla="val 43750"/>
              </a:avLst>
            </a:prstGeom>
            <a:solidFill>
              <a:schemeClr val="tx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9" name="Bent Arrow 38">
              <a:extLst>
                <a:ext uri="{FF2B5EF4-FFF2-40B4-BE49-F238E27FC236}">
                  <a16:creationId xmlns:a16="http://schemas.microsoft.com/office/drawing/2014/main" id="{CA53A0F1-0977-F440-A7AF-576FACAE1AD4}"/>
                </a:ext>
              </a:extLst>
            </p:cNvPr>
            <p:cNvSpPr/>
            <p:nvPr/>
          </p:nvSpPr>
          <p:spPr>
            <a:xfrm flipH="1" flipV="1">
              <a:off x="5995558" y="2137688"/>
              <a:ext cx="407323" cy="182880"/>
            </a:xfrm>
            <a:prstGeom prst="bentArrow">
              <a:avLst/>
            </a:prstGeom>
            <a:solidFill>
              <a:schemeClr val="tx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2" name="TextBox 41">
              <a:extLst>
                <a:ext uri="{FF2B5EF4-FFF2-40B4-BE49-F238E27FC236}">
                  <a16:creationId xmlns:a16="http://schemas.microsoft.com/office/drawing/2014/main" id="{7A131EF1-B2B3-8340-A599-989AA3CEFD5D}"/>
                </a:ext>
              </a:extLst>
            </p:cNvPr>
            <p:cNvSpPr txBox="1"/>
            <p:nvPr/>
          </p:nvSpPr>
          <p:spPr>
            <a:xfrm>
              <a:off x="3986630" y="2014057"/>
              <a:ext cx="2055371" cy="261610"/>
            </a:xfrm>
            <a:prstGeom prst="rect">
              <a:avLst/>
            </a:prstGeom>
            <a:noFill/>
          </p:spPr>
          <p:txBody>
            <a:bodyPr wrap="none" rtlCol="0">
              <a:spAutoFit/>
            </a:bodyPr>
            <a:lstStyle/>
            <a:p>
              <a:r>
                <a:rPr lang="en-US" sz="1100" dirty="0"/>
                <a:t>ADA 40 mg every other week </a:t>
              </a:r>
            </a:p>
          </p:txBody>
        </p:sp>
        <p:sp>
          <p:nvSpPr>
            <p:cNvPr id="44" name="TextBox 43">
              <a:extLst>
                <a:ext uri="{FF2B5EF4-FFF2-40B4-BE49-F238E27FC236}">
                  <a16:creationId xmlns:a16="http://schemas.microsoft.com/office/drawing/2014/main" id="{C39BBEB3-9278-5B47-8339-40348F86A96A}"/>
                </a:ext>
              </a:extLst>
            </p:cNvPr>
            <p:cNvSpPr txBox="1"/>
            <p:nvPr/>
          </p:nvSpPr>
          <p:spPr>
            <a:xfrm>
              <a:off x="3618466" y="2212072"/>
              <a:ext cx="2489784" cy="261610"/>
            </a:xfrm>
            <a:prstGeom prst="rect">
              <a:avLst/>
            </a:prstGeom>
            <a:noFill/>
          </p:spPr>
          <p:txBody>
            <a:bodyPr wrap="none" rtlCol="0">
              <a:spAutoFit/>
            </a:bodyPr>
            <a:lstStyle/>
            <a:p>
              <a:r>
                <a:rPr lang="en-US" sz="1100" dirty="0"/>
                <a:t>ADA 40 mg every other week + AZA </a:t>
              </a:r>
            </a:p>
          </p:txBody>
        </p:sp>
        <p:cxnSp>
          <p:nvCxnSpPr>
            <p:cNvPr id="45" name="Straight Connector 44">
              <a:extLst>
                <a:ext uri="{FF2B5EF4-FFF2-40B4-BE49-F238E27FC236}">
                  <a16:creationId xmlns:a16="http://schemas.microsoft.com/office/drawing/2014/main" id="{E505FCB5-F1E2-4647-B172-99E94AAE1245}"/>
                </a:ext>
              </a:extLst>
            </p:cNvPr>
            <p:cNvCxnSpPr>
              <a:cxnSpLocks/>
            </p:cNvCxnSpPr>
            <p:nvPr/>
          </p:nvCxnSpPr>
          <p:spPr>
            <a:xfrm>
              <a:off x="2010818" y="1135851"/>
              <a:ext cx="0" cy="178471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C636F3A2-C1D3-7D41-B32C-D7502FC410AB}"/>
                </a:ext>
              </a:extLst>
            </p:cNvPr>
            <p:cNvSpPr txBox="1"/>
            <p:nvPr/>
          </p:nvSpPr>
          <p:spPr>
            <a:xfrm rot="16200000">
              <a:off x="1336741" y="1989430"/>
              <a:ext cx="1146468" cy="230832"/>
            </a:xfrm>
            <a:prstGeom prst="rect">
              <a:avLst/>
            </a:prstGeom>
            <a:noFill/>
          </p:spPr>
          <p:txBody>
            <a:bodyPr wrap="none" rtlCol="0">
              <a:spAutoFit/>
            </a:bodyPr>
            <a:lstStyle/>
            <a:p>
              <a:r>
                <a:rPr lang="en-US" sz="900" dirty="0"/>
                <a:t>Randomisation 1:1</a:t>
              </a:r>
            </a:p>
          </p:txBody>
        </p:sp>
        <p:cxnSp>
          <p:nvCxnSpPr>
            <p:cNvPr id="50" name="Straight Connector 49">
              <a:extLst>
                <a:ext uri="{FF2B5EF4-FFF2-40B4-BE49-F238E27FC236}">
                  <a16:creationId xmlns:a16="http://schemas.microsoft.com/office/drawing/2014/main" id="{642053FB-95BE-5C44-BFEF-8BBBC64B3DA2}"/>
                </a:ext>
              </a:extLst>
            </p:cNvPr>
            <p:cNvCxnSpPr>
              <a:cxnSpLocks/>
            </p:cNvCxnSpPr>
            <p:nvPr/>
          </p:nvCxnSpPr>
          <p:spPr>
            <a:xfrm>
              <a:off x="312234" y="2920567"/>
              <a:ext cx="874863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C90F0D8-B491-7D46-B905-2F7D142BDB4C}"/>
                </a:ext>
              </a:extLst>
            </p:cNvPr>
            <p:cNvCxnSpPr>
              <a:cxnSpLocks/>
            </p:cNvCxnSpPr>
            <p:nvPr/>
          </p:nvCxnSpPr>
          <p:spPr>
            <a:xfrm>
              <a:off x="312234" y="2912254"/>
              <a:ext cx="0" cy="105266"/>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9EEB4204-3F39-DB4D-A16C-EF43DEE4C2BF}"/>
                </a:ext>
              </a:extLst>
            </p:cNvPr>
            <p:cNvCxnSpPr>
              <a:cxnSpLocks/>
            </p:cNvCxnSpPr>
            <p:nvPr/>
          </p:nvCxnSpPr>
          <p:spPr>
            <a:xfrm>
              <a:off x="2010818" y="2912254"/>
              <a:ext cx="0" cy="1097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3DE6332-2F42-B940-B6C0-7F9792754C35}"/>
                </a:ext>
              </a:extLst>
            </p:cNvPr>
            <p:cNvCxnSpPr>
              <a:cxnSpLocks/>
            </p:cNvCxnSpPr>
            <p:nvPr/>
          </p:nvCxnSpPr>
          <p:spPr>
            <a:xfrm>
              <a:off x="1777055" y="2912254"/>
              <a:ext cx="0" cy="105266"/>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352AFD08-C57A-E04B-8F0B-426C9E727AF8}"/>
                </a:ext>
              </a:extLst>
            </p:cNvPr>
            <p:cNvCxnSpPr>
              <a:cxnSpLocks/>
            </p:cNvCxnSpPr>
            <p:nvPr/>
          </p:nvCxnSpPr>
          <p:spPr>
            <a:xfrm>
              <a:off x="1155469" y="2912254"/>
              <a:ext cx="0" cy="1052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BF5711C-57B2-BF4B-A94D-76A9B4699B8F}"/>
                </a:ext>
              </a:extLst>
            </p:cNvPr>
            <p:cNvCxnSpPr>
              <a:cxnSpLocks/>
            </p:cNvCxnSpPr>
            <p:nvPr/>
          </p:nvCxnSpPr>
          <p:spPr>
            <a:xfrm>
              <a:off x="8911244" y="2912254"/>
              <a:ext cx="0" cy="109728"/>
            </a:xfrm>
            <a:prstGeom prst="line">
              <a:avLst/>
            </a:prstGeom>
            <a:ln/>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180D39F7-A897-2A4F-A9AD-C61CC9433C96}"/>
                </a:ext>
              </a:extLst>
            </p:cNvPr>
            <p:cNvCxnSpPr>
              <a:cxnSpLocks/>
            </p:cNvCxnSpPr>
            <p:nvPr/>
          </p:nvCxnSpPr>
          <p:spPr>
            <a:xfrm>
              <a:off x="5087389" y="2912254"/>
              <a:ext cx="0" cy="105266"/>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3B0B6EFE-0359-3D42-ACF7-7696D529C482}"/>
                </a:ext>
              </a:extLst>
            </p:cNvPr>
            <p:cNvCxnSpPr>
              <a:cxnSpLocks/>
            </p:cNvCxnSpPr>
            <p:nvPr/>
          </p:nvCxnSpPr>
          <p:spPr>
            <a:xfrm>
              <a:off x="3425724" y="2912254"/>
              <a:ext cx="0" cy="105266"/>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96D07839-6C7A-D945-A96E-DBAEF4E223A2}"/>
                </a:ext>
              </a:extLst>
            </p:cNvPr>
            <p:cNvCxnSpPr>
              <a:cxnSpLocks/>
            </p:cNvCxnSpPr>
            <p:nvPr/>
          </p:nvCxnSpPr>
          <p:spPr>
            <a:xfrm>
              <a:off x="3225338" y="2912254"/>
              <a:ext cx="0" cy="105266"/>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75558505-1437-E540-A044-900D9B7B7406}"/>
                </a:ext>
              </a:extLst>
            </p:cNvPr>
            <p:cNvCxnSpPr>
              <a:cxnSpLocks/>
            </p:cNvCxnSpPr>
            <p:nvPr/>
          </p:nvCxnSpPr>
          <p:spPr>
            <a:xfrm>
              <a:off x="4937760" y="2912254"/>
              <a:ext cx="0" cy="105266"/>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883A6A6B-3F80-1C45-BEF1-42D0077C801C}"/>
                </a:ext>
              </a:extLst>
            </p:cNvPr>
            <p:cNvCxnSpPr>
              <a:cxnSpLocks/>
            </p:cNvCxnSpPr>
            <p:nvPr/>
          </p:nvCxnSpPr>
          <p:spPr>
            <a:xfrm>
              <a:off x="6949440" y="2912254"/>
              <a:ext cx="0" cy="109728"/>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a:extLst>
                <a:ext uri="{FF2B5EF4-FFF2-40B4-BE49-F238E27FC236}">
                  <a16:creationId xmlns:a16="http://schemas.microsoft.com/office/drawing/2014/main" id="{C7D601FE-6969-9041-A4EE-7FC87127288B}"/>
                </a:ext>
              </a:extLst>
            </p:cNvPr>
            <p:cNvCxnSpPr>
              <a:cxnSpLocks/>
            </p:cNvCxnSpPr>
            <p:nvPr/>
          </p:nvCxnSpPr>
          <p:spPr>
            <a:xfrm>
              <a:off x="6766560" y="2912254"/>
              <a:ext cx="0" cy="109728"/>
            </a:xfrm>
            <a:prstGeom prst="line">
              <a:avLst/>
            </a:prstGeom>
          </p:spPr>
          <p:style>
            <a:lnRef idx="2">
              <a:schemeClr val="dk1"/>
            </a:lnRef>
            <a:fillRef idx="0">
              <a:schemeClr val="dk1"/>
            </a:fillRef>
            <a:effectRef idx="1">
              <a:schemeClr val="dk1"/>
            </a:effectRef>
            <a:fontRef idx="minor">
              <a:schemeClr val="tx1"/>
            </a:fontRef>
          </p:style>
        </p:cxnSp>
        <p:sp>
          <p:nvSpPr>
            <p:cNvPr id="75" name="Oval 74">
              <a:extLst>
                <a:ext uri="{FF2B5EF4-FFF2-40B4-BE49-F238E27FC236}">
                  <a16:creationId xmlns:a16="http://schemas.microsoft.com/office/drawing/2014/main" id="{EC88FB47-D381-EC4E-A4D7-27C965400F25}"/>
                </a:ext>
              </a:extLst>
            </p:cNvPr>
            <p:cNvSpPr/>
            <p:nvPr/>
          </p:nvSpPr>
          <p:spPr>
            <a:xfrm>
              <a:off x="1926683" y="2845739"/>
              <a:ext cx="163410" cy="16459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6" name="Picture 75">
              <a:extLst>
                <a:ext uri="{FF2B5EF4-FFF2-40B4-BE49-F238E27FC236}">
                  <a16:creationId xmlns:a16="http://schemas.microsoft.com/office/drawing/2014/main" id="{3DDEB96B-3A38-2C46-B775-03DEE65B99BD}"/>
                </a:ext>
              </a:extLst>
            </p:cNvPr>
            <p:cNvPicPr>
              <a:picLocks noChangeAspect="1"/>
            </p:cNvPicPr>
            <p:nvPr/>
          </p:nvPicPr>
          <p:blipFill>
            <a:blip r:embed="rId3"/>
            <a:stretch>
              <a:fillRect/>
            </a:stretch>
          </p:blipFill>
          <p:spPr>
            <a:xfrm>
              <a:off x="3072938" y="2812487"/>
              <a:ext cx="304800" cy="304800"/>
            </a:xfrm>
            <a:prstGeom prst="rect">
              <a:avLst/>
            </a:prstGeom>
            <a:noFill/>
            <a:ln>
              <a:noFill/>
            </a:ln>
          </p:spPr>
        </p:pic>
        <p:pic>
          <p:nvPicPr>
            <p:cNvPr id="78" name="Picture 77">
              <a:extLst>
                <a:ext uri="{FF2B5EF4-FFF2-40B4-BE49-F238E27FC236}">
                  <a16:creationId xmlns:a16="http://schemas.microsoft.com/office/drawing/2014/main" id="{D0FCEC9A-E0D6-AB45-871C-58B53E7D707C}"/>
                </a:ext>
              </a:extLst>
            </p:cNvPr>
            <p:cNvPicPr>
              <a:picLocks noChangeAspect="1"/>
            </p:cNvPicPr>
            <p:nvPr/>
          </p:nvPicPr>
          <p:blipFill>
            <a:blip r:embed="rId3"/>
            <a:stretch>
              <a:fillRect/>
            </a:stretch>
          </p:blipFill>
          <p:spPr>
            <a:xfrm>
              <a:off x="4786751" y="2812487"/>
              <a:ext cx="304800" cy="304800"/>
            </a:xfrm>
            <a:prstGeom prst="rect">
              <a:avLst/>
            </a:prstGeom>
            <a:noFill/>
            <a:ln>
              <a:noFill/>
            </a:ln>
          </p:spPr>
        </p:pic>
        <p:pic>
          <p:nvPicPr>
            <p:cNvPr id="81" name="Picture 80">
              <a:extLst>
                <a:ext uri="{FF2B5EF4-FFF2-40B4-BE49-F238E27FC236}">
                  <a16:creationId xmlns:a16="http://schemas.microsoft.com/office/drawing/2014/main" id="{79FBA835-96D0-9244-97AA-D6A208E561E0}"/>
                </a:ext>
              </a:extLst>
            </p:cNvPr>
            <p:cNvPicPr>
              <a:picLocks noChangeAspect="1"/>
            </p:cNvPicPr>
            <p:nvPr/>
          </p:nvPicPr>
          <p:blipFill>
            <a:blip r:embed="rId3"/>
            <a:stretch>
              <a:fillRect/>
            </a:stretch>
          </p:blipFill>
          <p:spPr>
            <a:xfrm>
              <a:off x="8068031" y="2446202"/>
              <a:ext cx="304800" cy="304800"/>
            </a:xfrm>
            <a:prstGeom prst="rect">
              <a:avLst/>
            </a:prstGeom>
            <a:noFill/>
            <a:ln>
              <a:noFill/>
            </a:ln>
          </p:spPr>
        </p:pic>
        <p:pic>
          <p:nvPicPr>
            <p:cNvPr id="82" name="Picture 81">
              <a:extLst>
                <a:ext uri="{FF2B5EF4-FFF2-40B4-BE49-F238E27FC236}">
                  <a16:creationId xmlns:a16="http://schemas.microsoft.com/office/drawing/2014/main" id="{26592D3F-EF1E-A746-A49E-4F273600EC9F}"/>
                </a:ext>
              </a:extLst>
            </p:cNvPr>
            <p:cNvPicPr>
              <a:picLocks noChangeAspect="1"/>
            </p:cNvPicPr>
            <p:nvPr/>
          </p:nvPicPr>
          <p:blipFill>
            <a:blip r:embed="rId3"/>
            <a:stretch>
              <a:fillRect/>
            </a:stretch>
          </p:blipFill>
          <p:spPr>
            <a:xfrm>
              <a:off x="6614160" y="2812487"/>
              <a:ext cx="304800" cy="304800"/>
            </a:xfrm>
            <a:prstGeom prst="rect">
              <a:avLst/>
            </a:prstGeom>
            <a:noFill/>
            <a:ln>
              <a:noFill/>
            </a:ln>
          </p:spPr>
        </p:pic>
        <p:sp>
          <p:nvSpPr>
            <p:cNvPr id="80" name="Oval 79">
              <a:extLst>
                <a:ext uri="{FF2B5EF4-FFF2-40B4-BE49-F238E27FC236}">
                  <a16:creationId xmlns:a16="http://schemas.microsoft.com/office/drawing/2014/main" id="{1593873E-8B05-8247-99CB-1F6CE44FBCD9}"/>
                </a:ext>
              </a:extLst>
            </p:cNvPr>
            <p:cNvSpPr/>
            <p:nvPr/>
          </p:nvSpPr>
          <p:spPr>
            <a:xfrm>
              <a:off x="8842918" y="2845739"/>
              <a:ext cx="164592" cy="164592"/>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3" name="Picture 82">
              <a:extLst>
                <a:ext uri="{FF2B5EF4-FFF2-40B4-BE49-F238E27FC236}">
                  <a16:creationId xmlns:a16="http://schemas.microsoft.com/office/drawing/2014/main" id="{3643404D-EE20-AB49-92EA-DC4580355FD5}"/>
                </a:ext>
              </a:extLst>
            </p:cNvPr>
            <p:cNvPicPr>
              <a:picLocks noChangeAspect="1"/>
            </p:cNvPicPr>
            <p:nvPr/>
          </p:nvPicPr>
          <p:blipFill>
            <a:blip r:embed="rId4"/>
            <a:stretch>
              <a:fillRect/>
            </a:stretch>
          </p:blipFill>
          <p:spPr>
            <a:xfrm>
              <a:off x="3288728" y="2812487"/>
              <a:ext cx="304800" cy="304800"/>
            </a:xfrm>
            <a:prstGeom prst="rect">
              <a:avLst/>
            </a:prstGeom>
          </p:spPr>
        </p:pic>
        <p:pic>
          <p:nvPicPr>
            <p:cNvPr id="86" name="Picture 85">
              <a:extLst>
                <a:ext uri="{FF2B5EF4-FFF2-40B4-BE49-F238E27FC236}">
                  <a16:creationId xmlns:a16="http://schemas.microsoft.com/office/drawing/2014/main" id="{F184FBD7-BA9C-4C4C-979E-8DB0711591C7}"/>
                </a:ext>
              </a:extLst>
            </p:cNvPr>
            <p:cNvPicPr>
              <a:picLocks noChangeAspect="1"/>
            </p:cNvPicPr>
            <p:nvPr/>
          </p:nvPicPr>
          <p:blipFill>
            <a:blip r:embed="rId4"/>
            <a:stretch>
              <a:fillRect/>
            </a:stretch>
          </p:blipFill>
          <p:spPr>
            <a:xfrm>
              <a:off x="8082603" y="2660087"/>
              <a:ext cx="304800" cy="304800"/>
            </a:xfrm>
            <a:prstGeom prst="rect">
              <a:avLst/>
            </a:prstGeom>
          </p:spPr>
        </p:pic>
        <p:pic>
          <p:nvPicPr>
            <p:cNvPr id="87" name="Picture 86">
              <a:extLst>
                <a:ext uri="{FF2B5EF4-FFF2-40B4-BE49-F238E27FC236}">
                  <a16:creationId xmlns:a16="http://schemas.microsoft.com/office/drawing/2014/main" id="{193A2AD3-D07B-9845-995E-B1FAE1C9FC7C}"/>
                </a:ext>
              </a:extLst>
            </p:cNvPr>
            <p:cNvPicPr>
              <a:picLocks noChangeAspect="1"/>
            </p:cNvPicPr>
            <p:nvPr/>
          </p:nvPicPr>
          <p:blipFill>
            <a:blip r:embed="rId4"/>
            <a:stretch>
              <a:fillRect/>
            </a:stretch>
          </p:blipFill>
          <p:spPr>
            <a:xfrm>
              <a:off x="4953723" y="2812487"/>
              <a:ext cx="304800" cy="304800"/>
            </a:xfrm>
            <a:prstGeom prst="rect">
              <a:avLst/>
            </a:prstGeom>
          </p:spPr>
        </p:pic>
        <p:pic>
          <p:nvPicPr>
            <p:cNvPr id="88" name="Picture 87">
              <a:extLst>
                <a:ext uri="{FF2B5EF4-FFF2-40B4-BE49-F238E27FC236}">
                  <a16:creationId xmlns:a16="http://schemas.microsoft.com/office/drawing/2014/main" id="{DF87390A-8410-E54B-AA42-383B92FBDA85}"/>
                </a:ext>
              </a:extLst>
            </p:cNvPr>
            <p:cNvPicPr>
              <a:picLocks noChangeAspect="1"/>
            </p:cNvPicPr>
            <p:nvPr/>
          </p:nvPicPr>
          <p:blipFill>
            <a:blip r:embed="rId4"/>
            <a:stretch>
              <a:fillRect/>
            </a:stretch>
          </p:blipFill>
          <p:spPr>
            <a:xfrm>
              <a:off x="6797040" y="2812487"/>
              <a:ext cx="304800" cy="304800"/>
            </a:xfrm>
            <a:prstGeom prst="rect">
              <a:avLst/>
            </a:prstGeom>
          </p:spPr>
        </p:pic>
        <p:sp>
          <p:nvSpPr>
            <p:cNvPr id="91" name="TextBox 90">
              <a:extLst>
                <a:ext uri="{FF2B5EF4-FFF2-40B4-BE49-F238E27FC236}">
                  <a16:creationId xmlns:a16="http://schemas.microsoft.com/office/drawing/2014/main" id="{96023EFD-916B-514A-AE60-264A054E4C2B}"/>
                </a:ext>
              </a:extLst>
            </p:cNvPr>
            <p:cNvSpPr txBox="1"/>
            <p:nvPr/>
          </p:nvSpPr>
          <p:spPr>
            <a:xfrm>
              <a:off x="2086498" y="2500346"/>
              <a:ext cx="6031409" cy="307777"/>
            </a:xfrm>
            <a:prstGeom prst="rect">
              <a:avLst/>
            </a:prstGeom>
            <a:solidFill>
              <a:schemeClr val="accent2">
                <a:lumMod val="40000"/>
                <a:lumOff val="60000"/>
              </a:schemeClr>
            </a:solidFill>
          </p:spPr>
          <p:txBody>
            <a:bodyPr wrap="square" rtlCol="0">
              <a:spAutoFit/>
            </a:bodyPr>
            <a:lstStyle/>
            <a:p>
              <a:r>
                <a:rPr lang="en-US" sz="1400" b="1" dirty="0"/>
                <a:t>Tight control group </a:t>
              </a:r>
              <a:r>
                <a:rPr lang="en-US" sz="1400" dirty="0"/>
                <a:t>escalation driven by CDAI, FCP, CRP, or prednisone</a:t>
              </a:r>
              <a:endParaRPr lang="en-US" sz="1400" b="1" dirty="0"/>
            </a:p>
          </p:txBody>
        </p:sp>
        <p:sp>
          <p:nvSpPr>
            <p:cNvPr id="89" name="TextBox 88">
              <a:extLst>
                <a:ext uri="{FF2B5EF4-FFF2-40B4-BE49-F238E27FC236}">
                  <a16:creationId xmlns:a16="http://schemas.microsoft.com/office/drawing/2014/main" id="{47B993BF-0643-A748-ACBB-CD479D727940}"/>
                </a:ext>
              </a:extLst>
            </p:cNvPr>
            <p:cNvSpPr txBox="1"/>
            <p:nvPr/>
          </p:nvSpPr>
          <p:spPr>
            <a:xfrm>
              <a:off x="187518" y="3010184"/>
              <a:ext cx="287258" cy="230832"/>
            </a:xfrm>
            <a:prstGeom prst="rect">
              <a:avLst/>
            </a:prstGeom>
            <a:noFill/>
          </p:spPr>
          <p:txBody>
            <a:bodyPr wrap="none" rtlCol="0">
              <a:spAutoFit/>
            </a:bodyPr>
            <a:lstStyle/>
            <a:p>
              <a:r>
                <a:rPr lang="en-US" sz="900" dirty="0"/>
                <a:t>-9</a:t>
              </a:r>
            </a:p>
          </p:txBody>
        </p:sp>
        <p:sp>
          <p:nvSpPr>
            <p:cNvPr id="93" name="TextBox 92">
              <a:extLst>
                <a:ext uri="{FF2B5EF4-FFF2-40B4-BE49-F238E27FC236}">
                  <a16:creationId xmlns:a16="http://schemas.microsoft.com/office/drawing/2014/main" id="{0005BC9C-0567-CE43-8797-DB64B016B314}"/>
                </a:ext>
              </a:extLst>
            </p:cNvPr>
            <p:cNvSpPr txBox="1"/>
            <p:nvPr/>
          </p:nvSpPr>
          <p:spPr>
            <a:xfrm>
              <a:off x="1011840" y="3010184"/>
              <a:ext cx="287258" cy="230832"/>
            </a:xfrm>
            <a:prstGeom prst="rect">
              <a:avLst/>
            </a:prstGeom>
            <a:noFill/>
          </p:spPr>
          <p:txBody>
            <a:bodyPr wrap="none" rtlCol="0">
              <a:spAutoFit/>
            </a:bodyPr>
            <a:lstStyle/>
            <a:p>
              <a:r>
                <a:rPr lang="en-US" sz="900" dirty="0"/>
                <a:t>-4</a:t>
              </a:r>
            </a:p>
          </p:txBody>
        </p:sp>
        <p:sp>
          <p:nvSpPr>
            <p:cNvPr id="94" name="TextBox 93">
              <a:extLst>
                <a:ext uri="{FF2B5EF4-FFF2-40B4-BE49-F238E27FC236}">
                  <a16:creationId xmlns:a16="http://schemas.microsoft.com/office/drawing/2014/main" id="{CDCD08F3-764C-F940-93EF-C67AFB364FE5}"/>
                </a:ext>
              </a:extLst>
            </p:cNvPr>
            <p:cNvSpPr txBox="1"/>
            <p:nvPr/>
          </p:nvSpPr>
          <p:spPr>
            <a:xfrm>
              <a:off x="1636236" y="3010184"/>
              <a:ext cx="287258" cy="230832"/>
            </a:xfrm>
            <a:prstGeom prst="rect">
              <a:avLst/>
            </a:prstGeom>
            <a:noFill/>
          </p:spPr>
          <p:txBody>
            <a:bodyPr wrap="none" rtlCol="0">
              <a:spAutoFit/>
            </a:bodyPr>
            <a:lstStyle/>
            <a:p>
              <a:r>
                <a:rPr lang="en-US" sz="900" dirty="0"/>
                <a:t>-1</a:t>
              </a:r>
            </a:p>
          </p:txBody>
        </p:sp>
        <p:sp>
          <p:nvSpPr>
            <p:cNvPr id="95" name="TextBox 94">
              <a:extLst>
                <a:ext uri="{FF2B5EF4-FFF2-40B4-BE49-F238E27FC236}">
                  <a16:creationId xmlns:a16="http://schemas.microsoft.com/office/drawing/2014/main" id="{8E431AFE-BE5D-B14B-831E-427707DFF9B0}"/>
                </a:ext>
              </a:extLst>
            </p:cNvPr>
            <p:cNvSpPr txBox="1"/>
            <p:nvPr/>
          </p:nvSpPr>
          <p:spPr>
            <a:xfrm>
              <a:off x="1860959" y="3010184"/>
              <a:ext cx="280846" cy="230832"/>
            </a:xfrm>
            <a:prstGeom prst="rect">
              <a:avLst/>
            </a:prstGeom>
            <a:noFill/>
          </p:spPr>
          <p:txBody>
            <a:bodyPr wrap="none" rtlCol="0">
              <a:spAutoFit/>
            </a:bodyPr>
            <a:lstStyle/>
            <a:p>
              <a:r>
                <a:rPr lang="en-US" sz="900" dirty="0"/>
                <a:t> 0</a:t>
              </a:r>
            </a:p>
          </p:txBody>
        </p:sp>
        <p:sp>
          <p:nvSpPr>
            <p:cNvPr id="96" name="TextBox 95">
              <a:extLst>
                <a:ext uri="{FF2B5EF4-FFF2-40B4-BE49-F238E27FC236}">
                  <a16:creationId xmlns:a16="http://schemas.microsoft.com/office/drawing/2014/main" id="{4B2941AE-3027-1748-B196-8109A6D6239C}"/>
                </a:ext>
              </a:extLst>
            </p:cNvPr>
            <p:cNvSpPr txBox="1"/>
            <p:nvPr/>
          </p:nvSpPr>
          <p:spPr>
            <a:xfrm>
              <a:off x="8770821" y="3010184"/>
              <a:ext cx="344966" cy="230832"/>
            </a:xfrm>
            <a:prstGeom prst="rect">
              <a:avLst/>
            </a:prstGeom>
            <a:noFill/>
          </p:spPr>
          <p:txBody>
            <a:bodyPr wrap="none" rtlCol="0">
              <a:spAutoFit/>
            </a:bodyPr>
            <a:lstStyle/>
            <a:p>
              <a:r>
                <a:rPr lang="en-US" sz="900" dirty="0"/>
                <a:t> 48</a:t>
              </a:r>
            </a:p>
          </p:txBody>
        </p:sp>
        <p:sp>
          <p:nvSpPr>
            <p:cNvPr id="97" name="TextBox 96">
              <a:extLst>
                <a:ext uri="{FF2B5EF4-FFF2-40B4-BE49-F238E27FC236}">
                  <a16:creationId xmlns:a16="http://schemas.microsoft.com/office/drawing/2014/main" id="{D3D3C3D6-BDB1-994E-B84C-1EB78114A638}"/>
                </a:ext>
              </a:extLst>
            </p:cNvPr>
            <p:cNvSpPr txBox="1"/>
            <p:nvPr/>
          </p:nvSpPr>
          <p:spPr>
            <a:xfrm>
              <a:off x="3052855" y="3010184"/>
              <a:ext cx="344966" cy="230832"/>
            </a:xfrm>
            <a:prstGeom prst="rect">
              <a:avLst/>
            </a:prstGeom>
            <a:noFill/>
          </p:spPr>
          <p:txBody>
            <a:bodyPr wrap="none" rtlCol="0">
              <a:spAutoFit/>
            </a:bodyPr>
            <a:lstStyle/>
            <a:p>
              <a:r>
                <a:rPr lang="en-US" sz="900" dirty="0"/>
                <a:t> 11</a:t>
              </a:r>
            </a:p>
          </p:txBody>
        </p:sp>
        <p:sp>
          <p:nvSpPr>
            <p:cNvPr id="98" name="TextBox 97">
              <a:extLst>
                <a:ext uri="{FF2B5EF4-FFF2-40B4-BE49-F238E27FC236}">
                  <a16:creationId xmlns:a16="http://schemas.microsoft.com/office/drawing/2014/main" id="{B919D181-416B-BC4D-A42D-7510807562A6}"/>
                </a:ext>
              </a:extLst>
            </p:cNvPr>
            <p:cNvSpPr txBox="1"/>
            <p:nvPr/>
          </p:nvSpPr>
          <p:spPr>
            <a:xfrm>
              <a:off x="3255364" y="3010184"/>
              <a:ext cx="344966" cy="230832"/>
            </a:xfrm>
            <a:prstGeom prst="rect">
              <a:avLst/>
            </a:prstGeom>
            <a:noFill/>
          </p:spPr>
          <p:txBody>
            <a:bodyPr wrap="none" rtlCol="0">
              <a:spAutoFit/>
            </a:bodyPr>
            <a:lstStyle/>
            <a:p>
              <a:r>
                <a:rPr lang="en-US" sz="900" dirty="0"/>
                <a:t> 12</a:t>
              </a:r>
            </a:p>
          </p:txBody>
        </p:sp>
        <p:sp>
          <p:nvSpPr>
            <p:cNvPr id="100" name="TextBox 99">
              <a:extLst>
                <a:ext uri="{FF2B5EF4-FFF2-40B4-BE49-F238E27FC236}">
                  <a16:creationId xmlns:a16="http://schemas.microsoft.com/office/drawing/2014/main" id="{994D5A80-0089-B244-B2EF-53199E36BDAF}"/>
                </a:ext>
              </a:extLst>
            </p:cNvPr>
            <p:cNvSpPr txBox="1"/>
            <p:nvPr/>
          </p:nvSpPr>
          <p:spPr>
            <a:xfrm>
              <a:off x="4762279" y="3010184"/>
              <a:ext cx="344966" cy="230832"/>
            </a:xfrm>
            <a:prstGeom prst="rect">
              <a:avLst/>
            </a:prstGeom>
            <a:noFill/>
          </p:spPr>
          <p:txBody>
            <a:bodyPr wrap="none" rtlCol="0">
              <a:spAutoFit/>
            </a:bodyPr>
            <a:lstStyle/>
            <a:p>
              <a:r>
                <a:rPr lang="en-US" sz="900" dirty="0"/>
                <a:t> 23</a:t>
              </a:r>
            </a:p>
          </p:txBody>
        </p:sp>
        <p:sp>
          <p:nvSpPr>
            <p:cNvPr id="101" name="TextBox 100">
              <a:extLst>
                <a:ext uri="{FF2B5EF4-FFF2-40B4-BE49-F238E27FC236}">
                  <a16:creationId xmlns:a16="http://schemas.microsoft.com/office/drawing/2014/main" id="{36AB0C5C-E263-834C-82BF-F7F537746079}"/>
                </a:ext>
              </a:extLst>
            </p:cNvPr>
            <p:cNvSpPr txBox="1"/>
            <p:nvPr/>
          </p:nvSpPr>
          <p:spPr>
            <a:xfrm>
              <a:off x="4951918" y="3010184"/>
              <a:ext cx="344966" cy="230832"/>
            </a:xfrm>
            <a:prstGeom prst="rect">
              <a:avLst/>
            </a:prstGeom>
            <a:noFill/>
          </p:spPr>
          <p:txBody>
            <a:bodyPr wrap="none" rtlCol="0">
              <a:spAutoFit/>
            </a:bodyPr>
            <a:lstStyle/>
            <a:p>
              <a:r>
                <a:rPr lang="en-US" sz="900" dirty="0"/>
                <a:t> 24</a:t>
              </a:r>
            </a:p>
          </p:txBody>
        </p:sp>
        <p:sp>
          <p:nvSpPr>
            <p:cNvPr id="102" name="TextBox 101">
              <a:extLst>
                <a:ext uri="{FF2B5EF4-FFF2-40B4-BE49-F238E27FC236}">
                  <a16:creationId xmlns:a16="http://schemas.microsoft.com/office/drawing/2014/main" id="{E1F5F6B4-8FDD-9C48-BDEA-590A37A849DF}"/>
                </a:ext>
              </a:extLst>
            </p:cNvPr>
            <p:cNvSpPr txBox="1"/>
            <p:nvPr/>
          </p:nvSpPr>
          <p:spPr>
            <a:xfrm>
              <a:off x="6578258" y="3010184"/>
              <a:ext cx="344966" cy="230832"/>
            </a:xfrm>
            <a:prstGeom prst="rect">
              <a:avLst/>
            </a:prstGeom>
            <a:noFill/>
          </p:spPr>
          <p:txBody>
            <a:bodyPr wrap="none" rtlCol="0">
              <a:spAutoFit/>
            </a:bodyPr>
            <a:lstStyle/>
            <a:p>
              <a:r>
                <a:rPr lang="en-US" sz="900" dirty="0"/>
                <a:t> 35</a:t>
              </a:r>
            </a:p>
          </p:txBody>
        </p:sp>
        <p:sp>
          <p:nvSpPr>
            <p:cNvPr id="103" name="TextBox 102">
              <a:extLst>
                <a:ext uri="{FF2B5EF4-FFF2-40B4-BE49-F238E27FC236}">
                  <a16:creationId xmlns:a16="http://schemas.microsoft.com/office/drawing/2014/main" id="{5DEDF408-20E9-244F-BF2B-F6BB6C98AA71}"/>
                </a:ext>
              </a:extLst>
            </p:cNvPr>
            <p:cNvSpPr txBox="1"/>
            <p:nvPr/>
          </p:nvSpPr>
          <p:spPr>
            <a:xfrm>
              <a:off x="6795748" y="3010184"/>
              <a:ext cx="344966" cy="230832"/>
            </a:xfrm>
            <a:prstGeom prst="rect">
              <a:avLst/>
            </a:prstGeom>
            <a:noFill/>
          </p:spPr>
          <p:txBody>
            <a:bodyPr wrap="none" rtlCol="0">
              <a:spAutoFit/>
            </a:bodyPr>
            <a:lstStyle/>
            <a:p>
              <a:r>
                <a:rPr lang="en-US" sz="900" dirty="0"/>
                <a:t> 36</a:t>
              </a:r>
            </a:p>
          </p:txBody>
        </p:sp>
      </p:grpSp>
      <p:sp>
        <p:nvSpPr>
          <p:cNvPr id="104" name="TextBox 103">
            <a:extLst>
              <a:ext uri="{FF2B5EF4-FFF2-40B4-BE49-F238E27FC236}">
                <a16:creationId xmlns:a16="http://schemas.microsoft.com/office/drawing/2014/main" id="{8E60B2ED-B071-0E48-8966-5CF9C2702678}"/>
              </a:ext>
            </a:extLst>
          </p:cNvPr>
          <p:cNvSpPr txBox="1"/>
          <p:nvPr/>
        </p:nvSpPr>
        <p:spPr>
          <a:xfrm>
            <a:off x="194270" y="3893096"/>
            <a:ext cx="6325619" cy="738664"/>
          </a:xfrm>
          <a:prstGeom prst="rect">
            <a:avLst/>
          </a:prstGeom>
          <a:solidFill>
            <a:schemeClr val="accent4">
              <a:lumMod val="60000"/>
              <a:lumOff val="40000"/>
            </a:schemeClr>
          </a:solidFill>
        </p:spPr>
        <p:txBody>
          <a:bodyPr wrap="square" rtlCol="0">
            <a:spAutoFit/>
          </a:bodyPr>
          <a:lstStyle/>
          <a:p>
            <a:pPr defTabSz="685800">
              <a:defRPr/>
            </a:pPr>
            <a:r>
              <a:rPr lang="en-US" sz="1400" dirty="0">
                <a:solidFill>
                  <a:schemeClr val="bg1"/>
                </a:solidFill>
                <a:sym typeface="Symbol" pitchFamily="2" charset="2"/>
              </a:rPr>
              <a:t>FCP </a:t>
            </a:r>
            <a:r>
              <a:rPr lang="en-US" sz="1400" dirty="0">
                <a:solidFill>
                  <a:schemeClr val="bg1"/>
                </a:solidFill>
              </a:rPr>
              <a:t> </a:t>
            </a:r>
            <a:r>
              <a:rPr lang="en-US" sz="1400" dirty="0">
                <a:solidFill>
                  <a:schemeClr val="bg1"/>
                </a:solidFill>
                <a:sym typeface="Symbol" pitchFamily="2" charset="2"/>
              </a:rPr>
              <a:t> 250 µg/g</a:t>
            </a:r>
          </a:p>
          <a:p>
            <a:pPr defTabSz="685800">
              <a:defRPr/>
            </a:pPr>
            <a:r>
              <a:rPr lang="en-US" sz="1400" dirty="0">
                <a:solidFill>
                  <a:schemeClr val="bg1"/>
                </a:solidFill>
                <a:sym typeface="Symbol" pitchFamily="2" charset="2"/>
              </a:rPr>
              <a:t>CRP </a:t>
            </a:r>
            <a:r>
              <a:rPr lang="en-US" sz="1400" dirty="0">
                <a:solidFill>
                  <a:schemeClr val="bg1"/>
                </a:solidFill>
              </a:rPr>
              <a:t> </a:t>
            </a:r>
            <a:r>
              <a:rPr lang="en-US" sz="1400" dirty="0">
                <a:solidFill>
                  <a:schemeClr val="bg1"/>
                </a:solidFill>
                <a:sym typeface="Symbol" pitchFamily="2" charset="2"/>
              </a:rPr>
              <a:t>  5 mg/L</a:t>
            </a:r>
          </a:p>
          <a:p>
            <a:pPr defTabSz="685800">
              <a:defRPr/>
            </a:pPr>
            <a:r>
              <a:rPr lang="en-US" sz="1400" dirty="0">
                <a:solidFill>
                  <a:schemeClr val="bg1"/>
                </a:solidFill>
              </a:rPr>
              <a:t>CDAI </a:t>
            </a:r>
            <a:r>
              <a:rPr lang="en-US" sz="1400" dirty="0">
                <a:solidFill>
                  <a:schemeClr val="bg1"/>
                </a:solidFill>
                <a:sym typeface="Symbol" pitchFamily="2" charset="2"/>
              </a:rPr>
              <a:t> 150 in tight control or </a:t>
            </a:r>
            <a:r>
              <a:rPr lang="en-US" sz="1400" dirty="0">
                <a:solidFill>
                  <a:schemeClr val="bg1"/>
                </a:solidFill>
              </a:rPr>
              <a:t>CDAI &gt; 200 in clinical management group </a:t>
            </a:r>
          </a:p>
        </p:txBody>
      </p:sp>
      <p:sp>
        <p:nvSpPr>
          <p:cNvPr id="92" name="TextBox 91">
            <a:extLst>
              <a:ext uri="{FF2B5EF4-FFF2-40B4-BE49-F238E27FC236}">
                <a16:creationId xmlns:a16="http://schemas.microsoft.com/office/drawing/2014/main" id="{A526FC2E-5B43-0D42-9E11-C67D5F324C8B}"/>
              </a:ext>
            </a:extLst>
          </p:cNvPr>
          <p:cNvSpPr txBox="1"/>
          <p:nvPr/>
        </p:nvSpPr>
        <p:spPr>
          <a:xfrm>
            <a:off x="4516065" y="3566990"/>
            <a:ext cx="954107" cy="246221"/>
          </a:xfrm>
          <a:prstGeom prst="rect">
            <a:avLst/>
          </a:prstGeom>
          <a:noFill/>
        </p:spPr>
        <p:txBody>
          <a:bodyPr wrap="none" rtlCol="0">
            <a:spAutoFit/>
          </a:bodyPr>
          <a:lstStyle/>
          <a:p>
            <a:r>
              <a:rPr lang="en-US" sz="1000" dirty="0"/>
              <a:t>Time (weeks)</a:t>
            </a:r>
          </a:p>
        </p:txBody>
      </p:sp>
    </p:spTree>
    <p:extLst>
      <p:ext uri="{BB962C8B-B14F-4D97-AF65-F5344CB8AC3E}">
        <p14:creationId xmlns:p14="http://schemas.microsoft.com/office/powerpoint/2010/main" val="125299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8063-B7DB-B74D-88A2-A5DA17647083}"/>
              </a:ext>
            </a:extLst>
          </p:cNvPr>
          <p:cNvSpPr>
            <a:spLocks noGrp="1"/>
          </p:cNvSpPr>
          <p:nvPr>
            <p:ph type="title"/>
          </p:nvPr>
        </p:nvSpPr>
        <p:spPr>
          <a:xfrm>
            <a:off x="312234" y="250441"/>
            <a:ext cx="8530684" cy="406265"/>
          </a:xfrm>
        </p:spPr>
        <p:txBody>
          <a:bodyPr/>
          <a:lstStyle/>
          <a:p>
            <a:r>
              <a:rPr lang="en-US" sz="2400" dirty="0"/>
              <a:t>Learning Objectives</a:t>
            </a:r>
          </a:p>
        </p:txBody>
      </p:sp>
      <p:sp>
        <p:nvSpPr>
          <p:cNvPr id="3" name="Content Placeholder 2">
            <a:extLst>
              <a:ext uri="{FF2B5EF4-FFF2-40B4-BE49-F238E27FC236}">
                <a16:creationId xmlns:a16="http://schemas.microsoft.com/office/drawing/2014/main" id="{17AC494C-81BA-A14C-B75E-EC441C7D585F}"/>
              </a:ext>
            </a:extLst>
          </p:cNvPr>
          <p:cNvSpPr>
            <a:spLocks noGrp="1"/>
          </p:cNvSpPr>
          <p:nvPr>
            <p:ph idx="1"/>
          </p:nvPr>
        </p:nvSpPr>
        <p:spPr>
          <a:xfrm>
            <a:off x="312233" y="997458"/>
            <a:ext cx="8564137" cy="3430683"/>
          </a:xfrm>
        </p:spPr>
        <p:txBody>
          <a:bodyPr/>
          <a:lstStyle/>
          <a:p>
            <a:pPr>
              <a:spcAft>
                <a:spcPts val="1200"/>
              </a:spcAft>
            </a:pPr>
            <a:r>
              <a:rPr lang="en-US" sz="2400" dirty="0"/>
              <a:t>Apply efficacy and safety data to optimize therapy selection for patients with inflammatory bowel disease (IBD).</a:t>
            </a:r>
          </a:p>
          <a:p>
            <a:pPr>
              <a:spcAft>
                <a:spcPts val="1200"/>
              </a:spcAft>
            </a:pPr>
            <a:r>
              <a:rPr lang="en-US" sz="2400" dirty="0"/>
              <a:t>Identify appropriate treatment strategies for special populations with IBD such as young patients and racial/ethnic minorities. </a:t>
            </a:r>
          </a:p>
          <a:p>
            <a:pPr>
              <a:spcAft>
                <a:spcPts val="1200"/>
              </a:spcAft>
            </a:pPr>
            <a:r>
              <a:rPr lang="en-US" sz="2400" dirty="0"/>
              <a:t>Develop strategies such as disease monitoring, shared decision-making, and patient education in order to achieve optimal patient outcomes.</a:t>
            </a:r>
            <a:br>
              <a:rPr lang="en-US" sz="2400" dirty="0"/>
            </a:br>
            <a:endParaRPr lang="en-US" sz="2400" dirty="0"/>
          </a:p>
        </p:txBody>
      </p:sp>
      <p:sp>
        <p:nvSpPr>
          <p:cNvPr id="4" name="Text Placeholder 3">
            <a:extLst>
              <a:ext uri="{FF2B5EF4-FFF2-40B4-BE49-F238E27FC236}">
                <a16:creationId xmlns:a16="http://schemas.microsoft.com/office/drawing/2014/main" id="{22582D8C-91EA-884D-AEA0-D56E4AF3926D}"/>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03305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0BC15-9950-7648-B022-DC84BF98E576}"/>
              </a:ext>
            </a:extLst>
          </p:cNvPr>
          <p:cNvSpPr>
            <a:spLocks noGrp="1"/>
          </p:cNvSpPr>
          <p:nvPr>
            <p:ph type="title"/>
          </p:nvPr>
        </p:nvSpPr>
        <p:spPr>
          <a:xfrm>
            <a:off x="312234" y="93475"/>
            <a:ext cx="8530684" cy="720197"/>
          </a:xfrm>
        </p:spPr>
        <p:txBody>
          <a:bodyPr/>
          <a:lstStyle/>
          <a:p>
            <a:r>
              <a:rPr lang="en-US" sz="2400" dirty="0"/>
              <a:t>CALM Trial: More Mucosal Healing and Steroid-Free Remission at Week 48 with Tight Control Monitoring</a:t>
            </a:r>
          </a:p>
        </p:txBody>
      </p:sp>
      <p:sp>
        <p:nvSpPr>
          <p:cNvPr id="3" name="Content Placeholder 2">
            <a:extLst>
              <a:ext uri="{FF2B5EF4-FFF2-40B4-BE49-F238E27FC236}">
                <a16:creationId xmlns:a16="http://schemas.microsoft.com/office/drawing/2014/main" id="{46EFD511-AF05-B042-9048-48092322CFC6}"/>
              </a:ext>
            </a:extLst>
          </p:cNvPr>
          <p:cNvSpPr>
            <a:spLocks noGrp="1"/>
          </p:cNvSpPr>
          <p:nvPr>
            <p:ph idx="1"/>
          </p:nvPr>
        </p:nvSpPr>
        <p:spPr>
          <a:xfrm>
            <a:off x="312234" y="1244080"/>
            <a:ext cx="3244783" cy="3277820"/>
          </a:xfrm>
          <a:solidFill>
            <a:schemeClr val="accent1">
              <a:lumMod val="20000"/>
              <a:lumOff val="80000"/>
            </a:schemeClr>
          </a:solidFill>
        </p:spPr>
        <p:txBody>
          <a:bodyPr/>
          <a:lstStyle/>
          <a:p>
            <a:r>
              <a:rPr lang="en-US" sz="2000" dirty="0">
                <a:solidFill>
                  <a:schemeClr val="tx1"/>
                </a:solidFill>
              </a:rPr>
              <a:t>Tight control group</a:t>
            </a:r>
            <a:r>
              <a:rPr lang="en-US" sz="2000" baseline="30000" dirty="0">
                <a:solidFill>
                  <a:schemeClr val="tx1"/>
                </a:solidFill>
              </a:rPr>
              <a:t>1</a:t>
            </a:r>
            <a:endParaRPr lang="en-US" sz="2000" dirty="0">
              <a:solidFill>
                <a:schemeClr val="tx1"/>
              </a:solidFill>
            </a:endParaRPr>
          </a:p>
          <a:p>
            <a:pPr lvl="1"/>
            <a:r>
              <a:rPr lang="en-US" sz="2000" dirty="0">
                <a:solidFill>
                  <a:schemeClr val="tx1"/>
                </a:solidFill>
              </a:rPr>
              <a:t>Fewer hospitalizations</a:t>
            </a:r>
          </a:p>
          <a:p>
            <a:pPr lvl="1"/>
            <a:r>
              <a:rPr lang="en-US" sz="2000" dirty="0">
                <a:solidFill>
                  <a:schemeClr val="tx1"/>
                </a:solidFill>
              </a:rPr>
              <a:t>Longer periods of remission</a:t>
            </a:r>
          </a:p>
          <a:p>
            <a:pPr lvl="1"/>
            <a:r>
              <a:rPr lang="en-US" sz="2000" dirty="0">
                <a:solidFill>
                  <a:schemeClr val="tx1"/>
                </a:solidFill>
              </a:rPr>
              <a:t>Higher costs due to monitoring</a:t>
            </a:r>
          </a:p>
          <a:p>
            <a:pPr lvl="1"/>
            <a:r>
              <a:rPr lang="en-US" sz="2000" dirty="0">
                <a:solidFill>
                  <a:schemeClr val="tx1"/>
                </a:solidFill>
              </a:rPr>
              <a:t>Increase quality adjusted life-years</a:t>
            </a:r>
          </a:p>
          <a:p>
            <a:r>
              <a:rPr lang="en-US" sz="2000" b="1" dirty="0">
                <a:solidFill>
                  <a:schemeClr val="tx1"/>
                </a:solidFill>
              </a:rPr>
              <a:t>More cost-effective strategy</a:t>
            </a:r>
            <a:r>
              <a:rPr lang="en-US" sz="2000" b="1" baseline="30000" dirty="0">
                <a:solidFill>
                  <a:schemeClr val="tx1"/>
                </a:solidFill>
              </a:rPr>
              <a:t>2</a:t>
            </a:r>
            <a:endParaRPr lang="en-US" sz="2000" b="1" dirty="0">
              <a:solidFill>
                <a:schemeClr val="tx1"/>
              </a:solidFill>
            </a:endParaRPr>
          </a:p>
        </p:txBody>
      </p:sp>
      <p:graphicFrame>
        <p:nvGraphicFramePr>
          <p:cNvPr id="5" name="Chart 4">
            <a:extLst>
              <a:ext uri="{FF2B5EF4-FFF2-40B4-BE49-F238E27FC236}">
                <a16:creationId xmlns:a16="http://schemas.microsoft.com/office/drawing/2014/main" id="{A59AA0B5-D02C-7C47-9977-9B5602BFBAD0}"/>
              </a:ext>
            </a:extLst>
          </p:cNvPr>
          <p:cNvGraphicFramePr/>
          <p:nvPr>
            <p:extLst>
              <p:ext uri="{D42A27DB-BD31-4B8C-83A1-F6EECF244321}">
                <p14:modId xmlns:p14="http://schemas.microsoft.com/office/powerpoint/2010/main" val="1221830663"/>
              </p:ext>
            </p:extLst>
          </p:nvPr>
        </p:nvGraphicFramePr>
        <p:xfrm>
          <a:off x="3899372" y="922891"/>
          <a:ext cx="5103222" cy="194367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1F1F5F1-5264-AD40-9836-A820DA7D6364}"/>
              </a:ext>
            </a:extLst>
          </p:cNvPr>
          <p:cNvSpPr txBox="1"/>
          <p:nvPr/>
        </p:nvSpPr>
        <p:spPr>
          <a:xfrm>
            <a:off x="5284743" y="2250962"/>
            <a:ext cx="572593" cy="246221"/>
          </a:xfrm>
          <a:prstGeom prst="rect">
            <a:avLst/>
          </a:prstGeom>
          <a:noFill/>
        </p:spPr>
        <p:txBody>
          <a:bodyPr wrap="none" rtlCol="0">
            <a:spAutoFit/>
          </a:bodyPr>
          <a:lstStyle/>
          <a:p>
            <a:r>
              <a:rPr lang="en-US" sz="1000" b="1" dirty="0">
                <a:solidFill>
                  <a:schemeClr val="bg2"/>
                </a:solidFill>
              </a:rPr>
              <a:t>37/122</a:t>
            </a:r>
          </a:p>
        </p:txBody>
      </p:sp>
      <p:sp>
        <p:nvSpPr>
          <p:cNvPr id="7" name="TextBox 6">
            <a:extLst>
              <a:ext uri="{FF2B5EF4-FFF2-40B4-BE49-F238E27FC236}">
                <a16:creationId xmlns:a16="http://schemas.microsoft.com/office/drawing/2014/main" id="{B16BB6F5-257D-EA45-81FF-5B88ECB51611}"/>
              </a:ext>
            </a:extLst>
          </p:cNvPr>
          <p:cNvSpPr txBox="1"/>
          <p:nvPr/>
        </p:nvSpPr>
        <p:spPr>
          <a:xfrm>
            <a:off x="7491591" y="2250962"/>
            <a:ext cx="572593" cy="246221"/>
          </a:xfrm>
          <a:prstGeom prst="rect">
            <a:avLst/>
          </a:prstGeom>
          <a:noFill/>
        </p:spPr>
        <p:txBody>
          <a:bodyPr wrap="none" rtlCol="0">
            <a:spAutoFit/>
          </a:bodyPr>
          <a:lstStyle/>
          <a:p>
            <a:r>
              <a:rPr lang="en-US" sz="1000" b="1" dirty="0">
                <a:solidFill>
                  <a:schemeClr val="bg2"/>
                </a:solidFill>
              </a:rPr>
              <a:t>56/122</a:t>
            </a:r>
          </a:p>
        </p:txBody>
      </p:sp>
      <p:graphicFrame>
        <p:nvGraphicFramePr>
          <p:cNvPr id="8" name="Chart 7">
            <a:extLst>
              <a:ext uri="{FF2B5EF4-FFF2-40B4-BE49-F238E27FC236}">
                <a16:creationId xmlns:a16="http://schemas.microsoft.com/office/drawing/2014/main" id="{134CFD46-5190-DD41-8D1A-ED1416BDAD35}"/>
              </a:ext>
            </a:extLst>
          </p:cNvPr>
          <p:cNvGraphicFramePr/>
          <p:nvPr>
            <p:extLst>
              <p:ext uri="{D42A27DB-BD31-4B8C-83A1-F6EECF244321}">
                <p14:modId xmlns:p14="http://schemas.microsoft.com/office/powerpoint/2010/main" val="515170180"/>
              </p:ext>
            </p:extLst>
          </p:nvPr>
        </p:nvGraphicFramePr>
        <p:xfrm>
          <a:off x="3899372" y="2889386"/>
          <a:ext cx="5103223" cy="194367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C3BD31DF-6417-3946-B58B-E217D6D0AA90}"/>
              </a:ext>
            </a:extLst>
          </p:cNvPr>
          <p:cNvSpPr txBox="1"/>
          <p:nvPr/>
        </p:nvSpPr>
        <p:spPr>
          <a:xfrm rot="16200000">
            <a:off x="3344260" y="1791207"/>
            <a:ext cx="1021433" cy="276999"/>
          </a:xfrm>
          <a:prstGeom prst="rect">
            <a:avLst/>
          </a:prstGeom>
          <a:noFill/>
        </p:spPr>
        <p:txBody>
          <a:bodyPr wrap="none" rtlCol="0">
            <a:spAutoFit/>
          </a:bodyPr>
          <a:lstStyle/>
          <a:p>
            <a:r>
              <a:rPr lang="en-US" sz="1200" dirty="0"/>
              <a:t>Patients (%)</a:t>
            </a:r>
          </a:p>
        </p:txBody>
      </p:sp>
      <p:sp>
        <p:nvSpPr>
          <p:cNvPr id="10" name="TextBox 9">
            <a:extLst>
              <a:ext uri="{FF2B5EF4-FFF2-40B4-BE49-F238E27FC236}">
                <a16:creationId xmlns:a16="http://schemas.microsoft.com/office/drawing/2014/main" id="{FDA5482F-9810-DE44-B952-50E694DB0983}"/>
              </a:ext>
            </a:extLst>
          </p:cNvPr>
          <p:cNvSpPr txBox="1"/>
          <p:nvPr/>
        </p:nvSpPr>
        <p:spPr>
          <a:xfrm rot="16200000">
            <a:off x="3344260" y="3722724"/>
            <a:ext cx="1021433" cy="276999"/>
          </a:xfrm>
          <a:prstGeom prst="rect">
            <a:avLst/>
          </a:prstGeom>
          <a:noFill/>
        </p:spPr>
        <p:txBody>
          <a:bodyPr wrap="none" rtlCol="0">
            <a:spAutoFit/>
          </a:bodyPr>
          <a:lstStyle/>
          <a:p>
            <a:r>
              <a:rPr lang="en-US" sz="1200" dirty="0"/>
              <a:t>Patients (%)</a:t>
            </a:r>
          </a:p>
        </p:txBody>
      </p:sp>
      <p:grpSp>
        <p:nvGrpSpPr>
          <p:cNvPr id="12" name="Group 11">
            <a:extLst>
              <a:ext uri="{FF2B5EF4-FFF2-40B4-BE49-F238E27FC236}">
                <a16:creationId xmlns:a16="http://schemas.microsoft.com/office/drawing/2014/main" id="{F1858CD3-1B0F-AC46-BCF9-F01880F7CA35}"/>
              </a:ext>
            </a:extLst>
          </p:cNvPr>
          <p:cNvGrpSpPr/>
          <p:nvPr/>
        </p:nvGrpSpPr>
        <p:grpSpPr>
          <a:xfrm>
            <a:off x="5485748" y="1350649"/>
            <a:ext cx="3340663" cy="338443"/>
            <a:chOff x="909320" y="2280133"/>
            <a:chExt cx="548189" cy="338443"/>
          </a:xfrm>
        </p:grpSpPr>
        <p:sp>
          <p:nvSpPr>
            <p:cNvPr id="13" name="Right Bracket 12">
              <a:extLst>
                <a:ext uri="{FF2B5EF4-FFF2-40B4-BE49-F238E27FC236}">
                  <a16:creationId xmlns:a16="http://schemas.microsoft.com/office/drawing/2014/main" id="{44326D73-924D-104B-AAF8-8F15E08D1824}"/>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403284E3-E6AC-2F44-B6C9-D1CE3CE33D37}"/>
                </a:ext>
              </a:extLst>
            </p:cNvPr>
            <p:cNvSpPr txBox="1"/>
            <p:nvPr/>
          </p:nvSpPr>
          <p:spPr>
            <a:xfrm>
              <a:off x="1038733" y="2280133"/>
              <a:ext cx="418776" cy="261610"/>
            </a:xfrm>
            <a:prstGeom prst="rect">
              <a:avLst/>
            </a:prstGeom>
            <a:noFill/>
          </p:spPr>
          <p:txBody>
            <a:bodyPr wrap="square" rtlCol="0">
              <a:spAutoFit/>
            </a:bodyPr>
            <a:lstStyle/>
            <a:p>
              <a:r>
                <a:rPr lang="en-US" sz="1100" i="1" dirty="0"/>
                <a:t>p</a:t>
              </a:r>
              <a:r>
                <a:rPr lang="en-US" sz="1100" dirty="0"/>
                <a:t> = .010</a:t>
              </a:r>
            </a:p>
          </p:txBody>
        </p:sp>
      </p:grpSp>
      <p:grpSp>
        <p:nvGrpSpPr>
          <p:cNvPr id="15" name="Group 14">
            <a:extLst>
              <a:ext uri="{FF2B5EF4-FFF2-40B4-BE49-F238E27FC236}">
                <a16:creationId xmlns:a16="http://schemas.microsoft.com/office/drawing/2014/main" id="{F228EB22-D1C0-B041-92A5-5879464268F0}"/>
              </a:ext>
            </a:extLst>
          </p:cNvPr>
          <p:cNvGrpSpPr/>
          <p:nvPr/>
        </p:nvGrpSpPr>
        <p:grpSpPr>
          <a:xfrm>
            <a:off x="4688072" y="3472663"/>
            <a:ext cx="604653" cy="288565"/>
            <a:chOff x="783308" y="2330011"/>
            <a:chExt cx="604653" cy="288565"/>
          </a:xfrm>
        </p:grpSpPr>
        <p:sp>
          <p:nvSpPr>
            <p:cNvPr id="16" name="Right Bracket 15">
              <a:extLst>
                <a:ext uri="{FF2B5EF4-FFF2-40B4-BE49-F238E27FC236}">
                  <a16:creationId xmlns:a16="http://schemas.microsoft.com/office/drawing/2014/main" id="{806F07C1-32AC-204C-A5B8-F0B4141FD647}"/>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17" name="TextBox 16">
              <a:extLst>
                <a:ext uri="{FF2B5EF4-FFF2-40B4-BE49-F238E27FC236}">
                  <a16:creationId xmlns:a16="http://schemas.microsoft.com/office/drawing/2014/main" id="{96E4BA9A-3A48-3347-BCED-EDFBF5493E94}"/>
                </a:ext>
              </a:extLst>
            </p:cNvPr>
            <p:cNvSpPr txBox="1"/>
            <p:nvPr/>
          </p:nvSpPr>
          <p:spPr>
            <a:xfrm>
              <a:off x="783308" y="2330011"/>
              <a:ext cx="604653" cy="230832"/>
            </a:xfrm>
            <a:prstGeom prst="rect">
              <a:avLst/>
            </a:prstGeom>
            <a:noFill/>
          </p:spPr>
          <p:txBody>
            <a:bodyPr wrap="none" rtlCol="0">
              <a:spAutoFit/>
            </a:bodyPr>
            <a:lstStyle/>
            <a:p>
              <a:r>
                <a:rPr lang="en-US" sz="900" i="1" dirty="0"/>
                <a:t>p</a:t>
              </a:r>
              <a:r>
                <a:rPr lang="en-US" sz="900" dirty="0"/>
                <a:t> = .009</a:t>
              </a:r>
            </a:p>
          </p:txBody>
        </p:sp>
      </p:grpSp>
      <p:grpSp>
        <p:nvGrpSpPr>
          <p:cNvPr id="18" name="Group 17">
            <a:extLst>
              <a:ext uri="{FF2B5EF4-FFF2-40B4-BE49-F238E27FC236}">
                <a16:creationId xmlns:a16="http://schemas.microsoft.com/office/drawing/2014/main" id="{E2389DB2-4EAF-9D41-B28E-0C08F955CAC0}"/>
              </a:ext>
            </a:extLst>
          </p:cNvPr>
          <p:cNvGrpSpPr/>
          <p:nvPr/>
        </p:nvGrpSpPr>
        <p:grpSpPr>
          <a:xfrm>
            <a:off x="5838735" y="3464350"/>
            <a:ext cx="604653" cy="296878"/>
            <a:chOff x="783308" y="2321698"/>
            <a:chExt cx="604653" cy="296878"/>
          </a:xfrm>
        </p:grpSpPr>
        <p:sp>
          <p:nvSpPr>
            <p:cNvPr id="19" name="Right Bracket 18">
              <a:extLst>
                <a:ext uri="{FF2B5EF4-FFF2-40B4-BE49-F238E27FC236}">
                  <a16:creationId xmlns:a16="http://schemas.microsoft.com/office/drawing/2014/main" id="{BA43045D-D710-1749-B7BD-E242FD59F3FD}"/>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20" name="TextBox 19">
              <a:extLst>
                <a:ext uri="{FF2B5EF4-FFF2-40B4-BE49-F238E27FC236}">
                  <a16:creationId xmlns:a16="http://schemas.microsoft.com/office/drawing/2014/main" id="{CB1A5662-2953-174A-90F0-04A7233124D0}"/>
                </a:ext>
              </a:extLst>
            </p:cNvPr>
            <p:cNvSpPr txBox="1"/>
            <p:nvPr/>
          </p:nvSpPr>
          <p:spPr>
            <a:xfrm>
              <a:off x="783308" y="2321698"/>
              <a:ext cx="604653" cy="230832"/>
            </a:xfrm>
            <a:prstGeom prst="rect">
              <a:avLst/>
            </a:prstGeom>
            <a:noFill/>
          </p:spPr>
          <p:txBody>
            <a:bodyPr wrap="none" rtlCol="0">
              <a:spAutoFit/>
            </a:bodyPr>
            <a:lstStyle/>
            <a:p>
              <a:r>
                <a:rPr lang="en-US" sz="900" i="1" dirty="0"/>
                <a:t>p</a:t>
              </a:r>
              <a:r>
                <a:rPr lang="en-US" sz="900" dirty="0"/>
                <a:t> = .003</a:t>
              </a:r>
            </a:p>
          </p:txBody>
        </p:sp>
      </p:grpSp>
      <p:grpSp>
        <p:nvGrpSpPr>
          <p:cNvPr id="21" name="Group 20">
            <a:extLst>
              <a:ext uri="{FF2B5EF4-FFF2-40B4-BE49-F238E27FC236}">
                <a16:creationId xmlns:a16="http://schemas.microsoft.com/office/drawing/2014/main" id="{31772E1B-8629-824A-B3D7-F9B156AC63D2}"/>
              </a:ext>
            </a:extLst>
          </p:cNvPr>
          <p:cNvGrpSpPr/>
          <p:nvPr/>
        </p:nvGrpSpPr>
        <p:grpSpPr>
          <a:xfrm>
            <a:off x="6908964" y="3464350"/>
            <a:ext cx="604653" cy="296878"/>
            <a:chOff x="783308" y="2321698"/>
            <a:chExt cx="604653" cy="296878"/>
          </a:xfrm>
        </p:grpSpPr>
        <p:sp>
          <p:nvSpPr>
            <p:cNvPr id="22" name="Right Bracket 21">
              <a:extLst>
                <a:ext uri="{FF2B5EF4-FFF2-40B4-BE49-F238E27FC236}">
                  <a16:creationId xmlns:a16="http://schemas.microsoft.com/office/drawing/2014/main" id="{8B8AC647-2BDA-554B-923E-94C21F71ABBA}"/>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23" name="TextBox 22">
              <a:extLst>
                <a:ext uri="{FF2B5EF4-FFF2-40B4-BE49-F238E27FC236}">
                  <a16:creationId xmlns:a16="http://schemas.microsoft.com/office/drawing/2014/main" id="{F08DE2C9-A071-6945-8850-91E02AC2B7AD}"/>
                </a:ext>
              </a:extLst>
            </p:cNvPr>
            <p:cNvSpPr txBox="1"/>
            <p:nvPr/>
          </p:nvSpPr>
          <p:spPr>
            <a:xfrm>
              <a:off x="783308" y="2321698"/>
              <a:ext cx="604653" cy="230832"/>
            </a:xfrm>
            <a:prstGeom prst="rect">
              <a:avLst/>
            </a:prstGeom>
            <a:noFill/>
          </p:spPr>
          <p:txBody>
            <a:bodyPr wrap="none" rtlCol="0">
              <a:spAutoFit/>
            </a:bodyPr>
            <a:lstStyle/>
            <a:p>
              <a:r>
                <a:rPr lang="en-US" sz="900" i="1" dirty="0"/>
                <a:t>p</a:t>
              </a:r>
              <a:r>
                <a:rPr lang="en-US" sz="900" dirty="0"/>
                <a:t> = .007</a:t>
              </a:r>
            </a:p>
          </p:txBody>
        </p:sp>
      </p:grpSp>
      <p:grpSp>
        <p:nvGrpSpPr>
          <p:cNvPr id="24" name="Group 23">
            <a:extLst>
              <a:ext uri="{FF2B5EF4-FFF2-40B4-BE49-F238E27FC236}">
                <a16:creationId xmlns:a16="http://schemas.microsoft.com/office/drawing/2014/main" id="{3372CEDE-8097-F040-AC9A-CF2CBE6148EE}"/>
              </a:ext>
            </a:extLst>
          </p:cNvPr>
          <p:cNvGrpSpPr/>
          <p:nvPr/>
        </p:nvGrpSpPr>
        <p:grpSpPr>
          <a:xfrm>
            <a:off x="8027063" y="3464350"/>
            <a:ext cx="604653" cy="296878"/>
            <a:chOff x="783308" y="2321698"/>
            <a:chExt cx="604653" cy="296878"/>
          </a:xfrm>
        </p:grpSpPr>
        <p:sp>
          <p:nvSpPr>
            <p:cNvPr id="25" name="Right Bracket 24">
              <a:extLst>
                <a:ext uri="{FF2B5EF4-FFF2-40B4-BE49-F238E27FC236}">
                  <a16:creationId xmlns:a16="http://schemas.microsoft.com/office/drawing/2014/main" id="{5C4FD5A7-9727-A240-9F35-BCE84E0C6690}"/>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26" name="TextBox 25">
              <a:extLst>
                <a:ext uri="{FF2B5EF4-FFF2-40B4-BE49-F238E27FC236}">
                  <a16:creationId xmlns:a16="http://schemas.microsoft.com/office/drawing/2014/main" id="{2D07C946-860D-D14D-96B7-C7828553E56B}"/>
                </a:ext>
              </a:extLst>
            </p:cNvPr>
            <p:cNvSpPr txBox="1"/>
            <p:nvPr/>
          </p:nvSpPr>
          <p:spPr>
            <a:xfrm>
              <a:off x="783308" y="2321698"/>
              <a:ext cx="604653" cy="230832"/>
            </a:xfrm>
            <a:prstGeom prst="rect">
              <a:avLst/>
            </a:prstGeom>
            <a:noFill/>
          </p:spPr>
          <p:txBody>
            <a:bodyPr wrap="none" rtlCol="0">
              <a:spAutoFit/>
            </a:bodyPr>
            <a:lstStyle/>
            <a:p>
              <a:r>
                <a:rPr lang="en-US" sz="900" i="1" dirty="0"/>
                <a:t>p</a:t>
              </a:r>
              <a:r>
                <a:rPr lang="en-US" sz="900" dirty="0"/>
                <a:t> &lt; .001</a:t>
              </a:r>
            </a:p>
          </p:txBody>
        </p:sp>
      </p:grpSp>
      <p:sp>
        <p:nvSpPr>
          <p:cNvPr id="27" name="Text Placeholder 26">
            <a:extLst>
              <a:ext uri="{FF2B5EF4-FFF2-40B4-BE49-F238E27FC236}">
                <a16:creationId xmlns:a16="http://schemas.microsoft.com/office/drawing/2014/main" id="{232C190A-5245-A84C-A021-F8EB9B0D2BFD}"/>
              </a:ext>
            </a:extLst>
          </p:cNvPr>
          <p:cNvSpPr>
            <a:spLocks noGrp="1"/>
          </p:cNvSpPr>
          <p:nvPr>
            <p:ph type="body" sz="quarter" idx="10"/>
          </p:nvPr>
        </p:nvSpPr>
        <p:spPr>
          <a:xfrm>
            <a:off x="0" y="4828029"/>
            <a:ext cx="9144000" cy="315471"/>
          </a:xfrm>
        </p:spPr>
        <p:txBody>
          <a:bodyPr/>
          <a:lstStyle/>
          <a:p>
            <a:r>
              <a:rPr lang="en-US" dirty="0"/>
              <a:t>1. Colombel JF, et al. </a:t>
            </a:r>
            <a:r>
              <a:rPr lang="en-US" i="1" dirty="0"/>
              <a:t>Lancet.</a:t>
            </a:r>
            <a:r>
              <a:rPr lang="en-US" dirty="0"/>
              <a:t> 2017;390:2779-2789. 2. Panaccione R, et al. </a:t>
            </a:r>
            <a:r>
              <a:rPr lang="en-US" i="1" dirty="0"/>
              <a:t>Gut.</a:t>
            </a:r>
            <a:r>
              <a:rPr lang="en-US" dirty="0"/>
              <a:t> 2020;69(4):658-664.</a:t>
            </a:r>
          </a:p>
        </p:txBody>
      </p:sp>
    </p:spTree>
    <p:extLst>
      <p:ext uri="{BB962C8B-B14F-4D97-AF65-F5344CB8AC3E}">
        <p14:creationId xmlns:p14="http://schemas.microsoft.com/office/powerpoint/2010/main" val="368459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99E2E-8FA3-7C4E-A4B5-676AC195627E}"/>
              </a:ext>
            </a:extLst>
          </p:cNvPr>
          <p:cNvSpPr>
            <a:spLocks noGrp="1"/>
          </p:cNvSpPr>
          <p:nvPr>
            <p:ph type="title"/>
          </p:nvPr>
        </p:nvSpPr>
        <p:spPr>
          <a:xfrm>
            <a:off x="312234" y="41153"/>
            <a:ext cx="7905643" cy="824841"/>
          </a:xfrm>
        </p:spPr>
        <p:txBody>
          <a:bodyPr/>
          <a:lstStyle/>
          <a:p>
            <a:r>
              <a:rPr lang="en-US" altLang="x-none" sz="2800" dirty="0"/>
              <a:t>Vedolizumab: Clinical Response and Remission in CD</a:t>
            </a:r>
            <a:endParaRPr lang="en-US" sz="2800" dirty="0"/>
          </a:p>
        </p:txBody>
      </p:sp>
      <p:sp>
        <p:nvSpPr>
          <p:cNvPr id="6" name="Text Placeholder 5">
            <a:extLst>
              <a:ext uri="{FF2B5EF4-FFF2-40B4-BE49-F238E27FC236}">
                <a16:creationId xmlns:a16="http://schemas.microsoft.com/office/drawing/2014/main" id="{8ED762A0-4660-4D48-8A36-C3AC8F7A6FF1}"/>
              </a:ext>
            </a:extLst>
          </p:cNvPr>
          <p:cNvSpPr>
            <a:spLocks noGrp="1"/>
          </p:cNvSpPr>
          <p:nvPr>
            <p:ph type="body" sz="quarter" idx="10"/>
          </p:nvPr>
        </p:nvSpPr>
        <p:spPr>
          <a:xfrm>
            <a:off x="0" y="4828029"/>
            <a:ext cx="9144000" cy="315471"/>
          </a:xfrm>
        </p:spPr>
        <p:txBody>
          <a:bodyPr/>
          <a:lstStyle/>
          <a:p>
            <a:r>
              <a:rPr lang="en-US" dirty="0" err="1"/>
              <a:t>Sandborn</a:t>
            </a:r>
            <a:r>
              <a:rPr lang="en-US" dirty="0"/>
              <a:t> WJ, et al. </a:t>
            </a:r>
            <a:r>
              <a:rPr lang="en-US" i="1" dirty="0"/>
              <a:t>N Engl J Med</a:t>
            </a:r>
            <a:r>
              <a:rPr lang="en-US" dirty="0"/>
              <a:t>. 2013;369:711-721.</a:t>
            </a:r>
          </a:p>
        </p:txBody>
      </p:sp>
      <p:graphicFrame>
        <p:nvGraphicFramePr>
          <p:cNvPr id="21" name="Chart 20">
            <a:extLst>
              <a:ext uri="{FF2B5EF4-FFF2-40B4-BE49-F238E27FC236}">
                <a16:creationId xmlns:a16="http://schemas.microsoft.com/office/drawing/2014/main" id="{236CC30A-B7C7-7A40-A444-55F1B593F775}"/>
              </a:ext>
            </a:extLst>
          </p:cNvPr>
          <p:cNvGraphicFramePr>
            <a:graphicFrameLocks/>
          </p:cNvGraphicFramePr>
          <p:nvPr>
            <p:extLst>
              <p:ext uri="{D42A27DB-BD31-4B8C-83A1-F6EECF244321}">
                <p14:modId xmlns:p14="http://schemas.microsoft.com/office/powerpoint/2010/main" val="828536815"/>
              </p:ext>
            </p:extLst>
          </p:nvPr>
        </p:nvGraphicFramePr>
        <p:xfrm>
          <a:off x="524118" y="1484904"/>
          <a:ext cx="8248939" cy="3344138"/>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3">
            <a:extLst>
              <a:ext uri="{FF2B5EF4-FFF2-40B4-BE49-F238E27FC236}">
                <a16:creationId xmlns:a16="http://schemas.microsoft.com/office/drawing/2014/main" id="{704169ED-12B8-3144-BC8D-6F95FA2130C5}"/>
              </a:ext>
            </a:extLst>
          </p:cNvPr>
          <p:cNvSpPr txBox="1">
            <a:spLocks noChangeArrowheads="1"/>
          </p:cNvSpPr>
          <p:nvPr/>
        </p:nvSpPr>
        <p:spPr bwMode="auto">
          <a:xfrm rot="16200000" flipH="1">
            <a:off x="71104" y="2425277"/>
            <a:ext cx="16160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Times" charset="0"/>
                <a:ea typeface="ＭＳ Ｐゴシック" charset="-128"/>
              </a:defRPr>
            </a:lvl1pPr>
            <a:lvl2pPr marL="742950" indent="-285750">
              <a:defRPr sz="1200">
                <a:solidFill>
                  <a:schemeClr val="tx1"/>
                </a:solidFill>
                <a:latin typeface="Times" charset="0"/>
                <a:ea typeface="ＭＳ Ｐゴシック" charset="-128"/>
              </a:defRPr>
            </a:lvl2pPr>
            <a:lvl3pPr marL="1143000" indent="-228600">
              <a:defRPr sz="1200">
                <a:solidFill>
                  <a:schemeClr val="tx1"/>
                </a:solidFill>
                <a:latin typeface="Times" charset="0"/>
                <a:ea typeface="ＭＳ Ｐゴシック" charset="-128"/>
              </a:defRPr>
            </a:lvl3pPr>
            <a:lvl4pPr marL="1600200" indent="-228600">
              <a:defRPr sz="1200">
                <a:solidFill>
                  <a:schemeClr val="tx1"/>
                </a:solidFill>
                <a:latin typeface="Times" charset="0"/>
                <a:ea typeface="ＭＳ Ｐゴシック" charset="-128"/>
              </a:defRPr>
            </a:lvl4pPr>
            <a:lvl5pPr marL="2057400" indent="-228600">
              <a:defRPr sz="1200">
                <a:solidFill>
                  <a:schemeClr val="tx1"/>
                </a:solidFill>
                <a:latin typeface="Times" charset="0"/>
                <a:ea typeface="ＭＳ Ｐゴシック" charset="-128"/>
              </a:defRPr>
            </a:lvl5pPr>
            <a:lvl6pPr marL="2514600" indent="-228600" eaLnBrk="0" fontAlgn="base" hangingPunct="0">
              <a:spcBef>
                <a:spcPct val="0"/>
              </a:spcBef>
              <a:spcAft>
                <a:spcPct val="0"/>
              </a:spcAft>
              <a:defRPr sz="1200">
                <a:solidFill>
                  <a:schemeClr val="tx1"/>
                </a:solidFill>
                <a:latin typeface="Times" charset="0"/>
                <a:ea typeface="ＭＳ Ｐゴシック" charset="-128"/>
              </a:defRPr>
            </a:lvl6pPr>
            <a:lvl7pPr marL="2971800" indent="-228600" eaLnBrk="0" fontAlgn="base" hangingPunct="0">
              <a:spcBef>
                <a:spcPct val="0"/>
              </a:spcBef>
              <a:spcAft>
                <a:spcPct val="0"/>
              </a:spcAft>
              <a:defRPr sz="1200">
                <a:solidFill>
                  <a:schemeClr val="tx1"/>
                </a:solidFill>
                <a:latin typeface="Times" charset="0"/>
                <a:ea typeface="ＭＳ Ｐゴシック" charset="-128"/>
              </a:defRPr>
            </a:lvl7pPr>
            <a:lvl8pPr marL="3429000" indent="-228600" eaLnBrk="0" fontAlgn="base" hangingPunct="0">
              <a:spcBef>
                <a:spcPct val="0"/>
              </a:spcBef>
              <a:spcAft>
                <a:spcPct val="0"/>
              </a:spcAft>
              <a:defRPr sz="1200">
                <a:solidFill>
                  <a:schemeClr val="tx1"/>
                </a:solidFill>
                <a:latin typeface="Times" charset="0"/>
                <a:ea typeface="ＭＳ Ｐゴシック" charset="-128"/>
              </a:defRPr>
            </a:lvl8pPr>
            <a:lvl9pPr marL="3886200" indent="-228600" eaLnBrk="0" fontAlgn="base" hangingPunct="0">
              <a:spcBef>
                <a:spcPct val="0"/>
              </a:spcBef>
              <a:spcAft>
                <a:spcPct val="0"/>
              </a:spcAft>
              <a:defRPr sz="1200">
                <a:solidFill>
                  <a:schemeClr val="tx1"/>
                </a:solidFill>
                <a:latin typeface="Times" charset="0"/>
                <a:ea typeface="ＭＳ Ｐゴシック" charset="-128"/>
              </a:defRPr>
            </a:lvl9pPr>
          </a:lstStyle>
          <a:p>
            <a:pPr algn="ctr" defTabSz="457189"/>
            <a:r>
              <a:rPr lang="en-GB" altLang="x-none" sz="1600" dirty="0">
                <a:solidFill>
                  <a:srgbClr val="000000"/>
                </a:solidFill>
                <a:latin typeface="Arial"/>
              </a:rPr>
              <a:t>Patients (%)</a:t>
            </a:r>
          </a:p>
        </p:txBody>
      </p:sp>
      <p:sp>
        <p:nvSpPr>
          <p:cNvPr id="23" name="TextBox 22">
            <a:extLst>
              <a:ext uri="{FF2B5EF4-FFF2-40B4-BE49-F238E27FC236}">
                <a16:creationId xmlns:a16="http://schemas.microsoft.com/office/drawing/2014/main" id="{90C7AE4F-CCB0-5B40-AC02-F4BF5F07F1A4}"/>
              </a:ext>
            </a:extLst>
          </p:cNvPr>
          <p:cNvSpPr txBox="1"/>
          <p:nvPr/>
        </p:nvSpPr>
        <p:spPr>
          <a:xfrm>
            <a:off x="3696021" y="1170446"/>
            <a:ext cx="2312894" cy="400110"/>
          </a:xfrm>
          <a:prstGeom prst="rect">
            <a:avLst/>
          </a:prstGeom>
          <a:solidFill>
            <a:schemeClr val="accent2">
              <a:lumMod val="40000"/>
              <a:lumOff val="60000"/>
            </a:schemeClr>
          </a:solidFill>
        </p:spPr>
        <p:txBody>
          <a:bodyPr wrap="square" rtlCol="0">
            <a:spAutoFit/>
          </a:bodyPr>
          <a:lstStyle/>
          <a:p>
            <a:r>
              <a:rPr lang="en-US" sz="2000" dirty="0"/>
              <a:t>GEMINI1 Week 6</a:t>
            </a:r>
          </a:p>
        </p:txBody>
      </p:sp>
      <p:grpSp>
        <p:nvGrpSpPr>
          <p:cNvPr id="24" name="Group 23">
            <a:extLst>
              <a:ext uri="{FF2B5EF4-FFF2-40B4-BE49-F238E27FC236}">
                <a16:creationId xmlns:a16="http://schemas.microsoft.com/office/drawing/2014/main" id="{52C46286-D3DC-5F47-BB58-DF44BEB70020}"/>
              </a:ext>
            </a:extLst>
          </p:cNvPr>
          <p:cNvGrpSpPr/>
          <p:nvPr/>
        </p:nvGrpSpPr>
        <p:grpSpPr>
          <a:xfrm>
            <a:off x="2670384" y="2408203"/>
            <a:ext cx="835486" cy="399218"/>
            <a:chOff x="840105" y="2219358"/>
            <a:chExt cx="525434" cy="399218"/>
          </a:xfrm>
        </p:grpSpPr>
        <p:sp>
          <p:nvSpPr>
            <p:cNvPr id="25" name="Right Bracket 24">
              <a:extLst>
                <a:ext uri="{FF2B5EF4-FFF2-40B4-BE49-F238E27FC236}">
                  <a16:creationId xmlns:a16="http://schemas.microsoft.com/office/drawing/2014/main" id="{1438843C-9892-2E4C-9D63-06F248284A23}"/>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26" name="TextBox 25">
              <a:extLst>
                <a:ext uri="{FF2B5EF4-FFF2-40B4-BE49-F238E27FC236}">
                  <a16:creationId xmlns:a16="http://schemas.microsoft.com/office/drawing/2014/main" id="{AA021A99-2121-CF43-A264-866B65B12E8F}"/>
                </a:ext>
              </a:extLst>
            </p:cNvPr>
            <p:cNvSpPr txBox="1"/>
            <p:nvPr/>
          </p:nvSpPr>
          <p:spPr>
            <a:xfrm>
              <a:off x="840105" y="2219358"/>
              <a:ext cx="525434" cy="307777"/>
            </a:xfrm>
            <a:prstGeom prst="rect">
              <a:avLst/>
            </a:prstGeom>
            <a:noFill/>
          </p:spPr>
          <p:txBody>
            <a:bodyPr wrap="none" rtlCol="0">
              <a:spAutoFit/>
            </a:bodyPr>
            <a:lstStyle/>
            <a:p>
              <a:r>
                <a:rPr lang="en-US" sz="1400" i="1" dirty="0"/>
                <a:t>p</a:t>
              </a:r>
              <a:r>
                <a:rPr lang="en-US" sz="1400" dirty="0"/>
                <a:t> = 0.02</a:t>
              </a:r>
            </a:p>
          </p:txBody>
        </p:sp>
      </p:grpSp>
      <p:grpSp>
        <p:nvGrpSpPr>
          <p:cNvPr id="30" name="Group 29">
            <a:extLst>
              <a:ext uri="{FF2B5EF4-FFF2-40B4-BE49-F238E27FC236}">
                <a16:creationId xmlns:a16="http://schemas.microsoft.com/office/drawing/2014/main" id="{20475643-64BF-2246-85AD-8C912C890F2B}"/>
              </a:ext>
            </a:extLst>
          </p:cNvPr>
          <p:cNvGrpSpPr/>
          <p:nvPr/>
        </p:nvGrpSpPr>
        <p:grpSpPr>
          <a:xfrm>
            <a:off x="6098062" y="2408203"/>
            <a:ext cx="835484" cy="399218"/>
            <a:chOff x="827996" y="2219358"/>
            <a:chExt cx="525433" cy="399218"/>
          </a:xfrm>
        </p:grpSpPr>
        <p:sp>
          <p:nvSpPr>
            <p:cNvPr id="31" name="Right Bracket 30">
              <a:extLst>
                <a:ext uri="{FF2B5EF4-FFF2-40B4-BE49-F238E27FC236}">
                  <a16:creationId xmlns:a16="http://schemas.microsoft.com/office/drawing/2014/main" id="{73867CFE-153C-FC4B-A3C2-C77032628347}"/>
                </a:ext>
              </a:extLst>
            </p:cNvPr>
            <p:cNvSpPr/>
            <p:nvPr/>
          </p:nvSpPr>
          <p:spPr>
            <a:xfrm rot="16200000">
              <a:off x="1046480" y="2389976"/>
              <a:ext cx="91440" cy="365760"/>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32" name="TextBox 31">
              <a:extLst>
                <a:ext uri="{FF2B5EF4-FFF2-40B4-BE49-F238E27FC236}">
                  <a16:creationId xmlns:a16="http://schemas.microsoft.com/office/drawing/2014/main" id="{AA7FD465-54A0-374F-A97D-860678A80149}"/>
                </a:ext>
              </a:extLst>
            </p:cNvPr>
            <p:cNvSpPr txBox="1"/>
            <p:nvPr/>
          </p:nvSpPr>
          <p:spPr>
            <a:xfrm>
              <a:off x="827996" y="2219358"/>
              <a:ext cx="525433" cy="307777"/>
            </a:xfrm>
            <a:prstGeom prst="rect">
              <a:avLst/>
            </a:prstGeom>
            <a:noFill/>
          </p:spPr>
          <p:txBody>
            <a:bodyPr wrap="none" rtlCol="0">
              <a:spAutoFit/>
            </a:bodyPr>
            <a:lstStyle/>
            <a:p>
              <a:r>
                <a:rPr lang="en-US" sz="1400" i="1" dirty="0"/>
                <a:t>p</a:t>
              </a:r>
              <a:r>
                <a:rPr lang="en-US" sz="1400" dirty="0"/>
                <a:t> = 0.23</a:t>
              </a:r>
            </a:p>
          </p:txBody>
        </p:sp>
      </p:grpSp>
      <p:sp>
        <p:nvSpPr>
          <p:cNvPr id="19" name="TextBox 18">
            <a:extLst>
              <a:ext uri="{FF2B5EF4-FFF2-40B4-BE49-F238E27FC236}">
                <a16:creationId xmlns:a16="http://schemas.microsoft.com/office/drawing/2014/main" id="{45A4040A-D3DA-8B4B-B9C7-47911C84C039}"/>
              </a:ext>
            </a:extLst>
          </p:cNvPr>
          <p:cNvSpPr txBox="1"/>
          <p:nvPr/>
        </p:nvSpPr>
        <p:spPr>
          <a:xfrm>
            <a:off x="991985" y="1475279"/>
            <a:ext cx="512379" cy="2805896"/>
          </a:xfrm>
          <a:prstGeom prst="rect">
            <a:avLst/>
          </a:prstGeom>
          <a:noFill/>
        </p:spPr>
        <p:txBody>
          <a:bodyPr wrap="square" rtlCol="0">
            <a:spAutoFit/>
          </a:bodyPr>
          <a:lstStyle/>
          <a:p>
            <a:pPr algn="r"/>
            <a:r>
              <a:rPr lang="en-US" sz="1400" dirty="0"/>
              <a:t>100</a:t>
            </a:r>
          </a:p>
          <a:p>
            <a:pPr algn="r">
              <a:spcBef>
                <a:spcPts val="100"/>
              </a:spcBef>
            </a:pPr>
            <a:r>
              <a:rPr lang="en-US" sz="1400" dirty="0"/>
              <a:t>90</a:t>
            </a:r>
          </a:p>
          <a:p>
            <a:pPr algn="r">
              <a:spcBef>
                <a:spcPts val="100"/>
              </a:spcBef>
            </a:pPr>
            <a:r>
              <a:rPr lang="en-US" sz="1400" dirty="0"/>
              <a:t>80</a:t>
            </a:r>
          </a:p>
          <a:p>
            <a:pPr algn="r">
              <a:spcBef>
                <a:spcPts val="100"/>
              </a:spcBef>
            </a:pPr>
            <a:r>
              <a:rPr lang="en-US" sz="1400" dirty="0"/>
              <a:t>70</a:t>
            </a:r>
          </a:p>
          <a:p>
            <a:pPr algn="r">
              <a:spcBef>
                <a:spcPts val="100"/>
              </a:spcBef>
            </a:pPr>
            <a:r>
              <a:rPr lang="en-US" sz="1400" dirty="0"/>
              <a:t>60</a:t>
            </a:r>
          </a:p>
          <a:p>
            <a:pPr algn="r">
              <a:spcBef>
                <a:spcPts val="100"/>
              </a:spcBef>
            </a:pPr>
            <a:r>
              <a:rPr lang="en-US" sz="1400" dirty="0"/>
              <a:t>50</a:t>
            </a:r>
          </a:p>
          <a:p>
            <a:pPr algn="r">
              <a:spcBef>
                <a:spcPts val="100"/>
              </a:spcBef>
            </a:pPr>
            <a:r>
              <a:rPr lang="en-US" sz="1400" dirty="0"/>
              <a:t>40</a:t>
            </a:r>
          </a:p>
          <a:p>
            <a:pPr algn="r">
              <a:spcBef>
                <a:spcPts val="100"/>
              </a:spcBef>
            </a:pPr>
            <a:r>
              <a:rPr lang="en-US" sz="1400" dirty="0"/>
              <a:t>30</a:t>
            </a:r>
          </a:p>
          <a:p>
            <a:pPr algn="r">
              <a:spcBef>
                <a:spcPts val="100"/>
              </a:spcBef>
            </a:pPr>
            <a:r>
              <a:rPr lang="en-US" sz="1400" dirty="0"/>
              <a:t>20</a:t>
            </a:r>
          </a:p>
          <a:p>
            <a:pPr algn="r">
              <a:spcBef>
                <a:spcPts val="100"/>
              </a:spcBef>
            </a:pPr>
            <a:r>
              <a:rPr lang="en-US" sz="1400" dirty="0"/>
              <a:t>10</a:t>
            </a:r>
          </a:p>
          <a:p>
            <a:pPr algn="r">
              <a:spcBef>
                <a:spcPts val="100"/>
              </a:spcBef>
            </a:pPr>
            <a:r>
              <a:rPr lang="en-US" sz="1400" dirty="0"/>
              <a:t>0</a:t>
            </a:r>
          </a:p>
          <a:p>
            <a:pPr algn="r"/>
            <a:endParaRPr lang="en-US" sz="1400" dirty="0"/>
          </a:p>
        </p:txBody>
      </p:sp>
    </p:spTree>
    <p:extLst>
      <p:ext uri="{BB962C8B-B14F-4D97-AF65-F5344CB8AC3E}">
        <p14:creationId xmlns:p14="http://schemas.microsoft.com/office/powerpoint/2010/main" val="357425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DCB274-3BAD-FC4E-BF4C-6A731CEE44AD}"/>
              </a:ext>
            </a:extLst>
          </p:cNvPr>
          <p:cNvSpPr txBox="1"/>
          <p:nvPr/>
        </p:nvSpPr>
        <p:spPr>
          <a:xfrm>
            <a:off x="2593732" y="1855338"/>
            <a:ext cx="999744" cy="307777"/>
          </a:xfrm>
          <a:prstGeom prst="rect">
            <a:avLst/>
          </a:prstGeom>
          <a:noFill/>
        </p:spPr>
        <p:txBody>
          <a:bodyPr wrap="square" rtlCol="0">
            <a:spAutoFit/>
          </a:bodyPr>
          <a:lstStyle/>
          <a:p>
            <a:pPr algn="ctr"/>
            <a:r>
              <a:rPr lang="en-US" sz="1400" dirty="0"/>
              <a:t>(N = 153)</a:t>
            </a:r>
          </a:p>
        </p:txBody>
      </p:sp>
      <p:sp>
        <p:nvSpPr>
          <p:cNvPr id="10" name="TextBox 9">
            <a:extLst>
              <a:ext uri="{FF2B5EF4-FFF2-40B4-BE49-F238E27FC236}">
                <a16:creationId xmlns:a16="http://schemas.microsoft.com/office/drawing/2014/main" id="{03B67A13-76BF-FB4B-823F-81DEA9FADC52}"/>
              </a:ext>
            </a:extLst>
          </p:cNvPr>
          <p:cNvSpPr txBox="1"/>
          <p:nvPr/>
        </p:nvSpPr>
        <p:spPr>
          <a:xfrm>
            <a:off x="4409170" y="1844844"/>
            <a:ext cx="999744" cy="307777"/>
          </a:xfrm>
          <a:prstGeom prst="rect">
            <a:avLst/>
          </a:prstGeom>
          <a:noFill/>
        </p:spPr>
        <p:txBody>
          <a:bodyPr wrap="square" rtlCol="0">
            <a:spAutoFit/>
          </a:bodyPr>
          <a:lstStyle/>
          <a:p>
            <a:pPr algn="ctr"/>
            <a:r>
              <a:rPr lang="en-US" sz="1400" dirty="0"/>
              <a:t>(N = 154)</a:t>
            </a:r>
          </a:p>
        </p:txBody>
      </p:sp>
      <p:sp>
        <p:nvSpPr>
          <p:cNvPr id="11" name="TextBox 10">
            <a:extLst>
              <a:ext uri="{FF2B5EF4-FFF2-40B4-BE49-F238E27FC236}">
                <a16:creationId xmlns:a16="http://schemas.microsoft.com/office/drawing/2014/main" id="{AF40FFBA-AC09-4247-93BC-D67BCEB79B5C}"/>
              </a:ext>
            </a:extLst>
          </p:cNvPr>
          <p:cNvSpPr txBox="1"/>
          <p:nvPr/>
        </p:nvSpPr>
        <p:spPr>
          <a:xfrm rot="16200000">
            <a:off x="153737" y="2703416"/>
            <a:ext cx="1467799" cy="338554"/>
          </a:xfrm>
          <a:prstGeom prst="rect">
            <a:avLst/>
          </a:prstGeom>
          <a:noFill/>
        </p:spPr>
        <p:txBody>
          <a:bodyPr wrap="square" rtlCol="0">
            <a:spAutoFit/>
          </a:bodyPr>
          <a:lstStyle/>
          <a:p>
            <a:pPr algn="ctr"/>
            <a:r>
              <a:rPr lang="en-US" sz="1600" dirty="0"/>
              <a:t>Patients (%)</a:t>
            </a:r>
          </a:p>
        </p:txBody>
      </p:sp>
      <p:sp>
        <p:nvSpPr>
          <p:cNvPr id="13" name="TextBox 12">
            <a:extLst>
              <a:ext uri="{FF2B5EF4-FFF2-40B4-BE49-F238E27FC236}">
                <a16:creationId xmlns:a16="http://schemas.microsoft.com/office/drawing/2014/main" id="{57F15986-F583-0D40-85FB-C73B10FFFFCF}"/>
              </a:ext>
            </a:extLst>
          </p:cNvPr>
          <p:cNvSpPr txBox="1"/>
          <p:nvPr/>
        </p:nvSpPr>
        <p:spPr>
          <a:xfrm>
            <a:off x="1678882" y="2402985"/>
            <a:ext cx="999744" cy="307777"/>
          </a:xfrm>
          <a:prstGeom prst="rect">
            <a:avLst/>
          </a:prstGeom>
          <a:noFill/>
        </p:spPr>
        <p:txBody>
          <a:bodyPr wrap="square" rtlCol="0">
            <a:spAutoFit/>
          </a:bodyPr>
          <a:lstStyle/>
          <a:p>
            <a:pPr algn="ctr"/>
            <a:r>
              <a:rPr lang="en-US" sz="1400" i="1" dirty="0"/>
              <a:t>p</a:t>
            </a:r>
            <a:r>
              <a:rPr lang="en-US" sz="1400" dirty="0"/>
              <a:t> &lt; .001</a:t>
            </a:r>
          </a:p>
        </p:txBody>
      </p:sp>
      <p:cxnSp>
        <p:nvCxnSpPr>
          <p:cNvPr id="33" name="Straight Connector 32">
            <a:extLst>
              <a:ext uri="{FF2B5EF4-FFF2-40B4-BE49-F238E27FC236}">
                <a16:creationId xmlns:a16="http://schemas.microsoft.com/office/drawing/2014/main" id="{C55CE0CC-8D9D-3743-9EAD-71F3D0AA65F3}"/>
              </a:ext>
            </a:extLst>
          </p:cNvPr>
          <p:cNvCxnSpPr>
            <a:cxnSpLocks/>
          </p:cNvCxnSpPr>
          <p:nvPr/>
        </p:nvCxnSpPr>
        <p:spPr>
          <a:xfrm>
            <a:off x="1972156" y="2691729"/>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FF6CC48-83BC-5043-BF90-A449BFDF6B32}"/>
              </a:ext>
            </a:extLst>
          </p:cNvPr>
          <p:cNvCxnSpPr>
            <a:cxnSpLocks/>
          </p:cNvCxnSpPr>
          <p:nvPr/>
        </p:nvCxnSpPr>
        <p:spPr>
          <a:xfrm>
            <a:off x="2374282" y="2694229"/>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7069B4A-CF8D-2E47-8474-0D780DD538E3}"/>
              </a:ext>
            </a:extLst>
          </p:cNvPr>
          <p:cNvCxnSpPr/>
          <p:nvPr/>
        </p:nvCxnSpPr>
        <p:spPr>
          <a:xfrm>
            <a:off x="1968873" y="2696717"/>
            <a:ext cx="4142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23E001FB-787B-D146-BCF7-918F3EBF749B}"/>
              </a:ext>
            </a:extLst>
          </p:cNvPr>
          <p:cNvGrpSpPr/>
          <p:nvPr/>
        </p:nvGrpSpPr>
        <p:grpSpPr>
          <a:xfrm>
            <a:off x="3344348" y="2396889"/>
            <a:ext cx="999744" cy="389752"/>
            <a:chOff x="3344348" y="2396889"/>
            <a:chExt cx="999744" cy="389752"/>
          </a:xfrm>
        </p:grpSpPr>
        <p:sp>
          <p:nvSpPr>
            <p:cNvPr id="15" name="TextBox 14">
              <a:extLst>
                <a:ext uri="{FF2B5EF4-FFF2-40B4-BE49-F238E27FC236}">
                  <a16:creationId xmlns:a16="http://schemas.microsoft.com/office/drawing/2014/main" id="{1473C2F6-08BD-4D4D-AF37-ECB6225C0F95}"/>
                </a:ext>
              </a:extLst>
            </p:cNvPr>
            <p:cNvSpPr txBox="1"/>
            <p:nvPr/>
          </p:nvSpPr>
          <p:spPr>
            <a:xfrm>
              <a:off x="3344348" y="2396889"/>
              <a:ext cx="999744" cy="307777"/>
            </a:xfrm>
            <a:prstGeom prst="rect">
              <a:avLst/>
            </a:prstGeom>
            <a:noFill/>
          </p:spPr>
          <p:txBody>
            <a:bodyPr wrap="square" rtlCol="0">
              <a:spAutoFit/>
            </a:bodyPr>
            <a:lstStyle/>
            <a:p>
              <a:pPr algn="ctr"/>
              <a:r>
                <a:rPr lang="en-US" sz="1400" i="1" dirty="0"/>
                <a:t>p</a:t>
              </a:r>
              <a:r>
                <a:rPr lang="en-US" sz="1400" dirty="0"/>
                <a:t> = .01</a:t>
              </a:r>
            </a:p>
          </p:txBody>
        </p:sp>
        <p:cxnSp>
          <p:nvCxnSpPr>
            <p:cNvPr id="37" name="Straight Connector 36">
              <a:extLst>
                <a:ext uri="{FF2B5EF4-FFF2-40B4-BE49-F238E27FC236}">
                  <a16:creationId xmlns:a16="http://schemas.microsoft.com/office/drawing/2014/main" id="{D1288C03-201C-5241-9D6D-BCDA47A48A10}"/>
                </a:ext>
              </a:extLst>
            </p:cNvPr>
            <p:cNvCxnSpPr>
              <a:cxnSpLocks/>
            </p:cNvCxnSpPr>
            <p:nvPr/>
          </p:nvCxnSpPr>
          <p:spPr>
            <a:xfrm>
              <a:off x="3636697" y="2686741"/>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14C9BEB-B4B3-2742-8F7E-194B16350B71}"/>
                </a:ext>
              </a:extLst>
            </p:cNvPr>
            <p:cNvCxnSpPr>
              <a:cxnSpLocks/>
            </p:cNvCxnSpPr>
            <p:nvPr/>
          </p:nvCxnSpPr>
          <p:spPr>
            <a:xfrm>
              <a:off x="4038823" y="2689241"/>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9E4F9FE-3318-694E-8B19-045F348F5541}"/>
                </a:ext>
              </a:extLst>
            </p:cNvPr>
            <p:cNvCxnSpPr/>
            <p:nvPr/>
          </p:nvCxnSpPr>
          <p:spPr>
            <a:xfrm>
              <a:off x="3633414" y="2691729"/>
              <a:ext cx="4142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51204022-9169-464C-A46C-4028BE381189}"/>
              </a:ext>
            </a:extLst>
          </p:cNvPr>
          <p:cNvGrpSpPr/>
          <p:nvPr/>
        </p:nvGrpSpPr>
        <p:grpSpPr>
          <a:xfrm>
            <a:off x="982832" y="1109472"/>
            <a:ext cx="7081305" cy="3783664"/>
            <a:chOff x="982832" y="1109472"/>
            <a:chExt cx="7081305" cy="3783664"/>
          </a:xfrm>
        </p:grpSpPr>
        <p:graphicFrame>
          <p:nvGraphicFramePr>
            <p:cNvPr id="7" name="Chart 6">
              <a:extLst>
                <a:ext uri="{FF2B5EF4-FFF2-40B4-BE49-F238E27FC236}">
                  <a16:creationId xmlns:a16="http://schemas.microsoft.com/office/drawing/2014/main" id="{EB8CE9D5-D2C7-274C-A053-7D7FA68971CA}"/>
                </a:ext>
              </a:extLst>
            </p:cNvPr>
            <p:cNvGraphicFramePr/>
            <p:nvPr>
              <p:extLst>
                <p:ext uri="{D42A27DB-BD31-4B8C-83A1-F6EECF244321}">
                  <p14:modId xmlns:p14="http://schemas.microsoft.com/office/powerpoint/2010/main" val="3925746929"/>
                </p:ext>
              </p:extLst>
            </p:nvPr>
          </p:nvGraphicFramePr>
          <p:xfrm>
            <a:off x="982832" y="1109472"/>
            <a:ext cx="7081305" cy="378366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DC93C795-C641-DC4B-8063-07E997DF5B20}"/>
                </a:ext>
              </a:extLst>
            </p:cNvPr>
            <p:cNvSpPr txBox="1"/>
            <p:nvPr/>
          </p:nvSpPr>
          <p:spPr>
            <a:xfrm>
              <a:off x="4947206" y="2411415"/>
              <a:ext cx="999744" cy="307777"/>
            </a:xfrm>
            <a:prstGeom prst="rect">
              <a:avLst/>
            </a:prstGeom>
            <a:noFill/>
          </p:spPr>
          <p:txBody>
            <a:bodyPr wrap="square" rtlCol="0">
              <a:spAutoFit/>
            </a:bodyPr>
            <a:lstStyle/>
            <a:p>
              <a:pPr algn="ctr"/>
              <a:r>
                <a:rPr lang="en-US" sz="1400" i="1" dirty="0"/>
                <a:t>p</a:t>
              </a:r>
              <a:r>
                <a:rPr lang="en-US" sz="1400" dirty="0"/>
                <a:t> = .02</a:t>
              </a:r>
            </a:p>
          </p:txBody>
        </p:sp>
        <p:cxnSp>
          <p:nvCxnSpPr>
            <p:cNvPr id="40" name="Straight Connector 39">
              <a:extLst>
                <a:ext uri="{FF2B5EF4-FFF2-40B4-BE49-F238E27FC236}">
                  <a16:creationId xmlns:a16="http://schemas.microsoft.com/office/drawing/2014/main" id="{26762BE6-4F71-D947-B8E3-21D4BD5E509A}"/>
                </a:ext>
              </a:extLst>
            </p:cNvPr>
            <p:cNvCxnSpPr>
              <a:cxnSpLocks/>
            </p:cNvCxnSpPr>
            <p:nvPr/>
          </p:nvCxnSpPr>
          <p:spPr>
            <a:xfrm>
              <a:off x="5237353" y="2683553"/>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D171205-D13B-1C43-85C7-2740C7101633}"/>
                </a:ext>
              </a:extLst>
            </p:cNvPr>
            <p:cNvCxnSpPr>
              <a:cxnSpLocks/>
            </p:cNvCxnSpPr>
            <p:nvPr/>
          </p:nvCxnSpPr>
          <p:spPr>
            <a:xfrm>
              <a:off x="5648906" y="2686053"/>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ACFE9DC-6035-194D-8ADE-359BBB0C0D45}"/>
                </a:ext>
              </a:extLst>
            </p:cNvPr>
            <p:cNvCxnSpPr/>
            <p:nvPr/>
          </p:nvCxnSpPr>
          <p:spPr>
            <a:xfrm>
              <a:off x="5240210" y="2688541"/>
              <a:ext cx="4142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6" name="TextBox 45">
            <a:extLst>
              <a:ext uri="{FF2B5EF4-FFF2-40B4-BE49-F238E27FC236}">
                <a16:creationId xmlns:a16="http://schemas.microsoft.com/office/drawing/2014/main" id="{942861C9-6672-554F-B28B-E41D8CBFC933}"/>
              </a:ext>
            </a:extLst>
          </p:cNvPr>
          <p:cNvSpPr txBox="1"/>
          <p:nvPr/>
        </p:nvSpPr>
        <p:spPr>
          <a:xfrm>
            <a:off x="1690949" y="3516837"/>
            <a:ext cx="683331" cy="276999"/>
          </a:xfrm>
          <a:prstGeom prst="rect">
            <a:avLst/>
          </a:prstGeom>
          <a:noFill/>
        </p:spPr>
        <p:txBody>
          <a:bodyPr wrap="square" rtlCol="0">
            <a:spAutoFit/>
          </a:bodyPr>
          <a:lstStyle/>
          <a:p>
            <a:pPr algn="ctr"/>
            <a:r>
              <a:rPr lang="en-US" sz="1200" dirty="0"/>
              <a:t>21.6%</a:t>
            </a:r>
          </a:p>
        </p:txBody>
      </p:sp>
      <p:sp>
        <p:nvSpPr>
          <p:cNvPr id="47" name="TextBox 46">
            <a:extLst>
              <a:ext uri="{FF2B5EF4-FFF2-40B4-BE49-F238E27FC236}">
                <a16:creationId xmlns:a16="http://schemas.microsoft.com/office/drawing/2014/main" id="{4D6C9FD3-7B1D-F741-9A20-D41D7181B9AC}"/>
              </a:ext>
            </a:extLst>
          </p:cNvPr>
          <p:cNvSpPr txBox="1"/>
          <p:nvPr/>
        </p:nvSpPr>
        <p:spPr>
          <a:xfrm>
            <a:off x="2141036" y="3034089"/>
            <a:ext cx="683327" cy="276999"/>
          </a:xfrm>
          <a:prstGeom prst="rect">
            <a:avLst/>
          </a:prstGeom>
          <a:noFill/>
        </p:spPr>
        <p:txBody>
          <a:bodyPr wrap="square" rtlCol="0">
            <a:spAutoFit/>
          </a:bodyPr>
          <a:lstStyle/>
          <a:p>
            <a:pPr algn="ctr"/>
            <a:r>
              <a:rPr lang="en-US" sz="1200" dirty="0"/>
              <a:t>39.0%</a:t>
            </a:r>
          </a:p>
        </p:txBody>
      </p:sp>
      <p:sp>
        <p:nvSpPr>
          <p:cNvPr id="49" name="TextBox 48">
            <a:extLst>
              <a:ext uri="{FF2B5EF4-FFF2-40B4-BE49-F238E27FC236}">
                <a16:creationId xmlns:a16="http://schemas.microsoft.com/office/drawing/2014/main" id="{61E6F5DE-8EB6-434B-A547-665103AF4A84}"/>
              </a:ext>
            </a:extLst>
          </p:cNvPr>
          <p:cNvSpPr txBox="1"/>
          <p:nvPr/>
        </p:nvSpPr>
        <p:spPr>
          <a:xfrm>
            <a:off x="3354590" y="3275459"/>
            <a:ext cx="667431" cy="276999"/>
          </a:xfrm>
          <a:prstGeom prst="rect">
            <a:avLst/>
          </a:prstGeom>
          <a:noFill/>
        </p:spPr>
        <p:txBody>
          <a:bodyPr wrap="square" rtlCol="0">
            <a:spAutoFit/>
          </a:bodyPr>
          <a:lstStyle/>
          <a:p>
            <a:pPr algn="ctr"/>
            <a:r>
              <a:rPr lang="en-US" sz="1200" dirty="0"/>
              <a:t>30.1%</a:t>
            </a:r>
          </a:p>
        </p:txBody>
      </p:sp>
      <p:sp>
        <p:nvSpPr>
          <p:cNvPr id="50" name="TextBox 49">
            <a:extLst>
              <a:ext uri="{FF2B5EF4-FFF2-40B4-BE49-F238E27FC236}">
                <a16:creationId xmlns:a16="http://schemas.microsoft.com/office/drawing/2014/main" id="{F84F71D4-744C-394E-8FC9-83DC181D3485}"/>
              </a:ext>
            </a:extLst>
          </p:cNvPr>
          <p:cNvSpPr txBox="1"/>
          <p:nvPr/>
        </p:nvSpPr>
        <p:spPr>
          <a:xfrm>
            <a:off x="3781790" y="2910751"/>
            <a:ext cx="627380" cy="276999"/>
          </a:xfrm>
          <a:prstGeom prst="rect">
            <a:avLst/>
          </a:prstGeom>
          <a:noFill/>
        </p:spPr>
        <p:txBody>
          <a:bodyPr wrap="square" rtlCol="0">
            <a:spAutoFit/>
          </a:bodyPr>
          <a:lstStyle/>
          <a:p>
            <a:pPr algn="ctr"/>
            <a:r>
              <a:rPr lang="en-US" sz="1200" dirty="0"/>
              <a:t>43.5%</a:t>
            </a:r>
          </a:p>
        </p:txBody>
      </p:sp>
      <p:sp>
        <p:nvSpPr>
          <p:cNvPr id="52" name="TextBox 51">
            <a:extLst>
              <a:ext uri="{FF2B5EF4-FFF2-40B4-BE49-F238E27FC236}">
                <a16:creationId xmlns:a16="http://schemas.microsoft.com/office/drawing/2014/main" id="{64FD1CC2-017C-E844-90FC-A946AC5D7571}"/>
              </a:ext>
            </a:extLst>
          </p:cNvPr>
          <p:cNvSpPr txBox="1"/>
          <p:nvPr/>
        </p:nvSpPr>
        <p:spPr>
          <a:xfrm>
            <a:off x="4931307" y="3675115"/>
            <a:ext cx="623327" cy="276999"/>
          </a:xfrm>
          <a:prstGeom prst="rect">
            <a:avLst/>
          </a:prstGeom>
          <a:noFill/>
        </p:spPr>
        <p:txBody>
          <a:bodyPr wrap="square" rtlCol="0">
            <a:spAutoFit/>
          </a:bodyPr>
          <a:lstStyle/>
          <a:p>
            <a:pPr algn="ctr"/>
            <a:r>
              <a:rPr lang="en-US" sz="1200" dirty="0"/>
              <a:t>15.9%</a:t>
            </a:r>
          </a:p>
        </p:txBody>
      </p:sp>
      <p:sp>
        <p:nvSpPr>
          <p:cNvPr id="53" name="TextBox 52">
            <a:extLst>
              <a:ext uri="{FF2B5EF4-FFF2-40B4-BE49-F238E27FC236}">
                <a16:creationId xmlns:a16="http://schemas.microsoft.com/office/drawing/2014/main" id="{9F56EA02-6C3D-FD48-A0AB-E72CF9A461AB}"/>
              </a:ext>
            </a:extLst>
          </p:cNvPr>
          <p:cNvSpPr txBox="1"/>
          <p:nvPr/>
        </p:nvSpPr>
        <p:spPr>
          <a:xfrm>
            <a:off x="5397257" y="3233499"/>
            <a:ext cx="623326" cy="276999"/>
          </a:xfrm>
          <a:prstGeom prst="rect">
            <a:avLst/>
          </a:prstGeom>
          <a:noFill/>
        </p:spPr>
        <p:txBody>
          <a:bodyPr wrap="square" rtlCol="0">
            <a:spAutoFit/>
          </a:bodyPr>
          <a:lstStyle/>
          <a:p>
            <a:pPr algn="ctr"/>
            <a:r>
              <a:rPr lang="en-US" sz="1200" dirty="0"/>
              <a:t>31.7%</a:t>
            </a:r>
          </a:p>
        </p:txBody>
      </p:sp>
      <p:sp>
        <p:nvSpPr>
          <p:cNvPr id="55" name="TextBox 54">
            <a:extLst>
              <a:ext uri="{FF2B5EF4-FFF2-40B4-BE49-F238E27FC236}">
                <a16:creationId xmlns:a16="http://schemas.microsoft.com/office/drawing/2014/main" id="{AB3D0EC2-CA75-764D-9151-6C2818B8CFC0}"/>
              </a:ext>
            </a:extLst>
          </p:cNvPr>
          <p:cNvSpPr txBox="1"/>
          <p:nvPr/>
        </p:nvSpPr>
        <p:spPr>
          <a:xfrm>
            <a:off x="6566362" y="3679338"/>
            <a:ext cx="623327" cy="276999"/>
          </a:xfrm>
          <a:prstGeom prst="rect">
            <a:avLst/>
          </a:prstGeom>
          <a:noFill/>
        </p:spPr>
        <p:txBody>
          <a:bodyPr wrap="square" rtlCol="0">
            <a:spAutoFit/>
          </a:bodyPr>
          <a:lstStyle/>
          <a:p>
            <a:pPr algn="ctr"/>
            <a:r>
              <a:rPr lang="en-US" sz="1200" dirty="0"/>
              <a:t>14.4%</a:t>
            </a:r>
          </a:p>
        </p:txBody>
      </p:sp>
      <p:sp>
        <p:nvSpPr>
          <p:cNvPr id="56" name="TextBox 55">
            <a:extLst>
              <a:ext uri="{FF2B5EF4-FFF2-40B4-BE49-F238E27FC236}">
                <a16:creationId xmlns:a16="http://schemas.microsoft.com/office/drawing/2014/main" id="{1C42AD22-A89B-B245-BB0A-A9D22BB6C72D}"/>
              </a:ext>
            </a:extLst>
          </p:cNvPr>
          <p:cNvSpPr txBox="1"/>
          <p:nvPr/>
        </p:nvSpPr>
        <p:spPr>
          <a:xfrm>
            <a:off x="7051848" y="3484477"/>
            <a:ext cx="623326" cy="276999"/>
          </a:xfrm>
          <a:prstGeom prst="rect">
            <a:avLst/>
          </a:prstGeom>
          <a:noFill/>
        </p:spPr>
        <p:txBody>
          <a:bodyPr wrap="square" rtlCol="0">
            <a:spAutoFit/>
          </a:bodyPr>
          <a:lstStyle/>
          <a:p>
            <a:pPr algn="ctr"/>
            <a:r>
              <a:rPr lang="en-US" sz="1200" dirty="0"/>
              <a:t>21.4%</a:t>
            </a:r>
          </a:p>
        </p:txBody>
      </p:sp>
      <p:sp>
        <p:nvSpPr>
          <p:cNvPr id="3" name="Content Placeholder 2">
            <a:extLst>
              <a:ext uri="{FF2B5EF4-FFF2-40B4-BE49-F238E27FC236}">
                <a16:creationId xmlns:a16="http://schemas.microsoft.com/office/drawing/2014/main" id="{A2C1605F-057E-9747-87B3-17BCAC8B8378}"/>
              </a:ext>
            </a:extLst>
          </p:cNvPr>
          <p:cNvSpPr>
            <a:spLocks noGrp="1"/>
          </p:cNvSpPr>
          <p:nvPr>
            <p:ph idx="1"/>
          </p:nvPr>
        </p:nvSpPr>
        <p:spPr>
          <a:xfrm>
            <a:off x="3511603" y="1075571"/>
            <a:ext cx="1897311" cy="301621"/>
          </a:xfrm>
          <a:solidFill>
            <a:schemeClr val="accent2">
              <a:lumMod val="40000"/>
              <a:lumOff val="60000"/>
            </a:schemeClr>
          </a:solidFill>
        </p:spPr>
        <p:txBody>
          <a:bodyPr/>
          <a:lstStyle/>
          <a:p>
            <a:pPr marL="0" indent="0" algn="ctr">
              <a:buNone/>
            </a:pPr>
            <a:r>
              <a:rPr lang="en-US" sz="1600" dirty="0"/>
              <a:t>GEMINI2 Week 52 </a:t>
            </a:r>
          </a:p>
        </p:txBody>
      </p:sp>
      <p:sp>
        <p:nvSpPr>
          <p:cNvPr id="5" name="Title 4">
            <a:extLst>
              <a:ext uri="{FF2B5EF4-FFF2-40B4-BE49-F238E27FC236}">
                <a16:creationId xmlns:a16="http://schemas.microsoft.com/office/drawing/2014/main" id="{0B43D058-54E5-EF45-B677-0CC3AC6CCE98}"/>
              </a:ext>
            </a:extLst>
          </p:cNvPr>
          <p:cNvSpPr>
            <a:spLocks noGrp="1"/>
          </p:cNvSpPr>
          <p:nvPr>
            <p:ph type="title"/>
          </p:nvPr>
        </p:nvSpPr>
        <p:spPr>
          <a:xfrm>
            <a:off x="312234" y="193566"/>
            <a:ext cx="8530684" cy="458587"/>
          </a:xfrm>
        </p:spPr>
        <p:txBody>
          <a:bodyPr/>
          <a:lstStyle/>
          <a:p>
            <a:r>
              <a:rPr lang="en-US" sz="2800" dirty="0"/>
              <a:t>Vedolizumab: Maintenance in CD</a:t>
            </a:r>
            <a:endParaRPr lang="en-US" sz="4000" dirty="0"/>
          </a:p>
        </p:txBody>
      </p:sp>
      <p:sp>
        <p:nvSpPr>
          <p:cNvPr id="9" name="Text Placeholder 8">
            <a:extLst>
              <a:ext uri="{FF2B5EF4-FFF2-40B4-BE49-F238E27FC236}">
                <a16:creationId xmlns:a16="http://schemas.microsoft.com/office/drawing/2014/main" id="{22D76F5B-25F0-C248-ADBA-A859C676A3A3}"/>
              </a:ext>
            </a:extLst>
          </p:cNvPr>
          <p:cNvSpPr>
            <a:spLocks noGrp="1"/>
          </p:cNvSpPr>
          <p:nvPr>
            <p:ph type="body" sz="quarter" idx="10"/>
          </p:nvPr>
        </p:nvSpPr>
        <p:spPr>
          <a:xfrm>
            <a:off x="0" y="4828029"/>
            <a:ext cx="9144000" cy="315471"/>
          </a:xfrm>
        </p:spPr>
        <p:txBody>
          <a:bodyPr/>
          <a:lstStyle/>
          <a:p>
            <a:r>
              <a:rPr lang="en-US" dirty="0"/>
              <a:t>Sandborn WJ, et al. </a:t>
            </a:r>
            <a:r>
              <a:rPr lang="en-US" i="1" dirty="0"/>
              <a:t>N Eng J Med. </a:t>
            </a:r>
            <a:r>
              <a:rPr lang="en-US" dirty="0"/>
              <a:t>2013;369(8):711-721.</a:t>
            </a:r>
          </a:p>
        </p:txBody>
      </p:sp>
    </p:spTree>
    <p:extLst>
      <p:ext uri="{BB962C8B-B14F-4D97-AF65-F5344CB8AC3E}">
        <p14:creationId xmlns:p14="http://schemas.microsoft.com/office/powerpoint/2010/main" val="13078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C0B5F4-9738-1542-A4B3-FA750EFD83EE}"/>
              </a:ext>
            </a:extLst>
          </p:cNvPr>
          <p:cNvSpPr>
            <a:spLocks noGrp="1"/>
          </p:cNvSpPr>
          <p:nvPr>
            <p:ph type="title"/>
          </p:nvPr>
        </p:nvSpPr>
        <p:spPr>
          <a:xfrm>
            <a:off x="312234" y="224280"/>
            <a:ext cx="8530684" cy="458587"/>
          </a:xfrm>
        </p:spPr>
        <p:txBody>
          <a:bodyPr/>
          <a:lstStyle/>
          <a:p>
            <a:r>
              <a:rPr lang="en-US" sz="2800" dirty="0"/>
              <a:t>Ustekinumab: Clinical Response in CD</a:t>
            </a:r>
          </a:p>
        </p:txBody>
      </p:sp>
      <p:graphicFrame>
        <p:nvGraphicFramePr>
          <p:cNvPr id="3" name="Chart 2">
            <a:extLst>
              <a:ext uri="{FF2B5EF4-FFF2-40B4-BE49-F238E27FC236}">
                <a16:creationId xmlns:a16="http://schemas.microsoft.com/office/drawing/2014/main" id="{37D67970-6705-CE46-A76E-80DF4E9C7B9F}"/>
              </a:ext>
            </a:extLst>
          </p:cNvPr>
          <p:cNvGraphicFramePr/>
          <p:nvPr>
            <p:extLst>
              <p:ext uri="{D42A27DB-BD31-4B8C-83A1-F6EECF244321}">
                <p14:modId xmlns:p14="http://schemas.microsoft.com/office/powerpoint/2010/main" val="576296583"/>
              </p:ext>
            </p:extLst>
          </p:nvPr>
        </p:nvGraphicFramePr>
        <p:xfrm>
          <a:off x="264154" y="1101987"/>
          <a:ext cx="4429294" cy="364240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50F2546-98D8-CD47-9F33-F3BD7C30794F}"/>
              </a:ext>
            </a:extLst>
          </p:cNvPr>
          <p:cNvSpPr txBox="1"/>
          <p:nvPr/>
        </p:nvSpPr>
        <p:spPr>
          <a:xfrm rot="16200000">
            <a:off x="-1284564" y="2461393"/>
            <a:ext cx="3013967" cy="307777"/>
          </a:xfrm>
          <a:prstGeom prst="rect">
            <a:avLst/>
          </a:prstGeom>
          <a:noFill/>
        </p:spPr>
        <p:txBody>
          <a:bodyPr wrap="none" rtlCol="0">
            <a:spAutoFit/>
          </a:bodyPr>
          <a:lstStyle/>
          <a:p>
            <a:r>
              <a:rPr lang="en-US" sz="1400" dirty="0"/>
              <a:t>Patients with Clinical Response (%)</a:t>
            </a:r>
          </a:p>
        </p:txBody>
      </p:sp>
      <p:sp>
        <p:nvSpPr>
          <p:cNvPr id="8" name="Right Bracket 7">
            <a:extLst>
              <a:ext uri="{FF2B5EF4-FFF2-40B4-BE49-F238E27FC236}">
                <a16:creationId xmlns:a16="http://schemas.microsoft.com/office/drawing/2014/main" id="{12728DAC-B9FA-9F4C-9A7E-232F6BB8AA2B}"/>
              </a:ext>
            </a:extLst>
          </p:cNvPr>
          <p:cNvSpPr/>
          <p:nvPr/>
        </p:nvSpPr>
        <p:spPr>
          <a:xfrm rot="16200000">
            <a:off x="1066289" y="2354448"/>
            <a:ext cx="45516" cy="418755"/>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Right Bracket 15">
            <a:extLst>
              <a:ext uri="{FF2B5EF4-FFF2-40B4-BE49-F238E27FC236}">
                <a16:creationId xmlns:a16="http://schemas.microsoft.com/office/drawing/2014/main" id="{F25BDE26-53AF-D14E-9189-9E2815BC84D2}"/>
              </a:ext>
            </a:extLst>
          </p:cNvPr>
          <p:cNvSpPr/>
          <p:nvPr/>
        </p:nvSpPr>
        <p:spPr>
          <a:xfrm rot="16200000">
            <a:off x="2367250" y="2178937"/>
            <a:ext cx="45516" cy="418755"/>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Right Bracket 16">
            <a:extLst>
              <a:ext uri="{FF2B5EF4-FFF2-40B4-BE49-F238E27FC236}">
                <a16:creationId xmlns:a16="http://schemas.microsoft.com/office/drawing/2014/main" id="{C7F9FDDE-6A32-C542-A94F-1DBEF969566B}"/>
              </a:ext>
            </a:extLst>
          </p:cNvPr>
          <p:cNvSpPr/>
          <p:nvPr/>
        </p:nvSpPr>
        <p:spPr>
          <a:xfrm rot="16200000">
            <a:off x="3642897" y="2184100"/>
            <a:ext cx="45516" cy="418755"/>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4E789E4D-C956-2647-8D76-22D51DBC4144}"/>
              </a:ext>
            </a:extLst>
          </p:cNvPr>
          <p:cNvSpPr txBox="1"/>
          <p:nvPr/>
        </p:nvSpPr>
        <p:spPr>
          <a:xfrm>
            <a:off x="771335" y="2266923"/>
            <a:ext cx="659155" cy="276999"/>
          </a:xfrm>
          <a:prstGeom prst="rect">
            <a:avLst/>
          </a:prstGeom>
          <a:noFill/>
        </p:spPr>
        <p:txBody>
          <a:bodyPr wrap="none" rtlCol="0">
            <a:spAutoFit/>
          </a:bodyPr>
          <a:lstStyle/>
          <a:p>
            <a:r>
              <a:rPr lang="en-US" sz="1200" i="1" dirty="0"/>
              <a:t>p</a:t>
            </a:r>
            <a:r>
              <a:rPr lang="en-US" sz="1200" dirty="0"/>
              <a:t> = .49</a:t>
            </a:r>
          </a:p>
        </p:txBody>
      </p:sp>
      <p:sp>
        <p:nvSpPr>
          <p:cNvPr id="19" name="TextBox 18">
            <a:extLst>
              <a:ext uri="{FF2B5EF4-FFF2-40B4-BE49-F238E27FC236}">
                <a16:creationId xmlns:a16="http://schemas.microsoft.com/office/drawing/2014/main" id="{B6EBF55B-72D3-C240-9C92-4E282A194CF6}"/>
              </a:ext>
            </a:extLst>
          </p:cNvPr>
          <p:cNvSpPr txBox="1"/>
          <p:nvPr/>
        </p:nvSpPr>
        <p:spPr>
          <a:xfrm>
            <a:off x="952776" y="1860139"/>
            <a:ext cx="744114" cy="276999"/>
          </a:xfrm>
          <a:prstGeom prst="rect">
            <a:avLst/>
          </a:prstGeom>
          <a:noFill/>
        </p:spPr>
        <p:txBody>
          <a:bodyPr wrap="none" rtlCol="0">
            <a:spAutoFit/>
          </a:bodyPr>
          <a:lstStyle/>
          <a:p>
            <a:r>
              <a:rPr lang="en-US" sz="1200" i="1" dirty="0"/>
              <a:t>p</a:t>
            </a:r>
            <a:r>
              <a:rPr lang="en-US" sz="1200" dirty="0"/>
              <a:t> = .001</a:t>
            </a:r>
          </a:p>
        </p:txBody>
      </p:sp>
      <p:sp>
        <p:nvSpPr>
          <p:cNvPr id="20" name="TextBox 19">
            <a:extLst>
              <a:ext uri="{FF2B5EF4-FFF2-40B4-BE49-F238E27FC236}">
                <a16:creationId xmlns:a16="http://schemas.microsoft.com/office/drawing/2014/main" id="{DA1EB402-9888-E64B-BEF1-8136B481D98E}"/>
              </a:ext>
            </a:extLst>
          </p:cNvPr>
          <p:cNvSpPr txBox="1"/>
          <p:nvPr/>
        </p:nvSpPr>
        <p:spPr>
          <a:xfrm>
            <a:off x="2149489" y="1609548"/>
            <a:ext cx="744114" cy="276999"/>
          </a:xfrm>
          <a:prstGeom prst="rect">
            <a:avLst/>
          </a:prstGeom>
          <a:noFill/>
        </p:spPr>
        <p:txBody>
          <a:bodyPr wrap="none" rtlCol="0">
            <a:spAutoFit/>
          </a:bodyPr>
          <a:lstStyle/>
          <a:p>
            <a:r>
              <a:rPr lang="en-US" sz="1200" i="1" dirty="0"/>
              <a:t>p</a:t>
            </a:r>
            <a:r>
              <a:rPr lang="en-US" sz="1200" dirty="0"/>
              <a:t> = .003</a:t>
            </a:r>
          </a:p>
        </p:txBody>
      </p:sp>
      <p:sp>
        <p:nvSpPr>
          <p:cNvPr id="22" name="TextBox 21">
            <a:extLst>
              <a:ext uri="{FF2B5EF4-FFF2-40B4-BE49-F238E27FC236}">
                <a16:creationId xmlns:a16="http://schemas.microsoft.com/office/drawing/2014/main" id="{6A4F8815-B198-6848-B5FA-DF5906F76AA4}"/>
              </a:ext>
            </a:extLst>
          </p:cNvPr>
          <p:cNvSpPr txBox="1"/>
          <p:nvPr/>
        </p:nvSpPr>
        <p:spPr>
          <a:xfrm>
            <a:off x="3520174" y="1628402"/>
            <a:ext cx="744114" cy="276999"/>
          </a:xfrm>
          <a:prstGeom prst="rect">
            <a:avLst/>
          </a:prstGeom>
          <a:noFill/>
        </p:spPr>
        <p:txBody>
          <a:bodyPr wrap="none" rtlCol="0">
            <a:spAutoFit/>
          </a:bodyPr>
          <a:lstStyle/>
          <a:p>
            <a:r>
              <a:rPr lang="en-US" sz="1200" i="1" dirty="0"/>
              <a:t>p</a:t>
            </a:r>
            <a:r>
              <a:rPr lang="en-US" sz="1200" dirty="0"/>
              <a:t> &lt; .001</a:t>
            </a:r>
          </a:p>
        </p:txBody>
      </p:sp>
      <p:sp>
        <p:nvSpPr>
          <p:cNvPr id="23" name="TextBox 22">
            <a:extLst>
              <a:ext uri="{FF2B5EF4-FFF2-40B4-BE49-F238E27FC236}">
                <a16:creationId xmlns:a16="http://schemas.microsoft.com/office/drawing/2014/main" id="{C07B3947-E19A-9944-B1FE-4102E3E56658}"/>
              </a:ext>
            </a:extLst>
          </p:cNvPr>
          <p:cNvSpPr txBox="1"/>
          <p:nvPr/>
        </p:nvSpPr>
        <p:spPr>
          <a:xfrm>
            <a:off x="2015610" y="2086936"/>
            <a:ext cx="744114" cy="276999"/>
          </a:xfrm>
          <a:prstGeom prst="rect">
            <a:avLst/>
          </a:prstGeom>
          <a:noFill/>
        </p:spPr>
        <p:txBody>
          <a:bodyPr wrap="none" rtlCol="0">
            <a:spAutoFit/>
          </a:bodyPr>
          <a:lstStyle/>
          <a:p>
            <a:r>
              <a:rPr lang="en-US" sz="1200" i="1" dirty="0"/>
              <a:t>p </a:t>
            </a:r>
            <a:r>
              <a:rPr lang="en-US" sz="1200" dirty="0"/>
              <a:t>= .002</a:t>
            </a:r>
          </a:p>
        </p:txBody>
      </p:sp>
      <p:sp>
        <p:nvSpPr>
          <p:cNvPr id="24" name="TextBox 23">
            <a:extLst>
              <a:ext uri="{FF2B5EF4-FFF2-40B4-BE49-F238E27FC236}">
                <a16:creationId xmlns:a16="http://schemas.microsoft.com/office/drawing/2014/main" id="{7476694D-7C4A-A34B-9DF6-206313AD9AEF}"/>
              </a:ext>
            </a:extLst>
          </p:cNvPr>
          <p:cNvSpPr txBox="1"/>
          <p:nvPr/>
        </p:nvSpPr>
        <p:spPr>
          <a:xfrm>
            <a:off x="3296225" y="2088733"/>
            <a:ext cx="744114" cy="276999"/>
          </a:xfrm>
          <a:prstGeom prst="rect">
            <a:avLst/>
          </a:prstGeom>
          <a:noFill/>
        </p:spPr>
        <p:txBody>
          <a:bodyPr wrap="none" rtlCol="0">
            <a:spAutoFit/>
          </a:bodyPr>
          <a:lstStyle/>
          <a:p>
            <a:r>
              <a:rPr lang="en-US" sz="1200" i="1" dirty="0"/>
              <a:t>p </a:t>
            </a:r>
            <a:r>
              <a:rPr lang="en-US" sz="1200" dirty="0"/>
              <a:t>= .001</a:t>
            </a:r>
          </a:p>
        </p:txBody>
      </p:sp>
      <p:graphicFrame>
        <p:nvGraphicFramePr>
          <p:cNvPr id="27" name="Chart 26">
            <a:extLst>
              <a:ext uri="{FF2B5EF4-FFF2-40B4-BE49-F238E27FC236}">
                <a16:creationId xmlns:a16="http://schemas.microsoft.com/office/drawing/2014/main" id="{216E12CA-BCC1-024D-8803-F6F3BF18F8D2}"/>
              </a:ext>
            </a:extLst>
          </p:cNvPr>
          <p:cNvGraphicFramePr/>
          <p:nvPr>
            <p:extLst>
              <p:ext uri="{D42A27DB-BD31-4B8C-83A1-F6EECF244321}">
                <p14:modId xmlns:p14="http://schemas.microsoft.com/office/powerpoint/2010/main" val="411810227"/>
              </p:ext>
            </p:extLst>
          </p:nvPr>
        </p:nvGraphicFramePr>
        <p:xfrm>
          <a:off x="4564685" y="1101987"/>
          <a:ext cx="4636008" cy="3642402"/>
        </p:xfrm>
        <a:graphic>
          <a:graphicData uri="http://schemas.openxmlformats.org/drawingml/2006/chart">
            <c:chart xmlns:c="http://schemas.openxmlformats.org/drawingml/2006/chart" xmlns:r="http://schemas.openxmlformats.org/officeDocument/2006/relationships" r:id="rId4"/>
          </a:graphicData>
        </a:graphic>
      </p:graphicFrame>
      <p:sp>
        <p:nvSpPr>
          <p:cNvPr id="29" name="Right Bracket 28">
            <a:extLst>
              <a:ext uri="{FF2B5EF4-FFF2-40B4-BE49-F238E27FC236}">
                <a16:creationId xmlns:a16="http://schemas.microsoft.com/office/drawing/2014/main" id="{536EA55E-4FA5-EE46-AD6B-DCFF4738813E}"/>
              </a:ext>
            </a:extLst>
          </p:cNvPr>
          <p:cNvSpPr/>
          <p:nvPr/>
        </p:nvSpPr>
        <p:spPr>
          <a:xfrm rot="16200000">
            <a:off x="5408784" y="2186962"/>
            <a:ext cx="45516" cy="438298"/>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0" name="Right Bracket 29">
            <a:extLst>
              <a:ext uri="{FF2B5EF4-FFF2-40B4-BE49-F238E27FC236}">
                <a16:creationId xmlns:a16="http://schemas.microsoft.com/office/drawing/2014/main" id="{2337C702-C30F-F648-86DD-DBEC3F5FAC6A}"/>
              </a:ext>
            </a:extLst>
          </p:cNvPr>
          <p:cNvSpPr/>
          <p:nvPr/>
        </p:nvSpPr>
        <p:spPr>
          <a:xfrm rot="16200000">
            <a:off x="6757550" y="1636649"/>
            <a:ext cx="45516" cy="438298"/>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1" name="Right Bracket 30">
            <a:extLst>
              <a:ext uri="{FF2B5EF4-FFF2-40B4-BE49-F238E27FC236}">
                <a16:creationId xmlns:a16="http://schemas.microsoft.com/office/drawing/2014/main" id="{D54F5E8A-74BA-3048-B8E9-D6FD0327D4A9}"/>
              </a:ext>
            </a:extLst>
          </p:cNvPr>
          <p:cNvSpPr/>
          <p:nvPr/>
        </p:nvSpPr>
        <p:spPr>
          <a:xfrm rot="16200000">
            <a:off x="8124593" y="1725359"/>
            <a:ext cx="45516" cy="438298"/>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 name="TextBox 31">
            <a:extLst>
              <a:ext uri="{FF2B5EF4-FFF2-40B4-BE49-F238E27FC236}">
                <a16:creationId xmlns:a16="http://schemas.microsoft.com/office/drawing/2014/main" id="{964878F3-AC85-8148-862E-C8DFBA03500A}"/>
              </a:ext>
            </a:extLst>
          </p:cNvPr>
          <p:cNvSpPr txBox="1"/>
          <p:nvPr/>
        </p:nvSpPr>
        <p:spPr>
          <a:xfrm>
            <a:off x="5095320" y="2089830"/>
            <a:ext cx="659155" cy="276999"/>
          </a:xfrm>
          <a:prstGeom prst="rect">
            <a:avLst/>
          </a:prstGeom>
          <a:noFill/>
        </p:spPr>
        <p:txBody>
          <a:bodyPr wrap="none" rtlCol="0">
            <a:spAutoFit/>
          </a:bodyPr>
          <a:lstStyle/>
          <a:p>
            <a:r>
              <a:rPr lang="en-US" sz="1200" i="1" dirty="0"/>
              <a:t>p</a:t>
            </a:r>
            <a:r>
              <a:rPr lang="en-US" sz="1200" dirty="0"/>
              <a:t> = .01</a:t>
            </a:r>
          </a:p>
        </p:txBody>
      </p:sp>
      <p:sp>
        <p:nvSpPr>
          <p:cNvPr id="33" name="TextBox 32">
            <a:extLst>
              <a:ext uri="{FF2B5EF4-FFF2-40B4-BE49-F238E27FC236}">
                <a16:creationId xmlns:a16="http://schemas.microsoft.com/office/drawing/2014/main" id="{E5CD5BFD-8DCE-E141-B78B-CA249ECE8F26}"/>
              </a:ext>
            </a:extLst>
          </p:cNvPr>
          <p:cNvSpPr txBox="1"/>
          <p:nvPr/>
        </p:nvSpPr>
        <p:spPr>
          <a:xfrm>
            <a:off x="5271009" y="1641611"/>
            <a:ext cx="744114" cy="276999"/>
          </a:xfrm>
          <a:prstGeom prst="rect">
            <a:avLst/>
          </a:prstGeom>
          <a:noFill/>
        </p:spPr>
        <p:txBody>
          <a:bodyPr wrap="none" rtlCol="0">
            <a:spAutoFit/>
          </a:bodyPr>
          <a:lstStyle/>
          <a:p>
            <a:r>
              <a:rPr lang="en-US" sz="1200" i="1" dirty="0"/>
              <a:t>p</a:t>
            </a:r>
            <a:r>
              <a:rPr lang="en-US" sz="1200" dirty="0"/>
              <a:t> &lt; .001</a:t>
            </a:r>
          </a:p>
        </p:txBody>
      </p:sp>
      <p:sp>
        <p:nvSpPr>
          <p:cNvPr id="34" name="TextBox 33">
            <a:extLst>
              <a:ext uri="{FF2B5EF4-FFF2-40B4-BE49-F238E27FC236}">
                <a16:creationId xmlns:a16="http://schemas.microsoft.com/office/drawing/2014/main" id="{3093393A-BBED-674B-9BE2-660A4D36575D}"/>
              </a:ext>
            </a:extLst>
          </p:cNvPr>
          <p:cNvSpPr txBox="1"/>
          <p:nvPr/>
        </p:nvSpPr>
        <p:spPr>
          <a:xfrm>
            <a:off x="6579735" y="1335545"/>
            <a:ext cx="744114" cy="276999"/>
          </a:xfrm>
          <a:prstGeom prst="rect">
            <a:avLst/>
          </a:prstGeom>
          <a:noFill/>
        </p:spPr>
        <p:txBody>
          <a:bodyPr wrap="none" rtlCol="0">
            <a:spAutoFit/>
          </a:bodyPr>
          <a:lstStyle/>
          <a:p>
            <a:r>
              <a:rPr lang="en-US" sz="1200" i="1" dirty="0"/>
              <a:t>p</a:t>
            </a:r>
            <a:r>
              <a:rPr lang="en-US" sz="1200" dirty="0"/>
              <a:t> &lt; .001</a:t>
            </a:r>
          </a:p>
        </p:txBody>
      </p:sp>
      <p:sp>
        <p:nvSpPr>
          <p:cNvPr id="35" name="TextBox 34">
            <a:extLst>
              <a:ext uri="{FF2B5EF4-FFF2-40B4-BE49-F238E27FC236}">
                <a16:creationId xmlns:a16="http://schemas.microsoft.com/office/drawing/2014/main" id="{F42A0AFE-9403-184D-A5B1-A28BE68EFC3F}"/>
              </a:ext>
            </a:extLst>
          </p:cNvPr>
          <p:cNvSpPr txBox="1"/>
          <p:nvPr/>
        </p:nvSpPr>
        <p:spPr>
          <a:xfrm>
            <a:off x="7927367" y="1336629"/>
            <a:ext cx="744114" cy="276999"/>
          </a:xfrm>
          <a:prstGeom prst="rect">
            <a:avLst/>
          </a:prstGeom>
          <a:noFill/>
        </p:spPr>
        <p:txBody>
          <a:bodyPr wrap="none" rtlCol="0">
            <a:spAutoFit/>
          </a:bodyPr>
          <a:lstStyle/>
          <a:p>
            <a:r>
              <a:rPr lang="en-US" sz="1200" i="1" dirty="0"/>
              <a:t>p</a:t>
            </a:r>
            <a:r>
              <a:rPr lang="en-US" sz="1200" dirty="0"/>
              <a:t> &lt; .001</a:t>
            </a:r>
          </a:p>
        </p:txBody>
      </p:sp>
      <p:sp>
        <p:nvSpPr>
          <p:cNvPr id="36" name="TextBox 35">
            <a:extLst>
              <a:ext uri="{FF2B5EF4-FFF2-40B4-BE49-F238E27FC236}">
                <a16:creationId xmlns:a16="http://schemas.microsoft.com/office/drawing/2014/main" id="{4561507F-4023-5847-BE41-32D1802CB6BF}"/>
              </a:ext>
            </a:extLst>
          </p:cNvPr>
          <p:cNvSpPr txBox="1"/>
          <p:nvPr/>
        </p:nvSpPr>
        <p:spPr>
          <a:xfrm>
            <a:off x="6433050" y="1599041"/>
            <a:ext cx="744114" cy="276999"/>
          </a:xfrm>
          <a:prstGeom prst="rect">
            <a:avLst/>
          </a:prstGeom>
          <a:noFill/>
        </p:spPr>
        <p:txBody>
          <a:bodyPr wrap="none" rtlCol="0">
            <a:spAutoFit/>
          </a:bodyPr>
          <a:lstStyle/>
          <a:p>
            <a:r>
              <a:rPr lang="en-US" sz="1200" i="1" dirty="0"/>
              <a:t>p</a:t>
            </a:r>
            <a:r>
              <a:rPr lang="en-US" sz="1200" dirty="0"/>
              <a:t> &lt; .001</a:t>
            </a:r>
          </a:p>
        </p:txBody>
      </p:sp>
      <p:sp>
        <p:nvSpPr>
          <p:cNvPr id="37" name="TextBox 36">
            <a:extLst>
              <a:ext uri="{FF2B5EF4-FFF2-40B4-BE49-F238E27FC236}">
                <a16:creationId xmlns:a16="http://schemas.microsoft.com/office/drawing/2014/main" id="{E1A274D7-FE2F-9849-8485-2CB7E2E7F4EB}"/>
              </a:ext>
            </a:extLst>
          </p:cNvPr>
          <p:cNvSpPr txBox="1"/>
          <p:nvPr/>
        </p:nvSpPr>
        <p:spPr>
          <a:xfrm>
            <a:off x="7791287" y="1671639"/>
            <a:ext cx="744114" cy="276999"/>
          </a:xfrm>
          <a:prstGeom prst="rect">
            <a:avLst/>
          </a:prstGeom>
          <a:noFill/>
        </p:spPr>
        <p:txBody>
          <a:bodyPr wrap="none" rtlCol="0">
            <a:spAutoFit/>
          </a:bodyPr>
          <a:lstStyle/>
          <a:p>
            <a:r>
              <a:rPr lang="en-US" sz="1200" i="1" dirty="0"/>
              <a:t>p</a:t>
            </a:r>
            <a:r>
              <a:rPr lang="en-US" sz="1200" dirty="0"/>
              <a:t> &lt; .001</a:t>
            </a:r>
          </a:p>
        </p:txBody>
      </p:sp>
      <p:sp>
        <p:nvSpPr>
          <p:cNvPr id="4" name="Text Placeholder 3">
            <a:extLst>
              <a:ext uri="{FF2B5EF4-FFF2-40B4-BE49-F238E27FC236}">
                <a16:creationId xmlns:a16="http://schemas.microsoft.com/office/drawing/2014/main" id="{9CC1D2A2-46BD-B64E-ACAF-C7E99DFCA6A4}"/>
              </a:ext>
            </a:extLst>
          </p:cNvPr>
          <p:cNvSpPr>
            <a:spLocks noGrp="1"/>
          </p:cNvSpPr>
          <p:nvPr>
            <p:ph type="body" sz="quarter" idx="10"/>
          </p:nvPr>
        </p:nvSpPr>
        <p:spPr>
          <a:xfrm>
            <a:off x="0" y="4828029"/>
            <a:ext cx="9144000" cy="315471"/>
          </a:xfrm>
        </p:spPr>
        <p:txBody>
          <a:bodyPr/>
          <a:lstStyle/>
          <a:p>
            <a:r>
              <a:rPr lang="en-US" dirty="0"/>
              <a:t>Feagan BG, et al. </a:t>
            </a:r>
            <a:r>
              <a:rPr lang="en-US" i="1" dirty="0"/>
              <a:t>N Engl J Med</a:t>
            </a:r>
            <a:r>
              <a:rPr lang="en-US" dirty="0"/>
              <a:t>. 2016;375:1946-1960. </a:t>
            </a:r>
          </a:p>
        </p:txBody>
      </p:sp>
    </p:spTree>
    <p:extLst>
      <p:ext uri="{BB962C8B-B14F-4D97-AF65-F5344CB8AC3E}">
        <p14:creationId xmlns:p14="http://schemas.microsoft.com/office/powerpoint/2010/main" val="147550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C0B5F4-9738-1542-A4B3-FA750EFD83EE}"/>
              </a:ext>
            </a:extLst>
          </p:cNvPr>
          <p:cNvSpPr>
            <a:spLocks noGrp="1"/>
          </p:cNvSpPr>
          <p:nvPr>
            <p:ph type="title"/>
          </p:nvPr>
        </p:nvSpPr>
        <p:spPr>
          <a:xfrm>
            <a:off x="301083" y="273514"/>
            <a:ext cx="7727673" cy="458587"/>
          </a:xfrm>
        </p:spPr>
        <p:txBody>
          <a:bodyPr/>
          <a:lstStyle/>
          <a:p>
            <a:r>
              <a:rPr lang="en-US" sz="2800" dirty="0"/>
              <a:t>U</a:t>
            </a:r>
            <a:r>
              <a:rPr lang="en-US" sz="2800" dirty="0">
                <a:ea typeface="ヒラギノ角ゴ ProN W6"/>
                <a:cs typeface="Calibri Light" panose="020F0302020204030204" pitchFamily="34" charset="0"/>
              </a:rPr>
              <a:t>stekinumab: Clinical Remission in CD</a:t>
            </a:r>
            <a:endParaRPr lang="en-US" sz="2800" dirty="0"/>
          </a:p>
        </p:txBody>
      </p:sp>
      <p:graphicFrame>
        <p:nvGraphicFramePr>
          <p:cNvPr id="26" name="Chart 25">
            <a:extLst>
              <a:ext uri="{FF2B5EF4-FFF2-40B4-BE49-F238E27FC236}">
                <a16:creationId xmlns:a16="http://schemas.microsoft.com/office/drawing/2014/main" id="{B799D628-6FA3-984B-9073-6D013ADC9A34}"/>
              </a:ext>
            </a:extLst>
          </p:cNvPr>
          <p:cNvGraphicFramePr/>
          <p:nvPr>
            <p:extLst>
              <p:ext uri="{D42A27DB-BD31-4B8C-83A1-F6EECF244321}">
                <p14:modId xmlns:p14="http://schemas.microsoft.com/office/powerpoint/2010/main" val="1742703196"/>
              </p:ext>
            </p:extLst>
          </p:nvPr>
        </p:nvGraphicFramePr>
        <p:xfrm>
          <a:off x="301083" y="1124240"/>
          <a:ext cx="4429294" cy="3516452"/>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2EEC9477-FD53-944B-B6A6-4C4A25137BE6}"/>
              </a:ext>
            </a:extLst>
          </p:cNvPr>
          <p:cNvSpPr txBox="1"/>
          <p:nvPr/>
        </p:nvSpPr>
        <p:spPr>
          <a:xfrm rot="16200000">
            <a:off x="-1220832" y="2385665"/>
            <a:ext cx="2864887" cy="307777"/>
          </a:xfrm>
          <a:prstGeom prst="rect">
            <a:avLst/>
          </a:prstGeom>
          <a:noFill/>
        </p:spPr>
        <p:txBody>
          <a:bodyPr wrap="none" rtlCol="0">
            <a:spAutoFit/>
          </a:bodyPr>
          <a:lstStyle/>
          <a:p>
            <a:r>
              <a:rPr lang="en-US" sz="1400" dirty="0"/>
              <a:t>Patients in Clinical Remission (%)</a:t>
            </a:r>
          </a:p>
        </p:txBody>
      </p:sp>
      <p:sp>
        <p:nvSpPr>
          <p:cNvPr id="28" name="Right Bracket 27">
            <a:extLst>
              <a:ext uri="{FF2B5EF4-FFF2-40B4-BE49-F238E27FC236}">
                <a16:creationId xmlns:a16="http://schemas.microsoft.com/office/drawing/2014/main" id="{BD10807D-0CA0-C94E-B217-449F9FE6B77C}"/>
              </a:ext>
            </a:extLst>
          </p:cNvPr>
          <p:cNvSpPr/>
          <p:nvPr/>
        </p:nvSpPr>
        <p:spPr>
          <a:xfrm rot="16200000">
            <a:off x="1104181" y="2539749"/>
            <a:ext cx="45516" cy="418755"/>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Right Bracket 28">
            <a:extLst>
              <a:ext uri="{FF2B5EF4-FFF2-40B4-BE49-F238E27FC236}">
                <a16:creationId xmlns:a16="http://schemas.microsoft.com/office/drawing/2014/main" id="{DE5BBCD4-6C97-AE47-A6A6-203CD3FF7665}"/>
              </a:ext>
            </a:extLst>
          </p:cNvPr>
          <p:cNvSpPr/>
          <p:nvPr/>
        </p:nvSpPr>
        <p:spPr>
          <a:xfrm rot="16200000">
            <a:off x="2446426" y="2294243"/>
            <a:ext cx="45516" cy="418755"/>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0" name="Right Bracket 29">
            <a:extLst>
              <a:ext uri="{FF2B5EF4-FFF2-40B4-BE49-F238E27FC236}">
                <a16:creationId xmlns:a16="http://schemas.microsoft.com/office/drawing/2014/main" id="{036DD99C-9083-A74F-962F-F67AD2FDD8AB}"/>
              </a:ext>
            </a:extLst>
          </p:cNvPr>
          <p:cNvSpPr/>
          <p:nvPr/>
        </p:nvSpPr>
        <p:spPr>
          <a:xfrm rot="16200000">
            <a:off x="3690848" y="2317001"/>
            <a:ext cx="45516" cy="418755"/>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1" name="TextBox 30">
            <a:extLst>
              <a:ext uri="{FF2B5EF4-FFF2-40B4-BE49-F238E27FC236}">
                <a16:creationId xmlns:a16="http://schemas.microsoft.com/office/drawing/2014/main" id="{769A9159-8C95-0846-9501-539147EE1637}"/>
              </a:ext>
            </a:extLst>
          </p:cNvPr>
          <p:cNvSpPr txBox="1"/>
          <p:nvPr/>
        </p:nvSpPr>
        <p:spPr>
          <a:xfrm>
            <a:off x="846342" y="2450602"/>
            <a:ext cx="574196" cy="276999"/>
          </a:xfrm>
          <a:prstGeom prst="rect">
            <a:avLst/>
          </a:prstGeom>
          <a:noFill/>
        </p:spPr>
        <p:txBody>
          <a:bodyPr wrap="none" rtlCol="0">
            <a:spAutoFit/>
          </a:bodyPr>
          <a:lstStyle/>
          <a:p>
            <a:r>
              <a:rPr lang="en-US" sz="1200" i="1" dirty="0"/>
              <a:t>p</a:t>
            </a:r>
            <a:r>
              <a:rPr lang="en-US" sz="1200" dirty="0"/>
              <a:t> = .5</a:t>
            </a:r>
          </a:p>
        </p:txBody>
      </p:sp>
      <p:sp>
        <p:nvSpPr>
          <p:cNvPr id="32" name="TextBox 31">
            <a:extLst>
              <a:ext uri="{FF2B5EF4-FFF2-40B4-BE49-F238E27FC236}">
                <a16:creationId xmlns:a16="http://schemas.microsoft.com/office/drawing/2014/main" id="{CE484F9D-83A2-824D-AAFC-C94AE09CFE62}"/>
              </a:ext>
            </a:extLst>
          </p:cNvPr>
          <p:cNvSpPr txBox="1"/>
          <p:nvPr/>
        </p:nvSpPr>
        <p:spPr>
          <a:xfrm>
            <a:off x="957465" y="1975758"/>
            <a:ext cx="744114" cy="276999"/>
          </a:xfrm>
          <a:prstGeom prst="rect">
            <a:avLst/>
          </a:prstGeom>
          <a:noFill/>
        </p:spPr>
        <p:txBody>
          <a:bodyPr wrap="none" rtlCol="0">
            <a:spAutoFit/>
          </a:bodyPr>
          <a:lstStyle/>
          <a:p>
            <a:r>
              <a:rPr lang="en-US" sz="1200" i="1" dirty="0"/>
              <a:t>p </a:t>
            </a:r>
            <a:r>
              <a:rPr lang="en-US" sz="1200" dirty="0"/>
              <a:t>= .005</a:t>
            </a:r>
          </a:p>
        </p:txBody>
      </p:sp>
      <p:sp>
        <p:nvSpPr>
          <p:cNvPr id="33" name="TextBox 32">
            <a:extLst>
              <a:ext uri="{FF2B5EF4-FFF2-40B4-BE49-F238E27FC236}">
                <a16:creationId xmlns:a16="http://schemas.microsoft.com/office/drawing/2014/main" id="{F4B2278D-4FDC-A747-A71C-E10D3380B5FC}"/>
              </a:ext>
            </a:extLst>
          </p:cNvPr>
          <p:cNvSpPr txBox="1"/>
          <p:nvPr/>
        </p:nvSpPr>
        <p:spPr>
          <a:xfrm>
            <a:off x="2224331" y="1770619"/>
            <a:ext cx="744114" cy="276999"/>
          </a:xfrm>
          <a:prstGeom prst="rect">
            <a:avLst/>
          </a:prstGeom>
          <a:noFill/>
        </p:spPr>
        <p:txBody>
          <a:bodyPr wrap="none" rtlCol="0">
            <a:spAutoFit/>
          </a:bodyPr>
          <a:lstStyle/>
          <a:p>
            <a:r>
              <a:rPr lang="en-US" sz="1200" i="1" dirty="0"/>
              <a:t>p</a:t>
            </a:r>
            <a:r>
              <a:rPr lang="en-US" sz="1200" dirty="0"/>
              <a:t> = .002</a:t>
            </a:r>
          </a:p>
        </p:txBody>
      </p:sp>
      <p:sp>
        <p:nvSpPr>
          <p:cNvPr id="34" name="TextBox 33">
            <a:extLst>
              <a:ext uri="{FF2B5EF4-FFF2-40B4-BE49-F238E27FC236}">
                <a16:creationId xmlns:a16="http://schemas.microsoft.com/office/drawing/2014/main" id="{AC326314-B5E2-9A44-8B12-4E08D0807423}"/>
              </a:ext>
            </a:extLst>
          </p:cNvPr>
          <p:cNvSpPr txBox="1"/>
          <p:nvPr/>
        </p:nvSpPr>
        <p:spPr>
          <a:xfrm>
            <a:off x="3509949" y="1772571"/>
            <a:ext cx="744114" cy="276999"/>
          </a:xfrm>
          <a:prstGeom prst="rect">
            <a:avLst/>
          </a:prstGeom>
          <a:noFill/>
        </p:spPr>
        <p:txBody>
          <a:bodyPr wrap="none" rtlCol="0">
            <a:spAutoFit/>
          </a:bodyPr>
          <a:lstStyle/>
          <a:p>
            <a:r>
              <a:rPr lang="en-US" sz="1200" i="1" dirty="0"/>
              <a:t>p</a:t>
            </a:r>
            <a:r>
              <a:rPr lang="en-US" sz="1200" dirty="0"/>
              <a:t> &lt; .001</a:t>
            </a:r>
          </a:p>
        </p:txBody>
      </p:sp>
      <p:sp>
        <p:nvSpPr>
          <p:cNvPr id="35" name="TextBox 34">
            <a:extLst>
              <a:ext uri="{FF2B5EF4-FFF2-40B4-BE49-F238E27FC236}">
                <a16:creationId xmlns:a16="http://schemas.microsoft.com/office/drawing/2014/main" id="{138D8A96-4DBB-714F-966E-8B28F90EE7FB}"/>
              </a:ext>
            </a:extLst>
          </p:cNvPr>
          <p:cNvSpPr txBox="1"/>
          <p:nvPr/>
        </p:nvSpPr>
        <p:spPr>
          <a:xfrm>
            <a:off x="2138849" y="2211508"/>
            <a:ext cx="659155" cy="276999"/>
          </a:xfrm>
          <a:prstGeom prst="rect">
            <a:avLst/>
          </a:prstGeom>
          <a:noFill/>
        </p:spPr>
        <p:txBody>
          <a:bodyPr wrap="none" rtlCol="0">
            <a:spAutoFit/>
          </a:bodyPr>
          <a:lstStyle/>
          <a:p>
            <a:r>
              <a:rPr lang="en-US" sz="1200" i="1" dirty="0"/>
              <a:t>p</a:t>
            </a:r>
            <a:r>
              <a:rPr lang="en-US" sz="1200" dirty="0"/>
              <a:t> = .01</a:t>
            </a:r>
          </a:p>
        </p:txBody>
      </p:sp>
      <p:sp>
        <p:nvSpPr>
          <p:cNvPr id="36" name="TextBox 35">
            <a:extLst>
              <a:ext uri="{FF2B5EF4-FFF2-40B4-BE49-F238E27FC236}">
                <a16:creationId xmlns:a16="http://schemas.microsoft.com/office/drawing/2014/main" id="{DC947FE6-0CD8-3C46-AD45-7BB2C60C5F68}"/>
              </a:ext>
            </a:extLst>
          </p:cNvPr>
          <p:cNvSpPr txBox="1"/>
          <p:nvPr/>
        </p:nvSpPr>
        <p:spPr>
          <a:xfrm>
            <a:off x="3340792" y="2204400"/>
            <a:ext cx="744114" cy="276999"/>
          </a:xfrm>
          <a:prstGeom prst="rect">
            <a:avLst/>
          </a:prstGeom>
          <a:noFill/>
        </p:spPr>
        <p:txBody>
          <a:bodyPr wrap="none" rtlCol="0">
            <a:spAutoFit/>
          </a:bodyPr>
          <a:lstStyle/>
          <a:p>
            <a:r>
              <a:rPr lang="en-US" sz="1200" i="1" dirty="0"/>
              <a:t>p</a:t>
            </a:r>
            <a:r>
              <a:rPr lang="en-US" sz="1200" dirty="0"/>
              <a:t> = .003</a:t>
            </a:r>
          </a:p>
        </p:txBody>
      </p:sp>
      <p:graphicFrame>
        <p:nvGraphicFramePr>
          <p:cNvPr id="13" name="Chart 12">
            <a:extLst>
              <a:ext uri="{FF2B5EF4-FFF2-40B4-BE49-F238E27FC236}">
                <a16:creationId xmlns:a16="http://schemas.microsoft.com/office/drawing/2014/main" id="{36D9FEFD-522B-284E-B86C-DC527D6AAFCB}"/>
              </a:ext>
            </a:extLst>
          </p:cNvPr>
          <p:cNvGraphicFramePr/>
          <p:nvPr>
            <p:extLst>
              <p:ext uri="{D42A27DB-BD31-4B8C-83A1-F6EECF244321}">
                <p14:modId xmlns:p14="http://schemas.microsoft.com/office/powerpoint/2010/main" val="2509854229"/>
              </p:ext>
            </p:extLst>
          </p:nvPr>
        </p:nvGraphicFramePr>
        <p:xfrm>
          <a:off x="4620440" y="1124240"/>
          <a:ext cx="4636008" cy="3516452"/>
        </p:xfrm>
        <a:graphic>
          <a:graphicData uri="http://schemas.openxmlformats.org/drawingml/2006/chart">
            <c:chart xmlns:c="http://schemas.openxmlformats.org/drawingml/2006/chart" xmlns:r="http://schemas.openxmlformats.org/officeDocument/2006/relationships" r:id="rId4"/>
          </a:graphicData>
        </a:graphic>
      </p:graphicFrame>
      <p:sp>
        <p:nvSpPr>
          <p:cNvPr id="14" name="Right Bracket 13">
            <a:extLst>
              <a:ext uri="{FF2B5EF4-FFF2-40B4-BE49-F238E27FC236}">
                <a16:creationId xmlns:a16="http://schemas.microsoft.com/office/drawing/2014/main" id="{F75DFC25-25D7-A044-8030-22743AE00427}"/>
              </a:ext>
            </a:extLst>
          </p:cNvPr>
          <p:cNvSpPr/>
          <p:nvPr/>
        </p:nvSpPr>
        <p:spPr>
          <a:xfrm rot="16200000">
            <a:off x="5480777" y="2331248"/>
            <a:ext cx="45516" cy="438298"/>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5" name="Right Bracket 14">
            <a:extLst>
              <a:ext uri="{FF2B5EF4-FFF2-40B4-BE49-F238E27FC236}">
                <a16:creationId xmlns:a16="http://schemas.microsoft.com/office/drawing/2014/main" id="{02728DEC-B3BD-394E-A13B-0B60C09CCE52}"/>
              </a:ext>
            </a:extLst>
          </p:cNvPr>
          <p:cNvSpPr/>
          <p:nvPr/>
        </p:nvSpPr>
        <p:spPr>
          <a:xfrm rot="16200000">
            <a:off x="6841102" y="1884414"/>
            <a:ext cx="45516" cy="438298"/>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Right Bracket 15">
            <a:extLst>
              <a:ext uri="{FF2B5EF4-FFF2-40B4-BE49-F238E27FC236}">
                <a16:creationId xmlns:a16="http://schemas.microsoft.com/office/drawing/2014/main" id="{939AB1AF-35C2-3043-B33C-0692C645475A}"/>
              </a:ext>
            </a:extLst>
          </p:cNvPr>
          <p:cNvSpPr/>
          <p:nvPr/>
        </p:nvSpPr>
        <p:spPr>
          <a:xfrm rot="16200000">
            <a:off x="8154192" y="1825880"/>
            <a:ext cx="45516" cy="438298"/>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TextBox 16">
            <a:extLst>
              <a:ext uri="{FF2B5EF4-FFF2-40B4-BE49-F238E27FC236}">
                <a16:creationId xmlns:a16="http://schemas.microsoft.com/office/drawing/2014/main" id="{E80EEA50-9891-0D4A-801E-48D7D8A5138C}"/>
              </a:ext>
            </a:extLst>
          </p:cNvPr>
          <p:cNvSpPr txBox="1"/>
          <p:nvPr/>
        </p:nvSpPr>
        <p:spPr>
          <a:xfrm>
            <a:off x="5159899" y="2244629"/>
            <a:ext cx="659155" cy="276999"/>
          </a:xfrm>
          <a:prstGeom prst="rect">
            <a:avLst/>
          </a:prstGeom>
          <a:noFill/>
        </p:spPr>
        <p:txBody>
          <a:bodyPr wrap="none" rtlCol="0">
            <a:spAutoFit/>
          </a:bodyPr>
          <a:lstStyle/>
          <a:p>
            <a:r>
              <a:rPr lang="en-US" sz="1200" i="1" dirty="0"/>
              <a:t>p</a:t>
            </a:r>
            <a:r>
              <a:rPr lang="en-US" sz="1200" dirty="0"/>
              <a:t> = .20</a:t>
            </a:r>
          </a:p>
        </p:txBody>
      </p:sp>
      <p:sp>
        <p:nvSpPr>
          <p:cNvPr id="18" name="TextBox 17">
            <a:extLst>
              <a:ext uri="{FF2B5EF4-FFF2-40B4-BE49-F238E27FC236}">
                <a16:creationId xmlns:a16="http://schemas.microsoft.com/office/drawing/2014/main" id="{779A3E4A-A667-1945-A335-E7252AB149CC}"/>
              </a:ext>
            </a:extLst>
          </p:cNvPr>
          <p:cNvSpPr txBox="1"/>
          <p:nvPr/>
        </p:nvSpPr>
        <p:spPr>
          <a:xfrm>
            <a:off x="5377361" y="1837258"/>
            <a:ext cx="744114" cy="276999"/>
          </a:xfrm>
          <a:prstGeom prst="rect">
            <a:avLst/>
          </a:prstGeom>
          <a:noFill/>
        </p:spPr>
        <p:txBody>
          <a:bodyPr wrap="none" rtlCol="0">
            <a:spAutoFit/>
          </a:bodyPr>
          <a:lstStyle/>
          <a:p>
            <a:r>
              <a:rPr lang="en-US" sz="1200" i="1" dirty="0"/>
              <a:t>p</a:t>
            </a:r>
            <a:r>
              <a:rPr lang="en-US" sz="1200" dirty="0"/>
              <a:t> = .002</a:t>
            </a:r>
          </a:p>
        </p:txBody>
      </p:sp>
      <p:sp>
        <p:nvSpPr>
          <p:cNvPr id="20" name="TextBox 19">
            <a:extLst>
              <a:ext uri="{FF2B5EF4-FFF2-40B4-BE49-F238E27FC236}">
                <a16:creationId xmlns:a16="http://schemas.microsoft.com/office/drawing/2014/main" id="{443D8050-3175-A642-8722-4B482C095851}"/>
              </a:ext>
            </a:extLst>
          </p:cNvPr>
          <p:cNvSpPr txBox="1"/>
          <p:nvPr/>
        </p:nvSpPr>
        <p:spPr>
          <a:xfrm>
            <a:off x="6645621" y="1444800"/>
            <a:ext cx="744114" cy="276999"/>
          </a:xfrm>
          <a:prstGeom prst="rect">
            <a:avLst/>
          </a:prstGeom>
          <a:noFill/>
        </p:spPr>
        <p:txBody>
          <a:bodyPr wrap="none" rtlCol="0">
            <a:spAutoFit/>
          </a:bodyPr>
          <a:lstStyle/>
          <a:p>
            <a:r>
              <a:rPr lang="en-US" sz="1200" i="1" dirty="0"/>
              <a:t>p</a:t>
            </a:r>
            <a:r>
              <a:rPr lang="en-US" sz="1200" dirty="0"/>
              <a:t> &lt; .001</a:t>
            </a:r>
          </a:p>
        </p:txBody>
      </p:sp>
      <p:sp>
        <p:nvSpPr>
          <p:cNvPr id="21" name="TextBox 20">
            <a:extLst>
              <a:ext uri="{FF2B5EF4-FFF2-40B4-BE49-F238E27FC236}">
                <a16:creationId xmlns:a16="http://schemas.microsoft.com/office/drawing/2014/main" id="{8099B4EC-8C93-8545-837B-05011DB8EE56}"/>
              </a:ext>
            </a:extLst>
          </p:cNvPr>
          <p:cNvSpPr txBox="1"/>
          <p:nvPr/>
        </p:nvSpPr>
        <p:spPr>
          <a:xfrm>
            <a:off x="8014661" y="1367158"/>
            <a:ext cx="744114" cy="276999"/>
          </a:xfrm>
          <a:prstGeom prst="rect">
            <a:avLst/>
          </a:prstGeom>
          <a:noFill/>
        </p:spPr>
        <p:txBody>
          <a:bodyPr wrap="none" rtlCol="0">
            <a:spAutoFit/>
          </a:bodyPr>
          <a:lstStyle/>
          <a:p>
            <a:r>
              <a:rPr lang="en-US" sz="1200" i="1" dirty="0"/>
              <a:t>p</a:t>
            </a:r>
            <a:r>
              <a:rPr lang="en-US" sz="1200" dirty="0"/>
              <a:t> &lt; .001</a:t>
            </a:r>
          </a:p>
        </p:txBody>
      </p:sp>
      <p:sp>
        <p:nvSpPr>
          <p:cNvPr id="24" name="TextBox 23">
            <a:extLst>
              <a:ext uri="{FF2B5EF4-FFF2-40B4-BE49-F238E27FC236}">
                <a16:creationId xmlns:a16="http://schemas.microsoft.com/office/drawing/2014/main" id="{2D629C5C-D08C-0644-AE9C-C86E9029B9E4}"/>
              </a:ext>
            </a:extLst>
          </p:cNvPr>
          <p:cNvSpPr txBox="1"/>
          <p:nvPr/>
        </p:nvSpPr>
        <p:spPr>
          <a:xfrm>
            <a:off x="6494600" y="1788944"/>
            <a:ext cx="744114" cy="276999"/>
          </a:xfrm>
          <a:prstGeom prst="rect">
            <a:avLst/>
          </a:prstGeom>
          <a:noFill/>
        </p:spPr>
        <p:txBody>
          <a:bodyPr wrap="none" rtlCol="0">
            <a:spAutoFit/>
          </a:bodyPr>
          <a:lstStyle/>
          <a:p>
            <a:r>
              <a:rPr lang="en-US" sz="1200" i="1" dirty="0"/>
              <a:t>p</a:t>
            </a:r>
            <a:r>
              <a:rPr lang="en-US" sz="1200" dirty="0"/>
              <a:t> = .007</a:t>
            </a:r>
          </a:p>
        </p:txBody>
      </p:sp>
      <p:sp>
        <p:nvSpPr>
          <p:cNvPr id="25" name="TextBox 24">
            <a:extLst>
              <a:ext uri="{FF2B5EF4-FFF2-40B4-BE49-F238E27FC236}">
                <a16:creationId xmlns:a16="http://schemas.microsoft.com/office/drawing/2014/main" id="{4C635BAB-3AF4-0049-9469-18DE0B04889B}"/>
              </a:ext>
            </a:extLst>
          </p:cNvPr>
          <p:cNvSpPr txBox="1"/>
          <p:nvPr/>
        </p:nvSpPr>
        <p:spPr>
          <a:xfrm>
            <a:off x="7832462" y="1737266"/>
            <a:ext cx="744114" cy="276999"/>
          </a:xfrm>
          <a:prstGeom prst="rect">
            <a:avLst/>
          </a:prstGeom>
          <a:noFill/>
        </p:spPr>
        <p:txBody>
          <a:bodyPr wrap="none" rtlCol="0">
            <a:spAutoFit/>
          </a:bodyPr>
          <a:lstStyle/>
          <a:p>
            <a:r>
              <a:rPr lang="en-US" sz="1200" i="1" dirty="0"/>
              <a:t>p </a:t>
            </a:r>
            <a:r>
              <a:rPr lang="en-US" sz="1200" dirty="0"/>
              <a:t>= .009</a:t>
            </a:r>
          </a:p>
        </p:txBody>
      </p:sp>
      <p:sp>
        <p:nvSpPr>
          <p:cNvPr id="3" name="Text Placeholder 2">
            <a:extLst>
              <a:ext uri="{FF2B5EF4-FFF2-40B4-BE49-F238E27FC236}">
                <a16:creationId xmlns:a16="http://schemas.microsoft.com/office/drawing/2014/main" id="{3235A4C6-5E07-714B-8382-6DAFDA45B8E2}"/>
              </a:ext>
            </a:extLst>
          </p:cNvPr>
          <p:cNvSpPr>
            <a:spLocks noGrp="1"/>
          </p:cNvSpPr>
          <p:nvPr>
            <p:ph type="body" sz="quarter" idx="10"/>
          </p:nvPr>
        </p:nvSpPr>
        <p:spPr>
          <a:xfrm>
            <a:off x="0" y="4828029"/>
            <a:ext cx="9144000" cy="315471"/>
          </a:xfrm>
        </p:spPr>
        <p:txBody>
          <a:bodyPr/>
          <a:lstStyle/>
          <a:p>
            <a:r>
              <a:rPr lang="en-US" kern="0" dirty="0">
                <a:cs typeface="Calibri" panose="020F0502020204030204" pitchFamily="34" charset="0"/>
              </a:rPr>
              <a:t>Feagan BG, et al. </a:t>
            </a:r>
            <a:r>
              <a:rPr lang="en-US" i="1" kern="0" dirty="0">
                <a:cs typeface="Calibri" panose="020F0502020204030204" pitchFamily="34" charset="0"/>
              </a:rPr>
              <a:t>N Engl J Med. </a:t>
            </a:r>
            <a:r>
              <a:rPr lang="en-US" kern="0" dirty="0">
                <a:cs typeface="Calibri" panose="020F0502020204030204" pitchFamily="34" charset="0"/>
              </a:rPr>
              <a:t>2016;375:1946-1960. </a:t>
            </a:r>
          </a:p>
        </p:txBody>
      </p:sp>
    </p:spTree>
    <p:extLst>
      <p:ext uri="{BB962C8B-B14F-4D97-AF65-F5344CB8AC3E}">
        <p14:creationId xmlns:p14="http://schemas.microsoft.com/office/powerpoint/2010/main" val="46278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4B71-82EA-984E-A8B2-9F53BE7AA526}"/>
              </a:ext>
            </a:extLst>
          </p:cNvPr>
          <p:cNvSpPr>
            <a:spLocks noGrp="1"/>
          </p:cNvSpPr>
          <p:nvPr>
            <p:ph type="title"/>
          </p:nvPr>
        </p:nvSpPr>
        <p:spPr>
          <a:xfrm>
            <a:off x="312234" y="224280"/>
            <a:ext cx="8530684" cy="458587"/>
          </a:xfrm>
        </p:spPr>
        <p:txBody>
          <a:bodyPr/>
          <a:lstStyle/>
          <a:p>
            <a:r>
              <a:rPr lang="en-US" sz="2800" dirty="0"/>
              <a:t>Ustekinumab: Maintenance in CD</a:t>
            </a:r>
          </a:p>
        </p:txBody>
      </p:sp>
      <p:graphicFrame>
        <p:nvGraphicFramePr>
          <p:cNvPr id="7" name="Chart 6">
            <a:extLst>
              <a:ext uri="{FF2B5EF4-FFF2-40B4-BE49-F238E27FC236}">
                <a16:creationId xmlns:a16="http://schemas.microsoft.com/office/drawing/2014/main" id="{76A10B9B-6198-D347-A41E-856D71E3B90A}"/>
              </a:ext>
            </a:extLst>
          </p:cNvPr>
          <p:cNvGraphicFramePr/>
          <p:nvPr>
            <p:extLst>
              <p:ext uri="{D42A27DB-BD31-4B8C-83A1-F6EECF244321}">
                <p14:modId xmlns:p14="http://schemas.microsoft.com/office/powerpoint/2010/main" val="4101747279"/>
              </p:ext>
            </p:extLst>
          </p:nvPr>
        </p:nvGraphicFramePr>
        <p:xfrm>
          <a:off x="1494923" y="1123180"/>
          <a:ext cx="6448507" cy="360787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97FC2E7-FB7F-F54A-9801-410BBC6F226A}"/>
              </a:ext>
            </a:extLst>
          </p:cNvPr>
          <p:cNvSpPr txBox="1"/>
          <p:nvPr/>
        </p:nvSpPr>
        <p:spPr>
          <a:xfrm rot="16200000">
            <a:off x="630968" y="2768820"/>
            <a:ext cx="1467799" cy="338554"/>
          </a:xfrm>
          <a:prstGeom prst="rect">
            <a:avLst/>
          </a:prstGeom>
          <a:noFill/>
        </p:spPr>
        <p:txBody>
          <a:bodyPr wrap="square" rtlCol="0">
            <a:spAutoFit/>
          </a:bodyPr>
          <a:lstStyle/>
          <a:p>
            <a:pPr algn="ctr"/>
            <a:r>
              <a:rPr lang="en-US" sz="1600" dirty="0"/>
              <a:t>Patients (%)</a:t>
            </a:r>
          </a:p>
        </p:txBody>
      </p:sp>
      <p:sp>
        <p:nvSpPr>
          <p:cNvPr id="11" name="TextBox 10">
            <a:extLst>
              <a:ext uri="{FF2B5EF4-FFF2-40B4-BE49-F238E27FC236}">
                <a16:creationId xmlns:a16="http://schemas.microsoft.com/office/drawing/2014/main" id="{E582A3A4-BC4D-ED43-8359-2DF8AE3350CD}"/>
              </a:ext>
            </a:extLst>
          </p:cNvPr>
          <p:cNvSpPr txBox="1"/>
          <p:nvPr/>
        </p:nvSpPr>
        <p:spPr>
          <a:xfrm>
            <a:off x="2055458" y="1871624"/>
            <a:ext cx="999744" cy="307777"/>
          </a:xfrm>
          <a:prstGeom prst="rect">
            <a:avLst/>
          </a:prstGeom>
          <a:noFill/>
        </p:spPr>
        <p:txBody>
          <a:bodyPr wrap="square" rtlCol="0">
            <a:spAutoFit/>
          </a:bodyPr>
          <a:lstStyle/>
          <a:p>
            <a:pPr algn="ctr"/>
            <a:r>
              <a:rPr lang="en-US" sz="1400" i="1" dirty="0"/>
              <a:t>p</a:t>
            </a:r>
            <a:r>
              <a:rPr lang="en-US" sz="1400" dirty="0"/>
              <a:t> = .005</a:t>
            </a:r>
          </a:p>
        </p:txBody>
      </p:sp>
      <p:sp>
        <p:nvSpPr>
          <p:cNvPr id="12" name="TextBox 11">
            <a:extLst>
              <a:ext uri="{FF2B5EF4-FFF2-40B4-BE49-F238E27FC236}">
                <a16:creationId xmlns:a16="http://schemas.microsoft.com/office/drawing/2014/main" id="{9273C79D-A915-6C4F-851C-6DFF836567BC}"/>
              </a:ext>
            </a:extLst>
          </p:cNvPr>
          <p:cNvSpPr txBox="1"/>
          <p:nvPr/>
        </p:nvSpPr>
        <p:spPr>
          <a:xfrm>
            <a:off x="3617227" y="1865528"/>
            <a:ext cx="999744" cy="307777"/>
          </a:xfrm>
          <a:prstGeom prst="rect">
            <a:avLst/>
          </a:prstGeom>
          <a:noFill/>
        </p:spPr>
        <p:txBody>
          <a:bodyPr wrap="square" rtlCol="0">
            <a:spAutoFit/>
          </a:bodyPr>
          <a:lstStyle/>
          <a:p>
            <a:pPr algn="ctr"/>
            <a:r>
              <a:rPr lang="en-US" sz="1400" i="1" dirty="0"/>
              <a:t>p</a:t>
            </a:r>
            <a:r>
              <a:rPr lang="en-US" sz="1400" dirty="0"/>
              <a:t> = .02</a:t>
            </a:r>
          </a:p>
        </p:txBody>
      </p:sp>
      <p:sp>
        <p:nvSpPr>
          <p:cNvPr id="13" name="TextBox 12">
            <a:extLst>
              <a:ext uri="{FF2B5EF4-FFF2-40B4-BE49-F238E27FC236}">
                <a16:creationId xmlns:a16="http://schemas.microsoft.com/office/drawing/2014/main" id="{C8975523-F55B-8546-AD5B-288E493A5AC4}"/>
              </a:ext>
            </a:extLst>
          </p:cNvPr>
          <p:cNvSpPr txBox="1"/>
          <p:nvPr/>
        </p:nvSpPr>
        <p:spPr>
          <a:xfrm>
            <a:off x="5079875" y="1871624"/>
            <a:ext cx="999744" cy="307777"/>
          </a:xfrm>
          <a:prstGeom prst="rect">
            <a:avLst/>
          </a:prstGeom>
          <a:noFill/>
        </p:spPr>
        <p:txBody>
          <a:bodyPr wrap="square" rtlCol="0">
            <a:spAutoFit/>
          </a:bodyPr>
          <a:lstStyle/>
          <a:p>
            <a:pPr algn="ctr"/>
            <a:r>
              <a:rPr lang="en-US" sz="1400" i="1" dirty="0"/>
              <a:t>p</a:t>
            </a:r>
            <a:r>
              <a:rPr lang="en-US" sz="1400" dirty="0"/>
              <a:t> = .007</a:t>
            </a:r>
          </a:p>
        </p:txBody>
      </p:sp>
      <p:cxnSp>
        <p:nvCxnSpPr>
          <p:cNvPr id="14" name="Straight Connector 13">
            <a:extLst>
              <a:ext uri="{FF2B5EF4-FFF2-40B4-BE49-F238E27FC236}">
                <a16:creationId xmlns:a16="http://schemas.microsoft.com/office/drawing/2014/main" id="{1033DCB8-5DA7-4D4A-B54A-4CD4B3E001E5}"/>
              </a:ext>
            </a:extLst>
          </p:cNvPr>
          <p:cNvCxnSpPr>
            <a:cxnSpLocks/>
          </p:cNvCxnSpPr>
          <p:nvPr/>
        </p:nvCxnSpPr>
        <p:spPr>
          <a:xfrm>
            <a:off x="2348732" y="2160368"/>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51D20C1-2321-6F4D-A9CC-5D5EDACE6D4F}"/>
              </a:ext>
            </a:extLst>
          </p:cNvPr>
          <p:cNvCxnSpPr>
            <a:cxnSpLocks/>
          </p:cNvCxnSpPr>
          <p:nvPr/>
        </p:nvCxnSpPr>
        <p:spPr>
          <a:xfrm>
            <a:off x="2750858" y="2162868"/>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D286C74-E027-DA40-B691-30B3ECAE23F8}"/>
              </a:ext>
            </a:extLst>
          </p:cNvPr>
          <p:cNvCxnSpPr/>
          <p:nvPr/>
        </p:nvCxnSpPr>
        <p:spPr>
          <a:xfrm>
            <a:off x="2345449" y="2165356"/>
            <a:ext cx="4142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E47AB2D-6F74-824D-9E41-80199AF6ECE1}"/>
              </a:ext>
            </a:extLst>
          </p:cNvPr>
          <p:cNvCxnSpPr>
            <a:cxnSpLocks/>
          </p:cNvCxnSpPr>
          <p:nvPr/>
        </p:nvCxnSpPr>
        <p:spPr>
          <a:xfrm>
            <a:off x="3909576" y="2155380"/>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09B2739-0DA0-E140-9592-D582CEF65A58}"/>
              </a:ext>
            </a:extLst>
          </p:cNvPr>
          <p:cNvCxnSpPr>
            <a:cxnSpLocks/>
          </p:cNvCxnSpPr>
          <p:nvPr/>
        </p:nvCxnSpPr>
        <p:spPr>
          <a:xfrm>
            <a:off x="4311702" y="2157880"/>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82E4787-45E5-194B-9CB5-D5BF9F65F97F}"/>
              </a:ext>
            </a:extLst>
          </p:cNvPr>
          <p:cNvCxnSpPr/>
          <p:nvPr/>
        </p:nvCxnSpPr>
        <p:spPr>
          <a:xfrm>
            <a:off x="3906293" y="2160368"/>
            <a:ext cx="4142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DB58B1C-AA11-9F42-ACAB-77DB259172B0}"/>
              </a:ext>
            </a:extLst>
          </p:cNvPr>
          <p:cNvCxnSpPr>
            <a:cxnSpLocks/>
          </p:cNvCxnSpPr>
          <p:nvPr/>
        </p:nvCxnSpPr>
        <p:spPr>
          <a:xfrm>
            <a:off x="5370022" y="2143762"/>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E45EA19-4F8A-134F-82BB-BD645100A3FD}"/>
              </a:ext>
            </a:extLst>
          </p:cNvPr>
          <p:cNvCxnSpPr>
            <a:cxnSpLocks/>
          </p:cNvCxnSpPr>
          <p:nvPr/>
        </p:nvCxnSpPr>
        <p:spPr>
          <a:xfrm>
            <a:off x="5772148" y="2146262"/>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DE109C3-436A-B448-8716-0DDD6AA779ED}"/>
              </a:ext>
            </a:extLst>
          </p:cNvPr>
          <p:cNvCxnSpPr/>
          <p:nvPr/>
        </p:nvCxnSpPr>
        <p:spPr>
          <a:xfrm>
            <a:off x="5366739" y="2148750"/>
            <a:ext cx="4142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DA1D3A95-3D92-6140-9907-19C0DAC3FD1C}"/>
              </a:ext>
            </a:extLst>
          </p:cNvPr>
          <p:cNvSpPr txBox="1"/>
          <p:nvPr/>
        </p:nvSpPr>
        <p:spPr>
          <a:xfrm>
            <a:off x="2136067" y="3037091"/>
            <a:ext cx="559904" cy="292388"/>
          </a:xfrm>
          <a:prstGeom prst="rect">
            <a:avLst/>
          </a:prstGeom>
          <a:noFill/>
        </p:spPr>
        <p:txBody>
          <a:bodyPr wrap="square" rtlCol="0">
            <a:spAutoFit/>
          </a:bodyPr>
          <a:lstStyle/>
          <a:p>
            <a:pPr algn="ctr"/>
            <a:r>
              <a:rPr lang="en-US" sz="1300" dirty="0"/>
              <a:t>35.9</a:t>
            </a:r>
          </a:p>
        </p:txBody>
      </p:sp>
      <p:sp>
        <p:nvSpPr>
          <p:cNvPr id="24" name="TextBox 23">
            <a:extLst>
              <a:ext uri="{FF2B5EF4-FFF2-40B4-BE49-F238E27FC236}">
                <a16:creationId xmlns:a16="http://schemas.microsoft.com/office/drawing/2014/main" id="{D9BBD44D-5D4B-1F44-BE5A-173087AA270A}"/>
              </a:ext>
            </a:extLst>
          </p:cNvPr>
          <p:cNvSpPr txBox="1"/>
          <p:nvPr/>
        </p:nvSpPr>
        <p:spPr>
          <a:xfrm>
            <a:off x="2561347" y="2553139"/>
            <a:ext cx="559904" cy="292388"/>
          </a:xfrm>
          <a:prstGeom prst="rect">
            <a:avLst/>
          </a:prstGeom>
          <a:noFill/>
        </p:spPr>
        <p:txBody>
          <a:bodyPr wrap="square" rtlCol="0">
            <a:spAutoFit/>
          </a:bodyPr>
          <a:lstStyle/>
          <a:p>
            <a:pPr algn="ctr"/>
            <a:r>
              <a:rPr lang="en-US" sz="1300" dirty="0"/>
              <a:t>53.1</a:t>
            </a:r>
          </a:p>
        </p:txBody>
      </p:sp>
      <p:sp>
        <p:nvSpPr>
          <p:cNvPr id="25" name="TextBox 24">
            <a:extLst>
              <a:ext uri="{FF2B5EF4-FFF2-40B4-BE49-F238E27FC236}">
                <a16:creationId xmlns:a16="http://schemas.microsoft.com/office/drawing/2014/main" id="{A1AF231E-DA89-9548-AFCB-563FDD83A9CC}"/>
              </a:ext>
            </a:extLst>
          </p:cNvPr>
          <p:cNvSpPr txBox="1"/>
          <p:nvPr/>
        </p:nvSpPr>
        <p:spPr>
          <a:xfrm>
            <a:off x="3601387" y="2826487"/>
            <a:ext cx="559904" cy="292388"/>
          </a:xfrm>
          <a:prstGeom prst="rect">
            <a:avLst/>
          </a:prstGeom>
          <a:noFill/>
        </p:spPr>
        <p:txBody>
          <a:bodyPr wrap="square" rtlCol="0">
            <a:spAutoFit/>
          </a:bodyPr>
          <a:lstStyle/>
          <a:p>
            <a:pPr algn="ctr"/>
            <a:r>
              <a:rPr lang="en-US" sz="1300" dirty="0"/>
              <a:t>44.3</a:t>
            </a:r>
          </a:p>
        </p:txBody>
      </p:sp>
      <p:sp>
        <p:nvSpPr>
          <p:cNvPr id="26" name="TextBox 25">
            <a:extLst>
              <a:ext uri="{FF2B5EF4-FFF2-40B4-BE49-F238E27FC236}">
                <a16:creationId xmlns:a16="http://schemas.microsoft.com/office/drawing/2014/main" id="{2E92A275-17D5-3E43-8CB6-76F97885C8BB}"/>
              </a:ext>
            </a:extLst>
          </p:cNvPr>
          <p:cNvSpPr txBox="1"/>
          <p:nvPr/>
        </p:nvSpPr>
        <p:spPr>
          <a:xfrm>
            <a:off x="4026667" y="2392230"/>
            <a:ext cx="559904" cy="292388"/>
          </a:xfrm>
          <a:prstGeom prst="rect">
            <a:avLst/>
          </a:prstGeom>
          <a:noFill/>
        </p:spPr>
        <p:txBody>
          <a:bodyPr wrap="square" rtlCol="0">
            <a:spAutoFit/>
          </a:bodyPr>
          <a:lstStyle/>
          <a:p>
            <a:pPr algn="ctr"/>
            <a:r>
              <a:rPr lang="en-US" sz="1300" dirty="0"/>
              <a:t>59.4</a:t>
            </a:r>
          </a:p>
        </p:txBody>
      </p:sp>
      <p:sp>
        <p:nvSpPr>
          <p:cNvPr id="27" name="TextBox 26">
            <a:extLst>
              <a:ext uri="{FF2B5EF4-FFF2-40B4-BE49-F238E27FC236}">
                <a16:creationId xmlns:a16="http://schemas.microsoft.com/office/drawing/2014/main" id="{502AAF4E-CDEF-2846-A32D-ACA0F7561A8B}"/>
              </a:ext>
            </a:extLst>
          </p:cNvPr>
          <p:cNvSpPr txBox="1"/>
          <p:nvPr/>
        </p:nvSpPr>
        <p:spPr>
          <a:xfrm>
            <a:off x="5049475" y="2744703"/>
            <a:ext cx="559904" cy="292388"/>
          </a:xfrm>
          <a:prstGeom prst="rect">
            <a:avLst/>
          </a:prstGeom>
          <a:noFill/>
        </p:spPr>
        <p:txBody>
          <a:bodyPr wrap="square" rtlCol="0">
            <a:spAutoFit/>
          </a:bodyPr>
          <a:lstStyle/>
          <a:p>
            <a:pPr algn="ctr"/>
            <a:r>
              <a:rPr lang="en-US" sz="1300" dirty="0"/>
              <a:t>45.6</a:t>
            </a:r>
          </a:p>
        </p:txBody>
      </p:sp>
      <p:sp>
        <p:nvSpPr>
          <p:cNvPr id="28" name="TextBox 27">
            <a:extLst>
              <a:ext uri="{FF2B5EF4-FFF2-40B4-BE49-F238E27FC236}">
                <a16:creationId xmlns:a16="http://schemas.microsoft.com/office/drawing/2014/main" id="{930E1311-2616-7F4E-B114-BC82134F2D08}"/>
              </a:ext>
            </a:extLst>
          </p:cNvPr>
          <p:cNvSpPr txBox="1"/>
          <p:nvPr/>
        </p:nvSpPr>
        <p:spPr>
          <a:xfrm>
            <a:off x="5494633" y="2220995"/>
            <a:ext cx="559904" cy="292388"/>
          </a:xfrm>
          <a:prstGeom prst="rect">
            <a:avLst/>
          </a:prstGeom>
          <a:noFill/>
        </p:spPr>
        <p:txBody>
          <a:bodyPr wrap="square" rtlCol="0">
            <a:spAutoFit/>
          </a:bodyPr>
          <a:lstStyle/>
          <a:p>
            <a:pPr algn="ctr"/>
            <a:r>
              <a:rPr lang="en-US" sz="1300" dirty="0"/>
              <a:t>66.7</a:t>
            </a:r>
          </a:p>
        </p:txBody>
      </p:sp>
      <p:sp>
        <p:nvSpPr>
          <p:cNvPr id="29" name="TextBox 28">
            <a:extLst>
              <a:ext uri="{FF2B5EF4-FFF2-40B4-BE49-F238E27FC236}">
                <a16:creationId xmlns:a16="http://schemas.microsoft.com/office/drawing/2014/main" id="{B3283314-CCAA-E34A-9AFE-2A7B776ABAC6}"/>
              </a:ext>
            </a:extLst>
          </p:cNvPr>
          <p:cNvSpPr txBox="1"/>
          <p:nvPr/>
        </p:nvSpPr>
        <p:spPr>
          <a:xfrm>
            <a:off x="6520540" y="3186405"/>
            <a:ext cx="559904" cy="292388"/>
          </a:xfrm>
          <a:prstGeom prst="rect">
            <a:avLst/>
          </a:prstGeom>
          <a:noFill/>
        </p:spPr>
        <p:txBody>
          <a:bodyPr wrap="square" rtlCol="0">
            <a:spAutoFit/>
          </a:bodyPr>
          <a:lstStyle/>
          <a:p>
            <a:pPr algn="ctr"/>
            <a:r>
              <a:rPr lang="en-US" sz="1300" dirty="0"/>
              <a:t>29.8</a:t>
            </a:r>
          </a:p>
        </p:txBody>
      </p:sp>
      <p:sp>
        <p:nvSpPr>
          <p:cNvPr id="30" name="TextBox 29">
            <a:extLst>
              <a:ext uri="{FF2B5EF4-FFF2-40B4-BE49-F238E27FC236}">
                <a16:creationId xmlns:a16="http://schemas.microsoft.com/office/drawing/2014/main" id="{BD08F224-4853-F84D-AFB8-4217DCD83419}"/>
              </a:ext>
            </a:extLst>
          </p:cNvPr>
          <p:cNvSpPr txBox="1"/>
          <p:nvPr/>
        </p:nvSpPr>
        <p:spPr>
          <a:xfrm>
            <a:off x="6965698" y="2742209"/>
            <a:ext cx="559904" cy="292388"/>
          </a:xfrm>
          <a:prstGeom prst="rect">
            <a:avLst/>
          </a:prstGeom>
          <a:noFill/>
        </p:spPr>
        <p:txBody>
          <a:bodyPr wrap="square" rtlCol="0">
            <a:spAutoFit/>
          </a:bodyPr>
          <a:lstStyle/>
          <a:p>
            <a:pPr algn="ctr"/>
            <a:r>
              <a:rPr lang="en-US" sz="1300" dirty="0"/>
              <a:t>46.9</a:t>
            </a:r>
          </a:p>
        </p:txBody>
      </p:sp>
      <p:sp>
        <p:nvSpPr>
          <p:cNvPr id="31" name="TextBox 30">
            <a:extLst>
              <a:ext uri="{FF2B5EF4-FFF2-40B4-BE49-F238E27FC236}">
                <a16:creationId xmlns:a16="http://schemas.microsoft.com/office/drawing/2014/main" id="{489478B0-E69D-8445-8AD5-6B2F138B8DC0}"/>
              </a:ext>
            </a:extLst>
          </p:cNvPr>
          <p:cNvSpPr txBox="1"/>
          <p:nvPr/>
        </p:nvSpPr>
        <p:spPr>
          <a:xfrm>
            <a:off x="6534303" y="1855061"/>
            <a:ext cx="999744" cy="307777"/>
          </a:xfrm>
          <a:prstGeom prst="rect">
            <a:avLst/>
          </a:prstGeom>
          <a:noFill/>
        </p:spPr>
        <p:txBody>
          <a:bodyPr wrap="square" rtlCol="0">
            <a:spAutoFit/>
          </a:bodyPr>
          <a:lstStyle/>
          <a:p>
            <a:pPr algn="ctr"/>
            <a:r>
              <a:rPr lang="en-US" sz="1400" i="1" dirty="0"/>
              <a:t>p</a:t>
            </a:r>
            <a:r>
              <a:rPr lang="en-US" sz="1400" dirty="0"/>
              <a:t> = .004</a:t>
            </a:r>
          </a:p>
        </p:txBody>
      </p:sp>
      <p:cxnSp>
        <p:nvCxnSpPr>
          <p:cNvPr id="32" name="Straight Connector 31">
            <a:extLst>
              <a:ext uri="{FF2B5EF4-FFF2-40B4-BE49-F238E27FC236}">
                <a16:creationId xmlns:a16="http://schemas.microsoft.com/office/drawing/2014/main" id="{126E88EC-39DE-744B-9E2C-DE1764D97CFB}"/>
              </a:ext>
            </a:extLst>
          </p:cNvPr>
          <p:cNvCxnSpPr>
            <a:cxnSpLocks/>
          </p:cNvCxnSpPr>
          <p:nvPr/>
        </p:nvCxnSpPr>
        <p:spPr>
          <a:xfrm>
            <a:off x="6824450" y="2127199"/>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C9F25B3-26BF-D04D-88E3-B1EDC9B649F1}"/>
              </a:ext>
            </a:extLst>
          </p:cNvPr>
          <p:cNvCxnSpPr>
            <a:cxnSpLocks/>
          </p:cNvCxnSpPr>
          <p:nvPr/>
        </p:nvCxnSpPr>
        <p:spPr>
          <a:xfrm>
            <a:off x="7226576" y="2129699"/>
            <a:ext cx="0" cy="97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4BBF222-ABAD-0B43-8125-5689D56750B1}"/>
              </a:ext>
            </a:extLst>
          </p:cNvPr>
          <p:cNvCxnSpPr/>
          <p:nvPr/>
        </p:nvCxnSpPr>
        <p:spPr>
          <a:xfrm>
            <a:off x="6821167" y="2132187"/>
            <a:ext cx="4142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B87B2B0-A3F3-EB4E-B8C0-DC18326A6996}"/>
              </a:ext>
            </a:extLst>
          </p:cNvPr>
          <p:cNvSpPr txBox="1"/>
          <p:nvPr/>
        </p:nvSpPr>
        <p:spPr>
          <a:xfrm>
            <a:off x="1876095" y="4228232"/>
            <a:ext cx="6303846" cy="830997"/>
          </a:xfrm>
          <a:prstGeom prst="rect">
            <a:avLst/>
          </a:prstGeom>
          <a:noFill/>
        </p:spPr>
        <p:txBody>
          <a:bodyPr wrap="square" rtlCol="0">
            <a:spAutoFit/>
          </a:bodyPr>
          <a:lstStyle/>
          <a:p>
            <a:r>
              <a:rPr lang="en-US" sz="1200" dirty="0"/>
              <a:t> N = 131    128                   131    128                   79      78                    131   128</a:t>
            </a:r>
          </a:p>
          <a:p>
            <a:r>
              <a:rPr lang="en-US" sz="1200" dirty="0"/>
              <a:t>Clinical Remission 	     Clinical Response   Remission Among       Durable Clinical</a:t>
            </a:r>
          </a:p>
          <a:p>
            <a:r>
              <a:rPr lang="en-US" sz="1200" dirty="0"/>
              <a:t>                      				    Those in Remission         Remission</a:t>
            </a:r>
          </a:p>
          <a:p>
            <a:r>
              <a:rPr lang="en-US" sz="1200" dirty="0"/>
              <a:t>                                                                    at IM-UNITI Week 0</a:t>
            </a:r>
          </a:p>
        </p:txBody>
      </p:sp>
      <p:cxnSp>
        <p:nvCxnSpPr>
          <p:cNvPr id="37" name="Straight Connector 36">
            <a:extLst>
              <a:ext uri="{FF2B5EF4-FFF2-40B4-BE49-F238E27FC236}">
                <a16:creationId xmlns:a16="http://schemas.microsoft.com/office/drawing/2014/main" id="{4DA8EB6F-D121-AD4F-9827-D7487CAFA2A9}"/>
              </a:ext>
            </a:extLst>
          </p:cNvPr>
          <p:cNvCxnSpPr/>
          <p:nvPr/>
        </p:nvCxnSpPr>
        <p:spPr>
          <a:xfrm>
            <a:off x="1884887" y="4246680"/>
            <a:ext cx="572913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BF8DB0F2-F2ED-9C40-8964-1DBBD30BCE89}"/>
              </a:ext>
            </a:extLst>
          </p:cNvPr>
          <p:cNvSpPr>
            <a:spLocks noGrp="1"/>
          </p:cNvSpPr>
          <p:nvPr>
            <p:ph idx="1"/>
          </p:nvPr>
        </p:nvSpPr>
        <p:spPr>
          <a:xfrm>
            <a:off x="3693193" y="1075571"/>
            <a:ext cx="2036499" cy="305474"/>
          </a:xfrm>
          <a:solidFill>
            <a:schemeClr val="accent2">
              <a:lumMod val="40000"/>
              <a:lumOff val="60000"/>
            </a:schemeClr>
          </a:solidFill>
        </p:spPr>
        <p:txBody>
          <a:bodyPr/>
          <a:lstStyle/>
          <a:p>
            <a:pPr marL="0" indent="0" algn="ctr">
              <a:buNone/>
            </a:pPr>
            <a:r>
              <a:rPr lang="en-US" sz="1600" dirty="0"/>
              <a:t>IM-UNITI Week 52</a:t>
            </a:r>
          </a:p>
        </p:txBody>
      </p:sp>
      <p:sp>
        <p:nvSpPr>
          <p:cNvPr id="4" name="Text Placeholder 3">
            <a:extLst>
              <a:ext uri="{FF2B5EF4-FFF2-40B4-BE49-F238E27FC236}">
                <a16:creationId xmlns:a16="http://schemas.microsoft.com/office/drawing/2014/main" id="{13A31A8B-7464-3E46-8424-A0D534911BBE}"/>
              </a:ext>
            </a:extLst>
          </p:cNvPr>
          <p:cNvSpPr>
            <a:spLocks noGrp="1"/>
          </p:cNvSpPr>
          <p:nvPr>
            <p:ph type="body" sz="quarter" idx="10"/>
          </p:nvPr>
        </p:nvSpPr>
        <p:spPr>
          <a:xfrm>
            <a:off x="0" y="4828029"/>
            <a:ext cx="9144000" cy="315471"/>
          </a:xfrm>
        </p:spPr>
        <p:txBody>
          <a:bodyPr/>
          <a:lstStyle/>
          <a:p>
            <a:r>
              <a:rPr lang="en-US" dirty="0"/>
              <a:t>Feagan BG, et al. </a:t>
            </a:r>
            <a:r>
              <a:rPr lang="en-US" i="1" dirty="0"/>
              <a:t>N Engl J Med. </a:t>
            </a:r>
            <a:r>
              <a:rPr lang="en-US" dirty="0"/>
              <a:t>2016;375:1946-1960.</a:t>
            </a:r>
          </a:p>
        </p:txBody>
      </p:sp>
    </p:spTree>
    <p:extLst>
      <p:ext uri="{BB962C8B-B14F-4D97-AF65-F5344CB8AC3E}">
        <p14:creationId xmlns:p14="http://schemas.microsoft.com/office/powerpoint/2010/main" val="59158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97">
            <a:extLst>
              <a:ext uri="{FF2B5EF4-FFF2-40B4-BE49-F238E27FC236}">
                <a16:creationId xmlns:a16="http://schemas.microsoft.com/office/drawing/2014/main" id="{3EFDEBC5-95B2-7A4B-B09A-31F382E36EC7}"/>
              </a:ext>
            </a:extLst>
          </p:cNvPr>
          <p:cNvSpPr txBox="1"/>
          <p:nvPr/>
        </p:nvSpPr>
        <p:spPr>
          <a:xfrm>
            <a:off x="5960502" y="673011"/>
            <a:ext cx="3562738" cy="276999"/>
          </a:xfrm>
          <a:prstGeom prst="rect">
            <a:avLst/>
          </a:prstGeom>
          <a:noFill/>
        </p:spPr>
        <p:txBody>
          <a:bodyPr wrap="square" lIns="0" rIns="0" rtlCol="0">
            <a:spAutoFit/>
          </a:bodyPr>
          <a:lstStyle/>
          <a:p>
            <a:pPr algn="ctr" defTabSz="685800" fontAlgn="base">
              <a:spcBef>
                <a:spcPct val="0"/>
              </a:spcBef>
              <a:spcAft>
                <a:spcPct val="0"/>
              </a:spcAft>
            </a:pPr>
            <a:r>
              <a:rPr lang="en-US" altLang="ko-KR" sz="1200" dirty="0">
                <a:ea typeface="ＭＳ Ｐゴシック" charset="0"/>
              </a:rPr>
              <a:t>Cumulative Drug Survival Rates</a:t>
            </a:r>
            <a:endParaRPr lang="ko-KR" altLang="en-US" sz="1200" dirty="0"/>
          </a:p>
        </p:txBody>
      </p:sp>
      <p:sp>
        <p:nvSpPr>
          <p:cNvPr id="74" name="TextBox 73">
            <a:extLst>
              <a:ext uri="{FF2B5EF4-FFF2-40B4-BE49-F238E27FC236}">
                <a16:creationId xmlns:a16="http://schemas.microsoft.com/office/drawing/2014/main" id="{2DD1D561-023D-F04F-9313-3295CD5311AB}"/>
              </a:ext>
            </a:extLst>
          </p:cNvPr>
          <p:cNvSpPr txBox="1"/>
          <p:nvPr/>
        </p:nvSpPr>
        <p:spPr>
          <a:xfrm>
            <a:off x="5670084" y="1130288"/>
            <a:ext cx="2798499" cy="523220"/>
          </a:xfrm>
          <a:prstGeom prst="rect">
            <a:avLst/>
          </a:prstGeom>
          <a:solidFill>
            <a:schemeClr val="accent1">
              <a:lumMod val="20000"/>
              <a:lumOff val="80000"/>
            </a:schemeClr>
          </a:solidFill>
        </p:spPr>
        <p:txBody>
          <a:bodyPr wrap="square" lIns="0" rIns="0" rtlCol="0">
            <a:spAutoFit/>
          </a:bodyPr>
          <a:lstStyle/>
          <a:p>
            <a:pPr algn="ctr" defTabSz="685800" fontAlgn="base">
              <a:spcBef>
                <a:spcPct val="0"/>
              </a:spcBef>
              <a:spcAft>
                <a:spcPct val="0"/>
              </a:spcAft>
            </a:pPr>
            <a:r>
              <a:rPr lang="en-US" altLang="ko-KR" sz="1400" b="1" dirty="0">
                <a:ea typeface="ＭＳ Ｐゴシック" charset="0"/>
              </a:rPr>
              <a:t>Biochemical Remission</a:t>
            </a:r>
          </a:p>
          <a:p>
            <a:pPr algn="ctr" defTabSz="685800" fontAlgn="base">
              <a:spcBef>
                <a:spcPct val="0"/>
              </a:spcBef>
              <a:spcAft>
                <a:spcPct val="0"/>
              </a:spcAft>
            </a:pPr>
            <a:r>
              <a:rPr lang="en-US" sz="1400" dirty="0"/>
              <a:t>CRP ≤5 mg/L , FCP ≤250 µg/g</a:t>
            </a:r>
            <a:endParaRPr lang="ko-KR" altLang="en-US" sz="1400" b="1" dirty="0"/>
          </a:p>
        </p:txBody>
      </p:sp>
      <p:sp>
        <p:nvSpPr>
          <p:cNvPr id="104" name="TextBox 103">
            <a:extLst>
              <a:ext uri="{FF2B5EF4-FFF2-40B4-BE49-F238E27FC236}">
                <a16:creationId xmlns:a16="http://schemas.microsoft.com/office/drawing/2014/main" id="{226A9B59-1376-4F47-86A9-9CF1EE6BC732}"/>
              </a:ext>
            </a:extLst>
          </p:cNvPr>
          <p:cNvSpPr txBox="1"/>
          <p:nvPr/>
        </p:nvSpPr>
        <p:spPr>
          <a:xfrm rot="16200000">
            <a:off x="-841634" y="2862179"/>
            <a:ext cx="2435609" cy="353943"/>
          </a:xfrm>
          <a:prstGeom prst="rect">
            <a:avLst/>
          </a:prstGeom>
          <a:solidFill>
            <a:schemeClr val="bg1"/>
          </a:solidFill>
        </p:spPr>
        <p:txBody>
          <a:bodyPr wrap="square" lIns="0" rIns="0" bIns="91440" rtlCol="0">
            <a:spAutoFit/>
          </a:bodyPr>
          <a:lstStyle/>
          <a:p>
            <a:pPr algn="ctr" defTabSz="685800" fontAlgn="base">
              <a:spcBef>
                <a:spcPct val="0"/>
              </a:spcBef>
              <a:spcAft>
                <a:spcPct val="0"/>
              </a:spcAft>
            </a:pPr>
            <a:r>
              <a:rPr lang="en-US" altLang="ko-KR" sz="1400" dirty="0">
                <a:ea typeface="ＭＳ Ｐゴシック" charset="0"/>
              </a:rPr>
              <a:t>Proportion of Patients (%)</a:t>
            </a:r>
            <a:endParaRPr lang="ko-KR" altLang="en-US" sz="1400" dirty="0"/>
          </a:p>
        </p:txBody>
      </p:sp>
      <p:sp>
        <p:nvSpPr>
          <p:cNvPr id="119" name="TextBox 118">
            <a:extLst>
              <a:ext uri="{FF2B5EF4-FFF2-40B4-BE49-F238E27FC236}">
                <a16:creationId xmlns:a16="http://schemas.microsoft.com/office/drawing/2014/main" id="{664372C6-18A2-5046-A0B0-9F3334E837A4}"/>
              </a:ext>
            </a:extLst>
          </p:cNvPr>
          <p:cNvSpPr txBox="1"/>
          <p:nvPr/>
        </p:nvSpPr>
        <p:spPr>
          <a:xfrm>
            <a:off x="5598955" y="3042190"/>
            <a:ext cx="271639"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18</a:t>
            </a:r>
            <a:endParaRPr lang="ko-KR" altLang="en-US" sz="1000" dirty="0"/>
          </a:p>
        </p:txBody>
      </p:sp>
      <p:sp>
        <p:nvSpPr>
          <p:cNvPr id="120" name="TextBox 119">
            <a:extLst>
              <a:ext uri="{FF2B5EF4-FFF2-40B4-BE49-F238E27FC236}">
                <a16:creationId xmlns:a16="http://schemas.microsoft.com/office/drawing/2014/main" id="{833A5DDC-9367-3547-90F8-629B385207DE}"/>
              </a:ext>
            </a:extLst>
          </p:cNvPr>
          <p:cNvSpPr txBox="1"/>
          <p:nvPr/>
        </p:nvSpPr>
        <p:spPr>
          <a:xfrm>
            <a:off x="5933846" y="2139828"/>
            <a:ext cx="271639"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33</a:t>
            </a:r>
            <a:endParaRPr lang="ko-KR" altLang="en-US" sz="1000" dirty="0"/>
          </a:p>
        </p:txBody>
      </p:sp>
      <p:sp>
        <p:nvSpPr>
          <p:cNvPr id="121" name="TextBox 120">
            <a:extLst>
              <a:ext uri="{FF2B5EF4-FFF2-40B4-BE49-F238E27FC236}">
                <a16:creationId xmlns:a16="http://schemas.microsoft.com/office/drawing/2014/main" id="{0D2978EC-92D1-C44D-92EF-03E192A9C296}"/>
              </a:ext>
            </a:extLst>
          </p:cNvPr>
          <p:cNvSpPr txBox="1"/>
          <p:nvPr/>
        </p:nvSpPr>
        <p:spPr>
          <a:xfrm>
            <a:off x="6756810" y="2868868"/>
            <a:ext cx="271639"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21</a:t>
            </a:r>
            <a:endParaRPr lang="ko-KR" altLang="en-US" sz="1000" dirty="0"/>
          </a:p>
        </p:txBody>
      </p:sp>
      <p:sp>
        <p:nvSpPr>
          <p:cNvPr id="122" name="TextBox 121">
            <a:extLst>
              <a:ext uri="{FF2B5EF4-FFF2-40B4-BE49-F238E27FC236}">
                <a16:creationId xmlns:a16="http://schemas.microsoft.com/office/drawing/2014/main" id="{43DC092B-1630-3E48-8FCB-6B489E9CAAB7}"/>
              </a:ext>
            </a:extLst>
          </p:cNvPr>
          <p:cNvSpPr txBox="1"/>
          <p:nvPr/>
        </p:nvSpPr>
        <p:spPr>
          <a:xfrm>
            <a:off x="7114122" y="2311548"/>
            <a:ext cx="236012"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30</a:t>
            </a:r>
            <a:endParaRPr lang="ko-KR" altLang="en-US" sz="1000" dirty="0"/>
          </a:p>
        </p:txBody>
      </p:sp>
      <p:sp>
        <p:nvSpPr>
          <p:cNvPr id="123" name="TextBox 122">
            <a:extLst>
              <a:ext uri="{FF2B5EF4-FFF2-40B4-BE49-F238E27FC236}">
                <a16:creationId xmlns:a16="http://schemas.microsoft.com/office/drawing/2014/main" id="{C5DE752A-CA39-6641-BCFD-B98BA75BE108}"/>
              </a:ext>
            </a:extLst>
          </p:cNvPr>
          <p:cNvSpPr txBox="1"/>
          <p:nvPr/>
        </p:nvSpPr>
        <p:spPr>
          <a:xfrm>
            <a:off x="7921444" y="2013198"/>
            <a:ext cx="236012"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19</a:t>
            </a:r>
            <a:endParaRPr lang="ko-KR" altLang="en-US" sz="1000" dirty="0"/>
          </a:p>
        </p:txBody>
      </p:sp>
      <p:sp>
        <p:nvSpPr>
          <p:cNvPr id="124" name="TextBox 123">
            <a:extLst>
              <a:ext uri="{FF2B5EF4-FFF2-40B4-BE49-F238E27FC236}">
                <a16:creationId xmlns:a16="http://schemas.microsoft.com/office/drawing/2014/main" id="{50522D63-3CE4-8C43-A198-EAE4BBA10303}"/>
              </a:ext>
            </a:extLst>
          </p:cNvPr>
          <p:cNvSpPr txBox="1"/>
          <p:nvPr/>
        </p:nvSpPr>
        <p:spPr>
          <a:xfrm>
            <a:off x="8271832" y="2990130"/>
            <a:ext cx="236012"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35</a:t>
            </a:r>
            <a:endParaRPr lang="ko-KR" altLang="en-US" sz="1000" dirty="0"/>
          </a:p>
        </p:txBody>
      </p:sp>
      <p:grpSp>
        <p:nvGrpSpPr>
          <p:cNvPr id="10" name="Group 9">
            <a:extLst>
              <a:ext uri="{FF2B5EF4-FFF2-40B4-BE49-F238E27FC236}">
                <a16:creationId xmlns:a16="http://schemas.microsoft.com/office/drawing/2014/main" id="{E013DED3-A254-AE4C-8953-0764EE080A1C}"/>
              </a:ext>
            </a:extLst>
          </p:cNvPr>
          <p:cNvGrpSpPr/>
          <p:nvPr/>
        </p:nvGrpSpPr>
        <p:grpSpPr>
          <a:xfrm>
            <a:off x="4530418" y="1032321"/>
            <a:ext cx="753612" cy="584775"/>
            <a:chOff x="4328288" y="1032321"/>
            <a:chExt cx="753612" cy="584775"/>
          </a:xfrm>
        </p:grpSpPr>
        <p:sp>
          <p:nvSpPr>
            <p:cNvPr id="21" name="Rectangle 20">
              <a:extLst>
                <a:ext uri="{FF2B5EF4-FFF2-40B4-BE49-F238E27FC236}">
                  <a16:creationId xmlns:a16="http://schemas.microsoft.com/office/drawing/2014/main" id="{495D03C9-92C3-5248-998A-0CC7702C9E57}"/>
                </a:ext>
              </a:extLst>
            </p:cNvPr>
            <p:cNvSpPr/>
            <p:nvPr/>
          </p:nvSpPr>
          <p:spPr>
            <a:xfrm>
              <a:off x="4329313" y="1128616"/>
              <a:ext cx="144149" cy="122631"/>
            </a:xfrm>
            <a:prstGeom prst="rect">
              <a:avLst/>
            </a:prstGeom>
            <a:solidFill>
              <a:srgbClr val="1D4B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35" name="Rectangle 134">
              <a:extLst>
                <a:ext uri="{FF2B5EF4-FFF2-40B4-BE49-F238E27FC236}">
                  <a16:creationId xmlns:a16="http://schemas.microsoft.com/office/drawing/2014/main" id="{0B2A7C33-D99C-1546-BC76-0C53BE9C45BB}"/>
                </a:ext>
              </a:extLst>
            </p:cNvPr>
            <p:cNvSpPr/>
            <p:nvPr/>
          </p:nvSpPr>
          <p:spPr>
            <a:xfrm>
              <a:off x="4328288" y="1379208"/>
              <a:ext cx="144149" cy="122631"/>
            </a:xfrm>
            <a:prstGeom prst="rect">
              <a:avLst/>
            </a:prstGeom>
            <a:pattFill prst="wdUpDiag">
              <a:fgClr>
                <a:schemeClr val="tx1"/>
              </a:fgClr>
              <a:bgClr>
                <a:schemeClr val="accent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A804A68A-768D-6F4B-9316-143C25298D18}"/>
                </a:ext>
              </a:extLst>
            </p:cNvPr>
            <p:cNvSpPr txBox="1"/>
            <p:nvPr/>
          </p:nvSpPr>
          <p:spPr>
            <a:xfrm>
              <a:off x="4428205" y="1032321"/>
              <a:ext cx="653695" cy="584775"/>
            </a:xfrm>
            <a:prstGeom prst="rect">
              <a:avLst/>
            </a:prstGeom>
            <a:noFill/>
          </p:spPr>
          <p:txBody>
            <a:bodyPr wrap="square" rtlCol="0">
              <a:spAutoFit/>
            </a:bodyPr>
            <a:lstStyle/>
            <a:p>
              <a:r>
                <a:rPr lang="en-US" sz="1600" dirty="0"/>
                <a:t>VDZ</a:t>
              </a:r>
            </a:p>
            <a:p>
              <a:r>
                <a:rPr lang="en-US" sz="1600" dirty="0"/>
                <a:t>UST</a:t>
              </a:r>
            </a:p>
          </p:txBody>
        </p:sp>
      </p:grpSp>
      <p:sp>
        <p:nvSpPr>
          <p:cNvPr id="113" name="TextBox 112">
            <a:extLst>
              <a:ext uri="{FF2B5EF4-FFF2-40B4-BE49-F238E27FC236}">
                <a16:creationId xmlns:a16="http://schemas.microsoft.com/office/drawing/2014/main" id="{5471FC43-BD4A-FC4F-A526-3DE567B96F71}"/>
              </a:ext>
            </a:extLst>
          </p:cNvPr>
          <p:cNvSpPr txBox="1"/>
          <p:nvPr/>
        </p:nvSpPr>
        <p:spPr>
          <a:xfrm rot="16200000">
            <a:off x="3836428" y="2920656"/>
            <a:ext cx="2115675" cy="353943"/>
          </a:xfrm>
          <a:prstGeom prst="rect">
            <a:avLst/>
          </a:prstGeom>
          <a:solidFill>
            <a:schemeClr val="bg1"/>
          </a:solidFill>
        </p:spPr>
        <p:txBody>
          <a:bodyPr wrap="square" lIns="0" rIns="0" bIns="91440" rtlCol="0">
            <a:spAutoFit/>
          </a:bodyPr>
          <a:lstStyle/>
          <a:p>
            <a:pPr algn="ctr" defTabSz="685800" fontAlgn="base">
              <a:spcBef>
                <a:spcPct val="0"/>
              </a:spcBef>
              <a:spcAft>
                <a:spcPct val="0"/>
              </a:spcAft>
            </a:pPr>
            <a:r>
              <a:rPr lang="en-US" altLang="ko-KR" sz="1400" dirty="0">
                <a:ea typeface="ＭＳ Ｐゴシック" charset="0"/>
              </a:rPr>
              <a:t>Proportion of Patients (%)</a:t>
            </a:r>
            <a:endParaRPr lang="ko-KR" altLang="en-US" sz="1400" dirty="0"/>
          </a:p>
        </p:txBody>
      </p:sp>
      <p:sp>
        <p:nvSpPr>
          <p:cNvPr id="6" name="Title 5">
            <a:extLst>
              <a:ext uri="{FF2B5EF4-FFF2-40B4-BE49-F238E27FC236}">
                <a16:creationId xmlns:a16="http://schemas.microsoft.com/office/drawing/2014/main" id="{B58E8986-A53E-0044-98D1-B95040C19E4E}"/>
              </a:ext>
            </a:extLst>
          </p:cNvPr>
          <p:cNvSpPr>
            <a:spLocks noGrp="1"/>
          </p:cNvSpPr>
          <p:nvPr>
            <p:ph type="title"/>
          </p:nvPr>
        </p:nvSpPr>
        <p:spPr>
          <a:xfrm>
            <a:off x="312234" y="114023"/>
            <a:ext cx="8712894" cy="720197"/>
          </a:xfrm>
        </p:spPr>
        <p:txBody>
          <a:bodyPr/>
          <a:lstStyle/>
          <a:p>
            <a:r>
              <a:rPr lang="en-US" sz="2400" dirty="0" err="1"/>
              <a:t>Vedolizumab</a:t>
            </a:r>
            <a:r>
              <a:rPr lang="en-US" sz="2400" dirty="0"/>
              <a:t> vs Ustekinumab: </a:t>
            </a:r>
            <a:br>
              <a:rPr lang="en-US" sz="2400" dirty="0"/>
            </a:br>
            <a:r>
              <a:rPr lang="en-US" sz="2400" dirty="0"/>
              <a:t>Comparative Effectiveness After TNF Failure</a:t>
            </a:r>
          </a:p>
        </p:txBody>
      </p:sp>
      <p:graphicFrame>
        <p:nvGraphicFramePr>
          <p:cNvPr id="3" name="Chart 2">
            <a:extLst>
              <a:ext uri="{FF2B5EF4-FFF2-40B4-BE49-F238E27FC236}">
                <a16:creationId xmlns:a16="http://schemas.microsoft.com/office/drawing/2014/main" id="{41C6A88F-9ED5-EE4C-97D3-EA7B5522E8D8}"/>
              </a:ext>
            </a:extLst>
          </p:cNvPr>
          <p:cNvGraphicFramePr/>
          <p:nvPr>
            <p:extLst>
              <p:ext uri="{D42A27DB-BD31-4B8C-83A1-F6EECF244321}">
                <p14:modId xmlns:p14="http://schemas.microsoft.com/office/powerpoint/2010/main" val="3776495129"/>
              </p:ext>
            </p:extLst>
          </p:nvPr>
        </p:nvGraphicFramePr>
        <p:xfrm>
          <a:off x="473316" y="1720918"/>
          <a:ext cx="3947945" cy="2916860"/>
        </p:xfrm>
        <a:graphic>
          <a:graphicData uri="http://schemas.openxmlformats.org/drawingml/2006/chart">
            <c:chart xmlns:c="http://schemas.openxmlformats.org/drawingml/2006/chart" xmlns:r="http://schemas.openxmlformats.org/officeDocument/2006/relationships" r:id="rId3"/>
          </a:graphicData>
        </a:graphic>
      </p:graphicFrame>
      <p:sp>
        <p:nvSpPr>
          <p:cNvPr id="55" name="TextBox 54">
            <a:extLst>
              <a:ext uri="{FF2B5EF4-FFF2-40B4-BE49-F238E27FC236}">
                <a16:creationId xmlns:a16="http://schemas.microsoft.com/office/drawing/2014/main" id="{E40FD665-F35B-B54C-97DD-8B4F3458C44A}"/>
              </a:ext>
            </a:extLst>
          </p:cNvPr>
          <p:cNvSpPr txBox="1"/>
          <p:nvPr/>
        </p:nvSpPr>
        <p:spPr>
          <a:xfrm>
            <a:off x="1022199" y="2381203"/>
            <a:ext cx="696854" cy="276999"/>
          </a:xfrm>
          <a:prstGeom prst="rect">
            <a:avLst/>
          </a:prstGeom>
          <a:noFill/>
        </p:spPr>
        <p:txBody>
          <a:bodyPr wrap="square" lIns="0" rIns="0" rtlCol="0">
            <a:spAutoFit/>
          </a:bodyPr>
          <a:lstStyle/>
          <a:p>
            <a:pPr algn="ctr" defTabSz="685800" fontAlgn="base">
              <a:spcBef>
                <a:spcPct val="0"/>
              </a:spcBef>
              <a:spcAft>
                <a:spcPct val="0"/>
              </a:spcAft>
            </a:pPr>
            <a:r>
              <a:rPr lang="en-US" altLang="ko-KR" sz="1200" i="1" dirty="0">
                <a:ea typeface="ＭＳ Ｐゴシック" charset="0"/>
              </a:rPr>
              <a:t>p </a:t>
            </a:r>
            <a:r>
              <a:rPr lang="en-US" altLang="ko-KR" sz="1200" dirty="0">
                <a:ea typeface="ＭＳ Ｐゴシック" charset="0"/>
              </a:rPr>
              <a:t>= .464</a:t>
            </a:r>
            <a:endParaRPr lang="ko-KR" altLang="en-US" sz="1200" dirty="0"/>
          </a:p>
        </p:txBody>
      </p:sp>
      <p:sp>
        <p:nvSpPr>
          <p:cNvPr id="56" name="TextBox 55">
            <a:extLst>
              <a:ext uri="{FF2B5EF4-FFF2-40B4-BE49-F238E27FC236}">
                <a16:creationId xmlns:a16="http://schemas.microsoft.com/office/drawing/2014/main" id="{F16FDCC2-D69E-1748-9037-1AAA68426BA3}"/>
              </a:ext>
            </a:extLst>
          </p:cNvPr>
          <p:cNvSpPr txBox="1"/>
          <p:nvPr/>
        </p:nvSpPr>
        <p:spPr>
          <a:xfrm>
            <a:off x="2188309" y="1703235"/>
            <a:ext cx="696854" cy="276999"/>
          </a:xfrm>
          <a:prstGeom prst="rect">
            <a:avLst/>
          </a:prstGeom>
          <a:noFill/>
        </p:spPr>
        <p:txBody>
          <a:bodyPr wrap="square" lIns="0" rIns="0" rtlCol="0">
            <a:spAutoFit/>
          </a:bodyPr>
          <a:lstStyle/>
          <a:p>
            <a:pPr algn="ctr" defTabSz="685800" fontAlgn="base">
              <a:spcBef>
                <a:spcPct val="0"/>
              </a:spcBef>
              <a:spcAft>
                <a:spcPct val="0"/>
              </a:spcAft>
            </a:pPr>
            <a:r>
              <a:rPr lang="en-US" altLang="ko-KR" sz="1200" i="1" dirty="0">
                <a:ea typeface="ＭＳ Ｐゴシック" charset="0"/>
              </a:rPr>
              <a:t>p </a:t>
            </a:r>
            <a:r>
              <a:rPr lang="en-US" altLang="ko-KR" sz="1200" dirty="0">
                <a:ea typeface="ＭＳ Ｐゴシック" charset="0"/>
              </a:rPr>
              <a:t>= .057</a:t>
            </a:r>
            <a:endParaRPr lang="ko-KR" altLang="en-US" sz="1200" dirty="0"/>
          </a:p>
        </p:txBody>
      </p:sp>
      <p:sp>
        <p:nvSpPr>
          <p:cNvPr id="57" name="TextBox 56">
            <a:extLst>
              <a:ext uri="{FF2B5EF4-FFF2-40B4-BE49-F238E27FC236}">
                <a16:creationId xmlns:a16="http://schemas.microsoft.com/office/drawing/2014/main" id="{2E6C8B90-0485-EF45-AC22-F2F40F34B912}"/>
              </a:ext>
            </a:extLst>
          </p:cNvPr>
          <p:cNvSpPr txBox="1"/>
          <p:nvPr/>
        </p:nvSpPr>
        <p:spPr>
          <a:xfrm>
            <a:off x="3336779" y="1520005"/>
            <a:ext cx="696854" cy="276999"/>
          </a:xfrm>
          <a:prstGeom prst="rect">
            <a:avLst/>
          </a:prstGeom>
          <a:noFill/>
        </p:spPr>
        <p:txBody>
          <a:bodyPr wrap="square" lIns="0" rIns="0" rtlCol="0">
            <a:spAutoFit/>
          </a:bodyPr>
          <a:lstStyle/>
          <a:p>
            <a:pPr algn="ctr" defTabSz="685800" fontAlgn="base">
              <a:spcBef>
                <a:spcPct val="0"/>
              </a:spcBef>
              <a:spcAft>
                <a:spcPct val="0"/>
              </a:spcAft>
            </a:pPr>
            <a:r>
              <a:rPr lang="en-US" altLang="ko-KR" sz="1200" i="1" dirty="0">
                <a:ea typeface="ＭＳ Ｐゴシック" charset="0"/>
              </a:rPr>
              <a:t>p </a:t>
            </a:r>
            <a:r>
              <a:rPr lang="en-US" altLang="ko-KR" sz="1200" dirty="0">
                <a:ea typeface="ＭＳ Ｐゴシック" charset="0"/>
              </a:rPr>
              <a:t>= .004</a:t>
            </a:r>
            <a:endParaRPr lang="ko-KR" altLang="en-US" sz="1200" dirty="0"/>
          </a:p>
        </p:txBody>
      </p:sp>
      <p:sp>
        <p:nvSpPr>
          <p:cNvPr id="64" name="TextBox 63">
            <a:extLst>
              <a:ext uri="{FF2B5EF4-FFF2-40B4-BE49-F238E27FC236}">
                <a16:creationId xmlns:a16="http://schemas.microsoft.com/office/drawing/2014/main" id="{9E146FD1-F620-DE47-9B84-FC086D2350C6}"/>
              </a:ext>
            </a:extLst>
          </p:cNvPr>
          <p:cNvSpPr txBox="1"/>
          <p:nvPr/>
        </p:nvSpPr>
        <p:spPr>
          <a:xfrm>
            <a:off x="1129323" y="2965512"/>
            <a:ext cx="179033"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23</a:t>
            </a:r>
            <a:endParaRPr lang="ko-KR" altLang="en-US" sz="1000" dirty="0"/>
          </a:p>
        </p:txBody>
      </p:sp>
      <p:sp>
        <p:nvSpPr>
          <p:cNvPr id="65" name="TextBox 64">
            <a:extLst>
              <a:ext uri="{FF2B5EF4-FFF2-40B4-BE49-F238E27FC236}">
                <a16:creationId xmlns:a16="http://schemas.microsoft.com/office/drawing/2014/main" id="{FECA36B3-B900-9C46-BCB7-F7AE6B6A7E80}"/>
              </a:ext>
            </a:extLst>
          </p:cNvPr>
          <p:cNvSpPr txBox="1"/>
          <p:nvPr/>
        </p:nvSpPr>
        <p:spPr>
          <a:xfrm>
            <a:off x="1460529" y="2778874"/>
            <a:ext cx="179033"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27</a:t>
            </a:r>
            <a:endParaRPr lang="ko-KR" altLang="en-US" sz="1000" dirty="0"/>
          </a:p>
        </p:txBody>
      </p:sp>
      <p:sp>
        <p:nvSpPr>
          <p:cNvPr id="66" name="TextBox 65">
            <a:extLst>
              <a:ext uri="{FF2B5EF4-FFF2-40B4-BE49-F238E27FC236}">
                <a16:creationId xmlns:a16="http://schemas.microsoft.com/office/drawing/2014/main" id="{06A05D3F-4FF3-7645-B5BA-AE37A9092B22}"/>
              </a:ext>
            </a:extLst>
          </p:cNvPr>
          <p:cNvSpPr txBox="1"/>
          <p:nvPr/>
        </p:nvSpPr>
        <p:spPr>
          <a:xfrm>
            <a:off x="2289412" y="2634866"/>
            <a:ext cx="179033"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30</a:t>
            </a:r>
            <a:endParaRPr lang="ko-KR" altLang="en-US" sz="1000" dirty="0"/>
          </a:p>
        </p:txBody>
      </p:sp>
      <p:sp>
        <p:nvSpPr>
          <p:cNvPr id="67" name="TextBox 66">
            <a:extLst>
              <a:ext uri="{FF2B5EF4-FFF2-40B4-BE49-F238E27FC236}">
                <a16:creationId xmlns:a16="http://schemas.microsoft.com/office/drawing/2014/main" id="{7D63A713-06A3-0B4D-AC64-919680EE0CE6}"/>
              </a:ext>
            </a:extLst>
          </p:cNvPr>
          <p:cNvSpPr txBox="1"/>
          <p:nvPr/>
        </p:nvSpPr>
        <p:spPr>
          <a:xfrm>
            <a:off x="2611064" y="2063043"/>
            <a:ext cx="179033"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42</a:t>
            </a:r>
            <a:endParaRPr lang="ko-KR" altLang="en-US" sz="1000" dirty="0"/>
          </a:p>
        </p:txBody>
      </p:sp>
      <p:sp>
        <p:nvSpPr>
          <p:cNvPr id="68" name="TextBox 67">
            <a:extLst>
              <a:ext uri="{FF2B5EF4-FFF2-40B4-BE49-F238E27FC236}">
                <a16:creationId xmlns:a16="http://schemas.microsoft.com/office/drawing/2014/main" id="{D34D2DBA-9A0C-494B-B9D9-AB6C0753A91A}"/>
              </a:ext>
            </a:extLst>
          </p:cNvPr>
          <p:cNvSpPr txBox="1"/>
          <p:nvPr/>
        </p:nvSpPr>
        <p:spPr>
          <a:xfrm>
            <a:off x="3437420" y="2773604"/>
            <a:ext cx="179033"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27</a:t>
            </a:r>
            <a:endParaRPr lang="ko-KR" altLang="en-US" sz="1000" dirty="0"/>
          </a:p>
        </p:txBody>
      </p:sp>
      <p:sp>
        <p:nvSpPr>
          <p:cNvPr id="69" name="TextBox 68">
            <a:extLst>
              <a:ext uri="{FF2B5EF4-FFF2-40B4-BE49-F238E27FC236}">
                <a16:creationId xmlns:a16="http://schemas.microsoft.com/office/drawing/2014/main" id="{B5574AB1-8AD5-6C45-B595-E4947075BF0B}"/>
              </a:ext>
            </a:extLst>
          </p:cNvPr>
          <p:cNvSpPr txBox="1"/>
          <p:nvPr/>
        </p:nvSpPr>
        <p:spPr>
          <a:xfrm>
            <a:off x="3769262" y="1858523"/>
            <a:ext cx="179033" cy="153888"/>
          </a:xfrm>
          <a:prstGeom prst="rect">
            <a:avLst/>
          </a:prstGeom>
          <a:solidFill>
            <a:schemeClr val="bg1"/>
          </a:solidFill>
        </p:spPr>
        <p:txBody>
          <a:bodyPr wrap="square" lIns="0" tIns="0" rIns="0" bIns="0" rtlCol="0">
            <a:spAutoFit/>
          </a:bodyPr>
          <a:lstStyle/>
          <a:p>
            <a:pPr algn="ctr" defTabSz="685800" fontAlgn="base">
              <a:spcBef>
                <a:spcPct val="0"/>
              </a:spcBef>
              <a:spcAft>
                <a:spcPct val="0"/>
              </a:spcAft>
            </a:pPr>
            <a:r>
              <a:rPr lang="en-US" altLang="ko-KR" sz="1000" dirty="0"/>
              <a:t>46</a:t>
            </a:r>
            <a:endParaRPr lang="ko-KR" altLang="en-US" sz="1000" dirty="0"/>
          </a:p>
        </p:txBody>
      </p:sp>
      <p:cxnSp>
        <p:nvCxnSpPr>
          <p:cNvPr id="70" name="Straight Connector 69">
            <a:extLst>
              <a:ext uri="{FF2B5EF4-FFF2-40B4-BE49-F238E27FC236}">
                <a16:creationId xmlns:a16="http://schemas.microsoft.com/office/drawing/2014/main" id="{53AA98FA-4F1A-1642-843E-1D358D222423}"/>
              </a:ext>
            </a:extLst>
          </p:cNvPr>
          <p:cNvCxnSpPr>
            <a:cxnSpLocks/>
          </p:cNvCxnSpPr>
          <p:nvPr/>
        </p:nvCxnSpPr>
        <p:spPr>
          <a:xfrm>
            <a:off x="1201035" y="2654438"/>
            <a:ext cx="34389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971732C8-D2B6-B64F-8E16-D9B94DA2E6F6}"/>
              </a:ext>
            </a:extLst>
          </p:cNvPr>
          <p:cNvCxnSpPr/>
          <p:nvPr/>
        </p:nvCxnSpPr>
        <p:spPr>
          <a:xfrm>
            <a:off x="1201532" y="2656573"/>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EF62B6D-0EEF-ED44-A50E-3331DBC8B9E3}"/>
              </a:ext>
            </a:extLst>
          </p:cNvPr>
          <p:cNvCxnSpPr/>
          <p:nvPr/>
        </p:nvCxnSpPr>
        <p:spPr>
          <a:xfrm>
            <a:off x="1539584" y="2653986"/>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A2C10D3A-911D-6946-A0DB-49967B078F56}"/>
              </a:ext>
            </a:extLst>
          </p:cNvPr>
          <p:cNvSpPr txBox="1"/>
          <p:nvPr/>
        </p:nvSpPr>
        <p:spPr>
          <a:xfrm>
            <a:off x="628219" y="1152018"/>
            <a:ext cx="3638137" cy="307777"/>
          </a:xfrm>
          <a:prstGeom prst="rect">
            <a:avLst/>
          </a:prstGeom>
          <a:solidFill>
            <a:schemeClr val="accent1">
              <a:lumMod val="20000"/>
              <a:lumOff val="80000"/>
            </a:schemeClr>
          </a:solidFill>
        </p:spPr>
        <p:txBody>
          <a:bodyPr wrap="square" lIns="0" rIns="0" rtlCol="0">
            <a:spAutoFit/>
          </a:bodyPr>
          <a:lstStyle/>
          <a:p>
            <a:pPr algn="ctr" defTabSz="685800" fontAlgn="base">
              <a:spcBef>
                <a:spcPct val="0"/>
              </a:spcBef>
              <a:spcAft>
                <a:spcPct val="0"/>
              </a:spcAft>
            </a:pPr>
            <a:r>
              <a:rPr lang="en-US" altLang="ko-KR" sz="1400" b="1" dirty="0">
                <a:ea typeface="ＭＳ Ｐゴシック" charset="0"/>
              </a:rPr>
              <a:t>Corticosteroid-Free Clinical Remission</a:t>
            </a:r>
            <a:endParaRPr lang="ko-KR" altLang="en-US" sz="1400" b="1" dirty="0"/>
          </a:p>
        </p:txBody>
      </p:sp>
      <p:graphicFrame>
        <p:nvGraphicFramePr>
          <p:cNvPr id="85" name="Chart 84">
            <a:extLst>
              <a:ext uri="{FF2B5EF4-FFF2-40B4-BE49-F238E27FC236}">
                <a16:creationId xmlns:a16="http://schemas.microsoft.com/office/drawing/2014/main" id="{D2A03003-AE82-8E4E-8C96-FCCB29C16B4C}"/>
              </a:ext>
            </a:extLst>
          </p:cNvPr>
          <p:cNvGraphicFramePr/>
          <p:nvPr>
            <p:extLst>
              <p:ext uri="{D42A27DB-BD31-4B8C-83A1-F6EECF244321}">
                <p14:modId xmlns:p14="http://schemas.microsoft.com/office/powerpoint/2010/main" val="1027626015"/>
              </p:ext>
            </p:extLst>
          </p:nvPr>
        </p:nvGraphicFramePr>
        <p:xfrm>
          <a:off x="4989179" y="1727621"/>
          <a:ext cx="3947945" cy="2916860"/>
        </p:xfrm>
        <a:graphic>
          <a:graphicData uri="http://schemas.openxmlformats.org/drawingml/2006/chart">
            <c:chart xmlns:c="http://schemas.openxmlformats.org/drawingml/2006/chart" xmlns:r="http://schemas.openxmlformats.org/officeDocument/2006/relationships" r:id="rId4"/>
          </a:graphicData>
        </a:graphic>
      </p:graphicFrame>
      <p:sp>
        <p:nvSpPr>
          <p:cNvPr id="97" name="TextBox 96">
            <a:extLst>
              <a:ext uri="{FF2B5EF4-FFF2-40B4-BE49-F238E27FC236}">
                <a16:creationId xmlns:a16="http://schemas.microsoft.com/office/drawing/2014/main" id="{483B097E-0A62-D94E-8C59-F310E555912B}"/>
              </a:ext>
            </a:extLst>
          </p:cNvPr>
          <p:cNvSpPr txBox="1"/>
          <p:nvPr/>
        </p:nvSpPr>
        <p:spPr>
          <a:xfrm>
            <a:off x="5590923" y="1768722"/>
            <a:ext cx="574826" cy="276999"/>
          </a:xfrm>
          <a:prstGeom prst="rect">
            <a:avLst/>
          </a:prstGeom>
          <a:noFill/>
        </p:spPr>
        <p:txBody>
          <a:bodyPr wrap="square" lIns="0" rIns="0" rtlCol="0">
            <a:spAutoFit/>
          </a:bodyPr>
          <a:lstStyle/>
          <a:p>
            <a:pPr algn="ctr" defTabSz="685800" fontAlgn="base">
              <a:spcBef>
                <a:spcPct val="0"/>
              </a:spcBef>
              <a:spcAft>
                <a:spcPct val="0"/>
              </a:spcAft>
            </a:pPr>
            <a:r>
              <a:rPr lang="en-US" altLang="ko-KR" sz="1200" i="1" dirty="0">
                <a:ea typeface="ＭＳ Ｐゴシック" charset="0"/>
              </a:rPr>
              <a:t>p </a:t>
            </a:r>
            <a:r>
              <a:rPr lang="en-US" altLang="ko-KR" sz="1200" dirty="0">
                <a:ea typeface="ＭＳ Ｐゴシック" charset="0"/>
              </a:rPr>
              <a:t>= .028</a:t>
            </a:r>
            <a:endParaRPr lang="ko-KR" altLang="en-US" sz="1200" dirty="0"/>
          </a:p>
        </p:txBody>
      </p:sp>
      <p:sp>
        <p:nvSpPr>
          <p:cNvPr id="99" name="TextBox 98">
            <a:extLst>
              <a:ext uri="{FF2B5EF4-FFF2-40B4-BE49-F238E27FC236}">
                <a16:creationId xmlns:a16="http://schemas.microsoft.com/office/drawing/2014/main" id="{E7F142BE-31DA-8F4B-9779-5CE45D67EE7A}"/>
              </a:ext>
            </a:extLst>
          </p:cNvPr>
          <p:cNvSpPr txBox="1"/>
          <p:nvPr/>
        </p:nvSpPr>
        <p:spPr>
          <a:xfrm>
            <a:off x="6758593" y="1946347"/>
            <a:ext cx="574826" cy="276999"/>
          </a:xfrm>
          <a:prstGeom prst="rect">
            <a:avLst/>
          </a:prstGeom>
          <a:noFill/>
        </p:spPr>
        <p:txBody>
          <a:bodyPr wrap="square" lIns="0" rIns="0" rtlCol="0">
            <a:spAutoFit/>
          </a:bodyPr>
          <a:lstStyle/>
          <a:p>
            <a:pPr algn="ctr" defTabSz="685800" fontAlgn="base">
              <a:spcBef>
                <a:spcPct val="0"/>
              </a:spcBef>
              <a:spcAft>
                <a:spcPct val="0"/>
              </a:spcAft>
            </a:pPr>
            <a:r>
              <a:rPr lang="en-US" altLang="ko-KR" sz="1200" i="1" dirty="0">
                <a:ea typeface="ＭＳ Ｐゴシック" charset="0"/>
              </a:rPr>
              <a:t>p </a:t>
            </a:r>
            <a:r>
              <a:rPr lang="en-US" altLang="ko-KR" sz="1200" dirty="0">
                <a:ea typeface="ＭＳ Ｐゴシック" charset="0"/>
              </a:rPr>
              <a:t>= .198</a:t>
            </a:r>
            <a:endParaRPr lang="ko-KR" altLang="en-US" sz="1200" dirty="0"/>
          </a:p>
        </p:txBody>
      </p:sp>
      <p:sp>
        <p:nvSpPr>
          <p:cNvPr id="100" name="TextBox 99">
            <a:extLst>
              <a:ext uri="{FF2B5EF4-FFF2-40B4-BE49-F238E27FC236}">
                <a16:creationId xmlns:a16="http://schemas.microsoft.com/office/drawing/2014/main" id="{75878834-EAE0-8844-A3DF-B08810635BF5}"/>
              </a:ext>
            </a:extLst>
          </p:cNvPr>
          <p:cNvSpPr txBox="1"/>
          <p:nvPr/>
        </p:nvSpPr>
        <p:spPr>
          <a:xfrm>
            <a:off x="7932615" y="1642155"/>
            <a:ext cx="574826" cy="276999"/>
          </a:xfrm>
          <a:prstGeom prst="rect">
            <a:avLst/>
          </a:prstGeom>
          <a:noFill/>
        </p:spPr>
        <p:txBody>
          <a:bodyPr wrap="square" lIns="0" rIns="0" rtlCol="0">
            <a:spAutoFit/>
          </a:bodyPr>
          <a:lstStyle/>
          <a:p>
            <a:pPr algn="ctr" defTabSz="685800" fontAlgn="base">
              <a:spcBef>
                <a:spcPct val="0"/>
              </a:spcBef>
              <a:spcAft>
                <a:spcPct val="0"/>
              </a:spcAft>
            </a:pPr>
            <a:r>
              <a:rPr lang="en-US" altLang="ko-KR" sz="1200" i="1" dirty="0">
                <a:ea typeface="ＭＳ Ｐゴシック" charset="0"/>
              </a:rPr>
              <a:t>p </a:t>
            </a:r>
            <a:r>
              <a:rPr lang="en-US" altLang="ko-KR" sz="1200" dirty="0">
                <a:ea typeface="ＭＳ Ｐゴシック" charset="0"/>
              </a:rPr>
              <a:t>= .025</a:t>
            </a:r>
            <a:endParaRPr lang="ko-KR" altLang="en-US" sz="1200" dirty="0"/>
          </a:p>
        </p:txBody>
      </p:sp>
      <p:grpSp>
        <p:nvGrpSpPr>
          <p:cNvPr id="8" name="Group 7">
            <a:extLst>
              <a:ext uri="{FF2B5EF4-FFF2-40B4-BE49-F238E27FC236}">
                <a16:creationId xmlns:a16="http://schemas.microsoft.com/office/drawing/2014/main" id="{BFEAFD50-BC09-5E44-A547-CE70FB3226F9}"/>
              </a:ext>
            </a:extLst>
          </p:cNvPr>
          <p:cNvGrpSpPr/>
          <p:nvPr/>
        </p:nvGrpSpPr>
        <p:grpSpPr>
          <a:xfrm>
            <a:off x="2369437" y="1961508"/>
            <a:ext cx="343896" cy="71837"/>
            <a:chOff x="2271976" y="2047062"/>
            <a:chExt cx="343896" cy="71837"/>
          </a:xfrm>
        </p:grpSpPr>
        <p:cxnSp>
          <p:nvCxnSpPr>
            <p:cNvPr id="59" name="Straight Connector 58">
              <a:extLst>
                <a:ext uri="{FF2B5EF4-FFF2-40B4-BE49-F238E27FC236}">
                  <a16:creationId xmlns:a16="http://schemas.microsoft.com/office/drawing/2014/main" id="{7FE463A5-A421-E14A-BA74-52DA003DA1E5}"/>
                </a:ext>
              </a:extLst>
            </p:cNvPr>
            <p:cNvCxnSpPr>
              <a:cxnSpLocks/>
            </p:cNvCxnSpPr>
            <p:nvPr/>
          </p:nvCxnSpPr>
          <p:spPr>
            <a:xfrm>
              <a:off x="2271976" y="2047514"/>
              <a:ext cx="34389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C4C0C02B-D777-8C49-98CF-2BED3495F766}"/>
                </a:ext>
              </a:extLst>
            </p:cNvPr>
            <p:cNvCxnSpPr/>
            <p:nvPr/>
          </p:nvCxnSpPr>
          <p:spPr>
            <a:xfrm>
              <a:off x="2272473" y="2049649"/>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D87A054-6A15-F045-A2C2-2AA99916BB63}"/>
                </a:ext>
              </a:extLst>
            </p:cNvPr>
            <p:cNvCxnSpPr/>
            <p:nvPr/>
          </p:nvCxnSpPr>
          <p:spPr>
            <a:xfrm>
              <a:off x="2610525" y="2047062"/>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4D74792A-0399-6547-9074-174A4044804F}"/>
              </a:ext>
            </a:extLst>
          </p:cNvPr>
          <p:cNvGrpSpPr/>
          <p:nvPr/>
        </p:nvGrpSpPr>
        <p:grpSpPr>
          <a:xfrm>
            <a:off x="3511097" y="1777029"/>
            <a:ext cx="343896" cy="71837"/>
            <a:chOff x="2271976" y="2047062"/>
            <a:chExt cx="343896" cy="71837"/>
          </a:xfrm>
        </p:grpSpPr>
        <p:cxnSp>
          <p:nvCxnSpPr>
            <p:cNvPr id="73" name="Straight Connector 72">
              <a:extLst>
                <a:ext uri="{FF2B5EF4-FFF2-40B4-BE49-F238E27FC236}">
                  <a16:creationId xmlns:a16="http://schemas.microsoft.com/office/drawing/2014/main" id="{E39C481D-C64E-2D4A-8023-C11F1F335FDD}"/>
                </a:ext>
              </a:extLst>
            </p:cNvPr>
            <p:cNvCxnSpPr>
              <a:cxnSpLocks/>
            </p:cNvCxnSpPr>
            <p:nvPr/>
          </p:nvCxnSpPr>
          <p:spPr>
            <a:xfrm>
              <a:off x="2271976" y="2047514"/>
              <a:ext cx="34389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8461FFE6-BC99-DA4E-9C34-854D179793AE}"/>
                </a:ext>
              </a:extLst>
            </p:cNvPr>
            <p:cNvCxnSpPr/>
            <p:nvPr/>
          </p:nvCxnSpPr>
          <p:spPr>
            <a:xfrm>
              <a:off x="2272473" y="2049649"/>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3AE4F965-CF41-BD46-AF20-9ADDC37EDDCD}"/>
                </a:ext>
              </a:extLst>
            </p:cNvPr>
            <p:cNvCxnSpPr/>
            <p:nvPr/>
          </p:nvCxnSpPr>
          <p:spPr>
            <a:xfrm>
              <a:off x="2610525" y="2047062"/>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D5E081F2-03C9-454E-AD8A-9652C3377ECC}"/>
              </a:ext>
            </a:extLst>
          </p:cNvPr>
          <p:cNvGrpSpPr/>
          <p:nvPr/>
        </p:nvGrpSpPr>
        <p:grpSpPr>
          <a:xfrm>
            <a:off x="5710380" y="2049986"/>
            <a:ext cx="343896" cy="71837"/>
            <a:chOff x="2271976" y="2047062"/>
            <a:chExt cx="343896" cy="71837"/>
          </a:xfrm>
        </p:grpSpPr>
        <p:cxnSp>
          <p:nvCxnSpPr>
            <p:cNvPr id="88" name="Straight Connector 87">
              <a:extLst>
                <a:ext uri="{FF2B5EF4-FFF2-40B4-BE49-F238E27FC236}">
                  <a16:creationId xmlns:a16="http://schemas.microsoft.com/office/drawing/2014/main" id="{991E07BF-8EE8-D44D-9EDD-6F01F6B8339A}"/>
                </a:ext>
              </a:extLst>
            </p:cNvPr>
            <p:cNvCxnSpPr>
              <a:cxnSpLocks/>
            </p:cNvCxnSpPr>
            <p:nvPr/>
          </p:nvCxnSpPr>
          <p:spPr>
            <a:xfrm>
              <a:off x="2271976" y="2047514"/>
              <a:ext cx="34389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F1CDFE59-3209-694D-9988-268C7AC46104}"/>
                </a:ext>
              </a:extLst>
            </p:cNvPr>
            <p:cNvCxnSpPr/>
            <p:nvPr/>
          </p:nvCxnSpPr>
          <p:spPr>
            <a:xfrm>
              <a:off x="2272473" y="2049649"/>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7DF3726-26DE-AA4E-A1A6-AA1E1B561899}"/>
                </a:ext>
              </a:extLst>
            </p:cNvPr>
            <p:cNvCxnSpPr/>
            <p:nvPr/>
          </p:nvCxnSpPr>
          <p:spPr>
            <a:xfrm>
              <a:off x="2610525" y="2047062"/>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F6F8BB4E-AF3E-C848-A077-3CBF7F942FB5}"/>
              </a:ext>
            </a:extLst>
          </p:cNvPr>
          <p:cNvGrpSpPr/>
          <p:nvPr/>
        </p:nvGrpSpPr>
        <p:grpSpPr>
          <a:xfrm>
            <a:off x="6879415" y="2223713"/>
            <a:ext cx="343896" cy="71837"/>
            <a:chOff x="2271976" y="2047062"/>
            <a:chExt cx="343896" cy="71837"/>
          </a:xfrm>
        </p:grpSpPr>
        <p:cxnSp>
          <p:nvCxnSpPr>
            <p:cNvPr id="92" name="Straight Connector 91">
              <a:extLst>
                <a:ext uri="{FF2B5EF4-FFF2-40B4-BE49-F238E27FC236}">
                  <a16:creationId xmlns:a16="http://schemas.microsoft.com/office/drawing/2014/main" id="{1774E577-92BF-924E-AF61-A86CD1F219B6}"/>
                </a:ext>
              </a:extLst>
            </p:cNvPr>
            <p:cNvCxnSpPr>
              <a:cxnSpLocks/>
            </p:cNvCxnSpPr>
            <p:nvPr/>
          </p:nvCxnSpPr>
          <p:spPr>
            <a:xfrm>
              <a:off x="2271976" y="2047514"/>
              <a:ext cx="34389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07FE3FD6-87FF-5E4A-A364-E1F4B324F795}"/>
                </a:ext>
              </a:extLst>
            </p:cNvPr>
            <p:cNvCxnSpPr/>
            <p:nvPr/>
          </p:nvCxnSpPr>
          <p:spPr>
            <a:xfrm>
              <a:off x="2272473" y="2049649"/>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866986C-4B5E-2045-AC6E-35D7E09D9790}"/>
                </a:ext>
              </a:extLst>
            </p:cNvPr>
            <p:cNvCxnSpPr/>
            <p:nvPr/>
          </p:nvCxnSpPr>
          <p:spPr>
            <a:xfrm>
              <a:off x="2610525" y="2047062"/>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2FDBBCA4-BD52-A046-BFA6-EEA8A4BB3366}"/>
              </a:ext>
            </a:extLst>
          </p:cNvPr>
          <p:cNvGrpSpPr/>
          <p:nvPr/>
        </p:nvGrpSpPr>
        <p:grpSpPr>
          <a:xfrm>
            <a:off x="8061168" y="1895968"/>
            <a:ext cx="343896" cy="71837"/>
            <a:chOff x="2271976" y="2047062"/>
            <a:chExt cx="343896" cy="71837"/>
          </a:xfrm>
        </p:grpSpPr>
        <p:cxnSp>
          <p:nvCxnSpPr>
            <p:cNvPr id="96" name="Straight Connector 95">
              <a:extLst>
                <a:ext uri="{FF2B5EF4-FFF2-40B4-BE49-F238E27FC236}">
                  <a16:creationId xmlns:a16="http://schemas.microsoft.com/office/drawing/2014/main" id="{35FDA3BB-1BB2-8E43-BCB5-BCFFB888EB51}"/>
                </a:ext>
              </a:extLst>
            </p:cNvPr>
            <p:cNvCxnSpPr>
              <a:cxnSpLocks/>
            </p:cNvCxnSpPr>
            <p:nvPr/>
          </p:nvCxnSpPr>
          <p:spPr>
            <a:xfrm>
              <a:off x="2271976" y="2047514"/>
              <a:ext cx="34389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9ECDD99E-C07F-3F4C-898C-2F7A6924795F}"/>
                </a:ext>
              </a:extLst>
            </p:cNvPr>
            <p:cNvCxnSpPr/>
            <p:nvPr/>
          </p:nvCxnSpPr>
          <p:spPr>
            <a:xfrm>
              <a:off x="2272473" y="2049649"/>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FCCCF956-E90E-5A44-8F1D-CB329C441FB5}"/>
                </a:ext>
              </a:extLst>
            </p:cNvPr>
            <p:cNvCxnSpPr/>
            <p:nvPr/>
          </p:nvCxnSpPr>
          <p:spPr>
            <a:xfrm>
              <a:off x="2610525" y="2047062"/>
              <a:ext cx="0" cy="692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 name="Text Placeholder 4">
            <a:extLst>
              <a:ext uri="{FF2B5EF4-FFF2-40B4-BE49-F238E27FC236}">
                <a16:creationId xmlns:a16="http://schemas.microsoft.com/office/drawing/2014/main" id="{5FF25566-9097-0542-8EE3-3067D1CDEAEC}"/>
              </a:ext>
            </a:extLst>
          </p:cNvPr>
          <p:cNvSpPr>
            <a:spLocks noGrp="1"/>
          </p:cNvSpPr>
          <p:nvPr>
            <p:ph type="body" sz="quarter" idx="10"/>
          </p:nvPr>
        </p:nvSpPr>
        <p:spPr>
          <a:xfrm>
            <a:off x="0" y="4828029"/>
            <a:ext cx="9144000" cy="315471"/>
          </a:xfrm>
        </p:spPr>
        <p:txBody>
          <a:bodyPr/>
          <a:lstStyle/>
          <a:p>
            <a:r>
              <a:rPr lang="en-US" dirty="0"/>
              <a:t>Biemans V, et al. </a:t>
            </a:r>
            <a:r>
              <a:rPr lang="en-US" i="1" dirty="0"/>
              <a:t>J Crohn's Colitis. </a:t>
            </a:r>
            <a:r>
              <a:rPr lang="en-US" dirty="0"/>
              <a:t>2020;14(Suppl 1):S114-S116.</a:t>
            </a:r>
          </a:p>
        </p:txBody>
      </p:sp>
    </p:spTree>
    <p:extLst>
      <p:ext uri="{BB962C8B-B14F-4D97-AF65-F5344CB8AC3E}">
        <p14:creationId xmlns:p14="http://schemas.microsoft.com/office/powerpoint/2010/main" val="17260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D72D-62B4-6B46-8A69-C5943F56B664}"/>
              </a:ext>
            </a:extLst>
          </p:cNvPr>
          <p:cNvSpPr>
            <a:spLocks noGrp="1"/>
          </p:cNvSpPr>
          <p:nvPr>
            <p:ph type="title"/>
          </p:nvPr>
        </p:nvSpPr>
        <p:spPr/>
        <p:txBody>
          <a:bodyPr/>
          <a:lstStyle/>
          <a:p>
            <a:r>
              <a:rPr lang="en-US" dirty="0"/>
              <a:t>Recap: Mateo</a:t>
            </a:r>
          </a:p>
        </p:txBody>
      </p:sp>
      <p:sp>
        <p:nvSpPr>
          <p:cNvPr id="3" name="Content Placeholder 2">
            <a:extLst>
              <a:ext uri="{FF2B5EF4-FFF2-40B4-BE49-F238E27FC236}">
                <a16:creationId xmlns:a16="http://schemas.microsoft.com/office/drawing/2014/main" id="{F09F7275-3387-BA48-80B5-569A5C35B025}"/>
              </a:ext>
            </a:extLst>
          </p:cNvPr>
          <p:cNvSpPr>
            <a:spLocks noGrp="1"/>
          </p:cNvSpPr>
          <p:nvPr>
            <p:ph idx="1"/>
          </p:nvPr>
        </p:nvSpPr>
        <p:spPr>
          <a:xfrm>
            <a:off x="749870" y="1219694"/>
            <a:ext cx="6283228" cy="2629951"/>
          </a:xfrm>
        </p:spPr>
        <p:txBody>
          <a:bodyPr/>
          <a:lstStyle/>
          <a:p>
            <a:pPr marL="287338" indent="-277813">
              <a:spcBef>
                <a:spcPts val="300"/>
              </a:spcBef>
              <a:spcAft>
                <a:spcPts val="300"/>
              </a:spcAft>
              <a:buFont typeface="Arial" panose="020B0604020202020204" pitchFamily="34" charset="0"/>
              <a:buChar char="•"/>
            </a:pPr>
            <a:r>
              <a:rPr lang="en-US" sz="2000" dirty="0"/>
              <a:t>33-year-old Hispanic man</a:t>
            </a:r>
          </a:p>
          <a:p>
            <a:pPr marL="287338" indent="-277813">
              <a:spcBef>
                <a:spcPts val="300"/>
              </a:spcBef>
              <a:spcAft>
                <a:spcPts val="300"/>
              </a:spcAft>
              <a:buFont typeface="Arial" panose="020B0604020202020204" pitchFamily="34" charset="0"/>
              <a:buChar char="•"/>
            </a:pPr>
            <a:endParaRPr lang="en-US" sz="2000" dirty="0"/>
          </a:p>
          <a:p>
            <a:pPr marL="287338" indent="-277813">
              <a:spcBef>
                <a:spcPts val="300"/>
              </a:spcBef>
              <a:spcAft>
                <a:spcPts val="300"/>
              </a:spcAft>
              <a:buFont typeface="Arial" panose="020B0604020202020204" pitchFamily="34" charset="0"/>
              <a:buChar char="•"/>
            </a:pPr>
            <a:r>
              <a:rPr lang="en-US" sz="2000" dirty="0"/>
              <a:t>Social worker, high risk TB exposure</a:t>
            </a:r>
          </a:p>
          <a:p>
            <a:pPr marL="287338" indent="-277813">
              <a:spcBef>
                <a:spcPts val="300"/>
              </a:spcBef>
              <a:spcAft>
                <a:spcPts val="300"/>
              </a:spcAft>
              <a:buFont typeface="Arial" panose="020B0604020202020204" pitchFamily="34" charset="0"/>
              <a:buChar char="•"/>
            </a:pPr>
            <a:endParaRPr lang="en-US" sz="2000" dirty="0"/>
          </a:p>
          <a:p>
            <a:pPr marL="287338" indent="-277813">
              <a:spcBef>
                <a:spcPts val="300"/>
              </a:spcBef>
              <a:spcAft>
                <a:spcPts val="300"/>
              </a:spcAft>
              <a:buFont typeface="Arial" panose="020B0604020202020204" pitchFamily="34" charset="0"/>
              <a:buChar char="•"/>
            </a:pPr>
            <a:r>
              <a:rPr lang="en-US" sz="2000" dirty="0"/>
              <a:t>Moderate to Severe Crohn’s colitis</a:t>
            </a:r>
          </a:p>
          <a:p>
            <a:pPr marL="352425" indent="-342900">
              <a:spcAft>
                <a:spcPts val="800"/>
              </a:spcAft>
              <a:buFont typeface="Arial" panose="020B0604020202020204" pitchFamily="34" charset="0"/>
              <a:buChar char="•"/>
            </a:pPr>
            <a:endParaRPr lang="en-US" sz="2200" dirty="0"/>
          </a:p>
          <a:p>
            <a:pPr marL="352425" indent="-342900">
              <a:spcAft>
                <a:spcPts val="800"/>
              </a:spcAft>
              <a:buFont typeface="Arial" panose="020B0604020202020204" pitchFamily="34" charset="0"/>
              <a:buChar char="•"/>
            </a:pPr>
            <a:endParaRPr lang="en-US" sz="2200" dirty="0"/>
          </a:p>
        </p:txBody>
      </p:sp>
      <p:pic>
        <p:nvPicPr>
          <p:cNvPr id="6" name="Picture Placeholder 5" descr="A person posing for the camera&#10;&#10;Description automatically generated">
            <a:extLst>
              <a:ext uri="{FF2B5EF4-FFF2-40B4-BE49-F238E27FC236}">
                <a16:creationId xmlns:a16="http://schemas.microsoft.com/office/drawing/2014/main" id="{6EF51801-0764-244C-AA38-4EB2358EF54E}"/>
              </a:ext>
            </a:extLst>
          </p:cNvPr>
          <p:cNvPicPr>
            <a:picLocks noGrp="1" noChangeAspect="1"/>
          </p:cNvPicPr>
          <p:nvPr>
            <p:ph type="pic" sz="quarter" idx="11"/>
          </p:nvPr>
        </p:nvPicPr>
        <p:blipFill>
          <a:blip r:embed="rId3"/>
          <a:srcRect l="21682" r="21682"/>
          <a:stretch>
            <a:fillRect/>
          </a:stretch>
        </p:blipFill>
        <p:spPr/>
      </p:pic>
    </p:spTree>
    <p:extLst>
      <p:ext uri="{BB962C8B-B14F-4D97-AF65-F5344CB8AC3E}">
        <p14:creationId xmlns:p14="http://schemas.microsoft.com/office/powerpoint/2010/main" val="212139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198E-CC90-42C6-A0F9-1AEDEA11D920}"/>
              </a:ext>
            </a:extLst>
          </p:cNvPr>
          <p:cNvSpPr>
            <a:spLocks noGrp="1"/>
          </p:cNvSpPr>
          <p:nvPr>
            <p:ph type="title"/>
          </p:nvPr>
        </p:nvSpPr>
        <p:spPr/>
        <p:txBody>
          <a:bodyPr/>
          <a:lstStyle/>
          <a:p>
            <a:r>
              <a:rPr lang="en-US" dirty="0"/>
              <a:t>Audience Response</a:t>
            </a:r>
          </a:p>
        </p:txBody>
      </p:sp>
      <p:sp>
        <p:nvSpPr>
          <p:cNvPr id="14" name="Content Placeholder 13">
            <a:extLst>
              <a:ext uri="{FF2B5EF4-FFF2-40B4-BE49-F238E27FC236}">
                <a16:creationId xmlns:a16="http://schemas.microsoft.com/office/drawing/2014/main" id="{23BACF84-394D-9246-A509-5F4F0EF3C204}"/>
              </a:ext>
            </a:extLst>
          </p:cNvPr>
          <p:cNvSpPr>
            <a:spLocks noGrp="1"/>
          </p:cNvSpPr>
          <p:nvPr>
            <p:ph idx="1"/>
          </p:nvPr>
        </p:nvSpPr>
        <p:spPr>
          <a:xfrm>
            <a:off x="312234" y="1292860"/>
            <a:ext cx="8408020" cy="406265"/>
          </a:xfrm>
        </p:spPr>
        <p:txBody>
          <a:bodyPr/>
          <a:lstStyle/>
          <a:p>
            <a:r>
              <a:rPr lang="en-US" sz="2400" dirty="0"/>
              <a:t>Now, what would you recommend for Mateo?</a:t>
            </a:r>
          </a:p>
        </p:txBody>
      </p:sp>
      <p:sp>
        <p:nvSpPr>
          <p:cNvPr id="9" name="Content Placeholder 8">
            <a:extLst>
              <a:ext uri="{FF2B5EF4-FFF2-40B4-BE49-F238E27FC236}">
                <a16:creationId xmlns:a16="http://schemas.microsoft.com/office/drawing/2014/main" id="{29E6B3AF-E5B1-5648-B974-2347FA07E830}"/>
              </a:ext>
            </a:extLst>
          </p:cNvPr>
          <p:cNvSpPr>
            <a:spLocks noGrp="1"/>
          </p:cNvSpPr>
          <p:nvPr>
            <p:ph sz="quarter" idx="10"/>
          </p:nvPr>
        </p:nvSpPr>
        <p:spPr>
          <a:xfrm>
            <a:off x="312234" y="2047875"/>
            <a:ext cx="8408020" cy="2257425"/>
          </a:xfrm>
        </p:spPr>
        <p:txBody>
          <a:bodyPr/>
          <a:lstStyle/>
          <a:p>
            <a:r>
              <a:rPr lang="en-US" sz="2000" dirty="0"/>
              <a:t>Azathioprine</a:t>
            </a:r>
          </a:p>
          <a:p>
            <a:r>
              <a:rPr lang="en-US" sz="2000" dirty="0"/>
              <a:t>Anti-TNF (adalimumab, infliximab, certolizumab pegol)</a:t>
            </a:r>
          </a:p>
          <a:p>
            <a:r>
              <a:rPr lang="en-US" sz="2000" dirty="0"/>
              <a:t>Ustekinumab</a:t>
            </a:r>
          </a:p>
          <a:p>
            <a:r>
              <a:rPr lang="en-US" sz="2000" dirty="0"/>
              <a:t>Vedolizumab </a:t>
            </a:r>
          </a:p>
          <a:p>
            <a:r>
              <a:rPr lang="en-US" sz="2000" dirty="0"/>
              <a:t>I don’t know</a:t>
            </a:r>
          </a:p>
        </p:txBody>
      </p:sp>
    </p:spTree>
    <p:custDataLst>
      <p:tags r:id="rId1"/>
    </p:custDataLst>
    <p:extLst>
      <p:ext uri="{BB962C8B-B14F-4D97-AF65-F5344CB8AC3E}">
        <p14:creationId xmlns:p14="http://schemas.microsoft.com/office/powerpoint/2010/main" val="155031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EBEC-5F94-1D4E-B3E2-4F051E705820}"/>
              </a:ext>
            </a:extLst>
          </p:cNvPr>
          <p:cNvSpPr>
            <a:spLocks noGrp="1"/>
          </p:cNvSpPr>
          <p:nvPr>
            <p:ph type="title"/>
          </p:nvPr>
        </p:nvSpPr>
        <p:spPr>
          <a:xfrm>
            <a:off x="312234" y="-11169"/>
            <a:ext cx="8530684" cy="929485"/>
          </a:xfrm>
        </p:spPr>
        <p:txBody>
          <a:bodyPr/>
          <a:lstStyle/>
          <a:p>
            <a:r>
              <a:rPr lang="en-US" sz="3200" dirty="0"/>
              <a:t>Now, What would you recommend for Mateo?</a:t>
            </a:r>
          </a:p>
        </p:txBody>
      </p:sp>
      <p:graphicFrame>
        <p:nvGraphicFramePr>
          <p:cNvPr id="5" name="Content Placeholder 4">
            <a:extLst>
              <a:ext uri="{FF2B5EF4-FFF2-40B4-BE49-F238E27FC236}">
                <a16:creationId xmlns:a16="http://schemas.microsoft.com/office/drawing/2014/main" id="{5E463E78-DB53-4D43-A111-18FE426834F7}"/>
              </a:ext>
            </a:extLst>
          </p:cNvPr>
          <p:cNvGraphicFramePr>
            <a:graphicFrameLocks noGrp="1"/>
          </p:cNvGraphicFramePr>
          <p:nvPr>
            <p:ph idx="1"/>
            <p:extLst>
              <p:ext uri="{D42A27DB-BD31-4B8C-83A1-F6EECF244321}">
                <p14:modId xmlns:p14="http://schemas.microsoft.com/office/powerpoint/2010/main" val="1813491014"/>
              </p:ext>
            </p:extLst>
          </p:nvPr>
        </p:nvGraphicFramePr>
        <p:xfrm>
          <a:off x="312738" y="996950"/>
          <a:ext cx="8562975" cy="340571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63DC88D7-603C-EC4A-9809-33B9BF119390}"/>
              </a:ext>
            </a:extLst>
          </p:cNvPr>
          <p:cNvSpPr>
            <a:spLocks noGrp="1"/>
          </p:cNvSpPr>
          <p:nvPr>
            <p:ph type="body" sz="quarter" idx="10"/>
          </p:nvPr>
        </p:nvSpPr>
        <p:spPr>
          <a:xfrm>
            <a:off x="0" y="4828029"/>
            <a:ext cx="9144000" cy="315471"/>
          </a:xfrm>
        </p:spPr>
        <p:txBody>
          <a:bodyPr/>
          <a:lstStyle/>
          <a:p>
            <a:r>
              <a:rPr lang="en-US" dirty="0"/>
              <a:t>Results recorded on October 26, 2020.</a:t>
            </a:r>
          </a:p>
        </p:txBody>
      </p:sp>
    </p:spTree>
    <p:extLst>
      <p:ext uri="{BB962C8B-B14F-4D97-AF65-F5344CB8AC3E}">
        <p14:creationId xmlns:p14="http://schemas.microsoft.com/office/powerpoint/2010/main" val="393639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12233" y="1216533"/>
            <a:ext cx="8564137" cy="3550203"/>
          </a:xfrm>
        </p:spPr>
        <p:txBody>
          <a:bodyPr/>
          <a:lstStyle/>
          <a:p>
            <a:r>
              <a:rPr lang="en-US" sz="2200" dirty="0"/>
              <a:t>“Real life” Clinical vignette and discussion led by an IBD expert</a:t>
            </a:r>
          </a:p>
          <a:p>
            <a:pPr>
              <a:spcBef>
                <a:spcPts val="1600"/>
              </a:spcBef>
            </a:pPr>
            <a:r>
              <a:rPr lang="en-US" sz="2200" dirty="0"/>
              <a:t>Multidisciplinary and global discussion</a:t>
            </a:r>
          </a:p>
          <a:p>
            <a:pPr lvl="1"/>
            <a:r>
              <a:rPr lang="en-US" sz="1800" dirty="0"/>
              <a:t>Gastrointestinal (GI) and non-GI clinicians </a:t>
            </a:r>
          </a:p>
          <a:p>
            <a:pPr lvl="1"/>
            <a:r>
              <a:rPr lang="en-US" sz="1800" dirty="0"/>
              <a:t>Diverse practice settings and career stage</a:t>
            </a:r>
          </a:p>
          <a:p>
            <a:pPr lvl="1"/>
            <a:r>
              <a:rPr lang="en-US" sz="1800" dirty="0"/>
              <a:t>Expertise and peer-reviewed resources </a:t>
            </a:r>
          </a:p>
          <a:p>
            <a:pPr>
              <a:spcBef>
                <a:spcPts val="1600"/>
              </a:spcBef>
            </a:pPr>
            <a:r>
              <a:rPr lang="en-US" sz="2200" dirty="0"/>
              <a:t>Free CME</a:t>
            </a:r>
          </a:p>
          <a:p>
            <a:pPr>
              <a:spcBef>
                <a:spcPts val="1600"/>
              </a:spcBef>
            </a:pPr>
            <a:r>
              <a:rPr lang="en-US" sz="2200" dirty="0"/>
              <a:t>Insight into patient experience</a:t>
            </a:r>
          </a:p>
          <a:p>
            <a:pPr>
              <a:spcBef>
                <a:spcPts val="1600"/>
              </a:spcBef>
            </a:pPr>
            <a:r>
              <a:rPr lang="en-US" sz="2200" dirty="0"/>
              <a:t>#Back2Basics </a:t>
            </a:r>
            <a:r>
              <a:rPr lang="en-US" sz="2200" dirty="0" err="1"/>
              <a:t>Tweetorials</a:t>
            </a:r>
            <a:r>
              <a:rPr lang="en-US" sz="2200" dirty="0"/>
              <a:t>  </a:t>
            </a:r>
          </a:p>
          <a:p>
            <a:endParaRPr lang="en-US" sz="1800" dirty="0"/>
          </a:p>
        </p:txBody>
      </p:sp>
      <p:sp>
        <p:nvSpPr>
          <p:cNvPr id="2" name="Text Placeholder 1">
            <a:extLst>
              <a:ext uri="{FF2B5EF4-FFF2-40B4-BE49-F238E27FC236}">
                <a16:creationId xmlns:a16="http://schemas.microsoft.com/office/drawing/2014/main" id="{CE145CA0-15D5-6D47-9C50-6C96F4BE7946}"/>
              </a:ext>
            </a:extLst>
          </p:cNvPr>
          <p:cNvSpPr>
            <a:spLocks noGrp="1"/>
          </p:cNvSpPr>
          <p:nvPr>
            <p:ph type="body" sz="quarter" idx="10"/>
          </p:nvPr>
        </p:nvSpPr>
        <p:spPr/>
        <p:txBody>
          <a:bodyPr/>
          <a:lstStyle/>
          <a:p>
            <a:endParaRPr lang="en-US" dirty="0"/>
          </a:p>
        </p:txBody>
      </p:sp>
      <p:sp>
        <p:nvSpPr>
          <p:cNvPr id="4" name="Title 3">
            <a:extLst>
              <a:ext uri="{FF2B5EF4-FFF2-40B4-BE49-F238E27FC236}">
                <a16:creationId xmlns:a16="http://schemas.microsoft.com/office/drawing/2014/main" id="{FF782100-0D96-0047-B1FF-904229673CAB}"/>
              </a:ext>
            </a:extLst>
          </p:cNvPr>
          <p:cNvSpPr>
            <a:spLocks noGrp="1"/>
          </p:cNvSpPr>
          <p:nvPr>
            <p:ph type="title"/>
          </p:nvPr>
        </p:nvSpPr>
        <p:spPr>
          <a:xfrm>
            <a:off x="312234" y="250441"/>
            <a:ext cx="8530684" cy="406265"/>
          </a:xfrm>
        </p:spPr>
        <p:txBody>
          <a:bodyPr/>
          <a:lstStyle/>
          <a:p>
            <a:r>
              <a:rPr lang="en-US" sz="2400" dirty="0"/>
              <a:t>Building Community Through @MondayNightIBD </a:t>
            </a:r>
          </a:p>
        </p:txBody>
      </p:sp>
      <p:pic>
        <p:nvPicPr>
          <p:cNvPr id="5"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927" y="1605812"/>
            <a:ext cx="1137856" cy="3484348"/>
          </a:xfrm>
          <a:prstGeom prst="rect">
            <a:avLst/>
          </a:prstGeom>
        </p:spPr>
      </p:pic>
      <p:pic>
        <p:nvPicPr>
          <p:cNvPr id="6" name="Picture 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846" y="1751712"/>
            <a:ext cx="2360281" cy="3338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56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32332" y="822043"/>
            <a:ext cx="4190759" cy="1243417"/>
          </a:xfrm>
        </p:spPr>
        <p:txBody>
          <a:bodyPr/>
          <a:lstStyle/>
          <a:p>
            <a:r>
              <a:rPr lang="en-US" sz="4400" dirty="0"/>
              <a:t>Questions</a:t>
            </a:r>
            <a:br>
              <a:rPr lang="en-US" sz="4400" dirty="0"/>
            </a:br>
            <a:r>
              <a:rPr lang="en-US" sz="4400" dirty="0"/>
              <a:t>Answers</a:t>
            </a:r>
          </a:p>
        </p:txBody>
      </p:sp>
      <p:sp>
        <p:nvSpPr>
          <p:cNvPr id="5" name="Subtitle 4"/>
          <p:cNvSpPr>
            <a:spLocks noGrp="1"/>
          </p:cNvSpPr>
          <p:nvPr>
            <p:ph type="body" sz="quarter" idx="10"/>
          </p:nvPr>
        </p:nvSpPr>
        <p:spPr>
          <a:xfrm>
            <a:off x="2800350" y="2187092"/>
            <a:ext cx="6054725" cy="1779588"/>
          </a:xfrm>
        </p:spPr>
        <p:txBody>
          <a:bodyPr/>
          <a:lstStyle/>
          <a:p>
            <a:r>
              <a:rPr lang="en-US" dirty="0"/>
              <a:t>Recorded on October 26, 2020</a:t>
            </a:r>
          </a:p>
          <a:p>
            <a:endParaRPr lang="en-US" dirty="0"/>
          </a:p>
        </p:txBody>
      </p:sp>
      <p:sp>
        <p:nvSpPr>
          <p:cNvPr id="7" name="TextBox 6"/>
          <p:cNvSpPr txBox="1"/>
          <p:nvPr/>
        </p:nvSpPr>
        <p:spPr>
          <a:xfrm>
            <a:off x="7788034" y="501153"/>
            <a:ext cx="1249061" cy="1862048"/>
          </a:xfrm>
          <a:prstGeom prst="rect">
            <a:avLst/>
          </a:prstGeom>
          <a:noFill/>
          <a:effectLst/>
        </p:spPr>
        <p:txBody>
          <a:bodyPr wrap="none" rtlCol="0">
            <a:spAutoFit/>
          </a:bodyPr>
          <a:lstStyle/>
          <a:p>
            <a:pPr algn="ctr"/>
            <a:r>
              <a:rPr lang="en-US" sz="11500" b="1" dirty="0">
                <a:solidFill>
                  <a:schemeClr val="accent6"/>
                </a:solidFill>
              </a:rPr>
              <a:t>&amp;</a:t>
            </a:r>
            <a:endParaRPr lang="en-US" sz="9600" b="1" dirty="0">
              <a:solidFill>
                <a:schemeClr val="accent6"/>
              </a:solidFill>
            </a:endParaRPr>
          </a:p>
        </p:txBody>
      </p:sp>
    </p:spTree>
    <p:extLst>
      <p:ext uri="{BB962C8B-B14F-4D97-AF65-F5344CB8AC3E}">
        <p14:creationId xmlns:p14="http://schemas.microsoft.com/office/powerpoint/2010/main" val="2690722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E7D8-0627-B641-90BF-FD269D007721}"/>
              </a:ext>
            </a:extLst>
          </p:cNvPr>
          <p:cNvSpPr>
            <a:spLocks noGrp="1"/>
          </p:cNvSpPr>
          <p:nvPr>
            <p:ph type="title"/>
          </p:nvPr>
        </p:nvSpPr>
        <p:spPr>
          <a:xfrm>
            <a:off x="312234" y="224280"/>
            <a:ext cx="8530684" cy="458587"/>
          </a:xfrm>
        </p:spPr>
        <p:txBody>
          <a:bodyPr/>
          <a:lstStyle/>
          <a:p>
            <a:r>
              <a:rPr lang="en-US" sz="2800" dirty="0"/>
              <a:t>Pipeline: Emerging Therapies in CD</a:t>
            </a:r>
          </a:p>
        </p:txBody>
      </p:sp>
      <p:graphicFrame>
        <p:nvGraphicFramePr>
          <p:cNvPr id="5" name="Table 5">
            <a:extLst>
              <a:ext uri="{FF2B5EF4-FFF2-40B4-BE49-F238E27FC236}">
                <a16:creationId xmlns:a16="http://schemas.microsoft.com/office/drawing/2014/main" id="{10E2230F-FCD2-E746-845A-942E796D564F}"/>
              </a:ext>
            </a:extLst>
          </p:cNvPr>
          <p:cNvGraphicFramePr>
            <a:graphicFrameLocks noGrp="1"/>
          </p:cNvGraphicFramePr>
          <p:nvPr>
            <p:ph idx="1"/>
            <p:extLst>
              <p:ext uri="{D42A27DB-BD31-4B8C-83A1-F6EECF244321}">
                <p14:modId xmlns:p14="http://schemas.microsoft.com/office/powerpoint/2010/main" val="560339791"/>
              </p:ext>
            </p:extLst>
          </p:nvPr>
        </p:nvGraphicFramePr>
        <p:xfrm>
          <a:off x="312234" y="1009764"/>
          <a:ext cx="8530684" cy="3537418"/>
        </p:xfrm>
        <a:graphic>
          <a:graphicData uri="http://schemas.openxmlformats.org/drawingml/2006/table">
            <a:tbl>
              <a:tblPr firstRow="1" bandRow="1">
                <a:tableStyleId>{5C22544A-7EE6-4342-B048-85BDC9FD1C3A}</a:tableStyleId>
              </a:tblPr>
              <a:tblGrid>
                <a:gridCol w="2997408">
                  <a:extLst>
                    <a:ext uri="{9D8B030D-6E8A-4147-A177-3AD203B41FA5}">
                      <a16:colId xmlns:a16="http://schemas.microsoft.com/office/drawing/2014/main" val="3975356624"/>
                    </a:ext>
                  </a:extLst>
                </a:gridCol>
                <a:gridCol w="5533276">
                  <a:extLst>
                    <a:ext uri="{9D8B030D-6E8A-4147-A177-3AD203B41FA5}">
                      <a16:colId xmlns:a16="http://schemas.microsoft.com/office/drawing/2014/main" val="1296007662"/>
                    </a:ext>
                  </a:extLst>
                </a:gridCol>
              </a:tblGrid>
              <a:tr h="374512">
                <a:tc>
                  <a:txBody>
                    <a:bodyPr/>
                    <a:lstStyle/>
                    <a:p>
                      <a:pPr algn="ctr"/>
                      <a:r>
                        <a:rPr lang="en-US" sz="1800" dirty="0"/>
                        <a:t>Agent</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algn="ctr"/>
                      <a:r>
                        <a:rPr lang="en-US" sz="1800" dirty="0"/>
                        <a:t>Mechanism of Action</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extLst>
                  <a:ext uri="{0D108BD9-81ED-4DB2-BD59-A6C34878D82A}">
                    <a16:rowId xmlns:a16="http://schemas.microsoft.com/office/drawing/2014/main" val="2570393169"/>
                  </a:ext>
                </a:extLst>
              </a:tr>
              <a:tr h="517890">
                <a:tc>
                  <a:txBody>
                    <a:bodyPr/>
                    <a:lstStyle/>
                    <a:p>
                      <a:pPr marL="285750" indent="-285750" algn="l">
                        <a:buFont typeface="Arial" panose="020B0604020202020204" pitchFamily="34" charset="0"/>
                        <a:buChar char="•"/>
                      </a:pPr>
                      <a:r>
                        <a:rPr lang="en-US" sz="1400" dirty="0" err="1"/>
                        <a:t>Etrolizumab</a:t>
                      </a:r>
                      <a:endParaRPr lang="en-US" sz="1400" dirty="0"/>
                    </a:p>
                    <a:p>
                      <a:pPr marL="285750" indent="-285750" algn="l">
                        <a:buFont typeface="Arial" panose="020B0604020202020204" pitchFamily="34" charset="0"/>
                        <a:buChar char="•"/>
                      </a:pPr>
                      <a:r>
                        <a:rPr lang="en-US" sz="1400" dirty="0" err="1"/>
                        <a:t>Abrilumab</a:t>
                      </a:r>
                      <a:endParaRPr 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2"/>
                    </a:solidFill>
                  </a:tcPr>
                </a:tc>
                <a:tc>
                  <a:txBody>
                    <a:bodyPr/>
                    <a:lstStyle/>
                    <a:p>
                      <a:pPr algn="ctr"/>
                      <a:r>
                        <a:rPr lang="en-US" sz="1400" b="0" i="0" kern="1200" dirty="0">
                          <a:solidFill>
                            <a:schemeClr val="dk1"/>
                          </a:solidFill>
                          <a:effectLst/>
                          <a:latin typeface="+mn-lt"/>
                          <a:ea typeface="+mn-ea"/>
                          <a:cs typeface="+mn-cs"/>
                        </a:rPr>
                        <a:t>Anti-integrin</a:t>
                      </a:r>
                      <a:endParaRPr 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2"/>
                    </a:solidFill>
                  </a:tcPr>
                </a:tc>
                <a:extLst>
                  <a:ext uri="{0D108BD9-81ED-4DB2-BD59-A6C34878D82A}">
                    <a16:rowId xmlns:a16="http://schemas.microsoft.com/office/drawing/2014/main" val="2626291525"/>
                  </a:ext>
                </a:extLst>
              </a:tr>
              <a:tr h="376304">
                <a:tc>
                  <a:txBody>
                    <a:bodyPr/>
                    <a:lstStyle/>
                    <a:p>
                      <a:pPr marL="285750" indent="-285750" algn="l">
                        <a:buFont typeface="Arial" panose="020B0604020202020204" pitchFamily="34" charset="0"/>
                        <a:buChar char="•"/>
                      </a:pPr>
                      <a:r>
                        <a:rPr lang="en-US" sz="1400" dirty="0" err="1"/>
                        <a:t>Ontamalimab</a:t>
                      </a:r>
                      <a:endParaRPr 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2F2F2"/>
                    </a:solidFill>
                  </a:tcPr>
                </a:tc>
                <a:tc>
                  <a:txBody>
                    <a:bodyPr/>
                    <a:lstStyle/>
                    <a:p>
                      <a:pPr algn="ctr"/>
                      <a:r>
                        <a:rPr lang="en-US" sz="1400" b="0" i="0" kern="1200" dirty="0">
                          <a:solidFill>
                            <a:schemeClr val="dk1"/>
                          </a:solidFill>
                          <a:effectLst/>
                          <a:latin typeface="+mn-lt"/>
                          <a:ea typeface="+mn-ea"/>
                          <a:cs typeface="+mn-cs"/>
                        </a:rPr>
                        <a:t>Fully human, immunoglobulin G</a:t>
                      </a:r>
                      <a:r>
                        <a:rPr lang="en-US" sz="1400" b="0" i="0" kern="1200" baseline="-25000" dirty="0">
                          <a:solidFill>
                            <a:schemeClr val="dk1"/>
                          </a:solidFill>
                          <a:effectLst/>
                          <a:latin typeface="+mn-lt"/>
                          <a:ea typeface="+mn-ea"/>
                          <a:cs typeface="+mn-cs"/>
                        </a:rPr>
                        <a:t>2 </a:t>
                      </a:r>
                      <a:r>
                        <a:rPr lang="en-US" sz="1400" b="0" i="0" kern="1200" dirty="0">
                          <a:solidFill>
                            <a:schemeClr val="dk1"/>
                          </a:solidFill>
                          <a:effectLst/>
                          <a:latin typeface="+mn-lt"/>
                          <a:ea typeface="+mn-ea"/>
                          <a:cs typeface="+mn-cs"/>
                        </a:rPr>
                        <a:t>antihuman mucosal addressin cell adhesion molecule-1 (MADCAM1)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2F2F2"/>
                    </a:solidFill>
                  </a:tcPr>
                </a:tc>
                <a:extLst>
                  <a:ext uri="{0D108BD9-81ED-4DB2-BD59-A6C34878D82A}">
                    <a16:rowId xmlns:a16="http://schemas.microsoft.com/office/drawing/2014/main" val="3142710269"/>
                  </a:ext>
                </a:extLst>
              </a:tr>
              <a:tr h="376304">
                <a:tc>
                  <a:txBody>
                    <a:bodyPr/>
                    <a:lstStyle/>
                    <a:p>
                      <a:pPr marL="285750" indent="-285750" algn="l">
                        <a:buFont typeface="Arial" panose="020B0604020202020204" pitchFamily="34" charset="0"/>
                        <a:buChar char="•"/>
                      </a:pPr>
                      <a:r>
                        <a:rPr lang="en-US" sz="1400" dirty="0" err="1"/>
                        <a:t>Guselkumab</a:t>
                      </a:r>
                      <a:endParaRPr lang="en-US" sz="1400" dirty="0"/>
                    </a:p>
                    <a:p>
                      <a:pPr marL="285750" indent="-285750" algn="l">
                        <a:buFont typeface="Arial" panose="020B0604020202020204" pitchFamily="34" charset="0"/>
                        <a:buChar char="•"/>
                      </a:pPr>
                      <a:r>
                        <a:rPr lang="en-US" sz="1400" dirty="0" err="1"/>
                        <a:t>Mirikizumab</a:t>
                      </a:r>
                      <a:endParaRPr lang="en-US" sz="1400" dirty="0"/>
                    </a:p>
                    <a:p>
                      <a:pPr marL="285750" indent="-285750" algn="l">
                        <a:buFont typeface="Arial" panose="020B0604020202020204" pitchFamily="34" charset="0"/>
                        <a:buChar char="•"/>
                      </a:pPr>
                      <a:r>
                        <a:rPr lang="en-US" sz="1400" dirty="0"/>
                        <a:t>Risankizumab</a:t>
                      </a:r>
                    </a:p>
                    <a:p>
                      <a:pPr marL="285750" indent="-285750" algn="l">
                        <a:buFont typeface="Arial" panose="020B0604020202020204" pitchFamily="34" charset="0"/>
                        <a:buChar char="•"/>
                      </a:pPr>
                      <a:r>
                        <a:rPr lang="en-US" sz="1400" baseline="0" dirty="0" err="1"/>
                        <a:t>Brazikumab</a:t>
                      </a:r>
                      <a:endParaRPr lang="en-US" sz="1400" baseline="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a:r>
                        <a:rPr lang="en-US" sz="1400" dirty="0"/>
                        <a:t>Anti-IL-23 </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06518266"/>
                  </a:ext>
                </a:extLst>
              </a:tr>
              <a:tr h="364051">
                <a:tc>
                  <a:txBody>
                    <a:bodyPr/>
                    <a:lstStyle/>
                    <a:p>
                      <a:pPr marL="285750" indent="-285750" algn="l">
                        <a:buFont typeface="Arial" panose="020B0604020202020204" pitchFamily="34" charset="0"/>
                        <a:buChar char="•"/>
                      </a:pPr>
                      <a:r>
                        <a:rPr lang="en-US" sz="1400" dirty="0" err="1"/>
                        <a:t>Estrasimod</a:t>
                      </a:r>
                      <a:endParaRPr lang="en-US" sz="1400" dirty="0"/>
                    </a:p>
                    <a:p>
                      <a:pPr marL="285750" indent="-285750" algn="l">
                        <a:buFont typeface="Arial" panose="020B0604020202020204" pitchFamily="34" charset="0"/>
                        <a:buChar char="•"/>
                      </a:pPr>
                      <a:r>
                        <a:rPr lang="en-US" sz="1400" dirty="0"/>
                        <a:t>Ozanimod</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2"/>
                    </a:solidFill>
                  </a:tcPr>
                </a:tc>
                <a:tc>
                  <a:txBody>
                    <a:bodyPr/>
                    <a:lstStyle/>
                    <a:p>
                      <a:pPr algn="ctr"/>
                      <a:r>
                        <a:rPr lang="en-US" sz="1400" b="0" i="0" kern="1200" dirty="0">
                          <a:solidFill>
                            <a:schemeClr val="dk1"/>
                          </a:solidFill>
                          <a:effectLst/>
                          <a:latin typeface="+mn-lt"/>
                          <a:ea typeface="+mn-ea"/>
                          <a:cs typeface="+mn-cs"/>
                        </a:rPr>
                        <a:t>Sphingosine 1-phosphate receptor 1 (S1P1) modulator</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2"/>
                    </a:solidFill>
                  </a:tcPr>
                </a:tc>
                <a:extLst>
                  <a:ext uri="{0D108BD9-81ED-4DB2-BD59-A6C34878D82A}">
                    <a16:rowId xmlns:a16="http://schemas.microsoft.com/office/drawing/2014/main" val="2782054407"/>
                  </a:ext>
                </a:extLst>
              </a:tr>
              <a:tr h="663546">
                <a:tc>
                  <a:txBody>
                    <a:bodyPr/>
                    <a:lstStyle/>
                    <a:p>
                      <a:pPr marL="285750" indent="-285750" algn="l">
                        <a:buFont typeface="Arial" panose="020B0604020202020204" pitchFamily="34" charset="0"/>
                        <a:buChar char="•"/>
                      </a:pPr>
                      <a:r>
                        <a:rPr lang="en-US" sz="1400" dirty="0"/>
                        <a:t>Upadacitinib</a:t>
                      </a:r>
                    </a:p>
                    <a:p>
                      <a:pPr marL="285750" indent="-285750" algn="l">
                        <a:buFont typeface="Arial" panose="020B0604020202020204" pitchFamily="34" charset="0"/>
                        <a:buChar char="•"/>
                      </a:pPr>
                      <a:r>
                        <a:rPr lang="en-US" sz="1400" dirty="0" err="1"/>
                        <a:t>Filgotinib</a:t>
                      </a:r>
                      <a:endParaRPr 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400" b="0" i="0" kern="1200" dirty="0">
                          <a:solidFill>
                            <a:schemeClr val="dk1"/>
                          </a:solidFill>
                          <a:effectLst/>
                          <a:latin typeface="+mn-lt"/>
                          <a:ea typeface="+mn-ea"/>
                          <a:cs typeface="+mn-cs"/>
                        </a:rPr>
                        <a:t>JAK1 Inhibitors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3291750"/>
                  </a:ext>
                </a:extLst>
              </a:tr>
            </a:tbl>
          </a:graphicData>
        </a:graphic>
      </p:graphicFrame>
      <p:sp>
        <p:nvSpPr>
          <p:cNvPr id="6" name="Text Placeholder 5">
            <a:extLst>
              <a:ext uri="{FF2B5EF4-FFF2-40B4-BE49-F238E27FC236}">
                <a16:creationId xmlns:a16="http://schemas.microsoft.com/office/drawing/2014/main" id="{8E80F2CA-9628-5C4D-8879-F714197855B8}"/>
              </a:ext>
            </a:extLst>
          </p:cNvPr>
          <p:cNvSpPr>
            <a:spLocks noGrp="1"/>
          </p:cNvSpPr>
          <p:nvPr>
            <p:ph type="body" sz="quarter" idx="10"/>
          </p:nvPr>
        </p:nvSpPr>
        <p:spPr>
          <a:xfrm>
            <a:off x="0" y="4709419"/>
            <a:ext cx="8326704" cy="524246"/>
          </a:xfrm>
        </p:spPr>
        <p:txBody>
          <a:bodyPr/>
          <a:lstStyle/>
          <a:p>
            <a:pPr marL="0" indent="0">
              <a:spcBef>
                <a:spcPts val="200"/>
              </a:spcBef>
            </a:pPr>
            <a:r>
              <a:rPr lang="en-US" sz="800" dirty="0"/>
              <a:t>None of the agents is FDA-approved for the treatment of CD</a:t>
            </a:r>
          </a:p>
          <a:p>
            <a:pPr marL="0" indent="0">
              <a:spcBef>
                <a:spcPts val="200"/>
              </a:spcBef>
            </a:pPr>
            <a:r>
              <a:rPr lang="en-US" sz="800" dirty="0"/>
              <a:t>Lawton R. Published November 19, 2019. Available at https://www.biospace.com/article/inflammatory-bowel-disease-insight-report-current-therapies-drug-pipeline-and-outlook/. Accessed October 23, 2020.</a:t>
            </a:r>
          </a:p>
        </p:txBody>
      </p:sp>
    </p:spTree>
    <p:extLst>
      <p:ext uri="{BB962C8B-B14F-4D97-AF65-F5344CB8AC3E}">
        <p14:creationId xmlns:p14="http://schemas.microsoft.com/office/powerpoint/2010/main" val="5490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9C68D40-C60B-724D-9C70-E5A03D384313}"/>
              </a:ext>
            </a:extLst>
          </p:cNvPr>
          <p:cNvGraphicFramePr>
            <a:graphicFrameLocks noGrp="1"/>
          </p:cNvGraphicFramePr>
          <p:nvPr>
            <p:ph idx="1"/>
            <p:extLst>
              <p:ext uri="{D42A27DB-BD31-4B8C-83A1-F6EECF244321}">
                <p14:modId xmlns:p14="http://schemas.microsoft.com/office/powerpoint/2010/main" val="2872797907"/>
              </p:ext>
            </p:extLst>
          </p:nvPr>
        </p:nvGraphicFramePr>
        <p:xfrm>
          <a:off x="290513" y="1058892"/>
          <a:ext cx="8562974" cy="2773680"/>
        </p:xfrm>
        <a:graphic>
          <a:graphicData uri="http://schemas.openxmlformats.org/drawingml/2006/table">
            <a:tbl>
              <a:tblPr firstRow="1" bandRow="1">
                <a:tableStyleId>{5C22544A-7EE6-4342-B048-85BDC9FD1C3A}</a:tableStyleId>
              </a:tblPr>
              <a:tblGrid>
                <a:gridCol w="980022">
                  <a:extLst>
                    <a:ext uri="{9D8B030D-6E8A-4147-A177-3AD203B41FA5}">
                      <a16:colId xmlns:a16="http://schemas.microsoft.com/office/drawing/2014/main" val="3436547269"/>
                    </a:ext>
                  </a:extLst>
                </a:gridCol>
                <a:gridCol w="2752826">
                  <a:extLst>
                    <a:ext uri="{9D8B030D-6E8A-4147-A177-3AD203B41FA5}">
                      <a16:colId xmlns:a16="http://schemas.microsoft.com/office/drawing/2014/main" val="1272787965"/>
                    </a:ext>
                  </a:extLst>
                </a:gridCol>
                <a:gridCol w="2502930">
                  <a:extLst>
                    <a:ext uri="{9D8B030D-6E8A-4147-A177-3AD203B41FA5}">
                      <a16:colId xmlns:a16="http://schemas.microsoft.com/office/drawing/2014/main" val="2647792523"/>
                    </a:ext>
                  </a:extLst>
                </a:gridCol>
                <a:gridCol w="2327196">
                  <a:extLst>
                    <a:ext uri="{9D8B030D-6E8A-4147-A177-3AD203B41FA5}">
                      <a16:colId xmlns:a16="http://schemas.microsoft.com/office/drawing/2014/main" val="1204541272"/>
                    </a:ext>
                  </a:extLst>
                </a:gridCol>
              </a:tblGrid>
              <a:tr h="370840">
                <a:tc>
                  <a:txBody>
                    <a:bodyPr/>
                    <a:lstStyle/>
                    <a:p>
                      <a:pPr algn="ctr"/>
                      <a:endParaRPr lang="en-US" sz="1500" b="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algn="ctr"/>
                      <a:r>
                        <a:rPr lang="en-US" sz="1500" b="1" dirty="0" err="1"/>
                        <a:t>Etrolizumab</a:t>
                      </a:r>
                      <a:r>
                        <a:rPr lang="en-US" sz="1500" b="1" dirty="0"/>
                        <a:t> 105 mg SC </a:t>
                      </a:r>
                    </a:p>
                    <a:p>
                      <a:pPr algn="ctr"/>
                      <a:r>
                        <a:rPr lang="en-US" sz="1500" b="1" dirty="0"/>
                        <a:t>Q4W (n = 120)</a:t>
                      </a:r>
                      <a:endParaRPr lang="en-US" sz="1500" b="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t>Etrolizumab 210 mg SC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t>Wks 0, 2, 4, 8,12 (n = 121)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algn="ctr"/>
                      <a:r>
                        <a:rPr lang="en-US" sz="1500" b="1" dirty="0"/>
                        <a:t>Placebo</a:t>
                      </a:r>
                    </a:p>
                    <a:p>
                      <a:pPr algn="ctr"/>
                      <a:r>
                        <a:rPr lang="en-US" sz="1500" b="1" dirty="0"/>
                        <a:t>(n = 59)</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extLst>
                  <a:ext uri="{0D108BD9-81ED-4DB2-BD59-A6C34878D82A}">
                    <a16:rowId xmlns:a16="http://schemas.microsoft.com/office/drawing/2014/main" val="190481915"/>
                  </a:ext>
                </a:extLst>
              </a:tr>
              <a:tr h="370840">
                <a:tc gridSpan="4">
                  <a:txBody>
                    <a:bodyPr/>
                    <a:lstStyle/>
                    <a:p>
                      <a:r>
                        <a:rPr lang="en-US" sz="1500" dirty="0"/>
                        <a:t>Symptomatic Remission: CDAI &lt; 150</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hMerge="1">
                  <a:txBody>
                    <a:bodyPr/>
                    <a:lstStyle/>
                    <a:p>
                      <a:endParaRPr lang="en-US"/>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tcPr>
                </a:tc>
                <a:tc hMerge="1">
                  <a:txBody>
                    <a:bodyPr/>
                    <a:lstStyle/>
                    <a:p>
                      <a:endParaRPr lang="en-US"/>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tcPr>
                </a:tc>
                <a:tc hMerge="1">
                  <a:txBody>
                    <a:bodyPr/>
                    <a:lstStyle/>
                    <a:p>
                      <a:endParaRPr lang="en-US"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4110511327"/>
                  </a:ext>
                </a:extLst>
              </a:tr>
              <a:tr h="370840">
                <a:tc>
                  <a:txBody>
                    <a:bodyPr/>
                    <a:lstStyle/>
                    <a:p>
                      <a:pPr algn="ctr"/>
                      <a:r>
                        <a:rPr lang="en-US" sz="1500" dirty="0"/>
                        <a:t>Wk 6</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15.0 (10.4-12.1)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25.6 (19.7-32.6)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8.5 (4.2-16.4)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1856537"/>
                  </a:ext>
                </a:extLst>
              </a:tr>
              <a:tr h="370840">
                <a:tc>
                  <a:txBody>
                    <a:bodyPr/>
                    <a:lstStyle/>
                    <a:p>
                      <a:pPr algn="ctr"/>
                      <a:r>
                        <a:rPr lang="en-US" sz="1500" dirty="0"/>
                        <a:t>Wk 10</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a:r>
                        <a:rPr lang="en-US" sz="1500" dirty="0"/>
                        <a:t>15.8(11.2-22.1)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a:r>
                        <a:rPr lang="en-US" sz="1500" dirty="0"/>
                        <a:t>27.3 (21.2-34.4)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8.5 (4.2-16.4)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28114046"/>
                  </a:ext>
                </a:extLst>
              </a:tr>
              <a:tr h="370840">
                <a:tc>
                  <a:txBody>
                    <a:bodyPr/>
                    <a:lstStyle/>
                    <a:p>
                      <a:pPr algn="ctr"/>
                      <a:r>
                        <a:rPr lang="en-US" sz="1500" dirty="0"/>
                        <a:t>Wk 14</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20.8(15.4-27.5)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24.8 (18.9-31.8)</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11.9 (6.6-20.5)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35524327"/>
                  </a:ext>
                </a:extLst>
              </a:tr>
              <a:tr h="370840">
                <a:tc gridSpan="4">
                  <a:txBody>
                    <a:bodyPr/>
                    <a:lstStyle/>
                    <a:p>
                      <a:pPr algn="l"/>
                      <a:r>
                        <a:rPr lang="en-US" sz="1500" dirty="0"/>
                        <a:t>Endoscopic Improvement: </a:t>
                      </a:r>
                      <a:r>
                        <a:rPr lang="en-US" sz="1500" b="0" i="0" kern="1200" dirty="0">
                          <a:solidFill>
                            <a:schemeClr val="dk1"/>
                          </a:solidFill>
                          <a:effectLst/>
                          <a:latin typeface="+mn-lt"/>
                          <a:ea typeface="+mn-ea"/>
                          <a:cs typeface="+mn-cs"/>
                        </a:rPr>
                        <a:t>≥ 50% reduction from baseline SES-CD</a:t>
                      </a:r>
                      <a:endParaRPr lang="en-US" sz="15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hMerge="1">
                  <a:txBody>
                    <a:bodyPr/>
                    <a:lstStyle/>
                    <a:p>
                      <a:endParaRPr lang="en-US"/>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tcPr>
                </a:tc>
                <a:tc hMerge="1">
                  <a:txBody>
                    <a:bodyPr/>
                    <a:lstStyle/>
                    <a:p>
                      <a:endParaRPr lang="en-US"/>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tcPr>
                </a:tc>
                <a:tc hMerge="1">
                  <a:txBody>
                    <a:bodyPr/>
                    <a:lstStyle/>
                    <a:p>
                      <a:endParaRPr lang="en-US" sz="1400"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76812093"/>
                  </a:ext>
                </a:extLst>
              </a:tr>
              <a:tr h="370840">
                <a:tc>
                  <a:txBody>
                    <a:bodyPr/>
                    <a:lstStyle/>
                    <a:p>
                      <a:pPr algn="ctr"/>
                      <a:r>
                        <a:rPr lang="en-US" sz="1500" dirty="0"/>
                        <a:t>Wk 14</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21.0 (15.6-27.8)</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17.4 (12.4-23.7)</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1500" dirty="0"/>
                        <a:t>3.4 (1.1-9.7)</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5409128"/>
                  </a:ext>
                </a:extLst>
              </a:tr>
            </a:tbl>
          </a:graphicData>
        </a:graphic>
      </p:graphicFrame>
      <p:sp>
        <p:nvSpPr>
          <p:cNvPr id="8" name="Content Placeholder 8">
            <a:extLst>
              <a:ext uri="{FF2B5EF4-FFF2-40B4-BE49-F238E27FC236}">
                <a16:creationId xmlns:a16="http://schemas.microsoft.com/office/drawing/2014/main" id="{496BD9E2-AC93-EB49-985A-4A0286D8B03B}"/>
              </a:ext>
            </a:extLst>
          </p:cNvPr>
          <p:cNvSpPr txBox="1">
            <a:spLocks/>
          </p:cNvSpPr>
          <p:nvPr/>
        </p:nvSpPr>
        <p:spPr>
          <a:xfrm>
            <a:off x="379967" y="4065558"/>
            <a:ext cx="8564137" cy="563231"/>
          </a:xfrm>
          <a:prstGeom prst="rect">
            <a:avLst/>
          </a:prstGeom>
        </p:spPr>
        <p:txBody>
          <a:bodyPr vert="horz" wrap="square" lIns="0" tIns="45720" rIns="91440" bIns="45720" rtlCol="0">
            <a:spAutoFit/>
          </a:bodyPr>
          <a:lstStyle>
            <a:lvl1pPr marL="346075" indent="-346075" algn="l" defTabSz="914400" rtl="0" eaLnBrk="1" latinLnBrk="0" hangingPunct="1">
              <a:lnSpc>
                <a:spcPct val="85000"/>
              </a:lnSpc>
              <a:spcBef>
                <a:spcPts val="800"/>
              </a:spcBef>
              <a:buClr>
                <a:schemeClr val="accent1"/>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Treatment with etrolizumab was well-tolerated and resulted in clinically meaningful improvement in patients with moderate-to-severe disease</a:t>
            </a:r>
          </a:p>
        </p:txBody>
      </p:sp>
      <p:sp>
        <p:nvSpPr>
          <p:cNvPr id="4" name="Title 3">
            <a:extLst>
              <a:ext uri="{FF2B5EF4-FFF2-40B4-BE49-F238E27FC236}">
                <a16:creationId xmlns:a16="http://schemas.microsoft.com/office/drawing/2014/main" id="{9DD9DA3D-B699-6B4C-9960-5DD551549382}"/>
              </a:ext>
            </a:extLst>
          </p:cNvPr>
          <p:cNvSpPr>
            <a:spLocks noGrp="1"/>
          </p:cNvSpPr>
          <p:nvPr>
            <p:ph type="title"/>
          </p:nvPr>
        </p:nvSpPr>
        <p:spPr>
          <a:xfrm>
            <a:off x="312234" y="93475"/>
            <a:ext cx="5867185" cy="720197"/>
          </a:xfrm>
        </p:spPr>
        <p:txBody>
          <a:bodyPr/>
          <a:lstStyle/>
          <a:p>
            <a:r>
              <a:rPr lang="en-US" sz="2400" dirty="0"/>
              <a:t>Etrolizumab as Induction Therapy in Moderate-to-Severe CD</a:t>
            </a:r>
          </a:p>
        </p:txBody>
      </p:sp>
      <p:sp>
        <p:nvSpPr>
          <p:cNvPr id="9" name="Text Placeholder 8">
            <a:extLst>
              <a:ext uri="{FF2B5EF4-FFF2-40B4-BE49-F238E27FC236}">
                <a16:creationId xmlns:a16="http://schemas.microsoft.com/office/drawing/2014/main" id="{8E75F22E-18E8-1D4A-8EF9-58E3C1DFBA66}"/>
              </a:ext>
            </a:extLst>
          </p:cNvPr>
          <p:cNvSpPr>
            <a:spLocks noGrp="1"/>
          </p:cNvSpPr>
          <p:nvPr>
            <p:ph type="body" sz="quarter" idx="10"/>
          </p:nvPr>
        </p:nvSpPr>
        <p:spPr>
          <a:xfrm>
            <a:off x="0" y="4828029"/>
            <a:ext cx="9144000" cy="315471"/>
          </a:xfrm>
        </p:spPr>
        <p:txBody>
          <a:bodyPr/>
          <a:lstStyle/>
          <a:p>
            <a:r>
              <a:rPr lang="en-US" dirty="0"/>
              <a:t>Selinger C, et al. </a:t>
            </a:r>
            <a:r>
              <a:rPr lang="en-US" i="1" dirty="0"/>
              <a:t>Gut</a:t>
            </a:r>
            <a:r>
              <a:rPr lang="en-US" dirty="0"/>
              <a:t>. 2018;67:A53.</a:t>
            </a:r>
          </a:p>
        </p:txBody>
      </p:sp>
    </p:spTree>
    <p:extLst>
      <p:ext uri="{BB962C8B-B14F-4D97-AF65-F5344CB8AC3E}">
        <p14:creationId xmlns:p14="http://schemas.microsoft.com/office/powerpoint/2010/main" val="147036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08C0-7717-5A4D-B2D0-1E7E9EA17A9D}"/>
              </a:ext>
            </a:extLst>
          </p:cNvPr>
          <p:cNvSpPr>
            <a:spLocks noGrp="1"/>
          </p:cNvSpPr>
          <p:nvPr>
            <p:ph type="title"/>
          </p:nvPr>
        </p:nvSpPr>
        <p:spPr>
          <a:xfrm>
            <a:off x="312234" y="94866"/>
            <a:ext cx="7939668" cy="458587"/>
          </a:xfrm>
        </p:spPr>
        <p:txBody>
          <a:bodyPr/>
          <a:lstStyle/>
          <a:p>
            <a:r>
              <a:rPr lang="en-US" sz="2800" dirty="0"/>
              <a:t>SMART Goals</a:t>
            </a:r>
          </a:p>
        </p:txBody>
      </p:sp>
      <p:sp>
        <p:nvSpPr>
          <p:cNvPr id="6" name="Content Placeholder 5">
            <a:extLst>
              <a:ext uri="{FF2B5EF4-FFF2-40B4-BE49-F238E27FC236}">
                <a16:creationId xmlns:a16="http://schemas.microsoft.com/office/drawing/2014/main" id="{B07B275E-3647-EF49-8CA7-595A36E7C702}"/>
              </a:ext>
            </a:extLst>
          </p:cNvPr>
          <p:cNvSpPr>
            <a:spLocks noGrp="1"/>
          </p:cNvSpPr>
          <p:nvPr>
            <p:ph idx="1"/>
          </p:nvPr>
        </p:nvSpPr>
        <p:spPr>
          <a:xfrm>
            <a:off x="312233" y="997458"/>
            <a:ext cx="8553975" cy="3877985"/>
          </a:xfrm>
        </p:spPr>
        <p:txBody>
          <a:bodyPr/>
          <a:lstStyle/>
          <a:p>
            <a:pPr>
              <a:lnSpc>
                <a:spcPct val="100000"/>
              </a:lnSpc>
              <a:spcBef>
                <a:spcPts val="1600"/>
              </a:spcBef>
            </a:pPr>
            <a:r>
              <a:rPr lang="en-US" sz="2400" dirty="0"/>
              <a:t>Raise awareness among the IBD care team about social determinants of health that may impact the care and outcomes of racial and ethnic minority patients</a:t>
            </a:r>
          </a:p>
          <a:p>
            <a:pPr>
              <a:lnSpc>
                <a:spcPct val="100000"/>
              </a:lnSpc>
              <a:spcBef>
                <a:spcPts val="1200"/>
              </a:spcBef>
            </a:pPr>
            <a:r>
              <a:rPr lang="en-US" sz="2400" dirty="0"/>
              <a:t>Take action early to treat with biologics, with long-term outcomes in mind</a:t>
            </a:r>
          </a:p>
          <a:p>
            <a:pPr>
              <a:lnSpc>
                <a:spcPct val="100000"/>
              </a:lnSpc>
              <a:spcBef>
                <a:spcPts val="1200"/>
              </a:spcBef>
            </a:pPr>
            <a:r>
              <a:rPr lang="en-US" sz="2400" dirty="0"/>
              <a:t>Long-term remission best positions patients for improved functioning and quality of life</a:t>
            </a:r>
          </a:p>
          <a:p>
            <a:pPr>
              <a:lnSpc>
                <a:spcPct val="100000"/>
              </a:lnSpc>
              <a:spcBef>
                <a:spcPts val="1200"/>
              </a:spcBef>
            </a:pPr>
            <a:r>
              <a:rPr lang="en-US" sz="2400" dirty="0"/>
              <a:t>Educate your patients about their disease to empower them to be active participants in the management of their IBD</a:t>
            </a:r>
          </a:p>
        </p:txBody>
      </p:sp>
      <p:sp>
        <p:nvSpPr>
          <p:cNvPr id="4" name="Text Placeholder 3">
            <a:extLst>
              <a:ext uri="{FF2B5EF4-FFF2-40B4-BE49-F238E27FC236}">
                <a16:creationId xmlns:a16="http://schemas.microsoft.com/office/drawing/2014/main" id="{36BA8987-FBCF-844A-9EB9-FA36AE887377}"/>
              </a:ext>
            </a:extLst>
          </p:cNvPr>
          <p:cNvSpPr>
            <a:spLocks noGrp="1"/>
          </p:cNvSpPr>
          <p:nvPr>
            <p:ph type="body" sz="half" idx="2"/>
          </p:nvPr>
        </p:nvSpPr>
        <p:spPr>
          <a:xfrm>
            <a:off x="312234" y="480905"/>
            <a:ext cx="7939668" cy="353943"/>
          </a:xfrm>
        </p:spPr>
        <p:txBody>
          <a:bodyPr/>
          <a:lstStyle/>
          <a:p>
            <a:r>
              <a:rPr lang="en-US" b="1" dirty="0"/>
              <a:t>S</a:t>
            </a:r>
            <a:r>
              <a:rPr lang="en-US" dirty="0"/>
              <a:t>pecific, </a:t>
            </a:r>
            <a:r>
              <a:rPr lang="en-US" b="1" dirty="0"/>
              <a:t>M</a:t>
            </a:r>
            <a:r>
              <a:rPr lang="en-US" dirty="0"/>
              <a:t>easurable, </a:t>
            </a:r>
            <a:r>
              <a:rPr lang="en-US" b="1" dirty="0"/>
              <a:t>A</a:t>
            </a:r>
            <a:r>
              <a:rPr lang="en-US" dirty="0"/>
              <a:t>ttainable, </a:t>
            </a:r>
            <a:r>
              <a:rPr lang="en-US" b="1" dirty="0"/>
              <a:t>R</a:t>
            </a:r>
            <a:r>
              <a:rPr lang="en-US" dirty="0"/>
              <a:t>elevant, </a:t>
            </a:r>
            <a:r>
              <a:rPr lang="en-US" b="1" dirty="0"/>
              <a:t>T</a:t>
            </a:r>
            <a:r>
              <a:rPr lang="en-US" dirty="0"/>
              <a:t>imely</a:t>
            </a:r>
          </a:p>
        </p:txBody>
      </p:sp>
      <p:sp>
        <p:nvSpPr>
          <p:cNvPr id="7" name="Text Placeholder 6">
            <a:extLst>
              <a:ext uri="{FF2B5EF4-FFF2-40B4-BE49-F238E27FC236}">
                <a16:creationId xmlns:a16="http://schemas.microsoft.com/office/drawing/2014/main" id="{F5029ADD-18FD-6F45-A885-C346634D357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53141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32332" y="822043"/>
            <a:ext cx="4190759" cy="1243417"/>
          </a:xfrm>
        </p:spPr>
        <p:txBody>
          <a:bodyPr/>
          <a:lstStyle/>
          <a:p>
            <a:r>
              <a:rPr lang="en-US" sz="4400" dirty="0"/>
              <a:t>Questions</a:t>
            </a:r>
            <a:br>
              <a:rPr lang="en-US" sz="4400" dirty="0"/>
            </a:br>
            <a:r>
              <a:rPr lang="en-US" sz="4400" dirty="0"/>
              <a:t>Answers</a:t>
            </a:r>
          </a:p>
        </p:txBody>
      </p:sp>
      <p:sp>
        <p:nvSpPr>
          <p:cNvPr id="5" name="Subtitle 4"/>
          <p:cNvSpPr>
            <a:spLocks noGrp="1"/>
          </p:cNvSpPr>
          <p:nvPr>
            <p:ph type="body" sz="quarter" idx="10"/>
          </p:nvPr>
        </p:nvSpPr>
        <p:spPr>
          <a:xfrm>
            <a:off x="2800350" y="2187092"/>
            <a:ext cx="6054725" cy="1779588"/>
          </a:xfrm>
        </p:spPr>
        <p:txBody>
          <a:bodyPr/>
          <a:lstStyle/>
          <a:p>
            <a:r>
              <a:rPr lang="en-US" dirty="0"/>
              <a:t>Recorded on October 26, 2020</a:t>
            </a:r>
          </a:p>
        </p:txBody>
      </p:sp>
      <p:sp>
        <p:nvSpPr>
          <p:cNvPr id="7" name="TextBox 6"/>
          <p:cNvSpPr txBox="1"/>
          <p:nvPr/>
        </p:nvSpPr>
        <p:spPr>
          <a:xfrm>
            <a:off x="7788034" y="501153"/>
            <a:ext cx="1249061" cy="1862048"/>
          </a:xfrm>
          <a:prstGeom prst="rect">
            <a:avLst/>
          </a:prstGeom>
          <a:noFill/>
          <a:effectLst/>
        </p:spPr>
        <p:txBody>
          <a:bodyPr wrap="none" rtlCol="0">
            <a:spAutoFit/>
          </a:bodyPr>
          <a:lstStyle/>
          <a:p>
            <a:pPr algn="ctr"/>
            <a:r>
              <a:rPr lang="en-US" sz="11500" b="1" dirty="0">
                <a:solidFill>
                  <a:schemeClr val="accent6"/>
                </a:solidFill>
              </a:rPr>
              <a:t>&amp;</a:t>
            </a:r>
            <a:endParaRPr lang="en-US" sz="9600" b="1" dirty="0">
              <a:solidFill>
                <a:schemeClr val="accent6"/>
              </a:solidFill>
            </a:endParaRPr>
          </a:p>
        </p:txBody>
      </p:sp>
    </p:spTree>
    <p:extLst>
      <p:ext uri="{BB962C8B-B14F-4D97-AF65-F5344CB8AC3E}">
        <p14:creationId xmlns:p14="http://schemas.microsoft.com/office/powerpoint/2010/main" val="3370266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83540-3BE9-4041-ACDA-1CB7CCF44AB6}"/>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72F566F3-F7E3-BE4E-A932-B1D91DB666A6}"/>
              </a:ext>
            </a:extLst>
          </p:cNvPr>
          <p:cNvSpPr>
            <a:spLocks noGrp="1"/>
          </p:cNvSpPr>
          <p:nvPr>
            <p:ph idx="1"/>
          </p:nvPr>
        </p:nvSpPr>
        <p:spPr>
          <a:xfrm>
            <a:off x="312234" y="1485900"/>
            <a:ext cx="8408020" cy="877163"/>
          </a:xfrm>
        </p:spPr>
        <p:txBody>
          <a:bodyPr/>
          <a:lstStyle/>
          <a:p>
            <a:r>
              <a:rPr lang="en-US" dirty="0"/>
              <a:t>How likely are you to share these learnings with your team</a:t>
            </a:r>
          </a:p>
        </p:txBody>
      </p:sp>
      <p:sp>
        <p:nvSpPr>
          <p:cNvPr id="7" name="Content Placeholder 6">
            <a:extLst>
              <a:ext uri="{FF2B5EF4-FFF2-40B4-BE49-F238E27FC236}">
                <a16:creationId xmlns:a16="http://schemas.microsoft.com/office/drawing/2014/main" id="{825FB308-63A2-924A-A203-C92D66D803C4}"/>
              </a:ext>
            </a:extLst>
          </p:cNvPr>
          <p:cNvSpPr>
            <a:spLocks noGrp="1"/>
          </p:cNvSpPr>
          <p:nvPr>
            <p:ph sz="quarter" idx="10"/>
          </p:nvPr>
        </p:nvSpPr>
        <p:spPr/>
        <p:txBody>
          <a:bodyPr/>
          <a:lstStyle/>
          <a:p>
            <a:r>
              <a:rPr lang="en-US" dirty="0"/>
              <a:t>Extremely likely</a:t>
            </a:r>
          </a:p>
          <a:p>
            <a:r>
              <a:rPr lang="en-US" dirty="0"/>
              <a:t>Likely</a:t>
            </a:r>
          </a:p>
          <a:p>
            <a:r>
              <a:rPr lang="en-US" dirty="0"/>
              <a:t>Somewhat likely</a:t>
            </a:r>
          </a:p>
          <a:p>
            <a:r>
              <a:rPr lang="en-US" dirty="0"/>
              <a:t>Not likely at all</a:t>
            </a:r>
          </a:p>
        </p:txBody>
      </p:sp>
    </p:spTree>
    <p:extLst>
      <p:ext uri="{BB962C8B-B14F-4D97-AF65-F5344CB8AC3E}">
        <p14:creationId xmlns:p14="http://schemas.microsoft.com/office/powerpoint/2010/main" val="15477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Collect Credit for this Activity</a:t>
            </a:r>
          </a:p>
        </p:txBody>
      </p:sp>
      <p:sp>
        <p:nvSpPr>
          <p:cNvPr id="5" name="TextBox 7"/>
          <p:cNvSpPr txBox="1">
            <a:spLocks noChangeArrowheads="1"/>
          </p:cNvSpPr>
          <p:nvPr/>
        </p:nvSpPr>
        <p:spPr bwMode="auto">
          <a:xfrm>
            <a:off x="476840" y="1138720"/>
            <a:ext cx="8081683" cy="3832821"/>
          </a:xfrm>
          <a:prstGeom prst="roundRect">
            <a:avLst>
              <a:gd name="adj" fmla="val 5649"/>
            </a:avLst>
          </a:prstGeom>
          <a:solidFill>
            <a:schemeClr val="accent3"/>
          </a:solidFill>
          <a:ln w="38100" cmpd="sng">
            <a:solidFill>
              <a:schemeClr val="accent5"/>
            </a:solidFill>
            <a:headEnd/>
            <a:tailEnd/>
          </a:ln>
        </p:spPr>
        <p:style>
          <a:lnRef idx="1">
            <a:schemeClr val="accent3"/>
          </a:lnRef>
          <a:fillRef idx="3">
            <a:schemeClr val="accent3"/>
          </a:fillRef>
          <a:effectRef idx="2">
            <a:schemeClr val="accent3"/>
          </a:effectRef>
          <a:fontRef idx="minor">
            <a:schemeClr val="lt1"/>
          </a:fontRef>
        </p:style>
        <p:txBody>
          <a:bodyPr wrap="square" lIns="137160" tIns="137160" rIns="137160" bIns="137160" anchor="ctr">
            <a:prstTxWarp prst="textNoShape">
              <a:avLst/>
            </a:prstTxWarp>
            <a:noAutofit/>
          </a:bodyPr>
          <a:lstStyle/>
          <a:p>
            <a:pPr algn="ctr">
              <a:lnSpc>
                <a:spcPct val="85000"/>
              </a:lnSpc>
              <a:spcBef>
                <a:spcPts val="1000"/>
              </a:spcBef>
            </a:pPr>
            <a:r>
              <a:rPr lang="en-US" sz="3000" dirty="0"/>
              <a:t>To receive CME/CE credit, click on the link to complete the post-test and evaluation online.</a:t>
            </a:r>
          </a:p>
          <a:p>
            <a:pPr algn="ctr">
              <a:lnSpc>
                <a:spcPct val="85000"/>
              </a:lnSpc>
              <a:spcBef>
                <a:spcPts val="1000"/>
              </a:spcBef>
            </a:pPr>
            <a:r>
              <a:rPr lang="en-US" sz="3200" b="1" dirty="0">
                <a:solidFill>
                  <a:schemeClr val="accent4"/>
                </a:solidFill>
              </a:rPr>
              <a:t>www.cmeoutfitters.com/TST43743</a:t>
            </a:r>
          </a:p>
          <a:p>
            <a:pPr algn="ctr">
              <a:lnSpc>
                <a:spcPct val="85000"/>
              </a:lnSpc>
              <a:spcBef>
                <a:spcPts val="1000"/>
              </a:spcBef>
            </a:pPr>
            <a:r>
              <a:rPr lang="en-US" sz="3200" dirty="0">
                <a:solidFill>
                  <a:schemeClr val="bg2"/>
                </a:solidFill>
              </a:rPr>
              <a:t>Be sure to fill in your </a:t>
            </a:r>
            <a:r>
              <a:rPr lang="en-US" sz="3200" dirty="0">
                <a:solidFill>
                  <a:schemeClr val="bg1"/>
                </a:solidFill>
              </a:rPr>
              <a:t>ABIM ID number and DOB (MM/DD) on the evaluation so we can submit your credit to ABIM.</a:t>
            </a:r>
            <a:br>
              <a:rPr lang="en-US" sz="3200" dirty="0">
                <a:solidFill>
                  <a:schemeClr val="bg1"/>
                </a:solidFill>
              </a:rPr>
            </a:br>
            <a:r>
              <a:rPr lang="en-US" sz="3000" dirty="0"/>
              <a:t>Participants can print their certificate or statement of credit immediately.</a:t>
            </a:r>
          </a:p>
        </p:txBody>
      </p:sp>
    </p:spTree>
    <p:extLst>
      <p:ext uri="{BB962C8B-B14F-4D97-AF65-F5344CB8AC3E}">
        <p14:creationId xmlns:p14="http://schemas.microsoft.com/office/powerpoint/2010/main" val="111607949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76C1-253A-D44A-A9B0-690774CEE318}"/>
              </a:ext>
            </a:extLst>
          </p:cNvPr>
          <p:cNvSpPr>
            <a:spLocks noGrp="1"/>
          </p:cNvSpPr>
          <p:nvPr>
            <p:ph type="title"/>
          </p:nvPr>
        </p:nvSpPr>
        <p:spPr>
          <a:xfrm>
            <a:off x="2800350" y="686615"/>
            <a:ext cx="6042567" cy="1034129"/>
          </a:xfrm>
        </p:spPr>
        <p:txBody>
          <a:bodyPr/>
          <a:lstStyle/>
          <a:p>
            <a:pPr>
              <a:spcBef>
                <a:spcPts val="0"/>
              </a:spcBef>
            </a:pPr>
            <a:r>
              <a:rPr lang="en-US" sz="3600" i="1" dirty="0"/>
              <a:t>Visit the </a:t>
            </a:r>
            <a:br>
              <a:rPr lang="en-US" dirty="0"/>
            </a:br>
            <a:r>
              <a:rPr lang="en-US" b="1" dirty="0">
                <a:solidFill>
                  <a:schemeClr val="bg1"/>
                </a:solidFill>
              </a:rPr>
              <a:t>Gastroenterology</a:t>
            </a:r>
            <a:r>
              <a:rPr lang="en-US" b="1" dirty="0">
                <a:solidFill>
                  <a:srgbClr val="FF0000"/>
                </a:solidFill>
              </a:rPr>
              <a:t> </a:t>
            </a:r>
            <a:r>
              <a:rPr lang="en-US" b="1" dirty="0"/>
              <a:t>Hub</a:t>
            </a:r>
            <a:endParaRPr lang="en-US" b="0" dirty="0"/>
          </a:p>
        </p:txBody>
      </p:sp>
      <p:sp>
        <p:nvSpPr>
          <p:cNvPr id="3" name="Text Placeholder 2">
            <a:extLst>
              <a:ext uri="{FF2B5EF4-FFF2-40B4-BE49-F238E27FC236}">
                <a16:creationId xmlns:a16="http://schemas.microsoft.com/office/drawing/2014/main" id="{564CE849-D16E-1F44-B9DD-3A1BCE228F10}"/>
              </a:ext>
            </a:extLst>
          </p:cNvPr>
          <p:cNvSpPr>
            <a:spLocks noGrp="1"/>
          </p:cNvSpPr>
          <p:nvPr>
            <p:ph type="body" sz="quarter" idx="10"/>
          </p:nvPr>
        </p:nvSpPr>
        <p:spPr/>
        <p:txBody>
          <a:bodyPr/>
          <a:lstStyle/>
          <a:p>
            <a:r>
              <a:rPr lang="en-US" sz="2800" dirty="0"/>
              <a:t>Free resources and education to educate health care providers and patients on gastroenterology, including Crohn’s disease</a:t>
            </a:r>
            <a:br>
              <a:rPr lang="en-US" sz="2800" dirty="0"/>
            </a:br>
            <a:r>
              <a:rPr lang="en-US" sz="2800" dirty="0">
                <a:solidFill>
                  <a:schemeClr val="accent2"/>
                </a:solidFill>
                <a:hlinkClick r:id="rId3">
                  <a:extLst>
                    <a:ext uri="{A12FA001-AC4F-418D-AE19-62706E023703}">
                      <ahyp:hlinkClr xmlns:ahyp="http://schemas.microsoft.com/office/drawing/2018/hyperlinkcolor" val="tx"/>
                    </a:ext>
                  </a:extLst>
                </a:hlinkClick>
              </a:rPr>
              <a:t>www.cmeoutfitters.com/gastrohub/</a:t>
            </a:r>
            <a:endParaRPr lang="en-US" dirty="0"/>
          </a:p>
        </p:txBody>
      </p:sp>
    </p:spTree>
    <p:extLst>
      <p:ext uri="{BB962C8B-B14F-4D97-AF65-F5344CB8AC3E}">
        <p14:creationId xmlns:p14="http://schemas.microsoft.com/office/powerpoint/2010/main" val="2857201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Collect Credit for this Activity</a:t>
            </a:r>
          </a:p>
        </p:txBody>
      </p:sp>
      <p:sp>
        <p:nvSpPr>
          <p:cNvPr id="5" name="TextBox 7"/>
          <p:cNvSpPr txBox="1">
            <a:spLocks noChangeArrowheads="1"/>
          </p:cNvSpPr>
          <p:nvPr/>
        </p:nvSpPr>
        <p:spPr bwMode="auto">
          <a:xfrm>
            <a:off x="476840" y="1138720"/>
            <a:ext cx="8081683" cy="3832821"/>
          </a:xfrm>
          <a:prstGeom prst="roundRect">
            <a:avLst>
              <a:gd name="adj" fmla="val 5649"/>
            </a:avLst>
          </a:prstGeom>
          <a:solidFill>
            <a:schemeClr val="accent3"/>
          </a:solidFill>
          <a:ln w="38100" cmpd="sng">
            <a:solidFill>
              <a:schemeClr val="accent5"/>
            </a:solidFill>
            <a:headEnd/>
            <a:tailEnd/>
          </a:ln>
        </p:spPr>
        <p:style>
          <a:lnRef idx="1">
            <a:schemeClr val="accent3"/>
          </a:lnRef>
          <a:fillRef idx="3">
            <a:schemeClr val="accent3"/>
          </a:fillRef>
          <a:effectRef idx="2">
            <a:schemeClr val="accent3"/>
          </a:effectRef>
          <a:fontRef idx="minor">
            <a:schemeClr val="lt1"/>
          </a:fontRef>
        </p:style>
        <p:txBody>
          <a:bodyPr wrap="square" lIns="137160" tIns="137160" rIns="137160" bIns="137160" anchor="ctr">
            <a:prstTxWarp prst="textNoShape">
              <a:avLst/>
            </a:prstTxWarp>
            <a:noAutofit/>
          </a:bodyPr>
          <a:lstStyle/>
          <a:p>
            <a:pPr algn="ctr">
              <a:lnSpc>
                <a:spcPct val="85000"/>
              </a:lnSpc>
              <a:spcBef>
                <a:spcPts val="1000"/>
              </a:spcBef>
            </a:pPr>
            <a:r>
              <a:rPr lang="en-US" sz="3000" dirty="0"/>
              <a:t>To receive CME/CE credit, click on the link to complete the post-test and evaluation online.</a:t>
            </a:r>
          </a:p>
          <a:p>
            <a:pPr algn="ctr">
              <a:lnSpc>
                <a:spcPct val="85000"/>
              </a:lnSpc>
              <a:spcBef>
                <a:spcPts val="1000"/>
              </a:spcBef>
            </a:pPr>
            <a:r>
              <a:rPr lang="en-US" sz="3200" b="1" dirty="0">
                <a:solidFill>
                  <a:schemeClr val="accent4"/>
                </a:solidFill>
              </a:rPr>
              <a:t>www.cmeoutfitters.com/TST43743</a:t>
            </a:r>
          </a:p>
          <a:p>
            <a:pPr algn="ctr">
              <a:lnSpc>
                <a:spcPct val="85000"/>
              </a:lnSpc>
              <a:spcBef>
                <a:spcPts val="1000"/>
              </a:spcBef>
            </a:pPr>
            <a:r>
              <a:rPr lang="en-US" sz="3200" dirty="0">
                <a:solidFill>
                  <a:schemeClr val="bg2"/>
                </a:solidFill>
              </a:rPr>
              <a:t>Be sure to fill in your </a:t>
            </a:r>
            <a:r>
              <a:rPr lang="en-US" sz="3200" dirty="0">
                <a:solidFill>
                  <a:schemeClr val="bg1"/>
                </a:solidFill>
              </a:rPr>
              <a:t>ABIM ID number and DOB (MM/DD) on the evaluation so we can submit your credit to ABIM.</a:t>
            </a:r>
            <a:br>
              <a:rPr lang="en-US" sz="3200" dirty="0">
                <a:solidFill>
                  <a:schemeClr val="bg1"/>
                </a:solidFill>
              </a:rPr>
            </a:br>
            <a:r>
              <a:rPr lang="en-US" sz="3000" dirty="0"/>
              <a:t>Participants can print their certificate or statement of credit immediately.</a:t>
            </a:r>
          </a:p>
        </p:txBody>
      </p:sp>
    </p:spTree>
    <p:extLst>
      <p:ext uri="{BB962C8B-B14F-4D97-AF65-F5344CB8AC3E}">
        <p14:creationId xmlns:p14="http://schemas.microsoft.com/office/powerpoint/2010/main" val="112487987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endParaRPr lang="en-US"/>
          </a:p>
        </p:txBody>
      </p:sp>
      <p:pic>
        <p:nvPicPr>
          <p:cNvPr id="9" name="Content Placeholder 8"/>
          <p:cNvPicPr>
            <a:picLocks noGrp="1" noChangeAspect="1"/>
          </p:cNvPicPr>
          <p:nvPr>
            <p:ph sz="half" idx="4294967295"/>
          </p:nvPr>
        </p:nvPicPr>
        <p:blipFill>
          <a:blip r:embed="rId3"/>
          <a:stretch>
            <a:fillRect/>
          </a:stretch>
        </p:blipFill>
        <p:spPr>
          <a:xfrm>
            <a:off x="83820" y="0"/>
            <a:ext cx="3058470" cy="5143500"/>
          </a:xfrm>
          <a:prstGeom prst="rect">
            <a:avLst/>
          </a:prstGeom>
        </p:spPr>
      </p:pic>
    </p:spTree>
    <p:extLst>
      <p:ext uri="{BB962C8B-B14F-4D97-AF65-F5344CB8AC3E}">
        <p14:creationId xmlns:p14="http://schemas.microsoft.com/office/powerpoint/2010/main" val="301474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endParaRPr lang="en-US"/>
          </a:p>
        </p:txBody>
      </p:sp>
      <p:pic>
        <p:nvPicPr>
          <p:cNvPr id="9" name="Content Placeholder 8"/>
          <p:cNvPicPr>
            <a:picLocks noGrp="1" noChangeAspect="1"/>
          </p:cNvPicPr>
          <p:nvPr>
            <p:ph sz="half" idx="4294967295"/>
          </p:nvPr>
        </p:nvPicPr>
        <p:blipFill>
          <a:blip r:embed="rId3"/>
          <a:stretch>
            <a:fillRect/>
          </a:stretch>
        </p:blipFill>
        <p:spPr>
          <a:xfrm>
            <a:off x="83820" y="0"/>
            <a:ext cx="3058470" cy="5143500"/>
          </a:xfrm>
          <a:prstGeom prst="rect">
            <a:avLst/>
          </a:prstGeom>
        </p:spPr>
      </p:pic>
      <p:pic>
        <p:nvPicPr>
          <p:cNvPr id="11" name="Picture 10"/>
          <p:cNvPicPr>
            <a:picLocks noChangeAspect="1"/>
          </p:cNvPicPr>
          <p:nvPr/>
        </p:nvPicPr>
        <p:blipFill>
          <a:blip r:embed="rId4"/>
          <a:stretch>
            <a:fillRect/>
          </a:stretch>
        </p:blipFill>
        <p:spPr>
          <a:xfrm>
            <a:off x="3388195" y="0"/>
            <a:ext cx="2879911" cy="5143499"/>
          </a:xfrm>
          <a:prstGeom prst="rect">
            <a:avLst/>
          </a:prstGeom>
        </p:spPr>
      </p:pic>
    </p:spTree>
    <p:extLst>
      <p:ext uri="{BB962C8B-B14F-4D97-AF65-F5344CB8AC3E}">
        <p14:creationId xmlns:p14="http://schemas.microsoft.com/office/powerpoint/2010/main" val="22852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endParaRPr lang="en-US"/>
          </a:p>
        </p:txBody>
      </p:sp>
      <p:pic>
        <p:nvPicPr>
          <p:cNvPr id="9" name="Content Placeholder 8"/>
          <p:cNvPicPr>
            <a:picLocks noGrp="1" noChangeAspect="1"/>
          </p:cNvPicPr>
          <p:nvPr>
            <p:ph sz="half" idx="4294967295"/>
          </p:nvPr>
        </p:nvPicPr>
        <p:blipFill>
          <a:blip r:embed="rId3"/>
          <a:stretch>
            <a:fillRect/>
          </a:stretch>
        </p:blipFill>
        <p:spPr>
          <a:xfrm>
            <a:off x="83820" y="0"/>
            <a:ext cx="3058470" cy="5143500"/>
          </a:xfrm>
          <a:prstGeom prst="rect">
            <a:avLst/>
          </a:prstGeom>
        </p:spPr>
      </p:pic>
      <p:pic>
        <p:nvPicPr>
          <p:cNvPr id="11" name="Picture 10"/>
          <p:cNvPicPr>
            <a:picLocks noChangeAspect="1"/>
          </p:cNvPicPr>
          <p:nvPr/>
        </p:nvPicPr>
        <p:blipFill>
          <a:blip r:embed="rId4"/>
          <a:stretch>
            <a:fillRect/>
          </a:stretch>
        </p:blipFill>
        <p:spPr>
          <a:xfrm>
            <a:off x="3388195" y="0"/>
            <a:ext cx="2879911" cy="5143499"/>
          </a:xfrm>
          <a:prstGeom prst="rect">
            <a:avLst/>
          </a:prstGeom>
        </p:spPr>
      </p:pic>
      <p:pic>
        <p:nvPicPr>
          <p:cNvPr id="12" name="Content Placeholder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341" y="1013134"/>
            <a:ext cx="4518660" cy="3258511"/>
          </a:xfrm>
          <a:prstGeom prst="rect">
            <a:avLst/>
          </a:prstGeom>
        </p:spPr>
      </p:pic>
    </p:spTree>
    <p:extLst>
      <p:ext uri="{BB962C8B-B14F-4D97-AF65-F5344CB8AC3E}">
        <p14:creationId xmlns:p14="http://schemas.microsoft.com/office/powerpoint/2010/main" val="5843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P001">
  <a:themeElements>
    <a:clrScheme name="Custom 48">
      <a:dk1>
        <a:srgbClr val="000000"/>
      </a:dk1>
      <a:lt1>
        <a:srgbClr val="FFFFFF"/>
      </a:lt1>
      <a:dk2>
        <a:srgbClr val="000000"/>
      </a:dk2>
      <a:lt2>
        <a:srgbClr val="FFFFFF"/>
      </a:lt2>
      <a:accent1>
        <a:srgbClr val="C80000"/>
      </a:accent1>
      <a:accent2>
        <a:srgbClr val="6278B5"/>
      </a:accent2>
      <a:accent3>
        <a:srgbClr val="0CABBD"/>
      </a:accent3>
      <a:accent4>
        <a:srgbClr val="15335D"/>
      </a:accent4>
      <a:accent5>
        <a:srgbClr val="502C54"/>
      </a:accent5>
      <a:accent6>
        <a:srgbClr val="CC9966"/>
      </a:accent6>
      <a:hlink>
        <a:srgbClr val="C80000"/>
      </a:hlink>
      <a:folHlink>
        <a:srgbClr val="6278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M108" id="{09FC80D6-EBCD-BD47-A363-1DA520AF8806}" vid="{6D6F9D2A-E897-D94E-9FFF-C1E27357B7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SP001</Template>
  <TotalTime>4809</TotalTime>
  <Words>4620</Words>
  <Application>Microsoft Macintosh PowerPoint</Application>
  <PresentationFormat>On-screen Show (16:9)</PresentationFormat>
  <Paragraphs>942</Paragraphs>
  <Slides>68</Slides>
  <Notes>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Cambria Math</vt:lpstr>
      <vt:lpstr>Lato Light</vt:lpstr>
      <vt:lpstr>Lucida Grande</vt:lpstr>
      <vt:lpstr>SP001</vt:lpstr>
      <vt:lpstr>@MondayNightIBD  LIVE: Identifying the Factors That Impact Success in Your Practice </vt:lpstr>
      <vt:lpstr>Claim ABIM MOC Credit</vt:lpstr>
      <vt:lpstr>Aline Charabaty, MD, AGAF </vt:lpstr>
      <vt:lpstr>Christina Ha, MD, FACG, AGAF</vt:lpstr>
      <vt:lpstr>Learning Objectives</vt:lpstr>
      <vt:lpstr>Building Community Through @MondayNightIBD </vt:lpstr>
      <vt:lpstr>PowerPoint Presentation</vt:lpstr>
      <vt:lpstr>PowerPoint Presentation</vt:lpstr>
      <vt:lpstr>PowerPoint Presentation</vt:lpstr>
      <vt:lpstr>PowerPoint Presentation</vt:lpstr>
      <vt:lpstr>Addressing Racial and Ethnic Disparities in IBD</vt:lpstr>
      <vt:lpstr>PowerPoint Presentation</vt:lpstr>
      <vt:lpstr>PowerPoint Presentation</vt:lpstr>
      <vt:lpstr>Which of the following is true?</vt:lpstr>
      <vt:lpstr>Evolving Patient Demographics in IBD </vt:lpstr>
      <vt:lpstr>Predictors of Healthcare Utilization and IBD Care Outcomes</vt:lpstr>
      <vt:lpstr>Socioeconomic Factors Continue to Impact IBD Care</vt:lpstr>
      <vt:lpstr>PowerPoint Presentation</vt:lpstr>
      <vt:lpstr>Addressing Racial and Ethnic Disparities in IBD Clinical Trials</vt:lpstr>
      <vt:lpstr>Which of the following is true?</vt:lpstr>
      <vt:lpstr>Case Study 1: Meet Cecily</vt:lpstr>
      <vt:lpstr>Case Study 1: Cecily</vt:lpstr>
      <vt:lpstr>Case Study 1: Cecily</vt:lpstr>
      <vt:lpstr>Audience Response</vt:lpstr>
      <vt:lpstr>Risk Factors and Initial Treatment of CD: ACG Clinical Decision Tool </vt:lpstr>
      <vt:lpstr>Few Patients with CD Proceed Through Evidence-Based Treatment Pathways</vt:lpstr>
      <vt:lpstr>Differing Perceptions of Steroid Use</vt:lpstr>
      <vt:lpstr>MD vs Patients’ Perceptions of Steroid Use</vt:lpstr>
      <vt:lpstr>Systematic Review with Network Meta-Analysis:  First-Line Induction Therapy for Moderate-Severe CD</vt:lpstr>
      <vt:lpstr>Early Anti-TNF: Decrease in Corticosteroid Use</vt:lpstr>
      <vt:lpstr>Early Anti-TNF: Decrease in CD-Related Surgery</vt:lpstr>
      <vt:lpstr>Early Biologic: Decrease in ER Visits and Hospitalizations</vt:lpstr>
      <vt:lpstr>Cecily: Recap</vt:lpstr>
      <vt:lpstr>Audience Response</vt:lpstr>
      <vt:lpstr>Questions Answers</vt:lpstr>
      <vt:lpstr>Would you change how your treat Cecily?</vt:lpstr>
      <vt:lpstr>Questions Answers</vt:lpstr>
      <vt:lpstr>Case Study 2: Meet Mateo</vt:lpstr>
      <vt:lpstr>Case Study 2: Mateo</vt:lpstr>
      <vt:lpstr>PowerPoint Presentation</vt:lpstr>
      <vt:lpstr>What is the risk of IBD in first generation immigrants, from countries with low incidence of IBD, who now live in the United States (a country with high incidence of IBD)? </vt:lpstr>
      <vt:lpstr>PowerPoint Presentation</vt:lpstr>
      <vt:lpstr>Recent Immigration Is a Risk Factor for IBD</vt:lpstr>
      <vt:lpstr>Case Study 2: Mateo</vt:lpstr>
      <vt:lpstr>Audience Response</vt:lpstr>
      <vt:lpstr>Increased IBD Severity Impacts Work Productivity</vt:lpstr>
      <vt:lpstr>Treatment: What Is Important to Patients with CD?</vt:lpstr>
      <vt:lpstr>Effective vs Ineffective Communication</vt:lpstr>
      <vt:lpstr>#CALM: Clinical vs Tight Control Management of CD </vt:lpstr>
      <vt:lpstr>CALM Trial: More Mucosal Healing and Steroid-Free Remission at Week 48 with Tight Control Monitoring</vt:lpstr>
      <vt:lpstr>Vedolizumab: Clinical Response and Remission in CD</vt:lpstr>
      <vt:lpstr>Vedolizumab: Maintenance in CD</vt:lpstr>
      <vt:lpstr>Ustekinumab: Clinical Response in CD</vt:lpstr>
      <vt:lpstr>Ustekinumab: Clinical Remission in CD</vt:lpstr>
      <vt:lpstr>Ustekinumab: Maintenance in CD</vt:lpstr>
      <vt:lpstr>Vedolizumab vs Ustekinumab:  Comparative Effectiveness After TNF Failure</vt:lpstr>
      <vt:lpstr>Recap: Mateo</vt:lpstr>
      <vt:lpstr>Audience Response</vt:lpstr>
      <vt:lpstr>Now, What would you recommend for Mateo?</vt:lpstr>
      <vt:lpstr>Questions Answers</vt:lpstr>
      <vt:lpstr>Pipeline: Emerging Therapies in CD</vt:lpstr>
      <vt:lpstr>Etrolizumab as Induction Therapy in Moderate-to-Severe CD</vt:lpstr>
      <vt:lpstr>SMART Goals</vt:lpstr>
      <vt:lpstr>Questions Answers</vt:lpstr>
      <vt:lpstr>PowerPoint Presentation</vt:lpstr>
      <vt:lpstr>How to Collect Credit for this Activity</vt:lpstr>
      <vt:lpstr>Visit the  Gastroenterology Hub</vt:lpstr>
      <vt:lpstr>How to Collect Credit for this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@MondayNightIBD  LIVE: Identifying the Factors That Impact Success in Your Practice</dc:title>
  <dc:creator>Jan Perez</dc:creator>
  <cp:lastModifiedBy>Jan Perez</cp:lastModifiedBy>
  <cp:revision>519</cp:revision>
  <cp:lastPrinted>2020-10-22T23:21:14Z</cp:lastPrinted>
  <dcterms:created xsi:type="dcterms:W3CDTF">2020-10-19T01:37:31Z</dcterms:created>
  <dcterms:modified xsi:type="dcterms:W3CDTF">2020-11-02T00:34:50Z</dcterms:modified>
</cp:coreProperties>
</file>