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62"/>
  </p:notesMasterIdLst>
  <p:handoutMasterIdLst>
    <p:handoutMasterId r:id="rId63"/>
  </p:handoutMasterIdLst>
  <p:sldIdLst>
    <p:sldId id="275" r:id="rId2"/>
    <p:sldId id="279" r:id="rId3"/>
    <p:sldId id="3946" r:id="rId4"/>
    <p:sldId id="3947" r:id="rId5"/>
    <p:sldId id="285" r:id="rId6"/>
    <p:sldId id="2549" r:id="rId7"/>
    <p:sldId id="4308" r:id="rId8"/>
    <p:sldId id="289" r:id="rId9"/>
    <p:sldId id="4413" r:id="rId10"/>
    <p:sldId id="4412" r:id="rId11"/>
    <p:sldId id="4301" r:id="rId12"/>
    <p:sldId id="4414" r:id="rId13"/>
    <p:sldId id="257" r:id="rId14"/>
    <p:sldId id="4376" r:id="rId15"/>
    <p:sldId id="4382" r:id="rId16"/>
    <p:sldId id="4407" r:id="rId17"/>
    <p:sldId id="4410" r:id="rId18"/>
    <p:sldId id="1584" r:id="rId19"/>
    <p:sldId id="1586" r:id="rId20"/>
    <p:sldId id="1587" r:id="rId21"/>
    <p:sldId id="1588" r:id="rId22"/>
    <p:sldId id="4402" r:id="rId23"/>
    <p:sldId id="4415" r:id="rId24"/>
    <p:sldId id="1585" r:id="rId25"/>
    <p:sldId id="4409" r:id="rId26"/>
    <p:sldId id="4384" r:id="rId27"/>
    <p:sldId id="4361" r:id="rId28"/>
    <p:sldId id="4411" r:id="rId29"/>
    <p:sldId id="290" r:id="rId30"/>
    <p:sldId id="4385" r:id="rId31"/>
    <p:sldId id="4377" r:id="rId32"/>
    <p:sldId id="4401" r:id="rId33"/>
    <p:sldId id="4416" r:id="rId34"/>
    <p:sldId id="4378" r:id="rId35"/>
    <p:sldId id="4398" r:id="rId36"/>
    <p:sldId id="4379" r:id="rId37"/>
    <p:sldId id="4386" r:id="rId38"/>
    <p:sldId id="4380" r:id="rId39"/>
    <p:sldId id="547" r:id="rId40"/>
    <p:sldId id="4390" r:id="rId41"/>
    <p:sldId id="4388" r:id="rId42"/>
    <p:sldId id="4392" r:id="rId43"/>
    <p:sldId id="4393" r:id="rId44"/>
    <p:sldId id="4396" r:id="rId45"/>
    <p:sldId id="291" r:id="rId46"/>
    <p:sldId id="267" r:id="rId47"/>
    <p:sldId id="1219" r:id="rId48"/>
    <p:sldId id="4394" r:id="rId49"/>
    <p:sldId id="269" r:id="rId50"/>
    <p:sldId id="4397" r:id="rId51"/>
    <p:sldId id="4395" r:id="rId52"/>
    <p:sldId id="4400" r:id="rId53"/>
    <p:sldId id="4417" r:id="rId54"/>
    <p:sldId id="4391" r:id="rId55"/>
    <p:sldId id="288" r:id="rId56"/>
    <p:sldId id="4286" r:id="rId57"/>
    <p:sldId id="4374" r:id="rId58"/>
    <p:sldId id="3950" r:id="rId59"/>
    <p:sldId id="4288" r:id="rId60"/>
    <p:sldId id="4418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kina Webster" initials="NW" lastIdx="2" clrIdx="6">
    <p:extLst>
      <p:ext uri="{19B8F6BF-5375-455C-9EA6-DF929625EA0E}">
        <p15:presenceInfo xmlns:p15="http://schemas.microsoft.com/office/powerpoint/2012/main" userId="S::nwebster@cmeoutfitters.com::1d489179-41e4-41c4-bf5d-71d863febf5b" providerId="AD"/>
      </p:ext>
    </p:extLst>
  </p:cmAuthor>
  <p:cmAuthor id="1" name="Olga Askinazi" initials="OA" lastIdx="43" clrIdx="0">
    <p:extLst>
      <p:ext uri="{19B8F6BF-5375-455C-9EA6-DF929625EA0E}">
        <p15:presenceInfo xmlns:p15="http://schemas.microsoft.com/office/powerpoint/2012/main" userId="S::oaskinazi@cmeoutfitters.com::26078653-adbb-4b96-900e-7f53426e9635" providerId="AD"/>
      </p:ext>
    </p:extLst>
  </p:cmAuthor>
  <p:cmAuthor id="8" name="Rachel Speer" initials="RS [2]" lastIdx="67" clrIdx="7">
    <p:extLst>
      <p:ext uri="{19B8F6BF-5375-455C-9EA6-DF929625EA0E}">
        <p15:presenceInfo xmlns:p15="http://schemas.microsoft.com/office/powerpoint/2012/main" userId="S::speerr@knowfully.com::bf114712-9340-471d-9561-a442b4381cca" providerId="AD"/>
      </p:ext>
    </p:extLst>
  </p:cmAuthor>
  <p:cmAuthor id="2" name="Susan Meehan-Perry" initials="SM" lastIdx="43" clrIdx="1">
    <p:extLst>
      <p:ext uri="{19B8F6BF-5375-455C-9EA6-DF929625EA0E}">
        <p15:presenceInfo xmlns:p15="http://schemas.microsoft.com/office/powerpoint/2012/main" userId="S::sperry@cmeoutfitters.com::4053fd2c-7c9c-4965-93ce-a5133a19b62c" providerId="AD"/>
      </p:ext>
    </p:extLst>
  </p:cmAuthor>
  <p:cmAuthor id="3" name="Kashemi D. Rorie" initials="KDR" lastIdx="3" clrIdx="2">
    <p:extLst>
      <p:ext uri="{19B8F6BF-5375-455C-9EA6-DF929625EA0E}">
        <p15:presenceInfo xmlns:p15="http://schemas.microsoft.com/office/powerpoint/2012/main" userId="Kashemi D. Rorie" providerId="None"/>
      </p:ext>
    </p:extLst>
  </p:cmAuthor>
  <p:cmAuthor id="4" name="Rachel Speer" initials="RS" lastIdx="99" clrIdx="3">
    <p:extLst>
      <p:ext uri="{19B8F6BF-5375-455C-9EA6-DF929625EA0E}">
        <p15:presenceInfo xmlns:p15="http://schemas.microsoft.com/office/powerpoint/2012/main" userId="S::rspeer@cmeoutfitters.com::326f9414-fd1b-4e94-aee5-106a0babdd85" providerId="AD"/>
      </p:ext>
    </p:extLst>
  </p:cmAuthor>
  <p:cmAuthor id="5" name="Shari Tordoff" initials="ST" lastIdx="14" clrIdx="4">
    <p:extLst>
      <p:ext uri="{19B8F6BF-5375-455C-9EA6-DF929625EA0E}">
        <p15:presenceInfo xmlns:p15="http://schemas.microsoft.com/office/powerpoint/2012/main" userId="S::stordoff@cmeoutfitters.com::8fed5175-bf01-4370-9bad-3a40b32838ea" providerId="AD"/>
      </p:ext>
    </p:extLst>
  </p:cmAuthor>
  <p:cmAuthor id="6" name="Jan Perez" initials="JP" lastIdx="5" clrIdx="5">
    <p:extLst>
      <p:ext uri="{19B8F6BF-5375-455C-9EA6-DF929625EA0E}">
        <p15:presenceInfo xmlns:p15="http://schemas.microsoft.com/office/powerpoint/2012/main" userId="S::jperez@cmeoutfitters.com::23ab281a-04ab-4f6c-a832-984b81a857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2E4"/>
    <a:srgbClr val="5C6B72"/>
    <a:srgbClr val="B93A1E"/>
    <a:srgbClr val="629E3A"/>
    <a:srgbClr val="0B273E"/>
    <a:srgbClr val="3F193A"/>
    <a:srgbClr val="FFDE5E"/>
    <a:srgbClr val="FF9B15"/>
    <a:srgbClr val="89A0AC"/>
    <a:srgbClr val="9F6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3"/>
    <p:restoredTop sz="71429"/>
  </p:normalViewPr>
  <p:slideViewPr>
    <p:cSldViewPr snapToGrid="0" snapToObjects="1">
      <p:cViewPr varScale="1">
        <p:scale>
          <a:sx n="89" d="100"/>
          <a:sy n="89" d="100"/>
        </p:scale>
        <p:origin x="176" y="656"/>
      </p:cViewPr>
      <p:guideLst>
        <p:guide orient="horz" pos="420"/>
        <p:guide pos="2880"/>
      </p:guideLst>
    </p:cSldViewPr>
  </p:slideViewPr>
  <p:notesTextViewPr>
    <p:cViewPr>
      <p:scale>
        <a:sx n="145" d="100"/>
        <a:sy n="145" d="100"/>
      </p:scale>
      <p:origin x="0" y="0"/>
    </p:cViewPr>
  </p:notesTextViewPr>
  <p:sorterViewPr>
    <p:cViewPr varScale="1">
      <p:scale>
        <a:sx n="128" d="100"/>
        <a:sy n="128" d="100"/>
      </p:scale>
      <p:origin x="0" y="0"/>
    </p:cViewPr>
  </p:sorterViewPr>
  <p:notesViewPr>
    <p:cSldViewPr snapToGrid="0" snapToObjects="1" showGuides="1">
      <p:cViewPr>
        <p:scale>
          <a:sx n="206" d="100"/>
          <a:sy n="206" d="100"/>
        </p:scale>
        <p:origin x="680" y="-55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1%-10%</c:v>
                </c:pt>
                <c:pt idx="2">
                  <c:v>11%-25%</c:v>
                </c:pt>
                <c:pt idx="3">
                  <c:v>26%-50%</c:v>
                </c:pt>
                <c:pt idx="4">
                  <c:v>51%-100%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0.4</c:v>
                </c:pt>
                <c:pt idx="2">
                  <c:v>0.42</c:v>
                </c:pt>
                <c:pt idx="3">
                  <c:v>0.1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0-974A-80CB-4817A4EC8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106338640"/>
        <c:axId val="106510144"/>
      </c:barChart>
      <c:catAx>
        <c:axId val="1063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10144"/>
        <c:crosses val="autoZero"/>
        <c:auto val="1"/>
        <c:lblAlgn val="ctr"/>
        <c:lblOffset val="100"/>
        <c:noMultiLvlLbl val="0"/>
      </c:catAx>
      <c:valAx>
        <c:axId val="106510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3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trajectory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5.8</c:v>
                </c:pt>
                <c:pt idx="2">
                  <c:v>6.8</c:v>
                </c:pt>
                <c:pt idx="3">
                  <c:v>8.1999999999999993</c:v>
                </c:pt>
                <c:pt idx="4">
                  <c:v>9.9</c:v>
                </c:pt>
                <c:pt idx="5">
                  <c:v>11.6</c:v>
                </c:pt>
                <c:pt idx="6">
                  <c:v>12.8</c:v>
                </c:pt>
                <c:pt idx="7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4B-9840-B5CA-962C6D2EAA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Delayed onset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chemeClr val="bg2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5.8</c:v>
                </c:pt>
                <c:pt idx="2">
                  <c:v>6.8</c:v>
                </c:pt>
                <c:pt idx="3">
                  <c:v>5.8</c:v>
                </c:pt>
                <c:pt idx="4">
                  <c:v>5.9</c:v>
                </c:pt>
                <c:pt idx="5">
                  <c:v>6.6</c:v>
                </c:pt>
                <c:pt idx="6">
                  <c:v>7.3</c:v>
                </c:pt>
                <c:pt idx="7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4B-9840-B5CA-962C6D2EA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713727"/>
        <c:axId val="108986159"/>
      </c:lineChart>
      <c:catAx>
        <c:axId val="5397137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86159"/>
        <c:crosses val="autoZero"/>
        <c:auto val="1"/>
        <c:lblAlgn val="ctr"/>
        <c:lblOffset val="100"/>
        <c:noMultiLvlLbl val="0"/>
      </c:catAx>
      <c:valAx>
        <c:axId val="108986159"/>
        <c:scaling>
          <c:orientation val="minMax"/>
          <c:max val="1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1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0% of the time</c:v>
                </c:pt>
                <c:pt idx="1">
                  <c:v>1%-25% of the time</c:v>
                </c:pt>
                <c:pt idx="2">
                  <c:v>26%-50% of the time</c:v>
                </c:pt>
                <c:pt idx="3">
                  <c:v>51%-75% of the time</c:v>
                </c:pt>
                <c:pt idx="4">
                  <c:v>76%-100% of the time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0.16</c:v>
                </c:pt>
                <c:pt idx="2">
                  <c:v>0.22</c:v>
                </c:pt>
                <c:pt idx="3">
                  <c:v>0.17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0-974A-80CB-4817A4EC8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106338640"/>
        <c:axId val="106510144"/>
      </c:barChart>
      <c:catAx>
        <c:axId val="1063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10144"/>
        <c:crosses val="autoZero"/>
        <c:auto val="1"/>
        <c:lblAlgn val="ctr"/>
        <c:lblOffset val="100"/>
        <c:noMultiLvlLbl val="0"/>
      </c:catAx>
      <c:valAx>
        <c:axId val="106510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3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Aducanumab</c:v>
                </c:pt>
                <c:pt idx="1">
                  <c:v>Escitalopram</c:v>
                </c:pt>
                <c:pt idx="2">
                  <c:v>Masitinib</c:v>
                </c:pt>
                <c:pt idx="3">
                  <c:v>I 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0.02</c:v>
                </c:pt>
                <c:pt idx="2">
                  <c:v>0.09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0-974A-80CB-4817A4EC8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106338640"/>
        <c:axId val="106510144"/>
      </c:barChart>
      <c:catAx>
        <c:axId val="1063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10144"/>
        <c:crosses val="autoZero"/>
        <c:auto val="1"/>
        <c:lblAlgn val="ctr"/>
        <c:lblOffset val="100"/>
        <c:noMultiLvlLbl val="0"/>
      </c:catAx>
      <c:valAx>
        <c:axId val="106510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3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87827319254183E-2"/>
          <c:y val="0.1142334429618467"/>
          <c:w val="0.92089902785843014"/>
          <c:h val="0.49771216639830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Document that Mr. Smith has age-related cognitive decline</c:v>
                </c:pt>
                <c:pt idx="1">
                  <c:v>Have a longer conversation with Mr. Smith to informally examine his cognition and memory</c:v>
                </c:pt>
                <c:pt idx="2">
                  <c:v>Use a validated screening tool such as MMSE or MoCA</c:v>
                </c:pt>
                <c:pt idx="3">
                  <c:v>Order a brain MRI for Mr. Smith</c:v>
                </c:pt>
                <c:pt idx="4">
                  <c:v>Refer Mr. Smith to a dementia specialist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0.16</c:v>
                </c:pt>
                <c:pt idx="2">
                  <c:v>0.75</c:v>
                </c:pt>
                <c:pt idx="3">
                  <c:v>0.01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0-974A-80CB-4817A4EC8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106338640"/>
        <c:axId val="106510144"/>
      </c:barChart>
      <c:catAx>
        <c:axId val="10633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10144"/>
        <c:crosses val="autoZero"/>
        <c:auto val="1"/>
        <c:lblAlgn val="ctr"/>
        <c:lblOffset val="100"/>
        <c:noMultiLvlLbl val="0"/>
      </c:catAx>
      <c:valAx>
        <c:axId val="106510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3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20-11-04T20:32:36.910" idx="58">
    <p:pos x="10" y="10"/>
    <p:text>There should only be about 16 seconds of video associated with this slide, between 15:21 and 15:27 - right now there's 1:30 on this slide, with this slide visible while the animation plays. The next slide should be visible while the animation plays.</p:text>
    <p:extLst>
      <p:ext uri="{C676402C-5697-4E1C-873F-D02D1690AC5C}">
        <p15:threadingInfo xmlns:p15="http://schemas.microsoft.com/office/powerpoint/2012/main" timeZoneBias="300"/>
      </p:ext>
    </p:extLst>
  </p:cm>
  <p:cm authorId="8" dt="2020-11-13T09:37:56.877" idx="67">
    <p:pos x="10" y="106"/>
    <p:text>This is better, and fine to launch, but FYI it's still not what we asked for in the slide notes: move from this slide to the next at 15:27, so that this slide ends with "functional changes" and the next slide begins with "and now I'd like" </p:text>
    <p:extLst>
      <p:ext uri="{C676402C-5697-4E1C-873F-D02D1690AC5C}">
        <p15:threadingInfo xmlns:p15="http://schemas.microsoft.com/office/powerpoint/2012/main" timeZoneBias="300">
          <p15:parentCm authorId="8" idx="58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D05A0-3623-264F-A79F-5A74FB7F8C38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156325F-E81F-4E4E-982F-145FAC82D22D}">
      <dgm:prSet phldrT="[Text]"/>
      <dgm:spPr>
        <a:solidFill>
          <a:srgbClr val="5C6B72"/>
        </a:solidFill>
      </dgm:spPr>
      <dgm:t>
        <a:bodyPr/>
        <a:lstStyle/>
        <a:p>
          <a:r>
            <a:rPr lang="en-US" dirty="0"/>
            <a:t>Preclinical or asymptomatic AD</a:t>
          </a:r>
        </a:p>
      </dgm:t>
    </dgm:pt>
    <dgm:pt modelId="{7E5ABCEC-5D17-5340-B442-01DA0A8762BB}" type="parTrans" cxnId="{7F998350-AB6B-784D-A6FC-DDEB8612BE2E}">
      <dgm:prSet/>
      <dgm:spPr/>
      <dgm:t>
        <a:bodyPr/>
        <a:lstStyle/>
        <a:p>
          <a:endParaRPr lang="en-US"/>
        </a:p>
      </dgm:t>
    </dgm:pt>
    <dgm:pt modelId="{7345FD3B-ABFA-654A-BDA0-DBCCF489589E}" type="sibTrans" cxnId="{7F998350-AB6B-784D-A6FC-DDEB8612BE2E}">
      <dgm:prSet/>
      <dgm:spPr/>
      <dgm:t>
        <a:bodyPr/>
        <a:lstStyle/>
        <a:p>
          <a:endParaRPr lang="en-US"/>
        </a:p>
      </dgm:t>
    </dgm:pt>
    <dgm:pt modelId="{098368AD-CA9F-2346-B929-9D7EDF5E9BE2}">
      <dgm:prSet phldrT="[Text]"/>
      <dgm:spPr>
        <a:solidFill>
          <a:srgbClr val="629E3A"/>
        </a:solidFill>
      </dgm:spPr>
      <dgm:t>
        <a:bodyPr/>
        <a:lstStyle/>
        <a:p>
          <a:r>
            <a:rPr lang="en-US" dirty="0"/>
            <a:t>MCI </a:t>
          </a:r>
          <a:br>
            <a:rPr lang="en-US" dirty="0"/>
          </a:br>
          <a:r>
            <a:rPr lang="en-US" dirty="0"/>
            <a:t>due to AD, also called prodromal AD</a:t>
          </a:r>
        </a:p>
      </dgm:t>
    </dgm:pt>
    <dgm:pt modelId="{67E8CF5A-730A-E94D-AB37-4CCF9F8377DF}" type="parTrans" cxnId="{6B426262-7450-DD41-AFD0-C983EC6661F3}">
      <dgm:prSet/>
      <dgm:spPr/>
      <dgm:t>
        <a:bodyPr/>
        <a:lstStyle/>
        <a:p>
          <a:endParaRPr lang="en-US"/>
        </a:p>
      </dgm:t>
    </dgm:pt>
    <dgm:pt modelId="{F0B7BD99-43A4-4A44-AD49-D56A77678706}" type="sibTrans" cxnId="{6B426262-7450-DD41-AFD0-C983EC6661F3}">
      <dgm:prSet/>
      <dgm:spPr/>
      <dgm:t>
        <a:bodyPr/>
        <a:lstStyle/>
        <a:p>
          <a:endParaRPr lang="en-US"/>
        </a:p>
      </dgm:t>
    </dgm:pt>
    <dgm:pt modelId="{42723E07-DB9B-E74B-B207-4A3AF1BF0D6B}">
      <dgm:prSet phldrT="[Text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Mild dementia due to AD</a:t>
          </a:r>
        </a:p>
      </dgm:t>
    </dgm:pt>
    <dgm:pt modelId="{561AB511-E9E1-5540-895D-F7F209C8C769}" type="parTrans" cxnId="{8C920C02-22AC-634B-B246-D6692996C2F1}">
      <dgm:prSet/>
      <dgm:spPr/>
      <dgm:t>
        <a:bodyPr/>
        <a:lstStyle/>
        <a:p>
          <a:endParaRPr lang="en-US"/>
        </a:p>
      </dgm:t>
    </dgm:pt>
    <dgm:pt modelId="{9BBAE699-1B81-CE40-B4DF-0F80513F51AA}" type="sibTrans" cxnId="{8C920C02-22AC-634B-B246-D6692996C2F1}">
      <dgm:prSet/>
      <dgm:spPr/>
      <dgm:t>
        <a:bodyPr/>
        <a:lstStyle/>
        <a:p>
          <a:endParaRPr lang="en-US"/>
        </a:p>
      </dgm:t>
    </dgm:pt>
    <dgm:pt modelId="{B289C9FC-1E90-1B40-BF7B-0EF297564283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Moderate dementia </a:t>
          </a:r>
          <a:br>
            <a:rPr lang="en-US" dirty="0"/>
          </a:br>
          <a:r>
            <a:rPr lang="en-US" dirty="0"/>
            <a:t>due to AD</a:t>
          </a:r>
        </a:p>
      </dgm:t>
    </dgm:pt>
    <dgm:pt modelId="{96DB5A4A-AE28-C649-8954-197EA5A52246}" type="parTrans" cxnId="{4F538813-F97B-2E40-B50E-AE23AACA9E98}">
      <dgm:prSet/>
      <dgm:spPr/>
      <dgm:t>
        <a:bodyPr/>
        <a:lstStyle/>
        <a:p>
          <a:endParaRPr lang="en-US"/>
        </a:p>
      </dgm:t>
    </dgm:pt>
    <dgm:pt modelId="{1CC9B074-AF0A-FC40-868D-F1DCAEC3BF54}" type="sibTrans" cxnId="{4F538813-F97B-2E40-B50E-AE23AACA9E98}">
      <dgm:prSet/>
      <dgm:spPr/>
      <dgm:t>
        <a:bodyPr/>
        <a:lstStyle/>
        <a:p>
          <a:endParaRPr lang="en-US"/>
        </a:p>
      </dgm:t>
    </dgm:pt>
    <dgm:pt modelId="{D12CE214-3FFD-B941-A9EC-D090E1F4399D}">
      <dgm:prSet phldrT="[Text]"/>
      <dgm:spPr>
        <a:solidFill>
          <a:srgbClr val="0B273E"/>
        </a:solidFill>
      </dgm:spPr>
      <dgm:t>
        <a:bodyPr/>
        <a:lstStyle/>
        <a:p>
          <a:r>
            <a:rPr lang="en-US" dirty="0"/>
            <a:t>Severe dementia </a:t>
          </a:r>
          <a:br>
            <a:rPr lang="en-US" dirty="0"/>
          </a:br>
          <a:r>
            <a:rPr lang="en-US" dirty="0"/>
            <a:t>due to AD</a:t>
          </a:r>
        </a:p>
      </dgm:t>
    </dgm:pt>
    <dgm:pt modelId="{08E9782F-8A53-5F4F-912A-CC58458E93EE}" type="parTrans" cxnId="{FE4DA38E-EA28-6343-BD7E-ED7731BB858D}">
      <dgm:prSet/>
      <dgm:spPr/>
      <dgm:t>
        <a:bodyPr/>
        <a:lstStyle/>
        <a:p>
          <a:endParaRPr lang="en-US"/>
        </a:p>
      </dgm:t>
    </dgm:pt>
    <dgm:pt modelId="{3C39C088-8790-B74A-9F99-D7C88E6DD520}" type="sibTrans" cxnId="{FE4DA38E-EA28-6343-BD7E-ED7731BB858D}">
      <dgm:prSet/>
      <dgm:spPr/>
      <dgm:t>
        <a:bodyPr/>
        <a:lstStyle/>
        <a:p>
          <a:endParaRPr lang="en-US"/>
        </a:p>
      </dgm:t>
    </dgm:pt>
    <dgm:pt modelId="{4E97C456-5512-C14C-8CE0-339B77A826ED}" type="pres">
      <dgm:prSet presAssocID="{849D05A0-3623-264F-A79F-5A74FB7F8C38}" presName="Name0" presStyleCnt="0">
        <dgm:presLayoutVars>
          <dgm:dir/>
          <dgm:resizeHandles val="exact"/>
        </dgm:presLayoutVars>
      </dgm:prSet>
      <dgm:spPr/>
    </dgm:pt>
    <dgm:pt modelId="{922284CB-1B37-5E49-82C0-BD281C326B72}" type="pres">
      <dgm:prSet presAssocID="{F156325F-E81F-4E4E-982F-145FAC82D22D}" presName="parTxOnly" presStyleLbl="node1" presStyleIdx="0" presStyleCnt="5" custLinFactNeighborX="-2542">
        <dgm:presLayoutVars>
          <dgm:bulletEnabled val="1"/>
        </dgm:presLayoutVars>
      </dgm:prSet>
      <dgm:spPr/>
    </dgm:pt>
    <dgm:pt modelId="{7845CADC-2FCE-724E-B2D5-4E94C17BFD38}" type="pres">
      <dgm:prSet presAssocID="{7345FD3B-ABFA-654A-BDA0-DBCCF489589E}" presName="parSpace" presStyleCnt="0"/>
      <dgm:spPr/>
    </dgm:pt>
    <dgm:pt modelId="{7FE5E36B-F160-964B-B1A2-9537784C5426}" type="pres">
      <dgm:prSet presAssocID="{098368AD-CA9F-2346-B929-9D7EDF5E9BE2}" presName="parTxOnly" presStyleLbl="node1" presStyleIdx="1" presStyleCnt="5">
        <dgm:presLayoutVars>
          <dgm:bulletEnabled val="1"/>
        </dgm:presLayoutVars>
      </dgm:prSet>
      <dgm:spPr/>
    </dgm:pt>
    <dgm:pt modelId="{99CDE834-1D0E-294D-8135-98AFB8A530AC}" type="pres">
      <dgm:prSet presAssocID="{F0B7BD99-43A4-4A44-AD49-D56A77678706}" presName="parSpace" presStyleCnt="0"/>
      <dgm:spPr/>
    </dgm:pt>
    <dgm:pt modelId="{27C70222-D39B-964D-A628-087E8D899E83}" type="pres">
      <dgm:prSet presAssocID="{42723E07-DB9B-E74B-B207-4A3AF1BF0D6B}" presName="parTxOnly" presStyleLbl="node1" presStyleIdx="2" presStyleCnt="5">
        <dgm:presLayoutVars>
          <dgm:bulletEnabled val="1"/>
        </dgm:presLayoutVars>
      </dgm:prSet>
      <dgm:spPr/>
    </dgm:pt>
    <dgm:pt modelId="{E077AE26-270C-AA41-9DBB-39F53C602C15}" type="pres">
      <dgm:prSet presAssocID="{9BBAE699-1B81-CE40-B4DF-0F80513F51AA}" presName="parSpace" presStyleCnt="0"/>
      <dgm:spPr/>
    </dgm:pt>
    <dgm:pt modelId="{05F16CF5-762C-DC49-B412-D822DA013B28}" type="pres">
      <dgm:prSet presAssocID="{B289C9FC-1E90-1B40-BF7B-0EF297564283}" presName="parTxOnly" presStyleLbl="node1" presStyleIdx="3" presStyleCnt="5">
        <dgm:presLayoutVars>
          <dgm:bulletEnabled val="1"/>
        </dgm:presLayoutVars>
      </dgm:prSet>
      <dgm:spPr/>
    </dgm:pt>
    <dgm:pt modelId="{C830C844-B2C3-AB40-B729-FADEA43AB56B}" type="pres">
      <dgm:prSet presAssocID="{1CC9B074-AF0A-FC40-868D-F1DCAEC3BF54}" presName="parSpace" presStyleCnt="0"/>
      <dgm:spPr/>
    </dgm:pt>
    <dgm:pt modelId="{0A086658-FB09-D147-8373-2993BFCC11DE}" type="pres">
      <dgm:prSet presAssocID="{D12CE214-3FFD-B941-A9EC-D090E1F4399D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C920C02-22AC-634B-B246-D6692996C2F1}" srcId="{849D05A0-3623-264F-A79F-5A74FB7F8C38}" destId="{42723E07-DB9B-E74B-B207-4A3AF1BF0D6B}" srcOrd="2" destOrd="0" parTransId="{561AB511-E9E1-5540-895D-F7F209C8C769}" sibTransId="{9BBAE699-1B81-CE40-B4DF-0F80513F51AA}"/>
    <dgm:cxn modelId="{4F538813-F97B-2E40-B50E-AE23AACA9E98}" srcId="{849D05A0-3623-264F-A79F-5A74FB7F8C38}" destId="{B289C9FC-1E90-1B40-BF7B-0EF297564283}" srcOrd="3" destOrd="0" parTransId="{96DB5A4A-AE28-C649-8954-197EA5A52246}" sibTransId="{1CC9B074-AF0A-FC40-868D-F1DCAEC3BF54}"/>
    <dgm:cxn modelId="{1451D820-BFF1-BC49-ACFA-933024547730}" type="presOf" srcId="{D12CE214-3FFD-B941-A9EC-D090E1F4399D}" destId="{0A086658-FB09-D147-8373-2993BFCC11DE}" srcOrd="0" destOrd="0" presId="urn:microsoft.com/office/officeart/2005/8/layout/hChevron3"/>
    <dgm:cxn modelId="{7F998350-AB6B-784D-A6FC-DDEB8612BE2E}" srcId="{849D05A0-3623-264F-A79F-5A74FB7F8C38}" destId="{F156325F-E81F-4E4E-982F-145FAC82D22D}" srcOrd="0" destOrd="0" parTransId="{7E5ABCEC-5D17-5340-B442-01DA0A8762BB}" sibTransId="{7345FD3B-ABFA-654A-BDA0-DBCCF489589E}"/>
    <dgm:cxn modelId="{ADC7FF56-E6E1-0647-8B58-74DFD72992A7}" type="presOf" srcId="{42723E07-DB9B-E74B-B207-4A3AF1BF0D6B}" destId="{27C70222-D39B-964D-A628-087E8D899E83}" srcOrd="0" destOrd="0" presId="urn:microsoft.com/office/officeart/2005/8/layout/hChevron3"/>
    <dgm:cxn modelId="{6B426262-7450-DD41-AFD0-C983EC6661F3}" srcId="{849D05A0-3623-264F-A79F-5A74FB7F8C38}" destId="{098368AD-CA9F-2346-B929-9D7EDF5E9BE2}" srcOrd="1" destOrd="0" parTransId="{67E8CF5A-730A-E94D-AB37-4CCF9F8377DF}" sibTransId="{F0B7BD99-43A4-4A44-AD49-D56A77678706}"/>
    <dgm:cxn modelId="{FE4DA38E-EA28-6343-BD7E-ED7731BB858D}" srcId="{849D05A0-3623-264F-A79F-5A74FB7F8C38}" destId="{D12CE214-3FFD-B941-A9EC-D090E1F4399D}" srcOrd="4" destOrd="0" parTransId="{08E9782F-8A53-5F4F-912A-CC58458E93EE}" sibTransId="{3C39C088-8790-B74A-9F99-D7C88E6DD520}"/>
    <dgm:cxn modelId="{33E9C0C3-5CE3-FB46-9693-1CE211E658C3}" type="presOf" srcId="{098368AD-CA9F-2346-B929-9D7EDF5E9BE2}" destId="{7FE5E36B-F160-964B-B1A2-9537784C5426}" srcOrd="0" destOrd="0" presId="urn:microsoft.com/office/officeart/2005/8/layout/hChevron3"/>
    <dgm:cxn modelId="{65DD18CA-2756-0E49-8FA0-A8ABDBA670A5}" type="presOf" srcId="{F156325F-E81F-4E4E-982F-145FAC82D22D}" destId="{922284CB-1B37-5E49-82C0-BD281C326B72}" srcOrd="0" destOrd="0" presId="urn:microsoft.com/office/officeart/2005/8/layout/hChevron3"/>
    <dgm:cxn modelId="{F82A71F1-FDF5-4843-97EF-C3874244C063}" type="presOf" srcId="{B289C9FC-1E90-1B40-BF7B-0EF297564283}" destId="{05F16CF5-762C-DC49-B412-D822DA013B28}" srcOrd="0" destOrd="0" presId="urn:microsoft.com/office/officeart/2005/8/layout/hChevron3"/>
    <dgm:cxn modelId="{8562AAFF-CA97-3545-8B76-41A9AE7BCF67}" type="presOf" srcId="{849D05A0-3623-264F-A79F-5A74FB7F8C38}" destId="{4E97C456-5512-C14C-8CE0-339B77A826ED}" srcOrd="0" destOrd="0" presId="urn:microsoft.com/office/officeart/2005/8/layout/hChevron3"/>
    <dgm:cxn modelId="{E5C87FD6-F45A-D24B-AED0-19E823D747AB}" type="presParOf" srcId="{4E97C456-5512-C14C-8CE0-339B77A826ED}" destId="{922284CB-1B37-5E49-82C0-BD281C326B72}" srcOrd="0" destOrd="0" presId="urn:microsoft.com/office/officeart/2005/8/layout/hChevron3"/>
    <dgm:cxn modelId="{B7991F06-2671-B146-B269-490393D3AC72}" type="presParOf" srcId="{4E97C456-5512-C14C-8CE0-339B77A826ED}" destId="{7845CADC-2FCE-724E-B2D5-4E94C17BFD38}" srcOrd="1" destOrd="0" presId="urn:microsoft.com/office/officeart/2005/8/layout/hChevron3"/>
    <dgm:cxn modelId="{67C12AB3-5C3A-194D-844A-32AC483E149F}" type="presParOf" srcId="{4E97C456-5512-C14C-8CE0-339B77A826ED}" destId="{7FE5E36B-F160-964B-B1A2-9537784C5426}" srcOrd="2" destOrd="0" presId="urn:microsoft.com/office/officeart/2005/8/layout/hChevron3"/>
    <dgm:cxn modelId="{B453CE30-0C60-6F44-A76D-1C9A1E168609}" type="presParOf" srcId="{4E97C456-5512-C14C-8CE0-339B77A826ED}" destId="{99CDE834-1D0E-294D-8135-98AFB8A530AC}" srcOrd="3" destOrd="0" presId="urn:microsoft.com/office/officeart/2005/8/layout/hChevron3"/>
    <dgm:cxn modelId="{367D8716-7443-464A-8E8F-BFD1AEDC1284}" type="presParOf" srcId="{4E97C456-5512-C14C-8CE0-339B77A826ED}" destId="{27C70222-D39B-964D-A628-087E8D899E83}" srcOrd="4" destOrd="0" presId="urn:microsoft.com/office/officeart/2005/8/layout/hChevron3"/>
    <dgm:cxn modelId="{C44D5CE1-73FF-E346-BF27-47FE922C1E7B}" type="presParOf" srcId="{4E97C456-5512-C14C-8CE0-339B77A826ED}" destId="{E077AE26-270C-AA41-9DBB-39F53C602C15}" srcOrd="5" destOrd="0" presId="urn:microsoft.com/office/officeart/2005/8/layout/hChevron3"/>
    <dgm:cxn modelId="{02691621-4396-1C41-A5D6-0EC864B129E9}" type="presParOf" srcId="{4E97C456-5512-C14C-8CE0-339B77A826ED}" destId="{05F16CF5-762C-DC49-B412-D822DA013B28}" srcOrd="6" destOrd="0" presId="urn:microsoft.com/office/officeart/2005/8/layout/hChevron3"/>
    <dgm:cxn modelId="{87F04BF6-A618-8A4D-9704-A661E75A27DD}" type="presParOf" srcId="{4E97C456-5512-C14C-8CE0-339B77A826ED}" destId="{C830C844-B2C3-AB40-B729-FADEA43AB56B}" srcOrd="7" destOrd="0" presId="urn:microsoft.com/office/officeart/2005/8/layout/hChevron3"/>
    <dgm:cxn modelId="{C61046B7-E2FD-1242-8307-F69D7CED2F3E}" type="presParOf" srcId="{4E97C456-5512-C14C-8CE0-339B77A826ED}" destId="{0A086658-FB09-D147-8373-2993BFCC11D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EBC39-FF42-D74E-863C-5E82BC933B71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96621534-C5CD-4A4C-A9C6-4FE716E907C8}">
      <dgm:prSet phldrT="[Text]" custT="1"/>
      <dgm:spPr>
        <a:solidFill>
          <a:schemeClr val="accent2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Function</a:t>
          </a:r>
        </a:p>
      </dgm:t>
    </dgm:pt>
    <dgm:pt modelId="{EAE04F23-7B8D-C642-880D-EA84D6DE84EB}" type="parTrans" cxnId="{457935DD-4197-B943-9B98-4D8CA44554D1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9892DA69-A40A-6D41-924A-0E0A76D534CD}" type="sibTrans" cxnId="{457935DD-4197-B943-9B98-4D8CA44554D1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7FDA6669-45DC-D34B-8B56-46E26D7EE783}">
      <dgm:prSet phldrT="[Text]" custT="1"/>
      <dgm:spPr>
        <a:solidFill>
          <a:schemeClr val="accent6">
            <a:lumMod val="50000"/>
            <a:alpha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Behavior</a:t>
          </a:r>
        </a:p>
      </dgm:t>
    </dgm:pt>
    <dgm:pt modelId="{CE4F73A7-8768-9242-BF7A-609B9AAAE494}" type="parTrans" cxnId="{CBABD241-A786-E647-88BE-1FD8AEE937F6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F13F5FB3-CADA-6043-8524-1E6E0A89810E}" type="sibTrans" cxnId="{CBABD241-A786-E647-88BE-1FD8AEE937F6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788217D8-58C2-3647-8D59-8984B2A3D528}">
      <dgm:prSet phldrT="[Text]" custT="1"/>
      <dgm:spPr>
        <a:solidFill>
          <a:schemeClr val="accent5">
            <a:alpha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bg2"/>
              </a:solidFill>
            </a:rPr>
            <a:t>Cognition</a:t>
          </a:r>
        </a:p>
      </dgm:t>
    </dgm:pt>
    <dgm:pt modelId="{5AF1B434-8E2B-354D-8FAD-6755F90A6FCD}" type="parTrans" cxnId="{04E11568-99CD-AC4B-B97F-2FB5C40D8F97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DC08B344-B94F-7243-ABF6-DE7C5ECC708E}" type="sibTrans" cxnId="{04E11568-99CD-AC4B-B97F-2FB5C40D8F97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80DD2333-B9DC-A641-9128-0D3B0FC489D3}">
      <dgm:prSet custT="1"/>
      <dgm:spPr>
        <a:solidFill>
          <a:schemeClr val="accent3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2"/>
              </a:solidFill>
            </a:rPr>
            <a:t>Neurological</a:t>
          </a:r>
          <a:r>
            <a:rPr lang="en-US" sz="1200" dirty="0">
              <a:solidFill>
                <a:schemeClr val="bg2"/>
              </a:solidFill>
            </a:rPr>
            <a:t> </a:t>
          </a:r>
          <a:r>
            <a:rPr lang="en-US" sz="1400" dirty="0">
              <a:solidFill>
                <a:schemeClr val="bg2"/>
              </a:solidFill>
            </a:rPr>
            <a:t>features</a:t>
          </a:r>
          <a:endParaRPr lang="en-US" sz="1200" dirty="0">
            <a:solidFill>
              <a:schemeClr val="bg2"/>
            </a:solidFill>
          </a:endParaRPr>
        </a:p>
      </dgm:t>
    </dgm:pt>
    <dgm:pt modelId="{B88645CD-928B-3543-89C1-0F38F655FFC6}" type="parTrans" cxnId="{FFFBED74-7D25-AB4B-9195-FCCD8FE91756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09905D2C-2DE6-8844-A719-61EDE0D08359}" type="sibTrans" cxnId="{FFFBED74-7D25-AB4B-9195-FCCD8FE91756}">
      <dgm:prSet/>
      <dgm:spPr/>
      <dgm:t>
        <a:bodyPr/>
        <a:lstStyle/>
        <a:p>
          <a:endParaRPr lang="en-US" sz="4000">
            <a:solidFill>
              <a:schemeClr val="bg2"/>
            </a:solidFill>
          </a:endParaRPr>
        </a:p>
      </dgm:t>
    </dgm:pt>
    <dgm:pt modelId="{832BDBE3-D6EA-7F43-B100-160CDDEDC9F6}" type="pres">
      <dgm:prSet presAssocID="{18FEBC39-FF42-D74E-863C-5E82BC933B71}" presName="compositeShape" presStyleCnt="0">
        <dgm:presLayoutVars>
          <dgm:chMax val="7"/>
          <dgm:dir/>
          <dgm:resizeHandles val="exact"/>
        </dgm:presLayoutVars>
      </dgm:prSet>
      <dgm:spPr/>
    </dgm:pt>
    <dgm:pt modelId="{17F7530A-1C11-0941-A983-2501DBA5C95D}" type="pres">
      <dgm:prSet presAssocID="{96621534-C5CD-4A4C-A9C6-4FE716E907C8}" presName="circ1" presStyleLbl="vennNode1" presStyleIdx="0" presStyleCnt="4" custScaleX="116791" custScaleY="116791"/>
      <dgm:spPr/>
    </dgm:pt>
    <dgm:pt modelId="{D2E20266-E85F-ED4E-A565-50008C990C45}" type="pres">
      <dgm:prSet presAssocID="{96621534-C5CD-4A4C-A9C6-4FE716E907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12A0A0-EB18-8A47-AF0C-605B5DB6C1E3}" type="pres">
      <dgm:prSet presAssocID="{80DD2333-B9DC-A641-9128-0D3B0FC489D3}" presName="circ2" presStyleLbl="vennNode1" presStyleIdx="1" presStyleCnt="4" custScaleX="125338" custScaleY="62160" custLinFactNeighborX="11190" custLinFactNeighborY="-3159"/>
      <dgm:spPr/>
    </dgm:pt>
    <dgm:pt modelId="{B39CB912-91B4-D04D-A36F-3509DAD548CB}" type="pres">
      <dgm:prSet presAssocID="{80DD2333-B9DC-A641-9128-0D3B0FC489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BD0899-7BC1-5E46-8AA6-914F807862E4}" type="pres">
      <dgm:prSet presAssocID="{7FDA6669-45DC-D34B-8B56-46E26D7EE783}" presName="circ3" presStyleLbl="vennNode1" presStyleIdx="2" presStyleCnt="4" custScaleX="116791" custScaleY="116791"/>
      <dgm:spPr/>
    </dgm:pt>
    <dgm:pt modelId="{844D644E-59C4-E643-AABF-AC73DE676471}" type="pres">
      <dgm:prSet presAssocID="{7FDA6669-45DC-D34B-8B56-46E26D7EE7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833E644-4240-224E-8CD5-5519AFDC96AD}" type="pres">
      <dgm:prSet presAssocID="{788217D8-58C2-3647-8D59-8984B2A3D528}" presName="circ4" presStyleLbl="vennNode1" presStyleIdx="3" presStyleCnt="4" custScaleX="116791" custScaleY="116791"/>
      <dgm:spPr/>
    </dgm:pt>
    <dgm:pt modelId="{51285763-3E3D-EE4C-B56E-115447CDD0DE}" type="pres">
      <dgm:prSet presAssocID="{788217D8-58C2-3647-8D59-8984B2A3D52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F721E06-7A24-0F47-BCF9-D6203E8B3DCC}" type="presOf" srcId="{7FDA6669-45DC-D34B-8B56-46E26D7EE783}" destId="{0ABD0899-7BC1-5E46-8AA6-914F807862E4}" srcOrd="0" destOrd="0" presId="urn:microsoft.com/office/officeart/2005/8/layout/venn1"/>
    <dgm:cxn modelId="{59EE881C-6A2B-CE43-ACB9-F0D9848E5D4A}" type="presOf" srcId="{7FDA6669-45DC-D34B-8B56-46E26D7EE783}" destId="{844D644E-59C4-E643-AABF-AC73DE676471}" srcOrd="1" destOrd="0" presId="urn:microsoft.com/office/officeart/2005/8/layout/venn1"/>
    <dgm:cxn modelId="{55EAFE32-EEDE-3E42-823A-9618984AB1B5}" type="presOf" srcId="{80DD2333-B9DC-A641-9128-0D3B0FC489D3}" destId="{BB12A0A0-EB18-8A47-AF0C-605B5DB6C1E3}" srcOrd="0" destOrd="0" presId="urn:microsoft.com/office/officeart/2005/8/layout/venn1"/>
    <dgm:cxn modelId="{CBABD241-A786-E647-88BE-1FD8AEE937F6}" srcId="{18FEBC39-FF42-D74E-863C-5E82BC933B71}" destId="{7FDA6669-45DC-D34B-8B56-46E26D7EE783}" srcOrd="2" destOrd="0" parTransId="{CE4F73A7-8768-9242-BF7A-609B9AAAE494}" sibTransId="{F13F5FB3-CADA-6043-8524-1E6E0A89810E}"/>
    <dgm:cxn modelId="{EF1C5343-3DCA-1E46-871D-38606793DD58}" type="presOf" srcId="{96621534-C5CD-4A4C-A9C6-4FE716E907C8}" destId="{17F7530A-1C11-0941-A983-2501DBA5C95D}" srcOrd="0" destOrd="0" presId="urn:microsoft.com/office/officeart/2005/8/layout/venn1"/>
    <dgm:cxn modelId="{11756361-14DD-EC44-96F2-66EB4BC8AA11}" type="presOf" srcId="{788217D8-58C2-3647-8D59-8984B2A3D528}" destId="{F833E644-4240-224E-8CD5-5519AFDC96AD}" srcOrd="0" destOrd="0" presId="urn:microsoft.com/office/officeart/2005/8/layout/venn1"/>
    <dgm:cxn modelId="{04E11568-99CD-AC4B-B97F-2FB5C40D8F97}" srcId="{18FEBC39-FF42-D74E-863C-5E82BC933B71}" destId="{788217D8-58C2-3647-8D59-8984B2A3D528}" srcOrd="3" destOrd="0" parTransId="{5AF1B434-8E2B-354D-8FAD-6755F90A6FCD}" sibTransId="{DC08B344-B94F-7243-ABF6-DE7C5ECC708E}"/>
    <dgm:cxn modelId="{FFFBED74-7D25-AB4B-9195-FCCD8FE91756}" srcId="{18FEBC39-FF42-D74E-863C-5E82BC933B71}" destId="{80DD2333-B9DC-A641-9128-0D3B0FC489D3}" srcOrd="1" destOrd="0" parTransId="{B88645CD-928B-3543-89C1-0F38F655FFC6}" sibTransId="{09905D2C-2DE6-8844-A719-61EDE0D08359}"/>
    <dgm:cxn modelId="{9FCA068C-6D7E-2F4C-95FF-2E4C9A4E1F3E}" type="presOf" srcId="{788217D8-58C2-3647-8D59-8984B2A3D528}" destId="{51285763-3E3D-EE4C-B56E-115447CDD0DE}" srcOrd="1" destOrd="0" presId="urn:microsoft.com/office/officeart/2005/8/layout/venn1"/>
    <dgm:cxn modelId="{632DB2C4-5EAD-3143-8692-5F40EFFE2050}" type="presOf" srcId="{18FEBC39-FF42-D74E-863C-5E82BC933B71}" destId="{832BDBE3-D6EA-7F43-B100-160CDDEDC9F6}" srcOrd="0" destOrd="0" presId="urn:microsoft.com/office/officeart/2005/8/layout/venn1"/>
    <dgm:cxn modelId="{85DE78DA-0A48-ED4C-BF59-AB756B25BE02}" type="presOf" srcId="{80DD2333-B9DC-A641-9128-0D3B0FC489D3}" destId="{B39CB912-91B4-D04D-A36F-3509DAD548CB}" srcOrd="1" destOrd="0" presId="urn:microsoft.com/office/officeart/2005/8/layout/venn1"/>
    <dgm:cxn modelId="{457935DD-4197-B943-9B98-4D8CA44554D1}" srcId="{18FEBC39-FF42-D74E-863C-5E82BC933B71}" destId="{96621534-C5CD-4A4C-A9C6-4FE716E907C8}" srcOrd="0" destOrd="0" parTransId="{EAE04F23-7B8D-C642-880D-EA84D6DE84EB}" sibTransId="{9892DA69-A40A-6D41-924A-0E0A76D534CD}"/>
    <dgm:cxn modelId="{0708F0ED-DD87-CB4F-952B-D701DE4F7081}" type="presOf" srcId="{96621534-C5CD-4A4C-A9C6-4FE716E907C8}" destId="{D2E20266-E85F-ED4E-A565-50008C990C45}" srcOrd="1" destOrd="0" presId="urn:microsoft.com/office/officeart/2005/8/layout/venn1"/>
    <dgm:cxn modelId="{23929284-2DD9-B34C-A42F-A7C8B408DDBD}" type="presParOf" srcId="{832BDBE3-D6EA-7F43-B100-160CDDEDC9F6}" destId="{17F7530A-1C11-0941-A983-2501DBA5C95D}" srcOrd="0" destOrd="0" presId="urn:microsoft.com/office/officeart/2005/8/layout/venn1"/>
    <dgm:cxn modelId="{C0EF1DBB-B079-194E-8C6D-A42DB7D990CA}" type="presParOf" srcId="{832BDBE3-D6EA-7F43-B100-160CDDEDC9F6}" destId="{D2E20266-E85F-ED4E-A565-50008C990C45}" srcOrd="1" destOrd="0" presId="urn:microsoft.com/office/officeart/2005/8/layout/venn1"/>
    <dgm:cxn modelId="{815F6600-5664-C44C-8781-8EB9BA061DF5}" type="presParOf" srcId="{832BDBE3-D6EA-7F43-B100-160CDDEDC9F6}" destId="{BB12A0A0-EB18-8A47-AF0C-605B5DB6C1E3}" srcOrd="2" destOrd="0" presId="urn:microsoft.com/office/officeart/2005/8/layout/venn1"/>
    <dgm:cxn modelId="{0340173C-8693-8142-AA17-ECC85AC81C6E}" type="presParOf" srcId="{832BDBE3-D6EA-7F43-B100-160CDDEDC9F6}" destId="{B39CB912-91B4-D04D-A36F-3509DAD548CB}" srcOrd="3" destOrd="0" presId="urn:microsoft.com/office/officeart/2005/8/layout/venn1"/>
    <dgm:cxn modelId="{BD695FF5-ACAE-0349-9CAA-DF07B4283D27}" type="presParOf" srcId="{832BDBE3-D6EA-7F43-B100-160CDDEDC9F6}" destId="{0ABD0899-7BC1-5E46-8AA6-914F807862E4}" srcOrd="4" destOrd="0" presId="urn:microsoft.com/office/officeart/2005/8/layout/venn1"/>
    <dgm:cxn modelId="{96BB1E98-6B13-B341-A9F5-5787142EE22E}" type="presParOf" srcId="{832BDBE3-D6EA-7F43-B100-160CDDEDC9F6}" destId="{844D644E-59C4-E643-AABF-AC73DE676471}" srcOrd="5" destOrd="0" presId="urn:microsoft.com/office/officeart/2005/8/layout/venn1"/>
    <dgm:cxn modelId="{E4223B28-B3D2-4945-A457-DB48B651BC8A}" type="presParOf" srcId="{832BDBE3-D6EA-7F43-B100-160CDDEDC9F6}" destId="{F833E644-4240-224E-8CD5-5519AFDC96AD}" srcOrd="6" destOrd="0" presId="urn:microsoft.com/office/officeart/2005/8/layout/venn1"/>
    <dgm:cxn modelId="{ABC48E0A-0EC4-EC42-AAB1-447824F1BB07}" type="presParOf" srcId="{832BDBE3-D6EA-7F43-B100-160CDDEDC9F6}" destId="{51285763-3E3D-EE4C-B56E-115447CDD0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A7124-60FC-314C-B2BC-987B3FA5409C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4CBA5-92C1-2C46-8C73-71B9CB96B8E8}">
      <dgm:prSet phldrT="[Text]" custT="1"/>
      <dgm:spPr/>
      <dgm:t>
        <a:bodyPr tIns="45720" bIns="0" anchor="t"/>
        <a:lstStyle/>
        <a:p>
          <a:r>
            <a:rPr lang="en-US" sz="900" b="1" u="none" dirty="0">
              <a:solidFill>
                <a:schemeClr val="bg2"/>
              </a:solidFill>
              <a:latin typeface="Arial"/>
              <a:cs typeface="Arial"/>
            </a:rPr>
            <a:t>Genetic Factors</a:t>
          </a:r>
          <a:br>
            <a:rPr lang="en-US" sz="900" u="sng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APP mutations</a:t>
          </a:r>
          <a:br>
            <a:rPr lang="en-US" sz="9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Presenilin 1,2 mutations</a:t>
          </a:r>
          <a:br>
            <a:rPr lang="en-US" sz="9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APOE4 alleles</a:t>
          </a:r>
          <a:br>
            <a:rPr lang="en-US" sz="9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Family history</a:t>
          </a:r>
          <a:br>
            <a:rPr lang="en-US" sz="9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APOE2 alleles protect</a:t>
          </a:r>
          <a:br>
            <a:rPr lang="en-US" sz="9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APP/BACE mutation protects </a:t>
          </a:r>
          <a:endParaRPr lang="en-US" sz="900" dirty="0">
            <a:solidFill>
              <a:schemeClr val="bg2"/>
            </a:solidFill>
          </a:endParaRPr>
        </a:p>
      </dgm:t>
    </dgm:pt>
    <dgm:pt modelId="{9479EADE-FB55-AF4C-9651-CAF7802771EA}" type="parTrans" cxnId="{AF84C8B2-09B9-8942-BECC-0C16365EF3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0CC28A-6955-E244-B81D-39294EB17BBB}" type="sibTrans" cxnId="{AF84C8B2-09B9-8942-BECC-0C16365EF3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E73DB9F-E90C-5C48-B2E9-6B06F947A42F}">
      <dgm:prSet phldrT="[Text]" custT="1"/>
      <dgm:spPr/>
      <dgm:t>
        <a:bodyPr tIns="45720" anchor="t"/>
        <a:lstStyle/>
        <a:p>
          <a:r>
            <a:rPr lang="en-US" sz="900" b="1" u="none" dirty="0">
              <a:solidFill>
                <a:schemeClr val="bg2"/>
              </a:solidFill>
              <a:latin typeface="Arial"/>
              <a:cs typeface="Arial"/>
            </a:rPr>
            <a:t>Environmental Factors</a:t>
          </a:r>
          <a:br>
            <a:rPr lang="en-US" sz="900" u="sng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Head injury</a:t>
          </a:r>
          <a:br>
            <a:rPr lang="en-US" sz="9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dirty="0">
              <a:solidFill>
                <a:schemeClr val="bg2"/>
              </a:solidFill>
              <a:latin typeface="Arial"/>
              <a:cs typeface="Arial"/>
            </a:rPr>
            <a:t>Toxins</a:t>
          </a:r>
          <a:endParaRPr lang="en-US" sz="900" dirty="0">
            <a:solidFill>
              <a:schemeClr val="bg2"/>
            </a:solidFill>
          </a:endParaRPr>
        </a:p>
      </dgm:t>
    </dgm:pt>
    <dgm:pt modelId="{4065D86F-A146-A049-89FD-D79133533455}" type="parTrans" cxnId="{32E823FE-D15B-7244-8C0D-1394F87B2A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A9082D0-8A25-434C-B214-7A19ED2E6EDC}" type="sibTrans" cxnId="{32E823FE-D15B-7244-8C0D-1394F87B2A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AA349EA-3796-314A-AB42-807E999C857C}">
      <dgm:prSet custT="1"/>
      <dgm:spPr>
        <a:solidFill>
          <a:schemeClr val="accent4"/>
        </a:solidFill>
      </dgm:spPr>
      <dgm:t>
        <a:bodyPr/>
        <a:lstStyle/>
        <a:p>
          <a:r>
            <a:rPr lang="en-US" sz="1000" b="1" dirty="0">
              <a:solidFill>
                <a:schemeClr val="bg2"/>
              </a:solidFill>
            </a:rPr>
            <a:t>Age</a:t>
          </a:r>
          <a:endParaRPr lang="en-US" sz="900" b="1" dirty="0">
            <a:solidFill>
              <a:schemeClr val="bg2"/>
            </a:solidFill>
          </a:endParaRPr>
        </a:p>
      </dgm:t>
    </dgm:pt>
    <dgm:pt modelId="{53ABB56C-6AD8-3840-A1EF-5B2BE802FAF4}" type="parTrans" cxnId="{FBBC7C32-177B-F14C-87DE-565525885C6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CDA42FD-F2C8-6949-ADD9-EE1DB9FCCFD3}" type="sibTrans" cxnId="{FBBC7C32-177B-F14C-87DE-565525885C6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2FA38B9-80C4-E540-8612-FCED9B42EC62}">
      <dgm:prSet/>
      <dgm:spPr/>
      <dgm:t>
        <a:bodyPr tIns="45720" anchor="t"/>
        <a:lstStyle/>
        <a:p>
          <a:r>
            <a:rPr lang="en-US" b="1" u="none" dirty="0">
              <a:solidFill>
                <a:schemeClr val="bg2"/>
              </a:solidFill>
              <a:latin typeface="Arial"/>
              <a:cs typeface="Arial"/>
            </a:rPr>
            <a:t>Endogenous Factors</a:t>
          </a:r>
          <a:br>
            <a:rPr lang="en-US" u="sng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Diet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Cardiovascular risk factors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Diabetes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Smoking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Education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Menopause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Physical/mental activity</a:t>
          </a:r>
          <a:endParaRPr lang="en-US" dirty="0">
            <a:solidFill>
              <a:schemeClr val="bg2"/>
            </a:solidFill>
          </a:endParaRPr>
        </a:p>
      </dgm:t>
    </dgm:pt>
    <dgm:pt modelId="{7FB38E6F-2B66-D34B-ADD8-20F5F125118D}" type="parTrans" cxnId="{D16A1186-CEC6-294F-943F-B9AFF5CD697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90CCD38-7F0D-F149-A75F-58E6C8C31106}" type="sibTrans" cxnId="{D16A1186-CEC6-294F-943F-B9AFF5CD697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360EACE-E7DC-CE49-AE5E-96F66489D556}">
      <dgm:prSet/>
      <dgm:spPr/>
      <dgm:t>
        <a:bodyPr tIns="45720" anchor="t"/>
        <a:lstStyle/>
        <a:p>
          <a:r>
            <a:rPr lang="en-US" b="1" u="none" dirty="0">
              <a:solidFill>
                <a:schemeClr val="bg2"/>
              </a:solidFill>
              <a:latin typeface="Arial"/>
              <a:cs typeface="Arial"/>
            </a:rPr>
            <a:t>Protective Factors</a:t>
          </a:r>
          <a:br>
            <a:rPr lang="en-US" u="sng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Estrogen?</a:t>
          </a:r>
          <a:br>
            <a:rPr lang="en-US" dirty="0">
              <a:solidFill>
                <a:schemeClr val="bg2"/>
              </a:solidFill>
              <a:latin typeface="Arial"/>
              <a:cs typeface="Arial"/>
            </a:rPr>
          </a:br>
          <a:r>
            <a:rPr lang="en-US" dirty="0">
              <a:solidFill>
                <a:schemeClr val="bg2"/>
              </a:solidFill>
              <a:latin typeface="Arial"/>
              <a:cs typeface="Arial"/>
            </a:rPr>
            <a:t>Anti-inflammatory drugs?</a:t>
          </a:r>
          <a:endParaRPr lang="en-US" dirty="0">
            <a:solidFill>
              <a:schemeClr val="bg2"/>
            </a:solidFill>
          </a:endParaRPr>
        </a:p>
      </dgm:t>
    </dgm:pt>
    <dgm:pt modelId="{5FFADAF0-8BCF-A040-A332-D4C003915F2E}" type="parTrans" cxnId="{DCD4D765-14D8-CA4D-8BF4-A09FAAD7213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2B3B06E-8715-134C-B60F-92FE411BA9A8}" type="sibTrans" cxnId="{DCD4D765-14D8-CA4D-8BF4-A09FAAD7213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A548CB6-EA92-1B4C-8CD0-3E7BFA3A94F3}" type="pres">
      <dgm:prSet presAssocID="{C7CA7124-60FC-314C-B2BC-987B3FA5409C}" presName="Name0" presStyleCnt="0">
        <dgm:presLayoutVars>
          <dgm:dir/>
          <dgm:animLvl val="lvl"/>
          <dgm:resizeHandles val="exact"/>
        </dgm:presLayoutVars>
      </dgm:prSet>
      <dgm:spPr/>
    </dgm:pt>
    <dgm:pt modelId="{B1740540-8ACD-404F-B30E-0C4F6E01B493}" type="pres">
      <dgm:prSet presAssocID="{9674CBA5-92C1-2C46-8C73-71B9CB96B8E8}" presName="vertFlow" presStyleCnt="0"/>
      <dgm:spPr/>
    </dgm:pt>
    <dgm:pt modelId="{7A86CD23-B804-FA4F-8AAF-7654D673B210}" type="pres">
      <dgm:prSet presAssocID="{9674CBA5-92C1-2C46-8C73-71B9CB96B8E8}" presName="header" presStyleLbl="node1" presStyleIdx="0" presStyleCnt="5" custScaleX="100049" custScaleY="285854"/>
      <dgm:spPr/>
    </dgm:pt>
    <dgm:pt modelId="{174C6AAE-4CC8-E542-B05B-8029C5AF8C0E}" type="pres">
      <dgm:prSet presAssocID="{9674CBA5-92C1-2C46-8C73-71B9CB96B8E8}" presName="hSp" presStyleCnt="0"/>
      <dgm:spPr/>
    </dgm:pt>
    <dgm:pt modelId="{9B63B115-5B6B-A34E-8879-776C311ACE4A}" type="pres">
      <dgm:prSet presAssocID="{8E73DB9F-E90C-5C48-B2E9-6B06F947A42F}" presName="vertFlow" presStyleCnt="0"/>
      <dgm:spPr/>
    </dgm:pt>
    <dgm:pt modelId="{B9377004-CDB1-7F46-9393-22B29C6575DD}" type="pres">
      <dgm:prSet presAssocID="{8E73DB9F-E90C-5C48-B2E9-6B06F947A42F}" presName="header" presStyleLbl="node1" presStyleIdx="1" presStyleCnt="5" custScaleY="285854"/>
      <dgm:spPr/>
    </dgm:pt>
    <dgm:pt modelId="{97959068-B0BE-5040-984F-89A2F589A8F7}" type="pres">
      <dgm:prSet presAssocID="{8E73DB9F-E90C-5C48-B2E9-6B06F947A42F}" presName="hSp" presStyleCnt="0"/>
      <dgm:spPr/>
    </dgm:pt>
    <dgm:pt modelId="{6C60B8E0-A03B-8749-8043-77D9146C6139}" type="pres">
      <dgm:prSet presAssocID="{6AA349EA-3796-314A-AB42-807E999C857C}" presName="vertFlow" presStyleCnt="0"/>
      <dgm:spPr/>
    </dgm:pt>
    <dgm:pt modelId="{D826300D-721E-7F4B-9B4E-0742C75DD003}" type="pres">
      <dgm:prSet presAssocID="{6AA349EA-3796-314A-AB42-807E999C857C}" presName="header" presStyleLbl="node1" presStyleIdx="2" presStyleCnt="5"/>
      <dgm:spPr/>
    </dgm:pt>
    <dgm:pt modelId="{AC679DB3-1DE0-1B4C-B3FE-D5CB5A00F7C0}" type="pres">
      <dgm:prSet presAssocID="{6AA349EA-3796-314A-AB42-807E999C857C}" presName="hSp" presStyleCnt="0"/>
      <dgm:spPr/>
    </dgm:pt>
    <dgm:pt modelId="{4E246F5A-1EDE-3946-BD19-0D03E0844C9D}" type="pres">
      <dgm:prSet presAssocID="{82FA38B9-80C4-E540-8612-FCED9B42EC62}" presName="vertFlow" presStyleCnt="0"/>
      <dgm:spPr/>
    </dgm:pt>
    <dgm:pt modelId="{12091E0A-AE27-D642-B4DD-36355E6172A9}" type="pres">
      <dgm:prSet presAssocID="{82FA38B9-80C4-E540-8612-FCED9B42EC62}" presName="header" presStyleLbl="node1" presStyleIdx="3" presStyleCnt="5" custScaleY="285854"/>
      <dgm:spPr/>
    </dgm:pt>
    <dgm:pt modelId="{335A8139-CC77-FB46-9BEA-BDFF7C68F736}" type="pres">
      <dgm:prSet presAssocID="{82FA38B9-80C4-E540-8612-FCED9B42EC62}" presName="hSp" presStyleCnt="0"/>
      <dgm:spPr/>
    </dgm:pt>
    <dgm:pt modelId="{78FAA4EC-6EDB-8D4A-A888-9DF88074491D}" type="pres">
      <dgm:prSet presAssocID="{7360EACE-E7DC-CE49-AE5E-96F66489D556}" presName="vertFlow" presStyleCnt="0"/>
      <dgm:spPr/>
    </dgm:pt>
    <dgm:pt modelId="{7A887C61-EC11-B34E-9863-A693B8C45709}" type="pres">
      <dgm:prSet presAssocID="{7360EACE-E7DC-CE49-AE5E-96F66489D556}" presName="header" presStyleLbl="node1" presStyleIdx="4" presStyleCnt="5" custScaleY="285854"/>
      <dgm:spPr/>
    </dgm:pt>
  </dgm:ptLst>
  <dgm:cxnLst>
    <dgm:cxn modelId="{FBBC7C32-177B-F14C-87DE-565525885C6A}" srcId="{C7CA7124-60FC-314C-B2BC-987B3FA5409C}" destId="{6AA349EA-3796-314A-AB42-807E999C857C}" srcOrd="2" destOrd="0" parTransId="{53ABB56C-6AD8-3840-A1EF-5B2BE802FAF4}" sibTransId="{0CDA42FD-F2C8-6949-ADD9-EE1DB9FCCFD3}"/>
    <dgm:cxn modelId="{A8B23A43-9FE4-4944-B9A1-A4FB5378A52A}" type="presOf" srcId="{C7CA7124-60FC-314C-B2BC-987B3FA5409C}" destId="{2A548CB6-EA92-1B4C-8CD0-3E7BFA3A94F3}" srcOrd="0" destOrd="0" presId="urn:microsoft.com/office/officeart/2005/8/layout/lProcess1"/>
    <dgm:cxn modelId="{0D66B664-EBE8-9D4F-89D9-C3B93B3BE2FC}" type="presOf" srcId="{8E73DB9F-E90C-5C48-B2E9-6B06F947A42F}" destId="{B9377004-CDB1-7F46-9393-22B29C6575DD}" srcOrd="0" destOrd="0" presId="urn:microsoft.com/office/officeart/2005/8/layout/lProcess1"/>
    <dgm:cxn modelId="{DCD4D765-14D8-CA4D-8BF4-A09FAAD7213E}" srcId="{C7CA7124-60FC-314C-B2BC-987B3FA5409C}" destId="{7360EACE-E7DC-CE49-AE5E-96F66489D556}" srcOrd="4" destOrd="0" parTransId="{5FFADAF0-8BCF-A040-A332-D4C003915F2E}" sibTransId="{D2B3B06E-8715-134C-B60F-92FE411BA9A8}"/>
    <dgm:cxn modelId="{D4290E67-E852-B342-99D6-B3EFFB9B5A07}" type="presOf" srcId="{6AA349EA-3796-314A-AB42-807E999C857C}" destId="{D826300D-721E-7F4B-9B4E-0742C75DD003}" srcOrd="0" destOrd="0" presId="urn:microsoft.com/office/officeart/2005/8/layout/lProcess1"/>
    <dgm:cxn modelId="{D16A1186-CEC6-294F-943F-B9AFF5CD697B}" srcId="{C7CA7124-60FC-314C-B2BC-987B3FA5409C}" destId="{82FA38B9-80C4-E540-8612-FCED9B42EC62}" srcOrd="3" destOrd="0" parTransId="{7FB38E6F-2B66-D34B-ADD8-20F5F125118D}" sibTransId="{890CCD38-7F0D-F149-A75F-58E6C8C31106}"/>
    <dgm:cxn modelId="{AF84C8B2-09B9-8942-BECC-0C16365EF315}" srcId="{C7CA7124-60FC-314C-B2BC-987B3FA5409C}" destId="{9674CBA5-92C1-2C46-8C73-71B9CB96B8E8}" srcOrd="0" destOrd="0" parTransId="{9479EADE-FB55-AF4C-9651-CAF7802771EA}" sibTransId="{A50CC28A-6955-E244-B81D-39294EB17BBB}"/>
    <dgm:cxn modelId="{C5A6CDB3-D48E-2447-921C-E15289E07760}" type="presOf" srcId="{82FA38B9-80C4-E540-8612-FCED9B42EC62}" destId="{12091E0A-AE27-D642-B4DD-36355E6172A9}" srcOrd="0" destOrd="0" presId="urn:microsoft.com/office/officeart/2005/8/layout/lProcess1"/>
    <dgm:cxn modelId="{A6A285DF-5D3D-9E4F-AF47-0F13E53454E2}" type="presOf" srcId="{9674CBA5-92C1-2C46-8C73-71B9CB96B8E8}" destId="{7A86CD23-B804-FA4F-8AAF-7654D673B210}" srcOrd="0" destOrd="0" presId="urn:microsoft.com/office/officeart/2005/8/layout/lProcess1"/>
    <dgm:cxn modelId="{AF0991EF-7788-D141-A684-FE9550B497A7}" type="presOf" srcId="{7360EACE-E7DC-CE49-AE5E-96F66489D556}" destId="{7A887C61-EC11-B34E-9863-A693B8C45709}" srcOrd="0" destOrd="0" presId="urn:microsoft.com/office/officeart/2005/8/layout/lProcess1"/>
    <dgm:cxn modelId="{32E823FE-D15B-7244-8C0D-1394F87B2A87}" srcId="{C7CA7124-60FC-314C-B2BC-987B3FA5409C}" destId="{8E73DB9F-E90C-5C48-B2E9-6B06F947A42F}" srcOrd="1" destOrd="0" parTransId="{4065D86F-A146-A049-89FD-D79133533455}" sibTransId="{6A9082D0-8A25-434C-B214-7A19ED2E6EDC}"/>
    <dgm:cxn modelId="{3A12D71A-36AC-7F45-9B9D-54BE9FFB9D8E}" type="presParOf" srcId="{2A548CB6-EA92-1B4C-8CD0-3E7BFA3A94F3}" destId="{B1740540-8ACD-404F-B30E-0C4F6E01B493}" srcOrd="0" destOrd="0" presId="urn:microsoft.com/office/officeart/2005/8/layout/lProcess1"/>
    <dgm:cxn modelId="{ED71D03F-02F9-3341-AE2C-B4D200CE3300}" type="presParOf" srcId="{B1740540-8ACD-404F-B30E-0C4F6E01B493}" destId="{7A86CD23-B804-FA4F-8AAF-7654D673B210}" srcOrd="0" destOrd="0" presId="urn:microsoft.com/office/officeart/2005/8/layout/lProcess1"/>
    <dgm:cxn modelId="{7E327F31-0E91-6F46-9E8F-2FFB09F4AFC4}" type="presParOf" srcId="{2A548CB6-EA92-1B4C-8CD0-3E7BFA3A94F3}" destId="{174C6AAE-4CC8-E542-B05B-8029C5AF8C0E}" srcOrd="1" destOrd="0" presId="urn:microsoft.com/office/officeart/2005/8/layout/lProcess1"/>
    <dgm:cxn modelId="{87F50ADE-3971-5444-837B-CDAD1FA90D01}" type="presParOf" srcId="{2A548CB6-EA92-1B4C-8CD0-3E7BFA3A94F3}" destId="{9B63B115-5B6B-A34E-8879-776C311ACE4A}" srcOrd="2" destOrd="0" presId="urn:microsoft.com/office/officeart/2005/8/layout/lProcess1"/>
    <dgm:cxn modelId="{9968E838-ACFE-F44D-A474-1355D891BD5A}" type="presParOf" srcId="{9B63B115-5B6B-A34E-8879-776C311ACE4A}" destId="{B9377004-CDB1-7F46-9393-22B29C6575DD}" srcOrd="0" destOrd="0" presId="urn:microsoft.com/office/officeart/2005/8/layout/lProcess1"/>
    <dgm:cxn modelId="{547E8C97-9665-D047-9AC4-C75F02F2E588}" type="presParOf" srcId="{2A548CB6-EA92-1B4C-8CD0-3E7BFA3A94F3}" destId="{97959068-B0BE-5040-984F-89A2F589A8F7}" srcOrd="3" destOrd="0" presId="urn:microsoft.com/office/officeart/2005/8/layout/lProcess1"/>
    <dgm:cxn modelId="{4495F26E-E3BE-E943-AA5F-099C498DED70}" type="presParOf" srcId="{2A548CB6-EA92-1B4C-8CD0-3E7BFA3A94F3}" destId="{6C60B8E0-A03B-8749-8043-77D9146C6139}" srcOrd="4" destOrd="0" presId="urn:microsoft.com/office/officeart/2005/8/layout/lProcess1"/>
    <dgm:cxn modelId="{204B369E-BA18-1C41-8633-C2BE7873ED0E}" type="presParOf" srcId="{6C60B8E0-A03B-8749-8043-77D9146C6139}" destId="{D826300D-721E-7F4B-9B4E-0742C75DD003}" srcOrd="0" destOrd="0" presId="urn:microsoft.com/office/officeart/2005/8/layout/lProcess1"/>
    <dgm:cxn modelId="{BE2381D5-087A-A94D-B167-6DC7B7CA10B1}" type="presParOf" srcId="{2A548CB6-EA92-1B4C-8CD0-3E7BFA3A94F3}" destId="{AC679DB3-1DE0-1B4C-B3FE-D5CB5A00F7C0}" srcOrd="5" destOrd="0" presId="urn:microsoft.com/office/officeart/2005/8/layout/lProcess1"/>
    <dgm:cxn modelId="{2AE08590-7973-4844-BB2B-E9AD2FA733C6}" type="presParOf" srcId="{2A548CB6-EA92-1B4C-8CD0-3E7BFA3A94F3}" destId="{4E246F5A-1EDE-3946-BD19-0D03E0844C9D}" srcOrd="6" destOrd="0" presId="urn:microsoft.com/office/officeart/2005/8/layout/lProcess1"/>
    <dgm:cxn modelId="{AB9428F7-C819-7A4F-AAC9-889B68B662F1}" type="presParOf" srcId="{4E246F5A-1EDE-3946-BD19-0D03E0844C9D}" destId="{12091E0A-AE27-D642-B4DD-36355E6172A9}" srcOrd="0" destOrd="0" presId="urn:microsoft.com/office/officeart/2005/8/layout/lProcess1"/>
    <dgm:cxn modelId="{C92EEA57-9C53-C747-8104-FCF01A947BA0}" type="presParOf" srcId="{2A548CB6-EA92-1B4C-8CD0-3E7BFA3A94F3}" destId="{335A8139-CC77-FB46-9BEA-BDFF7C68F736}" srcOrd="7" destOrd="0" presId="urn:microsoft.com/office/officeart/2005/8/layout/lProcess1"/>
    <dgm:cxn modelId="{82ED0539-4DD5-2E46-9515-906A9317A0D5}" type="presParOf" srcId="{2A548CB6-EA92-1B4C-8CD0-3E7BFA3A94F3}" destId="{78FAA4EC-6EDB-8D4A-A888-9DF88074491D}" srcOrd="8" destOrd="0" presId="urn:microsoft.com/office/officeart/2005/8/layout/lProcess1"/>
    <dgm:cxn modelId="{E9EDD9F9-9E8B-2E45-ADDB-C3EE7A2477DD}" type="presParOf" srcId="{78FAA4EC-6EDB-8D4A-A888-9DF88074491D}" destId="{7A887C61-EC11-B34E-9863-A693B8C4570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A7124-60FC-314C-B2BC-987B3FA5409C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4CBA5-92C1-2C46-8C73-71B9CB96B8E8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 tIns="9144" bIns="0" anchor="ctr"/>
        <a:lstStyle/>
        <a:p>
          <a:r>
            <a:rPr lang="en-US" sz="1050" b="1" i="0" u="sng" dirty="0">
              <a:solidFill>
                <a:schemeClr val="tx2"/>
              </a:solidFill>
              <a:latin typeface="Arial"/>
              <a:cs typeface="Arial"/>
            </a:rPr>
            <a:t>Molecular Phenotype</a:t>
          </a:r>
        </a:p>
        <a:p>
          <a:r>
            <a:rPr lang="en-US" sz="9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INITIAL STRESSORS</a:t>
          </a:r>
          <a:br>
            <a:rPr lang="en-US" sz="9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dirty="0">
              <a:solidFill>
                <a:schemeClr val="tx2"/>
              </a:solidFill>
              <a:latin typeface="Arial"/>
              <a:cs typeface="Arial"/>
            </a:rPr>
            <a:t>Proximal apoptosis</a:t>
          </a:r>
          <a:br>
            <a:rPr lang="en-US" sz="8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dirty="0">
              <a:solidFill>
                <a:schemeClr val="tx2"/>
              </a:solidFill>
              <a:latin typeface="Arial"/>
              <a:cs typeface="Arial"/>
            </a:rPr>
            <a:t>APP dysregulation</a:t>
          </a:r>
          <a:br>
            <a:rPr lang="en-US" sz="8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dirty="0">
              <a:solidFill>
                <a:schemeClr val="tx2"/>
              </a:solidFill>
              <a:latin typeface="Arial"/>
              <a:cs typeface="Arial"/>
            </a:rPr>
            <a:t>Impaired neurotrophic function</a:t>
          </a:r>
          <a:br>
            <a:rPr lang="en-US" sz="8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dirty="0">
              <a:solidFill>
                <a:schemeClr val="tx2"/>
              </a:solidFill>
              <a:latin typeface="Arial"/>
              <a:cs typeface="Arial"/>
            </a:rPr>
            <a:t>Oxidative stress</a:t>
          </a:r>
          <a:br>
            <a:rPr lang="en-US" sz="8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dirty="0">
              <a:solidFill>
                <a:schemeClr val="tx2"/>
              </a:solidFill>
              <a:latin typeface="Arial"/>
              <a:cs typeface="Arial"/>
            </a:rPr>
            <a:t>Excitotoxicity</a:t>
          </a:r>
          <a:endParaRPr lang="en-US" sz="800" dirty="0">
            <a:solidFill>
              <a:schemeClr val="tx2"/>
            </a:solidFill>
          </a:endParaRPr>
        </a:p>
      </dgm:t>
    </dgm:pt>
    <dgm:pt modelId="{9479EADE-FB55-AF4C-9651-CAF7802771EA}" type="parTrans" cxnId="{AF84C8B2-09B9-8942-BECC-0C16365EF3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0CC28A-6955-E244-B81D-39294EB17BBB}" type="sibTrans" cxnId="{AF84C8B2-09B9-8942-BECC-0C16365EF3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AA349EA-3796-314A-AB42-807E999C857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050" b="1" i="0" u="sng" dirty="0">
              <a:solidFill>
                <a:srgbClr val="000000"/>
              </a:solidFill>
              <a:latin typeface="Arial"/>
              <a:cs typeface="Arial"/>
            </a:rPr>
            <a:t>Clinical Phenotype</a:t>
          </a:r>
        </a:p>
        <a:p>
          <a:endParaRPr lang="en-US" sz="600" dirty="0">
            <a:solidFill>
              <a:srgbClr val="000000"/>
            </a:solidFill>
            <a:latin typeface="Arial"/>
            <a:cs typeface="Arial"/>
          </a:endParaRPr>
        </a:p>
        <a:p>
          <a:r>
            <a:rPr lang="en-US" sz="1050" dirty="0">
              <a:solidFill>
                <a:srgbClr val="000000"/>
              </a:solidFill>
              <a:latin typeface="Arial"/>
              <a:cs typeface="Arial"/>
            </a:rPr>
            <a:t>Normal</a:t>
          </a:r>
          <a:endParaRPr lang="en-US" sz="1050" dirty="0">
            <a:solidFill>
              <a:schemeClr val="bg2"/>
            </a:solidFill>
          </a:endParaRPr>
        </a:p>
      </dgm:t>
    </dgm:pt>
    <dgm:pt modelId="{53ABB56C-6AD8-3840-A1EF-5B2BE802FAF4}" type="parTrans" cxnId="{FBBC7C32-177B-F14C-87DE-565525885C6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CDA42FD-F2C8-6949-ADD9-EE1DB9FCCFD3}" type="sibTrans" cxnId="{FBBC7C32-177B-F14C-87DE-565525885C6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7C3D0ED-5911-ED45-BF5A-26EE7D6C706F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9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FAILED STRESS RESPONSE</a:t>
          </a:r>
          <a:br>
            <a:rPr lang="en-US" sz="900" dirty="0">
              <a:solidFill>
                <a:srgbClr val="800000"/>
              </a:solidFill>
              <a:latin typeface="Arial"/>
              <a:cs typeface="Arial"/>
            </a:rPr>
          </a:br>
          <a:r>
            <a:rPr lang="en-US" sz="800" b="1" dirty="0">
              <a:solidFill>
                <a:srgbClr val="000000"/>
              </a:solidFill>
              <a:latin typeface="Arial"/>
              <a:cs typeface="Arial"/>
            </a:rPr>
            <a:t>Cell cycle dysregulation</a:t>
          </a:r>
          <a:br>
            <a:rPr lang="en-US" sz="800" b="1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Kinase/phosphatase dysfunction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Protein misfolding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Altered DNA repair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Vascular/membrane dysfunction</a:t>
          </a:r>
          <a:endParaRPr lang="en-US" sz="800" dirty="0"/>
        </a:p>
      </dgm:t>
    </dgm:pt>
    <dgm:pt modelId="{36568756-8910-B44F-8F15-7D03A59F2039}" type="parTrans" cxnId="{CDA720C2-C171-E144-805C-90E99CFA32E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448E181-6568-3F45-91C5-21EBE7049BDF}" type="sibTrans" cxnId="{CDA720C2-C171-E144-805C-90E99CFA32E7}">
      <dgm:prSet/>
      <dgm:spPr/>
      <dgm:t>
        <a:bodyPr/>
        <a:lstStyle/>
        <a:p>
          <a:endParaRPr lang="en-US"/>
        </a:p>
      </dgm:t>
    </dgm:pt>
    <dgm:pt modelId="{E643D258-9980-054E-946E-492E4492B708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9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CELL INJURY</a:t>
          </a:r>
          <a:br>
            <a:rPr lang="en-US" sz="800" dirty="0">
              <a:solidFill>
                <a:srgbClr val="8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Inflammation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Cytoskeletal dysfunction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Synaptic dysfunction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Mitochondrial damage</a:t>
          </a:r>
          <a:endParaRPr lang="en-US" sz="800" dirty="0"/>
        </a:p>
      </dgm:t>
    </dgm:pt>
    <dgm:pt modelId="{75EBEAD3-EDD4-4C43-80F0-BF4194E7931C}" type="parTrans" cxnId="{1A8503EF-96DA-9146-9115-3708E018E79A}">
      <dgm:prSet/>
      <dgm:spPr/>
      <dgm:t>
        <a:bodyPr/>
        <a:lstStyle/>
        <a:p>
          <a:endParaRPr lang="en-US"/>
        </a:p>
      </dgm:t>
    </dgm:pt>
    <dgm:pt modelId="{29050C71-5A13-7347-9330-88F29225F729}" type="sibTrans" cxnId="{1A8503EF-96DA-9146-9115-3708E018E79A}">
      <dgm:prSet/>
      <dgm:spPr/>
      <dgm:t>
        <a:bodyPr/>
        <a:lstStyle/>
        <a:p>
          <a:endParaRPr lang="en-US"/>
        </a:p>
      </dgm:t>
    </dgm:pt>
    <dgm:pt modelId="{53F8B926-C259-754D-B328-61919A39ABBF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85000"/>
            </a:lnSpc>
          </a:pPr>
          <a:r>
            <a:rPr lang="en-US" sz="9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CELL DEATH</a:t>
          </a:r>
          <a:br>
            <a:rPr lang="en-US" sz="900" dirty="0">
              <a:solidFill>
                <a:srgbClr val="8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Distal apoptosis</a:t>
          </a:r>
          <a:br>
            <a:rPr lang="en-US" sz="8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dirty="0">
              <a:solidFill>
                <a:srgbClr val="000000"/>
              </a:solidFill>
              <a:latin typeface="Arial"/>
              <a:cs typeface="Arial"/>
            </a:rPr>
            <a:t>Neurotransmitter failure</a:t>
          </a:r>
          <a:endParaRPr lang="en-US" sz="800" dirty="0"/>
        </a:p>
      </dgm:t>
    </dgm:pt>
    <dgm:pt modelId="{9AA1B821-E33C-604D-935D-028220552DDB}" type="parTrans" cxnId="{A4D64092-639E-B24B-8309-7342A7D5C85B}">
      <dgm:prSet/>
      <dgm:spPr/>
      <dgm:t>
        <a:bodyPr/>
        <a:lstStyle/>
        <a:p>
          <a:endParaRPr lang="en-US"/>
        </a:p>
      </dgm:t>
    </dgm:pt>
    <dgm:pt modelId="{5D0BEFD3-E39A-6442-9FB1-2D61D7994C96}" type="sibTrans" cxnId="{A4D64092-639E-B24B-8309-7342A7D5C85B}">
      <dgm:prSet/>
      <dgm:spPr/>
      <dgm:t>
        <a:bodyPr/>
        <a:lstStyle/>
        <a:p>
          <a:endParaRPr lang="en-US"/>
        </a:p>
      </dgm:t>
    </dgm:pt>
    <dgm:pt modelId="{F09CC122-AE95-BC45-AF41-5D5B4A54B3D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anchor="t"/>
        <a:lstStyle/>
        <a:p>
          <a:pPr>
            <a:spcBef>
              <a:spcPts val="300"/>
            </a:spcBef>
          </a:pPr>
          <a:r>
            <a:rPr lang="en-US" sz="1050" b="1" i="0" u="sng" dirty="0">
              <a:solidFill>
                <a:srgbClr val="000000"/>
              </a:solidFill>
              <a:latin typeface="Arial"/>
              <a:cs typeface="Arial"/>
            </a:rPr>
            <a:t>Neuropathology</a:t>
          </a:r>
        </a:p>
        <a:p>
          <a:pPr>
            <a:spcBef>
              <a:spcPts val="300"/>
            </a:spcBef>
          </a:pPr>
          <a:endParaRPr lang="en-US" sz="600" dirty="0">
            <a:solidFill>
              <a:srgbClr val="000000"/>
            </a:solidFill>
            <a:latin typeface="Arial"/>
            <a:cs typeface="Arial"/>
          </a:endParaRPr>
        </a:p>
        <a:p>
          <a:pPr>
            <a:spcBef>
              <a:spcPts val="300"/>
            </a:spcBef>
          </a:pPr>
          <a:r>
            <a:rPr lang="en-US" sz="1050" dirty="0">
              <a:solidFill>
                <a:srgbClr val="000000"/>
              </a:solidFill>
              <a:latin typeface="Arial"/>
              <a:cs typeface="Arial"/>
            </a:rPr>
            <a:t>Normal</a:t>
          </a:r>
          <a:endParaRPr lang="en-US" sz="1050" dirty="0"/>
        </a:p>
      </dgm:t>
    </dgm:pt>
    <dgm:pt modelId="{033B97DC-A3C7-DF49-AD70-27B60D430EF5}" type="parTrans" cxnId="{B4111C7D-0DF4-DA48-B5F6-BC36370B8DA9}">
      <dgm:prSet/>
      <dgm:spPr/>
      <dgm:t>
        <a:bodyPr/>
        <a:lstStyle/>
        <a:p>
          <a:endParaRPr lang="en-US"/>
        </a:p>
      </dgm:t>
    </dgm:pt>
    <dgm:pt modelId="{BEB156D4-7934-0B45-A440-F2C0B41519BF}" type="sibTrans" cxnId="{B4111C7D-0DF4-DA48-B5F6-BC36370B8DA9}">
      <dgm:prSet/>
      <dgm:spPr/>
      <dgm:t>
        <a:bodyPr/>
        <a:lstStyle/>
        <a:p>
          <a:endParaRPr lang="en-US"/>
        </a:p>
      </dgm:t>
    </dgm:pt>
    <dgm:pt modelId="{59D21347-698E-AC41-A09B-CF85F9141C03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050" dirty="0"/>
            <a:t>Normal</a:t>
          </a:r>
          <a:r>
            <a:rPr lang="en-US" sz="900" dirty="0"/>
            <a:t>	</a:t>
          </a:r>
        </a:p>
      </dgm:t>
    </dgm:pt>
    <dgm:pt modelId="{9216768A-FE4D-5E4C-9CD2-936E2C7B23D3}" type="parTrans" cxnId="{1DDF50F6-C310-764B-93C2-04AA3122FFE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44A9E23-B829-0449-B42A-714995000B6F}" type="sibTrans" cxnId="{1DDF50F6-C310-764B-93C2-04AA3122FFE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F880B04-847F-454D-8C9F-33E30F3DF4DC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000" dirty="0"/>
            <a:t>Tangles, plaques</a:t>
          </a:r>
        </a:p>
      </dgm:t>
    </dgm:pt>
    <dgm:pt modelId="{C15D3DFA-F8B3-F84D-8E39-BDD408633EF1}" type="parTrans" cxnId="{C58E27EE-FF9A-544B-9F04-40DE67CC8B16}">
      <dgm:prSet/>
      <dgm:spPr/>
      <dgm:t>
        <a:bodyPr/>
        <a:lstStyle/>
        <a:p>
          <a:endParaRPr lang="en-US"/>
        </a:p>
      </dgm:t>
    </dgm:pt>
    <dgm:pt modelId="{53ECCB08-21F6-9E43-AB88-9C8C8AFEA4BD}" type="sibTrans" cxnId="{C58E27EE-FF9A-544B-9F04-40DE67CC8B1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D202AAF-698A-5246-A4E5-97E8C3B7615F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000" dirty="0"/>
            <a:t>Tangles, plaques neurodegeneration</a:t>
          </a:r>
        </a:p>
      </dgm:t>
    </dgm:pt>
    <dgm:pt modelId="{782BBFF5-3883-B14A-A624-B08F57AC9035}" type="parTrans" cxnId="{5FAEE3B7-DE0C-CB4F-AE92-DBED436CF8ED}">
      <dgm:prSet/>
      <dgm:spPr/>
      <dgm:t>
        <a:bodyPr/>
        <a:lstStyle/>
        <a:p>
          <a:endParaRPr lang="en-US"/>
        </a:p>
      </dgm:t>
    </dgm:pt>
    <dgm:pt modelId="{06A0C79C-00C2-8B43-9EDD-A77F3430C009}" type="sibTrans" cxnId="{5FAEE3B7-DE0C-CB4F-AE92-DBED436CF8ED}">
      <dgm:prSet/>
      <dgm:spPr/>
      <dgm:t>
        <a:bodyPr/>
        <a:lstStyle/>
        <a:p>
          <a:endParaRPr lang="en-US"/>
        </a:p>
      </dgm:t>
    </dgm:pt>
    <dgm:pt modelId="{D7F91F8A-39C3-2B47-B5C3-6F0F3B312233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050" dirty="0"/>
            <a:t>Normal</a:t>
          </a:r>
        </a:p>
      </dgm:t>
    </dgm:pt>
    <dgm:pt modelId="{263AF328-0372-F54F-883B-5473E684B63B}" type="parTrans" cxnId="{6666F8EC-567C-9041-A107-3CCDB2EAB49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4646DCB-C699-914F-AE36-C508E9FCB0B7}" type="sibTrans" cxnId="{6666F8EC-567C-9041-A107-3CCDB2EAB49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F5D4836-1BAB-D647-926C-0561D5FCC928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050" dirty="0"/>
            <a:t>MCI</a:t>
          </a:r>
        </a:p>
      </dgm:t>
    </dgm:pt>
    <dgm:pt modelId="{46463473-C117-3648-8D3A-1E4EFDDF24D0}" type="parTrans" cxnId="{8979EECD-020C-1649-87FE-330439F7C38D}">
      <dgm:prSet/>
      <dgm:spPr/>
      <dgm:t>
        <a:bodyPr/>
        <a:lstStyle/>
        <a:p>
          <a:endParaRPr lang="en-US"/>
        </a:p>
      </dgm:t>
    </dgm:pt>
    <dgm:pt modelId="{E46A83B5-A25A-8541-827E-1996DBA2B413}" type="sibTrans" cxnId="{8979EECD-020C-1649-87FE-330439F7C38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DF51906-D453-B744-8A9E-0FB2779693DD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050" dirty="0">
              <a:solidFill>
                <a:schemeClr val="bg2"/>
              </a:solidFill>
            </a:rPr>
            <a:t>Dementia</a:t>
          </a:r>
        </a:p>
      </dgm:t>
    </dgm:pt>
    <dgm:pt modelId="{767CAA17-1109-5B46-9FFB-87DB44AF00CD}" type="parTrans" cxnId="{249F2C26-412E-F248-B986-486C2253956D}">
      <dgm:prSet/>
      <dgm:spPr/>
      <dgm:t>
        <a:bodyPr/>
        <a:lstStyle/>
        <a:p>
          <a:endParaRPr lang="en-US"/>
        </a:p>
      </dgm:t>
    </dgm:pt>
    <dgm:pt modelId="{73395515-4DA2-D044-B5D1-76B027598886}" type="sibTrans" cxnId="{249F2C26-412E-F248-B986-486C2253956D}">
      <dgm:prSet/>
      <dgm:spPr/>
      <dgm:t>
        <a:bodyPr/>
        <a:lstStyle/>
        <a:p>
          <a:endParaRPr lang="en-US"/>
        </a:p>
      </dgm:t>
    </dgm:pt>
    <dgm:pt modelId="{2A548CB6-EA92-1B4C-8CD0-3E7BFA3A94F3}" type="pres">
      <dgm:prSet presAssocID="{C7CA7124-60FC-314C-B2BC-987B3FA5409C}" presName="Name0" presStyleCnt="0">
        <dgm:presLayoutVars>
          <dgm:dir/>
          <dgm:animLvl val="lvl"/>
          <dgm:resizeHandles val="exact"/>
        </dgm:presLayoutVars>
      </dgm:prSet>
      <dgm:spPr/>
    </dgm:pt>
    <dgm:pt modelId="{B1740540-8ACD-404F-B30E-0C4F6E01B493}" type="pres">
      <dgm:prSet presAssocID="{9674CBA5-92C1-2C46-8C73-71B9CB96B8E8}" presName="vertFlow" presStyleCnt="0"/>
      <dgm:spPr/>
    </dgm:pt>
    <dgm:pt modelId="{7A86CD23-B804-FA4F-8AAF-7654D673B210}" type="pres">
      <dgm:prSet presAssocID="{9674CBA5-92C1-2C46-8C73-71B9CB96B8E8}" presName="header" presStyleLbl="node1" presStyleIdx="0" presStyleCnt="3" custScaleX="229582" custScaleY="299567"/>
      <dgm:spPr/>
    </dgm:pt>
    <dgm:pt modelId="{B91296D2-39E3-1E4C-9294-D7D058B91A8D}" type="pres">
      <dgm:prSet presAssocID="{36568756-8910-B44F-8F15-7D03A59F2039}" presName="parTrans" presStyleLbl="sibTrans2D1" presStyleIdx="0" presStyleCnt="9" custScaleX="148207" custScaleY="174922" custLinFactNeighborY="-24081"/>
      <dgm:spPr/>
    </dgm:pt>
    <dgm:pt modelId="{D38C4F8A-FA5A-6F4A-B841-B90581E45618}" type="pres">
      <dgm:prSet presAssocID="{77C3D0ED-5911-ED45-BF5A-26EE7D6C706F}" presName="child" presStyleLbl="alignAccFollowNode1" presStyleIdx="0" presStyleCnt="9" custScaleX="229582" custScaleY="244888" custLinFactNeighborY="2670">
        <dgm:presLayoutVars>
          <dgm:chMax val="0"/>
          <dgm:bulletEnabled val="1"/>
        </dgm:presLayoutVars>
      </dgm:prSet>
      <dgm:spPr/>
    </dgm:pt>
    <dgm:pt modelId="{2471A0EA-9D79-B74F-94B5-C500668BD14E}" type="pres">
      <dgm:prSet presAssocID="{3448E181-6568-3F45-91C5-21EBE7049BDF}" presName="sibTrans" presStyleLbl="sibTrans2D1" presStyleIdx="1" presStyleCnt="9" custScaleX="184789" custScaleY="174920"/>
      <dgm:spPr/>
    </dgm:pt>
    <dgm:pt modelId="{E1C8B410-23E3-4A43-B77D-E0AEDE838C2F}" type="pres">
      <dgm:prSet presAssocID="{E643D258-9980-054E-946E-492E4492B708}" presName="child" presStyleLbl="alignAccFollowNode1" presStyleIdx="1" presStyleCnt="9" custScaleX="229582" custScaleY="193071">
        <dgm:presLayoutVars>
          <dgm:chMax val="0"/>
          <dgm:bulletEnabled val="1"/>
        </dgm:presLayoutVars>
      </dgm:prSet>
      <dgm:spPr/>
    </dgm:pt>
    <dgm:pt modelId="{328BF05A-D5CE-2042-AF71-2CA8E45788F2}" type="pres">
      <dgm:prSet presAssocID="{29050C71-5A13-7347-9330-88F29225F729}" presName="sibTrans" presStyleLbl="sibTrans2D1" presStyleIdx="2" presStyleCnt="9" custScaleX="177366" custScaleY="177366"/>
      <dgm:spPr/>
    </dgm:pt>
    <dgm:pt modelId="{A7B2384B-BC56-244E-AB0E-133D3E053CE9}" type="pres">
      <dgm:prSet presAssocID="{53F8B926-C259-754D-B328-61919A39ABBF}" presName="child" presStyleLbl="alignAccFollowNode1" presStyleIdx="2" presStyleCnt="9" custScaleX="232793" custScaleY="111741">
        <dgm:presLayoutVars>
          <dgm:chMax val="0"/>
          <dgm:bulletEnabled val="1"/>
        </dgm:presLayoutVars>
      </dgm:prSet>
      <dgm:spPr/>
    </dgm:pt>
    <dgm:pt modelId="{174C6AAE-4CC8-E542-B05B-8029C5AF8C0E}" type="pres">
      <dgm:prSet presAssocID="{9674CBA5-92C1-2C46-8C73-71B9CB96B8E8}" presName="hSp" presStyleCnt="0"/>
      <dgm:spPr/>
    </dgm:pt>
    <dgm:pt modelId="{E9AADD9D-CBB5-9641-B885-5D22F879C57E}" type="pres">
      <dgm:prSet presAssocID="{F09CC122-AE95-BC45-AF41-5D5B4A54B3D9}" presName="vertFlow" presStyleCnt="0"/>
      <dgm:spPr/>
    </dgm:pt>
    <dgm:pt modelId="{153A5391-2643-1E4B-B7B2-585397A7F1CD}" type="pres">
      <dgm:prSet presAssocID="{F09CC122-AE95-BC45-AF41-5D5B4A54B3D9}" presName="header" presStyleLbl="node1" presStyleIdx="1" presStyleCnt="3" custScaleX="155195" custScaleY="189363"/>
      <dgm:spPr/>
    </dgm:pt>
    <dgm:pt modelId="{8369EB44-D99B-3744-BF30-2F82BE2B0C59}" type="pres">
      <dgm:prSet presAssocID="{9216768A-FE4D-5E4C-9CD2-936E2C7B23D3}" presName="parTrans" presStyleLbl="sibTrans2D1" presStyleIdx="3" presStyleCnt="9" custScaleX="200610" custScaleY="177366" custLinFactY="-56356" custLinFactNeighborY="-100000"/>
      <dgm:spPr/>
    </dgm:pt>
    <dgm:pt modelId="{A2FB8396-D86A-1C43-8B82-7157016AD865}" type="pres">
      <dgm:prSet presAssocID="{59D21347-698E-AC41-A09B-CF85F9141C03}" presName="child" presStyleLbl="alignAccFollowNode1" presStyleIdx="3" presStyleCnt="9" custScaleX="155195" custLinFactY="139549" custLinFactNeighborY="200000">
        <dgm:presLayoutVars>
          <dgm:chMax val="0"/>
          <dgm:bulletEnabled val="1"/>
        </dgm:presLayoutVars>
      </dgm:prSet>
      <dgm:spPr/>
    </dgm:pt>
    <dgm:pt modelId="{53854FFA-3B95-254C-BD57-E6876635AF06}" type="pres">
      <dgm:prSet presAssocID="{544A9E23-B829-0449-B42A-714995000B6F}" presName="sibTrans" presStyleLbl="sibTrans2D1" presStyleIdx="4" presStyleCnt="9" custScaleX="93378" custScaleY="177366" custLinFactNeighborY="-70948"/>
      <dgm:spPr/>
    </dgm:pt>
    <dgm:pt modelId="{4784049F-9CDA-0B4C-845F-F0052F8B07E3}" type="pres">
      <dgm:prSet presAssocID="{DF880B04-847F-454D-8C9F-33E30F3DF4DC}" presName="child" presStyleLbl="alignAccFollowNode1" presStyleIdx="4" presStyleCnt="9" custScaleX="155195" custLinFactY="233286" custLinFactNeighborY="300000">
        <dgm:presLayoutVars>
          <dgm:chMax val="0"/>
          <dgm:bulletEnabled val="1"/>
        </dgm:presLayoutVars>
      </dgm:prSet>
      <dgm:spPr/>
    </dgm:pt>
    <dgm:pt modelId="{B443E95E-2DC4-8942-9240-981F6A8D4FDC}" type="pres">
      <dgm:prSet presAssocID="{53ECCB08-21F6-9E43-AB88-9C8C8AFEA4BD}" presName="sibTrans" presStyleLbl="sibTrans2D1" presStyleIdx="5" presStyleCnt="9" custScaleX="116855" custScaleY="177366" custLinFactNeighborY="-88685"/>
      <dgm:spPr/>
    </dgm:pt>
    <dgm:pt modelId="{D647EB23-9BA6-3D41-BB00-D6655E1207D8}" type="pres">
      <dgm:prSet presAssocID="{0D202AAF-698A-5246-A4E5-97E8C3B7615F}" presName="child" presStyleLbl="alignAccFollowNode1" presStyleIdx="5" presStyleCnt="9" custScaleX="155195" custLinFactY="300000" custLinFactNeighborY="358192">
        <dgm:presLayoutVars>
          <dgm:chMax val="0"/>
          <dgm:bulletEnabled val="1"/>
        </dgm:presLayoutVars>
      </dgm:prSet>
      <dgm:spPr/>
    </dgm:pt>
    <dgm:pt modelId="{9A4ACFDA-8E88-BE4C-958D-1097CDD11E0A}" type="pres">
      <dgm:prSet presAssocID="{F09CC122-AE95-BC45-AF41-5D5B4A54B3D9}" presName="hSp" presStyleCnt="0"/>
      <dgm:spPr/>
    </dgm:pt>
    <dgm:pt modelId="{6C60B8E0-A03B-8749-8043-77D9146C6139}" type="pres">
      <dgm:prSet presAssocID="{6AA349EA-3796-314A-AB42-807E999C857C}" presName="vertFlow" presStyleCnt="0"/>
      <dgm:spPr/>
    </dgm:pt>
    <dgm:pt modelId="{D826300D-721E-7F4B-9B4E-0742C75DD003}" type="pres">
      <dgm:prSet presAssocID="{6AA349EA-3796-314A-AB42-807E999C857C}" presName="header" presStyleLbl="node1" presStyleIdx="2" presStyleCnt="3" custScaleX="155195" custScaleY="189338"/>
      <dgm:spPr/>
    </dgm:pt>
    <dgm:pt modelId="{17089994-9F87-BD4C-9EBD-0CC48BD1F710}" type="pres">
      <dgm:prSet presAssocID="{263AF328-0372-F54F-883B-5473E684B63B}" presName="parTrans" presStyleLbl="sibTrans2D1" presStyleIdx="6" presStyleCnt="9" custScaleX="186010" custScaleY="177366" custLinFactY="-11329" custLinFactNeighborY="-100000"/>
      <dgm:spPr/>
    </dgm:pt>
    <dgm:pt modelId="{B7132E0F-6B0B-DE41-984A-95DACE8E13C3}" type="pres">
      <dgm:prSet presAssocID="{D7F91F8A-39C3-2B47-B5C3-6F0F3B312233}" presName="child" presStyleLbl="alignAccFollowNode1" presStyleIdx="6" presStyleCnt="9" custScaleX="155195" custLinFactY="138698" custLinFactNeighborY="200000">
        <dgm:presLayoutVars>
          <dgm:chMax val="0"/>
          <dgm:bulletEnabled val="1"/>
        </dgm:presLayoutVars>
      </dgm:prSet>
      <dgm:spPr/>
    </dgm:pt>
    <dgm:pt modelId="{59E8556C-CEAE-6246-B694-018301EAAA23}" type="pres">
      <dgm:prSet presAssocID="{04646DCB-C699-914F-AE36-C508E9FCB0B7}" presName="sibTrans" presStyleLbl="sibTrans2D1" presStyleIdx="7" presStyleCnt="9" custScaleX="99076" custScaleY="177366" custLinFactNeighborY="-88685"/>
      <dgm:spPr/>
    </dgm:pt>
    <dgm:pt modelId="{52A4D32C-EE6A-A949-B04E-4DC8ED669E08}" type="pres">
      <dgm:prSet presAssocID="{6F5D4836-1BAB-D647-926C-0561D5FCC928}" presName="child" presStyleLbl="alignAccFollowNode1" presStyleIdx="7" presStyleCnt="9" custScaleX="155195" custLinFactY="232891" custLinFactNeighborY="300000">
        <dgm:presLayoutVars>
          <dgm:chMax val="0"/>
          <dgm:bulletEnabled val="1"/>
        </dgm:presLayoutVars>
      </dgm:prSet>
      <dgm:spPr/>
    </dgm:pt>
    <dgm:pt modelId="{13EE7317-6094-1344-B860-1812E5B4AA8D}" type="pres">
      <dgm:prSet presAssocID="{E46A83B5-A25A-8541-827E-1996DBA2B413}" presName="sibTrans" presStyleLbl="sibTrans2D1" presStyleIdx="8" presStyleCnt="9" custScaleX="108380" custScaleY="177366" custLinFactNeighborY="-35474"/>
      <dgm:spPr/>
    </dgm:pt>
    <dgm:pt modelId="{6017FF21-E075-334B-9539-7459E580BD93}" type="pres">
      <dgm:prSet presAssocID="{BDF51906-D453-B744-8A9E-0FB2779693DD}" presName="child" presStyleLbl="alignAccFollowNode1" presStyleIdx="8" presStyleCnt="9" custScaleX="155195" custLinFactY="298641" custLinFactNeighborY="300000">
        <dgm:presLayoutVars>
          <dgm:chMax val="0"/>
          <dgm:bulletEnabled val="1"/>
        </dgm:presLayoutVars>
      </dgm:prSet>
      <dgm:spPr/>
    </dgm:pt>
  </dgm:ptLst>
  <dgm:cxnLst>
    <dgm:cxn modelId="{7194D803-5164-4F4A-A478-B9C947FFF6FD}" type="presOf" srcId="{E46A83B5-A25A-8541-827E-1996DBA2B413}" destId="{13EE7317-6094-1344-B860-1812E5B4AA8D}" srcOrd="0" destOrd="0" presId="urn:microsoft.com/office/officeart/2005/8/layout/lProcess1"/>
    <dgm:cxn modelId="{56D92E08-55C7-C84A-8C6F-C6EF80014D4E}" type="presOf" srcId="{E643D258-9980-054E-946E-492E4492B708}" destId="{E1C8B410-23E3-4A43-B77D-E0AEDE838C2F}" srcOrd="0" destOrd="0" presId="urn:microsoft.com/office/officeart/2005/8/layout/lProcess1"/>
    <dgm:cxn modelId="{4D2D5A10-8852-ED47-84CC-72420AE9AE92}" type="presOf" srcId="{36568756-8910-B44F-8F15-7D03A59F2039}" destId="{B91296D2-39E3-1E4C-9294-D7D058B91A8D}" srcOrd="0" destOrd="0" presId="urn:microsoft.com/office/officeart/2005/8/layout/lProcess1"/>
    <dgm:cxn modelId="{7333F712-36E1-3246-B3B3-7172FE129F66}" type="presOf" srcId="{9216768A-FE4D-5E4C-9CD2-936E2C7B23D3}" destId="{8369EB44-D99B-3744-BF30-2F82BE2B0C59}" srcOrd="0" destOrd="0" presId="urn:microsoft.com/office/officeart/2005/8/layout/lProcess1"/>
    <dgm:cxn modelId="{4B274218-B6E7-7941-87CC-B14A52B87296}" type="presOf" srcId="{53ECCB08-21F6-9E43-AB88-9C8C8AFEA4BD}" destId="{B443E95E-2DC4-8942-9240-981F6A8D4FDC}" srcOrd="0" destOrd="0" presId="urn:microsoft.com/office/officeart/2005/8/layout/lProcess1"/>
    <dgm:cxn modelId="{3ABB431E-9A83-514F-9425-0AF01623FE72}" type="presOf" srcId="{DF880B04-847F-454D-8C9F-33E30F3DF4DC}" destId="{4784049F-9CDA-0B4C-845F-F0052F8B07E3}" srcOrd="0" destOrd="0" presId="urn:microsoft.com/office/officeart/2005/8/layout/lProcess1"/>
    <dgm:cxn modelId="{1D987A21-C7E2-BA40-92AF-956D48DC5550}" type="presOf" srcId="{6F5D4836-1BAB-D647-926C-0561D5FCC928}" destId="{52A4D32C-EE6A-A949-B04E-4DC8ED669E08}" srcOrd="0" destOrd="0" presId="urn:microsoft.com/office/officeart/2005/8/layout/lProcess1"/>
    <dgm:cxn modelId="{245C9125-A856-C740-8D58-9EA2BC2F0D85}" type="presOf" srcId="{53F8B926-C259-754D-B328-61919A39ABBF}" destId="{A7B2384B-BC56-244E-AB0E-133D3E053CE9}" srcOrd="0" destOrd="0" presId="urn:microsoft.com/office/officeart/2005/8/layout/lProcess1"/>
    <dgm:cxn modelId="{249F2C26-412E-F248-B986-486C2253956D}" srcId="{6AA349EA-3796-314A-AB42-807E999C857C}" destId="{BDF51906-D453-B744-8A9E-0FB2779693DD}" srcOrd="2" destOrd="0" parTransId="{767CAA17-1109-5B46-9FFB-87DB44AF00CD}" sibTransId="{73395515-4DA2-D044-B5D1-76B027598886}"/>
    <dgm:cxn modelId="{0D470F2D-EEB6-CF4F-BF2C-1DA7AFA14994}" type="presOf" srcId="{04646DCB-C699-914F-AE36-C508E9FCB0B7}" destId="{59E8556C-CEAE-6246-B694-018301EAAA23}" srcOrd="0" destOrd="0" presId="urn:microsoft.com/office/officeart/2005/8/layout/lProcess1"/>
    <dgm:cxn modelId="{0030832E-CE32-8148-8B25-1D2E0D4A11C6}" type="presOf" srcId="{59D21347-698E-AC41-A09B-CF85F9141C03}" destId="{A2FB8396-D86A-1C43-8B82-7157016AD865}" srcOrd="0" destOrd="0" presId="urn:microsoft.com/office/officeart/2005/8/layout/lProcess1"/>
    <dgm:cxn modelId="{FBBC7C32-177B-F14C-87DE-565525885C6A}" srcId="{C7CA7124-60FC-314C-B2BC-987B3FA5409C}" destId="{6AA349EA-3796-314A-AB42-807E999C857C}" srcOrd="2" destOrd="0" parTransId="{53ABB56C-6AD8-3840-A1EF-5B2BE802FAF4}" sibTransId="{0CDA42FD-F2C8-6949-ADD9-EE1DB9FCCFD3}"/>
    <dgm:cxn modelId="{A8B23A43-9FE4-4944-B9A1-A4FB5378A52A}" type="presOf" srcId="{C7CA7124-60FC-314C-B2BC-987B3FA5409C}" destId="{2A548CB6-EA92-1B4C-8CD0-3E7BFA3A94F3}" srcOrd="0" destOrd="0" presId="urn:microsoft.com/office/officeart/2005/8/layout/lProcess1"/>
    <dgm:cxn modelId="{16170444-6850-474A-A21B-D237B4BDE554}" type="presOf" srcId="{3448E181-6568-3F45-91C5-21EBE7049BDF}" destId="{2471A0EA-9D79-B74F-94B5-C500668BD14E}" srcOrd="0" destOrd="0" presId="urn:microsoft.com/office/officeart/2005/8/layout/lProcess1"/>
    <dgm:cxn modelId="{D4290E67-E852-B342-99D6-B3EFFB9B5A07}" type="presOf" srcId="{6AA349EA-3796-314A-AB42-807E999C857C}" destId="{D826300D-721E-7F4B-9B4E-0742C75DD003}" srcOrd="0" destOrd="0" presId="urn:microsoft.com/office/officeart/2005/8/layout/lProcess1"/>
    <dgm:cxn modelId="{624E7A78-F767-514C-BB72-042DA93DF99A}" type="presOf" srcId="{77C3D0ED-5911-ED45-BF5A-26EE7D6C706F}" destId="{D38C4F8A-FA5A-6F4A-B841-B90581E45618}" srcOrd="0" destOrd="0" presId="urn:microsoft.com/office/officeart/2005/8/layout/lProcess1"/>
    <dgm:cxn modelId="{B4111C7D-0DF4-DA48-B5F6-BC36370B8DA9}" srcId="{C7CA7124-60FC-314C-B2BC-987B3FA5409C}" destId="{F09CC122-AE95-BC45-AF41-5D5B4A54B3D9}" srcOrd="1" destOrd="0" parTransId="{033B97DC-A3C7-DF49-AD70-27B60D430EF5}" sibTransId="{BEB156D4-7934-0B45-A440-F2C0B41519BF}"/>
    <dgm:cxn modelId="{A4D64092-639E-B24B-8309-7342A7D5C85B}" srcId="{9674CBA5-92C1-2C46-8C73-71B9CB96B8E8}" destId="{53F8B926-C259-754D-B328-61919A39ABBF}" srcOrd="2" destOrd="0" parTransId="{9AA1B821-E33C-604D-935D-028220552DDB}" sibTransId="{5D0BEFD3-E39A-6442-9FB1-2D61D7994C96}"/>
    <dgm:cxn modelId="{BA2D70AE-DBCF-5442-BF48-6F6737EE00C0}" type="presOf" srcId="{F09CC122-AE95-BC45-AF41-5D5B4A54B3D9}" destId="{153A5391-2643-1E4B-B7B2-585397A7F1CD}" srcOrd="0" destOrd="0" presId="urn:microsoft.com/office/officeart/2005/8/layout/lProcess1"/>
    <dgm:cxn modelId="{C305BDB1-C605-7E41-A132-F4195AFB1E99}" type="presOf" srcId="{BDF51906-D453-B744-8A9E-0FB2779693DD}" destId="{6017FF21-E075-334B-9539-7459E580BD93}" srcOrd="0" destOrd="0" presId="urn:microsoft.com/office/officeart/2005/8/layout/lProcess1"/>
    <dgm:cxn modelId="{AF84C8B2-09B9-8942-BECC-0C16365EF315}" srcId="{C7CA7124-60FC-314C-B2BC-987B3FA5409C}" destId="{9674CBA5-92C1-2C46-8C73-71B9CB96B8E8}" srcOrd="0" destOrd="0" parTransId="{9479EADE-FB55-AF4C-9651-CAF7802771EA}" sibTransId="{A50CC28A-6955-E244-B81D-39294EB17BBB}"/>
    <dgm:cxn modelId="{6A1EC0B7-8C0F-714F-8696-35FD60A63FAD}" type="presOf" srcId="{544A9E23-B829-0449-B42A-714995000B6F}" destId="{53854FFA-3B95-254C-BD57-E6876635AF06}" srcOrd="0" destOrd="0" presId="urn:microsoft.com/office/officeart/2005/8/layout/lProcess1"/>
    <dgm:cxn modelId="{5FAEE3B7-DE0C-CB4F-AE92-DBED436CF8ED}" srcId="{F09CC122-AE95-BC45-AF41-5D5B4A54B3D9}" destId="{0D202AAF-698A-5246-A4E5-97E8C3B7615F}" srcOrd="2" destOrd="0" parTransId="{782BBFF5-3883-B14A-A624-B08F57AC9035}" sibTransId="{06A0C79C-00C2-8B43-9EDD-A77F3430C009}"/>
    <dgm:cxn modelId="{CDA720C2-C171-E144-805C-90E99CFA32E7}" srcId="{9674CBA5-92C1-2C46-8C73-71B9CB96B8E8}" destId="{77C3D0ED-5911-ED45-BF5A-26EE7D6C706F}" srcOrd="0" destOrd="0" parTransId="{36568756-8910-B44F-8F15-7D03A59F2039}" sibTransId="{3448E181-6568-3F45-91C5-21EBE7049BDF}"/>
    <dgm:cxn modelId="{18DA7BC9-5C75-DA43-80F2-FB793D77C5EF}" type="presOf" srcId="{29050C71-5A13-7347-9330-88F29225F729}" destId="{328BF05A-D5CE-2042-AF71-2CA8E45788F2}" srcOrd="0" destOrd="0" presId="urn:microsoft.com/office/officeart/2005/8/layout/lProcess1"/>
    <dgm:cxn modelId="{493FD6CB-9EA4-B041-9483-5F77F6978956}" type="presOf" srcId="{0D202AAF-698A-5246-A4E5-97E8C3B7615F}" destId="{D647EB23-9BA6-3D41-BB00-D6655E1207D8}" srcOrd="0" destOrd="0" presId="urn:microsoft.com/office/officeart/2005/8/layout/lProcess1"/>
    <dgm:cxn modelId="{8979EECD-020C-1649-87FE-330439F7C38D}" srcId="{6AA349EA-3796-314A-AB42-807E999C857C}" destId="{6F5D4836-1BAB-D647-926C-0561D5FCC928}" srcOrd="1" destOrd="0" parTransId="{46463473-C117-3648-8D3A-1E4EFDDF24D0}" sibTransId="{E46A83B5-A25A-8541-827E-1996DBA2B413}"/>
    <dgm:cxn modelId="{32934CD9-286E-034E-931E-E01175410663}" type="presOf" srcId="{263AF328-0372-F54F-883B-5473E684B63B}" destId="{17089994-9F87-BD4C-9EBD-0CC48BD1F710}" srcOrd="0" destOrd="0" presId="urn:microsoft.com/office/officeart/2005/8/layout/lProcess1"/>
    <dgm:cxn modelId="{C58537DC-AD60-E849-8808-732D04318670}" type="presOf" srcId="{D7F91F8A-39C3-2B47-B5C3-6F0F3B312233}" destId="{B7132E0F-6B0B-DE41-984A-95DACE8E13C3}" srcOrd="0" destOrd="0" presId="urn:microsoft.com/office/officeart/2005/8/layout/lProcess1"/>
    <dgm:cxn modelId="{A6A285DF-5D3D-9E4F-AF47-0F13E53454E2}" type="presOf" srcId="{9674CBA5-92C1-2C46-8C73-71B9CB96B8E8}" destId="{7A86CD23-B804-FA4F-8AAF-7654D673B210}" srcOrd="0" destOrd="0" presId="urn:microsoft.com/office/officeart/2005/8/layout/lProcess1"/>
    <dgm:cxn modelId="{6666F8EC-567C-9041-A107-3CCDB2EAB49F}" srcId="{6AA349EA-3796-314A-AB42-807E999C857C}" destId="{D7F91F8A-39C3-2B47-B5C3-6F0F3B312233}" srcOrd="0" destOrd="0" parTransId="{263AF328-0372-F54F-883B-5473E684B63B}" sibTransId="{04646DCB-C699-914F-AE36-C508E9FCB0B7}"/>
    <dgm:cxn modelId="{C58E27EE-FF9A-544B-9F04-40DE67CC8B16}" srcId="{F09CC122-AE95-BC45-AF41-5D5B4A54B3D9}" destId="{DF880B04-847F-454D-8C9F-33E30F3DF4DC}" srcOrd="1" destOrd="0" parTransId="{C15D3DFA-F8B3-F84D-8E39-BDD408633EF1}" sibTransId="{53ECCB08-21F6-9E43-AB88-9C8C8AFEA4BD}"/>
    <dgm:cxn modelId="{1A8503EF-96DA-9146-9115-3708E018E79A}" srcId="{9674CBA5-92C1-2C46-8C73-71B9CB96B8E8}" destId="{E643D258-9980-054E-946E-492E4492B708}" srcOrd="1" destOrd="0" parTransId="{75EBEAD3-EDD4-4C43-80F0-BF4194E7931C}" sibTransId="{29050C71-5A13-7347-9330-88F29225F729}"/>
    <dgm:cxn modelId="{1DDF50F6-C310-764B-93C2-04AA3122FFE2}" srcId="{F09CC122-AE95-BC45-AF41-5D5B4A54B3D9}" destId="{59D21347-698E-AC41-A09B-CF85F9141C03}" srcOrd="0" destOrd="0" parTransId="{9216768A-FE4D-5E4C-9CD2-936E2C7B23D3}" sibTransId="{544A9E23-B829-0449-B42A-714995000B6F}"/>
    <dgm:cxn modelId="{3A12D71A-36AC-7F45-9B9D-54BE9FFB9D8E}" type="presParOf" srcId="{2A548CB6-EA92-1B4C-8CD0-3E7BFA3A94F3}" destId="{B1740540-8ACD-404F-B30E-0C4F6E01B493}" srcOrd="0" destOrd="0" presId="urn:microsoft.com/office/officeart/2005/8/layout/lProcess1"/>
    <dgm:cxn modelId="{ED71D03F-02F9-3341-AE2C-B4D200CE3300}" type="presParOf" srcId="{B1740540-8ACD-404F-B30E-0C4F6E01B493}" destId="{7A86CD23-B804-FA4F-8AAF-7654D673B210}" srcOrd="0" destOrd="0" presId="urn:microsoft.com/office/officeart/2005/8/layout/lProcess1"/>
    <dgm:cxn modelId="{33F6D21B-741E-864A-BAEA-87E2296D8B82}" type="presParOf" srcId="{B1740540-8ACD-404F-B30E-0C4F6E01B493}" destId="{B91296D2-39E3-1E4C-9294-D7D058B91A8D}" srcOrd="1" destOrd="0" presId="urn:microsoft.com/office/officeart/2005/8/layout/lProcess1"/>
    <dgm:cxn modelId="{F0EF2F47-58AB-9749-A4D9-4AC1C0F2BB64}" type="presParOf" srcId="{B1740540-8ACD-404F-B30E-0C4F6E01B493}" destId="{D38C4F8A-FA5A-6F4A-B841-B90581E45618}" srcOrd="2" destOrd="0" presId="urn:microsoft.com/office/officeart/2005/8/layout/lProcess1"/>
    <dgm:cxn modelId="{9A6CE9F5-9E4B-BA4B-916C-68889C53A857}" type="presParOf" srcId="{B1740540-8ACD-404F-B30E-0C4F6E01B493}" destId="{2471A0EA-9D79-B74F-94B5-C500668BD14E}" srcOrd="3" destOrd="0" presId="urn:microsoft.com/office/officeart/2005/8/layout/lProcess1"/>
    <dgm:cxn modelId="{E79883C9-FC4B-5D4D-9D15-5AD53F090F4A}" type="presParOf" srcId="{B1740540-8ACD-404F-B30E-0C4F6E01B493}" destId="{E1C8B410-23E3-4A43-B77D-E0AEDE838C2F}" srcOrd="4" destOrd="0" presId="urn:microsoft.com/office/officeart/2005/8/layout/lProcess1"/>
    <dgm:cxn modelId="{843CCAA7-1347-CC4B-ADCF-992C790F543B}" type="presParOf" srcId="{B1740540-8ACD-404F-B30E-0C4F6E01B493}" destId="{328BF05A-D5CE-2042-AF71-2CA8E45788F2}" srcOrd="5" destOrd="0" presId="urn:microsoft.com/office/officeart/2005/8/layout/lProcess1"/>
    <dgm:cxn modelId="{7F549AD9-9813-6F4A-90D7-A67ABA6F26FD}" type="presParOf" srcId="{B1740540-8ACD-404F-B30E-0C4F6E01B493}" destId="{A7B2384B-BC56-244E-AB0E-133D3E053CE9}" srcOrd="6" destOrd="0" presId="urn:microsoft.com/office/officeart/2005/8/layout/lProcess1"/>
    <dgm:cxn modelId="{7E327F31-0E91-6F46-9E8F-2FFB09F4AFC4}" type="presParOf" srcId="{2A548CB6-EA92-1B4C-8CD0-3E7BFA3A94F3}" destId="{174C6AAE-4CC8-E542-B05B-8029C5AF8C0E}" srcOrd="1" destOrd="0" presId="urn:microsoft.com/office/officeart/2005/8/layout/lProcess1"/>
    <dgm:cxn modelId="{26A433FE-59CF-6E42-833B-9E2A7B882F2C}" type="presParOf" srcId="{2A548CB6-EA92-1B4C-8CD0-3E7BFA3A94F3}" destId="{E9AADD9D-CBB5-9641-B885-5D22F879C57E}" srcOrd="2" destOrd="0" presId="urn:microsoft.com/office/officeart/2005/8/layout/lProcess1"/>
    <dgm:cxn modelId="{589739C3-527A-114E-A403-E267355A46C6}" type="presParOf" srcId="{E9AADD9D-CBB5-9641-B885-5D22F879C57E}" destId="{153A5391-2643-1E4B-B7B2-585397A7F1CD}" srcOrd="0" destOrd="0" presId="urn:microsoft.com/office/officeart/2005/8/layout/lProcess1"/>
    <dgm:cxn modelId="{45601257-B45F-7C4F-ADD2-C681B33E29F8}" type="presParOf" srcId="{E9AADD9D-CBB5-9641-B885-5D22F879C57E}" destId="{8369EB44-D99B-3744-BF30-2F82BE2B0C59}" srcOrd="1" destOrd="0" presId="urn:microsoft.com/office/officeart/2005/8/layout/lProcess1"/>
    <dgm:cxn modelId="{C56B329A-8B81-CB47-9621-7AC5F4E9C511}" type="presParOf" srcId="{E9AADD9D-CBB5-9641-B885-5D22F879C57E}" destId="{A2FB8396-D86A-1C43-8B82-7157016AD865}" srcOrd="2" destOrd="0" presId="urn:microsoft.com/office/officeart/2005/8/layout/lProcess1"/>
    <dgm:cxn modelId="{D15DA8C7-0F68-BF41-8D45-AB6AE058E8CE}" type="presParOf" srcId="{E9AADD9D-CBB5-9641-B885-5D22F879C57E}" destId="{53854FFA-3B95-254C-BD57-E6876635AF06}" srcOrd="3" destOrd="0" presId="urn:microsoft.com/office/officeart/2005/8/layout/lProcess1"/>
    <dgm:cxn modelId="{30DAF9CE-52AD-DA4C-8F31-52CEDE5D4295}" type="presParOf" srcId="{E9AADD9D-CBB5-9641-B885-5D22F879C57E}" destId="{4784049F-9CDA-0B4C-845F-F0052F8B07E3}" srcOrd="4" destOrd="0" presId="urn:microsoft.com/office/officeart/2005/8/layout/lProcess1"/>
    <dgm:cxn modelId="{0583E71C-9B31-4448-AD0B-FCFD4FF339F0}" type="presParOf" srcId="{E9AADD9D-CBB5-9641-B885-5D22F879C57E}" destId="{B443E95E-2DC4-8942-9240-981F6A8D4FDC}" srcOrd="5" destOrd="0" presId="urn:microsoft.com/office/officeart/2005/8/layout/lProcess1"/>
    <dgm:cxn modelId="{241315BE-2136-AF43-801F-E584F7FA9725}" type="presParOf" srcId="{E9AADD9D-CBB5-9641-B885-5D22F879C57E}" destId="{D647EB23-9BA6-3D41-BB00-D6655E1207D8}" srcOrd="6" destOrd="0" presId="urn:microsoft.com/office/officeart/2005/8/layout/lProcess1"/>
    <dgm:cxn modelId="{EB34888B-07A7-CA48-B968-84E14C8BC447}" type="presParOf" srcId="{2A548CB6-EA92-1B4C-8CD0-3E7BFA3A94F3}" destId="{9A4ACFDA-8E88-BE4C-958D-1097CDD11E0A}" srcOrd="3" destOrd="0" presId="urn:microsoft.com/office/officeart/2005/8/layout/lProcess1"/>
    <dgm:cxn modelId="{4495F26E-E3BE-E943-AA5F-099C498DED70}" type="presParOf" srcId="{2A548CB6-EA92-1B4C-8CD0-3E7BFA3A94F3}" destId="{6C60B8E0-A03B-8749-8043-77D9146C6139}" srcOrd="4" destOrd="0" presId="urn:microsoft.com/office/officeart/2005/8/layout/lProcess1"/>
    <dgm:cxn modelId="{204B369E-BA18-1C41-8633-C2BE7873ED0E}" type="presParOf" srcId="{6C60B8E0-A03B-8749-8043-77D9146C6139}" destId="{D826300D-721E-7F4B-9B4E-0742C75DD003}" srcOrd="0" destOrd="0" presId="urn:microsoft.com/office/officeart/2005/8/layout/lProcess1"/>
    <dgm:cxn modelId="{C4500C14-AB82-B849-AC6A-0C9252E6C5D4}" type="presParOf" srcId="{6C60B8E0-A03B-8749-8043-77D9146C6139}" destId="{17089994-9F87-BD4C-9EBD-0CC48BD1F710}" srcOrd="1" destOrd="0" presId="urn:microsoft.com/office/officeart/2005/8/layout/lProcess1"/>
    <dgm:cxn modelId="{B7DB9451-A840-6345-BCE5-C2B7F9CAA3B0}" type="presParOf" srcId="{6C60B8E0-A03B-8749-8043-77D9146C6139}" destId="{B7132E0F-6B0B-DE41-984A-95DACE8E13C3}" srcOrd="2" destOrd="0" presId="urn:microsoft.com/office/officeart/2005/8/layout/lProcess1"/>
    <dgm:cxn modelId="{B01673DD-B6AA-B645-8E51-52C3778B8453}" type="presParOf" srcId="{6C60B8E0-A03B-8749-8043-77D9146C6139}" destId="{59E8556C-CEAE-6246-B694-018301EAAA23}" srcOrd="3" destOrd="0" presId="urn:microsoft.com/office/officeart/2005/8/layout/lProcess1"/>
    <dgm:cxn modelId="{BC49005F-012F-764B-A3FA-DEC7BD118528}" type="presParOf" srcId="{6C60B8E0-A03B-8749-8043-77D9146C6139}" destId="{52A4D32C-EE6A-A949-B04E-4DC8ED669E08}" srcOrd="4" destOrd="0" presId="urn:microsoft.com/office/officeart/2005/8/layout/lProcess1"/>
    <dgm:cxn modelId="{7A2C543F-987F-C347-8024-FACED8B0CE68}" type="presParOf" srcId="{6C60B8E0-A03B-8749-8043-77D9146C6139}" destId="{13EE7317-6094-1344-B860-1812E5B4AA8D}" srcOrd="5" destOrd="0" presId="urn:microsoft.com/office/officeart/2005/8/layout/lProcess1"/>
    <dgm:cxn modelId="{4B296068-5120-0B49-951E-63401CA5E536}" type="presParOf" srcId="{6C60B8E0-A03B-8749-8043-77D9146C6139}" destId="{6017FF21-E075-334B-9539-7459E580BD9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A7124-60FC-314C-B2BC-987B3FA5409C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4CBA5-92C1-2C46-8C73-71B9CB96B8E8}">
      <dgm:prSet phldrT="[Text]" custT="1"/>
      <dgm:spPr>
        <a:solidFill>
          <a:schemeClr val="accent3"/>
        </a:solidFill>
        <a:ln>
          <a:noFill/>
        </a:ln>
      </dgm:spPr>
      <dgm:t>
        <a:bodyPr lIns="0" tIns="0" rIns="0" bIns="0" anchor="ctr"/>
        <a:lstStyle/>
        <a:p>
          <a:r>
            <a:rPr lang="en-US" sz="1600" dirty="0">
              <a:solidFill>
                <a:schemeClr val="bg1"/>
              </a:solidFill>
              <a:latin typeface="Arial"/>
              <a:cs typeface="Arial"/>
            </a:rPr>
            <a:t>Net effect = stress and vulnerability to stress</a:t>
          </a:r>
          <a:endParaRPr lang="en-US" sz="1600" dirty="0">
            <a:solidFill>
              <a:schemeClr val="bg2"/>
            </a:solidFill>
          </a:endParaRPr>
        </a:p>
      </dgm:t>
    </dgm:pt>
    <dgm:pt modelId="{9479EADE-FB55-AF4C-9651-CAF7802771EA}" type="parTrans" cxnId="{AF84C8B2-09B9-8942-BECC-0C16365EF3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0CC28A-6955-E244-B81D-39294EB17BBB}" type="sibTrans" cxnId="{AF84C8B2-09B9-8942-BECC-0C16365EF315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A548CB6-EA92-1B4C-8CD0-3E7BFA3A94F3}" type="pres">
      <dgm:prSet presAssocID="{C7CA7124-60FC-314C-B2BC-987B3FA5409C}" presName="Name0" presStyleCnt="0">
        <dgm:presLayoutVars>
          <dgm:dir/>
          <dgm:animLvl val="lvl"/>
          <dgm:resizeHandles val="exact"/>
        </dgm:presLayoutVars>
      </dgm:prSet>
      <dgm:spPr/>
    </dgm:pt>
    <dgm:pt modelId="{B1740540-8ACD-404F-B30E-0C4F6E01B493}" type="pres">
      <dgm:prSet presAssocID="{9674CBA5-92C1-2C46-8C73-71B9CB96B8E8}" presName="vertFlow" presStyleCnt="0"/>
      <dgm:spPr/>
    </dgm:pt>
    <dgm:pt modelId="{7A86CD23-B804-FA4F-8AAF-7654D673B210}" type="pres">
      <dgm:prSet presAssocID="{9674CBA5-92C1-2C46-8C73-71B9CB96B8E8}" presName="header" presStyleLbl="node1" presStyleIdx="0" presStyleCnt="1" custScaleX="291411" custScaleY="35016"/>
      <dgm:spPr/>
    </dgm:pt>
  </dgm:ptLst>
  <dgm:cxnLst>
    <dgm:cxn modelId="{A8B23A43-9FE4-4944-B9A1-A4FB5378A52A}" type="presOf" srcId="{C7CA7124-60FC-314C-B2BC-987B3FA5409C}" destId="{2A548CB6-EA92-1B4C-8CD0-3E7BFA3A94F3}" srcOrd="0" destOrd="0" presId="urn:microsoft.com/office/officeart/2005/8/layout/lProcess1"/>
    <dgm:cxn modelId="{AF84C8B2-09B9-8942-BECC-0C16365EF315}" srcId="{C7CA7124-60FC-314C-B2BC-987B3FA5409C}" destId="{9674CBA5-92C1-2C46-8C73-71B9CB96B8E8}" srcOrd="0" destOrd="0" parTransId="{9479EADE-FB55-AF4C-9651-CAF7802771EA}" sibTransId="{A50CC28A-6955-E244-B81D-39294EB17BBB}"/>
    <dgm:cxn modelId="{A6A285DF-5D3D-9E4F-AF47-0F13E53454E2}" type="presOf" srcId="{9674CBA5-92C1-2C46-8C73-71B9CB96B8E8}" destId="{7A86CD23-B804-FA4F-8AAF-7654D673B210}" srcOrd="0" destOrd="0" presId="urn:microsoft.com/office/officeart/2005/8/layout/lProcess1"/>
    <dgm:cxn modelId="{3A12D71A-36AC-7F45-9B9D-54BE9FFB9D8E}" type="presParOf" srcId="{2A548CB6-EA92-1B4C-8CD0-3E7BFA3A94F3}" destId="{B1740540-8ACD-404F-B30E-0C4F6E01B493}" srcOrd="0" destOrd="0" presId="urn:microsoft.com/office/officeart/2005/8/layout/lProcess1"/>
    <dgm:cxn modelId="{ED71D03F-02F9-3341-AE2C-B4D200CE3300}" type="presParOf" srcId="{B1740540-8ACD-404F-B30E-0C4F6E01B493}" destId="{7A86CD23-B804-FA4F-8AAF-7654D673B210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284CB-1B37-5E49-82C0-BD281C326B72}">
      <dsp:nvSpPr>
        <dsp:cNvPr id="0" name=""/>
        <dsp:cNvSpPr/>
      </dsp:nvSpPr>
      <dsp:spPr>
        <a:xfrm>
          <a:off x="0" y="567641"/>
          <a:ext cx="2125218" cy="850087"/>
        </a:xfrm>
        <a:prstGeom prst="homePlate">
          <a:avLst/>
        </a:prstGeom>
        <a:solidFill>
          <a:srgbClr val="5C6B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Preclinical or asymptomatic AD</a:t>
          </a:r>
        </a:p>
      </dsp:txBody>
      <dsp:txXfrm>
        <a:off x="0" y="567641"/>
        <a:ext cx="1912696" cy="850087"/>
      </dsp:txXfrm>
    </dsp:sp>
    <dsp:sp modelId="{7FE5E36B-F160-964B-B1A2-9537784C5426}">
      <dsp:nvSpPr>
        <dsp:cNvPr id="0" name=""/>
        <dsp:cNvSpPr/>
      </dsp:nvSpPr>
      <dsp:spPr>
        <a:xfrm>
          <a:off x="1701264" y="567641"/>
          <a:ext cx="2125218" cy="850087"/>
        </a:xfrm>
        <a:prstGeom prst="chevron">
          <a:avLst/>
        </a:prstGeom>
        <a:solidFill>
          <a:srgbClr val="629E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MCI </a:t>
          </a:r>
          <a:br>
            <a:rPr lang="en-US" sz="1400" kern="1200" dirty="0"/>
          </a:br>
          <a:r>
            <a:rPr lang="en-US" sz="1400" kern="1200" dirty="0"/>
            <a:t>due to AD, also called prodromal AD</a:t>
          </a:r>
        </a:p>
      </dsp:txBody>
      <dsp:txXfrm>
        <a:off x="2126308" y="567641"/>
        <a:ext cx="1275131" cy="850087"/>
      </dsp:txXfrm>
    </dsp:sp>
    <dsp:sp modelId="{27C70222-D39B-964D-A628-087E8D899E83}">
      <dsp:nvSpPr>
        <dsp:cNvPr id="0" name=""/>
        <dsp:cNvSpPr/>
      </dsp:nvSpPr>
      <dsp:spPr>
        <a:xfrm>
          <a:off x="3401440" y="567641"/>
          <a:ext cx="2125218" cy="850087"/>
        </a:xfrm>
        <a:prstGeom prst="chevron">
          <a:avLst/>
        </a:prstGeom>
        <a:solidFill>
          <a:schemeClr val="accent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Mild dementia due to AD</a:t>
          </a:r>
        </a:p>
      </dsp:txBody>
      <dsp:txXfrm>
        <a:off x="3826484" y="567641"/>
        <a:ext cx="1275131" cy="850087"/>
      </dsp:txXfrm>
    </dsp:sp>
    <dsp:sp modelId="{05F16CF5-762C-DC49-B412-D822DA013B28}">
      <dsp:nvSpPr>
        <dsp:cNvPr id="0" name=""/>
        <dsp:cNvSpPr/>
      </dsp:nvSpPr>
      <dsp:spPr>
        <a:xfrm>
          <a:off x="5101615" y="567641"/>
          <a:ext cx="2125218" cy="850087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Moderate dementia </a:t>
          </a:r>
          <a:br>
            <a:rPr lang="en-US" sz="1400" kern="1200" dirty="0"/>
          </a:br>
          <a:r>
            <a:rPr lang="en-US" sz="1400" kern="1200" dirty="0"/>
            <a:t>due to AD</a:t>
          </a:r>
        </a:p>
      </dsp:txBody>
      <dsp:txXfrm>
        <a:off x="5526659" y="567641"/>
        <a:ext cx="1275131" cy="850087"/>
      </dsp:txXfrm>
    </dsp:sp>
    <dsp:sp modelId="{0A086658-FB09-D147-8373-2993BFCC11DE}">
      <dsp:nvSpPr>
        <dsp:cNvPr id="0" name=""/>
        <dsp:cNvSpPr/>
      </dsp:nvSpPr>
      <dsp:spPr>
        <a:xfrm>
          <a:off x="6801790" y="567641"/>
          <a:ext cx="2125218" cy="850087"/>
        </a:xfrm>
        <a:prstGeom prst="chevron">
          <a:avLst/>
        </a:prstGeom>
        <a:solidFill>
          <a:srgbClr val="0B27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Severe dementia </a:t>
          </a:r>
          <a:br>
            <a:rPr lang="en-US" sz="1400" kern="1200" dirty="0"/>
          </a:br>
          <a:r>
            <a:rPr lang="en-US" sz="1400" kern="1200" dirty="0"/>
            <a:t>due to AD</a:t>
          </a:r>
        </a:p>
      </dsp:txBody>
      <dsp:txXfrm>
        <a:off x="7226834" y="567641"/>
        <a:ext cx="1275131" cy="850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7530A-1C11-0941-A983-2501DBA5C95D}">
      <dsp:nvSpPr>
        <dsp:cNvPr id="0" name=""/>
        <dsp:cNvSpPr/>
      </dsp:nvSpPr>
      <dsp:spPr>
        <a:xfrm>
          <a:off x="3018323" y="-134215"/>
          <a:ext cx="2421836" cy="2421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Function</a:t>
          </a:r>
        </a:p>
      </dsp:txBody>
      <dsp:txXfrm>
        <a:off x="3297765" y="191801"/>
        <a:ext cx="1862950" cy="768467"/>
      </dsp:txXfrm>
    </dsp:sp>
    <dsp:sp modelId="{BB12A0A0-EB18-8A47-AF0C-605B5DB6C1E3}">
      <dsp:nvSpPr>
        <dsp:cNvPr id="0" name=""/>
        <dsp:cNvSpPr/>
      </dsp:nvSpPr>
      <dsp:spPr>
        <a:xfrm>
          <a:off x="4078938" y="1283897"/>
          <a:ext cx="2599071" cy="1288980"/>
        </a:xfrm>
        <a:prstGeom prst="ellipse">
          <a:avLst/>
        </a:prstGeom>
        <a:solidFill>
          <a:schemeClr val="accent3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/>
              </a:solidFill>
            </a:rPr>
            <a:t>Neurological</a:t>
          </a:r>
          <a:r>
            <a:rPr lang="en-US" sz="1200" kern="1200" dirty="0">
              <a:solidFill>
                <a:schemeClr val="bg2"/>
              </a:solidFill>
            </a:rPr>
            <a:t> </a:t>
          </a:r>
          <a:r>
            <a:rPr lang="en-US" sz="1400" kern="1200" dirty="0">
              <a:solidFill>
                <a:schemeClr val="bg2"/>
              </a:solidFill>
            </a:rPr>
            <a:t>features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5478438" y="1432625"/>
        <a:ext cx="999642" cy="991523"/>
      </dsp:txXfrm>
    </dsp:sp>
    <dsp:sp modelId="{0ABD0899-7BC1-5E46-8AA6-914F807862E4}">
      <dsp:nvSpPr>
        <dsp:cNvPr id="0" name=""/>
        <dsp:cNvSpPr/>
      </dsp:nvSpPr>
      <dsp:spPr>
        <a:xfrm>
          <a:off x="3018323" y="1700167"/>
          <a:ext cx="2421836" cy="2421836"/>
        </a:xfrm>
        <a:prstGeom prst="ellipse">
          <a:avLst/>
        </a:prstGeom>
        <a:solidFill>
          <a:schemeClr val="accent6">
            <a:lumMod val="50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Behavior</a:t>
          </a:r>
        </a:p>
      </dsp:txBody>
      <dsp:txXfrm>
        <a:off x="3297765" y="3027519"/>
        <a:ext cx="1862950" cy="768467"/>
      </dsp:txXfrm>
    </dsp:sp>
    <dsp:sp modelId="{F833E644-4240-224E-8CD5-5519AFDC96AD}">
      <dsp:nvSpPr>
        <dsp:cNvPr id="0" name=""/>
        <dsp:cNvSpPr/>
      </dsp:nvSpPr>
      <dsp:spPr>
        <a:xfrm>
          <a:off x="2101131" y="782975"/>
          <a:ext cx="2421836" cy="2421836"/>
        </a:xfrm>
        <a:prstGeom prst="ellipse">
          <a:avLst/>
        </a:prstGeom>
        <a:solidFill>
          <a:schemeClr val="accent5"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Cognition</a:t>
          </a:r>
        </a:p>
      </dsp:txBody>
      <dsp:txXfrm>
        <a:off x="2287427" y="1062418"/>
        <a:ext cx="931475" cy="1862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CD23-B804-FA4F-8AAF-7654D673B210}">
      <dsp:nvSpPr>
        <dsp:cNvPr id="0" name=""/>
        <dsp:cNvSpPr/>
      </dsp:nvSpPr>
      <dsp:spPr>
        <a:xfrm>
          <a:off x="5836" y="137312"/>
          <a:ext cx="1535765" cy="1096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45720" rIns="1143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none" kern="1200" dirty="0">
              <a:solidFill>
                <a:schemeClr val="bg2"/>
              </a:solidFill>
              <a:latin typeface="Arial"/>
              <a:cs typeface="Arial"/>
            </a:rPr>
            <a:t>Genetic Factors</a:t>
          </a:r>
          <a:br>
            <a:rPr lang="en-US" sz="900" u="sng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APP mutations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Presenilin 1,2 mutations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APOE4 alleles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Family history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APOE2 alleles protect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APP/BACE mutation protects 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37965" y="169441"/>
        <a:ext cx="1471507" cy="1032716"/>
      </dsp:txXfrm>
    </dsp:sp>
    <dsp:sp modelId="{B9377004-CDB1-7F46-9393-22B29C6575DD}">
      <dsp:nvSpPr>
        <dsp:cNvPr id="0" name=""/>
        <dsp:cNvSpPr/>
      </dsp:nvSpPr>
      <dsp:spPr>
        <a:xfrm>
          <a:off x="1756504" y="137312"/>
          <a:ext cx="1535013" cy="1096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45720" rIns="11430" bIns="1143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none" kern="1200" dirty="0">
              <a:solidFill>
                <a:schemeClr val="bg2"/>
              </a:solidFill>
              <a:latin typeface="Arial"/>
              <a:cs typeface="Arial"/>
            </a:rPr>
            <a:t>Environmental Factors</a:t>
          </a:r>
          <a:br>
            <a:rPr lang="en-US" sz="900" u="sng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Head injury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Toxins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1788633" y="169441"/>
        <a:ext cx="1470755" cy="1032716"/>
      </dsp:txXfrm>
    </dsp:sp>
    <dsp:sp modelId="{D826300D-721E-7F4B-9B4E-0742C75DD003}">
      <dsp:nvSpPr>
        <dsp:cNvPr id="0" name=""/>
        <dsp:cNvSpPr/>
      </dsp:nvSpPr>
      <dsp:spPr>
        <a:xfrm>
          <a:off x="3506419" y="137312"/>
          <a:ext cx="1535013" cy="38375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2"/>
              </a:solidFill>
            </a:rPr>
            <a:t>Age</a:t>
          </a:r>
          <a:endParaRPr lang="en-US" sz="900" b="1" kern="1200" dirty="0">
            <a:solidFill>
              <a:schemeClr val="bg2"/>
            </a:solidFill>
          </a:endParaRPr>
        </a:p>
      </dsp:txBody>
      <dsp:txXfrm>
        <a:off x="3517659" y="148552"/>
        <a:ext cx="1512533" cy="361273"/>
      </dsp:txXfrm>
    </dsp:sp>
    <dsp:sp modelId="{12091E0A-AE27-D642-B4DD-36355E6172A9}">
      <dsp:nvSpPr>
        <dsp:cNvPr id="0" name=""/>
        <dsp:cNvSpPr/>
      </dsp:nvSpPr>
      <dsp:spPr>
        <a:xfrm>
          <a:off x="5256334" y="137312"/>
          <a:ext cx="1535013" cy="1096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45720" rIns="11430" bIns="1143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none" kern="1200" dirty="0">
              <a:solidFill>
                <a:schemeClr val="bg2"/>
              </a:solidFill>
              <a:latin typeface="Arial"/>
              <a:cs typeface="Arial"/>
            </a:rPr>
            <a:t>Endogenous Factors</a:t>
          </a:r>
          <a:br>
            <a:rPr lang="en-US" sz="900" u="sng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Diet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Cardiovascular risk factors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Diabetes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Smoking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Education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Menopause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Physical/mental activity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5288463" y="169441"/>
        <a:ext cx="1470755" cy="1032716"/>
      </dsp:txXfrm>
    </dsp:sp>
    <dsp:sp modelId="{7A887C61-EC11-B34E-9863-A693B8C45709}">
      <dsp:nvSpPr>
        <dsp:cNvPr id="0" name=""/>
        <dsp:cNvSpPr/>
      </dsp:nvSpPr>
      <dsp:spPr>
        <a:xfrm>
          <a:off x="7006249" y="137312"/>
          <a:ext cx="1535013" cy="1096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45720" rIns="11430" bIns="1143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none" kern="1200" dirty="0">
              <a:solidFill>
                <a:schemeClr val="bg2"/>
              </a:solidFill>
              <a:latin typeface="Arial"/>
              <a:cs typeface="Arial"/>
            </a:rPr>
            <a:t>Protective Factors</a:t>
          </a:r>
          <a:br>
            <a:rPr lang="en-US" sz="900" u="sng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Estrogen?</a:t>
          </a:r>
          <a:br>
            <a:rPr lang="en-US" sz="900" kern="1200" dirty="0">
              <a:solidFill>
                <a:schemeClr val="bg2"/>
              </a:solidFill>
              <a:latin typeface="Arial"/>
              <a:cs typeface="Arial"/>
            </a:rPr>
          </a:br>
          <a:r>
            <a:rPr lang="en-US" sz="900" kern="1200" dirty="0">
              <a:solidFill>
                <a:schemeClr val="bg2"/>
              </a:solidFill>
              <a:latin typeface="Arial"/>
              <a:cs typeface="Arial"/>
            </a:rPr>
            <a:t>Anti-inflammatory drugs?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7038378" y="169441"/>
        <a:ext cx="1470755" cy="1032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CD23-B804-FA4F-8AAF-7654D673B210}">
      <dsp:nvSpPr>
        <dsp:cNvPr id="0" name=""/>
        <dsp:cNvSpPr/>
      </dsp:nvSpPr>
      <dsp:spPr>
        <a:xfrm>
          <a:off x="927098" y="753"/>
          <a:ext cx="2705361" cy="88251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9144" rIns="1397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sng" kern="1200" dirty="0">
              <a:solidFill>
                <a:schemeClr val="tx2"/>
              </a:solidFill>
              <a:latin typeface="Arial"/>
              <a:cs typeface="Arial"/>
            </a:rPr>
            <a:t>Molecular Phenotype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INITIAL STRESSORS</a:t>
          </a:r>
          <a:br>
            <a:rPr lang="en-US" sz="900" kern="12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chemeClr val="tx2"/>
              </a:solidFill>
              <a:latin typeface="Arial"/>
              <a:cs typeface="Arial"/>
            </a:rPr>
            <a:t>Proximal apoptosis</a:t>
          </a:r>
          <a:br>
            <a:rPr lang="en-US" sz="800" kern="12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chemeClr val="tx2"/>
              </a:solidFill>
              <a:latin typeface="Arial"/>
              <a:cs typeface="Arial"/>
            </a:rPr>
            <a:t>APP dysregulation</a:t>
          </a:r>
          <a:br>
            <a:rPr lang="en-US" sz="800" kern="12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chemeClr val="tx2"/>
              </a:solidFill>
              <a:latin typeface="Arial"/>
              <a:cs typeface="Arial"/>
            </a:rPr>
            <a:t>Impaired neurotrophic function</a:t>
          </a:r>
          <a:br>
            <a:rPr lang="en-US" sz="800" kern="12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chemeClr val="tx2"/>
              </a:solidFill>
              <a:latin typeface="Arial"/>
              <a:cs typeface="Arial"/>
            </a:rPr>
            <a:t>Oxidative stress</a:t>
          </a:r>
          <a:br>
            <a:rPr lang="en-US" sz="800" kern="1200" dirty="0">
              <a:solidFill>
                <a:schemeClr val="tx2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chemeClr val="tx2"/>
              </a:solidFill>
              <a:latin typeface="Arial"/>
              <a:cs typeface="Arial"/>
            </a:rPr>
            <a:t>Excitotoxicity</a:t>
          </a:r>
          <a:endParaRPr lang="en-US" sz="800" kern="1200" dirty="0">
            <a:solidFill>
              <a:schemeClr val="tx2"/>
            </a:solidFill>
          </a:endParaRPr>
        </a:p>
      </dsp:txBody>
      <dsp:txXfrm>
        <a:off x="952946" y="26601"/>
        <a:ext cx="2653665" cy="830817"/>
      </dsp:txXfrm>
    </dsp:sp>
    <dsp:sp modelId="{B91296D2-39E3-1E4C-9294-D7D058B91A8D}">
      <dsp:nvSpPr>
        <dsp:cNvPr id="0" name=""/>
        <dsp:cNvSpPr/>
      </dsp:nvSpPr>
      <dsp:spPr>
        <a:xfrm rot="5400000">
          <a:off x="2240993" y="878103"/>
          <a:ext cx="77573" cy="901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C4F8A-FA5A-6F4A-B841-B90581E45618}">
      <dsp:nvSpPr>
        <dsp:cNvPr id="0" name=""/>
        <dsp:cNvSpPr/>
      </dsp:nvSpPr>
      <dsp:spPr>
        <a:xfrm>
          <a:off x="927098" y="987949"/>
          <a:ext cx="2705361" cy="7214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FAILED STRESS RESPONSE</a:t>
          </a:r>
          <a:br>
            <a:rPr lang="en-US" sz="900" kern="1200" dirty="0">
              <a:solidFill>
                <a:srgbClr val="800000"/>
              </a:solidFill>
              <a:latin typeface="Arial"/>
              <a:cs typeface="Arial"/>
            </a:rPr>
          </a:br>
          <a:r>
            <a:rPr lang="en-US" sz="800" b="1" kern="1200" dirty="0">
              <a:solidFill>
                <a:srgbClr val="000000"/>
              </a:solidFill>
              <a:latin typeface="Arial"/>
              <a:cs typeface="Arial"/>
            </a:rPr>
            <a:t>Cell cycle dysregulation</a:t>
          </a:r>
          <a:br>
            <a:rPr lang="en-US" sz="800" b="1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Kinase/phosphatase dysfunction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Protein misfolding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Altered DNA repair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Vascular/membrane dysfunction</a:t>
          </a:r>
          <a:endParaRPr lang="en-US" sz="800" kern="1200" dirty="0"/>
        </a:p>
      </dsp:txBody>
      <dsp:txXfrm>
        <a:off x="948228" y="1009079"/>
        <a:ext cx="2663101" cy="679171"/>
      </dsp:txXfrm>
    </dsp:sp>
    <dsp:sp modelId="{2471A0EA-9D79-B74F-94B5-C500668BD14E}">
      <dsp:nvSpPr>
        <dsp:cNvPr id="0" name=""/>
        <dsp:cNvSpPr/>
      </dsp:nvSpPr>
      <dsp:spPr>
        <a:xfrm rot="5400000">
          <a:off x="2233600" y="1715059"/>
          <a:ext cx="92358" cy="901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8B410-23E3-4A43-B77D-E0AEDE838C2F}">
      <dsp:nvSpPr>
        <dsp:cNvPr id="0" name=""/>
        <dsp:cNvSpPr/>
      </dsp:nvSpPr>
      <dsp:spPr>
        <a:xfrm>
          <a:off x="927098" y="1810916"/>
          <a:ext cx="2705361" cy="56878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CELL INJURY</a:t>
          </a:r>
          <a:br>
            <a:rPr lang="en-US" sz="800" kern="1200" dirty="0">
              <a:solidFill>
                <a:srgbClr val="8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Inflammation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Cytoskeletal dysfunction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Synaptic dysfunction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Mitochondrial damage</a:t>
          </a:r>
          <a:endParaRPr lang="en-US" sz="800" kern="1200" dirty="0"/>
        </a:p>
      </dsp:txBody>
      <dsp:txXfrm>
        <a:off x="943757" y="1827575"/>
        <a:ext cx="2672043" cy="535462"/>
      </dsp:txXfrm>
    </dsp:sp>
    <dsp:sp modelId="{328BF05A-D5CE-2042-AF71-2CA8E45788F2}">
      <dsp:nvSpPr>
        <dsp:cNvPr id="0" name=""/>
        <dsp:cNvSpPr/>
      </dsp:nvSpPr>
      <dsp:spPr>
        <a:xfrm rot="5400000">
          <a:off x="2234059" y="2385531"/>
          <a:ext cx="91439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384B-BC56-244E-AB0E-133D3E053CE9}">
      <dsp:nvSpPr>
        <dsp:cNvPr id="0" name=""/>
        <dsp:cNvSpPr/>
      </dsp:nvSpPr>
      <dsp:spPr>
        <a:xfrm>
          <a:off x="908179" y="2482805"/>
          <a:ext cx="2743199" cy="32918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8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rPr>
            <a:t>CELL DEATH</a:t>
          </a:r>
          <a:br>
            <a:rPr lang="en-US" sz="900" kern="1200" dirty="0">
              <a:solidFill>
                <a:srgbClr val="8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Distal apoptosis</a:t>
          </a:r>
          <a:br>
            <a:rPr lang="en-US" sz="800" kern="1200" dirty="0">
              <a:solidFill>
                <a:srgbClr val="000000"/>
              </a:solidFill>
              <a:latin typeface="Arial"/>
              <a:cs typeface="Arial"/>
            </a:rPr>
          </a:br>
          <a:r>
            <a:rPr lang="en-US" sz="800" kern="1200" dirty="0">
              <a:solidFill>
                <a:srgbClr val="000000"/>
              </a:solidFill>
              <a:latin typeface="Arial"/>
              <a:cs typeface="Arial"/>
            </a:rPr>
            <a:t>Neurotransmitter failure</a:t>
          </a:r>
          <a:endParaRPr lang="en-US" sz="800" kern="1200" dirty="0"/>
        </a:p>
      </dsp:txBody>
      <dsp:txXfrm>
        <a:off x="917820" y="2492446"/>
        <a:ext cx="2723917" cy="309903"/>
      </dsp:txXfrm>
    </dsp:sp>
    <dsp:sp modelId="{153A5391-2643-1E4B-B7B2-585397A7F1CD}">
      <dsp:nvSpPr>
        <dsp:cNvPr id="0" name=""/>
        <dsp:cNvSpPr/>
      </dsp:nvSpPr>
      <dsp:spPr>
        <a:xfrm>
          <a:off x="3816353" y="753"/>
          <a:ext cx="1828796" cy="55785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sng" kern="1200" dirty="0">
              <a:solidFill>
                <a:srgbClr val="000000"/>
              </a:solidFill>
              <a:latin typeface="Arial"/>
              <a:cs typeface="Arial"/>
            </a:rPr>
            <a:t>Neuropathology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rgbClr val="000000"/>
            </a:solidFill>
            <a:latin typeface="Arial"/>
            <a:cs typeface="Arial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rgbClr val="000000"/>
              </a:solidFill>
              <a:latin typeface="Arial"/>
              <a:cs typeface="Arial"/>
            </a:rPr>
            <a:t>Normal</a:t>
          </a:r>
          <a:endParaRPr lang="en-US" sz="1050" kern="1200" dirty="0"/>
        </a:p>
      </dsp:txBody>
      <dsp:txXfrm>
        <a:off x="3832692" y="17092"/>
        <a:ext cx="1796118" cy="525178"/>
      </dsp:txXfrm>
    </dsp:sp>
    <dsp:sp modelId="{8369EB44-D99B-3744-BF30-2F82BE2B0C59}">
      <dsp:nvSpPr>
        <dsp:cNvPr id="0" name=""/>
        <dsp:cNvSpPr/>
      </dsp:nvSpPr>
      <dsp:spPr>
        <a:xfrm rot="5400000">
          <a:off x="4414549" y="747522"/>
          <a:ext cx="632404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B8396-D86A-1C43-8B82-7157016AD865}">
      <dsp:nvSpPr>
        <dsp:cNvPr id="0" name=""/>
        <dsp:cNvSpPr/>
      </dsp:nvSpPr>
      <dsp:spPr>
        <a:xfrm>
          <a:off x="3816353" y="1189092"/>
          <a:ext cx="1828796" cy="2945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Normal</a:t>
          </a:r>
          <a:r>
            <a:rPr lang="en-US" sz="900" kern="1200" dirty="0"/>
            <a:t>	</a:t>
          </a:r>
        </a:p>
      </dsp:txBody>
      <dsp:txXfrm>
        <a:off x="3824981" y="1197720"/>
        <a:ext cx="1811540" cy="277340"/>
      </dsp:txXfrm>
    </dsp:sp>
    <dsp:sp modelId="{53854FFA-3B95-254C-BD57-E6876635AF06}">
      <dsp:nvSpPr>
        <dsp:cNvPr id="0" name=""/>
        <dsp:cNvSpPr/>
      </dsp:nvSpPr>
      <dsp:spPr>
        <a:xfrm rot="5400000">
          <a:off x="4550610" y="1620085"/>
          <a:ext cx="360283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4049F-9CDA-0B4C-845F-F0052F8B07E3}">
      <dsp:nvSpPr>
        <dsp:cNvPr id="0" name=""/>
        <dsp:cNvSpPr/>
      </dsp:nvSpPr>
      <dsp:spPr>
        <a:xfrm>
          <a:off x="3816353" y="1921076"/>
          <a:ext cx="1828796" cy="2945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Tangles, plaques</a:t>
          </a:r>
        </a:p>
      </dsp:txBody>
      <dsp:txXfrm>
        <a:off x="3824981" y="1929704"/>
        <a:ext cx="1811540" cy="277340"/>
      </dsp:txXfrm>
    </dsp:sp>
    <dsp:sp modelId="{B443E95E-2DC4-8942-9240-981F6A8D4FDC}">
      <dsp:nvSpPr>
        <dsp:cNvPr id="0" name=""/>
        <dsp:cNvSpPr/>
      </dsp:nvSpPr>
      <dsp:spPr>
        <a:xfrm rot="5400000">
          <a:off x="4584145" y="2275469"/>
          <a:ext cx="293212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EB23-9BA6-3D41-BB00-D6655E1207D8}">
      <dsp:nvSpPr>
        <dsp:cNvPr id="0" name=""/>
        <dsp:cNvSpPr/>
      </dsp:nvSpPr>
      <dsp:spPr>
        <a:xfrm>
          <a:off x="3816353" y="2518147"/>
          <a:ext cx="1828796" cy="2945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Tangles, plaques neurodegeneration</a:t>
          </a:r>
        </a:p>
      </dsp:txBody>
      <dsp:txXfrm>
        <a:off x="3824981" y="2526775"/>
        <a:ext cx="1811540" cy="277340"/>
      </dsp:txXfrm>
    </dsp:sp>
    <dsp:sp modelId="{D826300D-721E-7F4B-9B4E-0742C75DD003}">
      <dsp:nvSpPr>
        <dsp:cNvPr id="0" name=""/>
        <dsp:cNvSpPr/>
      </dsp:nvSpPr>
      <dsp:spPr>
        <a:xfrm>
          <a:off x="5810123" y="753"/>
          <a:ext cx="1828796" cy="55778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sng" kern="1200" dirty="0">
              <a:solidFill>
                <a:srgbClr val="000000"/>
              </a:solidFill>
              <a:latin typeface="Arial"/>
              <a:cs typeface="Arial"/>
            </a:rPr>
            <a:t>Clinical Phenotype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rgbClr val="000000"/>
            </a:solidFill>
            <a:latin typeface="Arial"/>
            <a:cs typeface="Arial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rgbClr val="000000"/>
              </a:solidFill>
              <a:latin typeface="Arial"/>
              <a:cs typeface="Arial"/>
            </a:rPr>
            <a:t>Normal</a:t>
          </a:r>
          <a:endParaRPr lang="en-US" sz="1050" kern="1200" dirty="0">
            <a:solidFill>
              <a:schemeClr val="bg2"/>
            </a:solidFill>
          </a:endParaRPr>
        </a:p>
      </dsp:txBody>
      <dsp:txXfrm>
        <a:off x="5826460" y="17090"/>
        <a:ext cx="1796122" cy="525109"/>
      </dsp:txXfrm>
    </dsp:sp>
    <dsp:sp modelId="{17089994-9F87-BD4C-9EBD-0CC48BD1F710}">
      <dsp:nvSpPr>
        <dsp:cNvPr id="0" name=""/>
        <dsp:cNvSpPr/>
      </dsp:nvSpPr>
      <dsp:spPr>
        <a:xfrm rot="5400000">
          <a:off x="6432497" y="769409"/>
          <a:ext cx="584048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32E0F-6B0B-DE41-984A-95DACE8E13C3}">
      <dsp:nvSpPr>
        <dsp:cNvPr id="0" name=""/>
        <dsp:cNvSpPr/>
      </dsp:nvSpPr>
      <dsp:spPr>
        <a:xfrm>
          <a:off x="5810123" y="1186511"/>
          <a:ext cx="1828796" cy="2945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Normal</a:t>
          </a:r>
        </a:p>
      </dsp:txBody>
      <dsp:txXfrm>
        <a:off x="5818751" y="1195139"/>
        <a:ext cx="1811540" cy="277340"/>
      </dsp:txXfrm>
    </dsp:sp>
    <dsp:sp modelId="{59E8556C-CEAE-6246-B694-018301EAAA23}">
      <dsp:nvSpPr>
        <dsp:cNvPr id="0" name=""/>
        <dsp:cNvSpPr/>
      </dsp:nvSpPr>
      <dsp:spPr>
        <a:xfrm rot="5400000">
          <a:off x="6532722" y="1609032"/>
          <a:ext cx="383599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4D32C-EE6A-A949-B04E-4DC8ED669E08}">
      <dsp:nvSpPr>
        <dsp:cNvPr id="0" name=""/>
        <dsp:cNvSpPr/>
      </dsp:nvSpPr>
      <dsp:spPr>
        <a:xfrm>
          <a:off x="5810123" y="1919839"/>
          <a:ext cx="1828796" cy="2945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MCI</a:t>
          </a:r>
        </a:p>
      </dsp:txBody>
      <dsp:txXfrm>
        <a:off x="5818751" y="1928467"/>
        <a:ext cx="1811540" cy="277340"/>
      </dsp:txXfrm>
    </dsp:sp>
    <dsp:sp modelId="{13EE7317-6094-1344-B860-1812E5B4AA8D}">
      <dsp:nvSpPr>
        <dsp:cNvPr id="0" name=""/>
        <dsp:cNvSpPr/>
      </dsp:nvSpPr>
      <dsp:spPr>
        <a:xfrm rot="5400000">
          <a:off x="6591620" y="2298830"/>
          <a:ext cx="265803" cy="914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FF21-E075-334B-9539-7459E580BD93}">
      <dsp:nvSpPr>
        <dsp:cNvPr id="0" name=""/>
        <dsp:cNvSpPr/>
      </dsp:nvSpPr>
      <dsp:spPr>
        <a:xfrm>
          <a:off x="5810123" y="2511241"/>
          <a:ext cx="1828796" cy="294596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2"/>
              </a:solidFill>
            </a:rPr>
            <a:t>Dementia</a:t>
          </a:r>
        </a:p>
      </dsp:txBody>
      <dsp:txXfrm>
        <a:off x="5818751" y="2519869"/>
        <a:ext cx="1811540" cy="277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CD23-B804-FA4F-8AAF-7654D673B210}">
      <dsp:nvSpPr>
        <dsp:cNvPr id="0" name=""/>
        <dsp:cNvSpPr/>
      </dsp:nvSpPr>
      <dsp:spPr>
        <a:xfrm>
          <a:off x="7869" y="237809"/>
          <a:ext cx="8531360" cy="25628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"/>
              <a:cs typeface="Arial"/>
            </a:rPr>
            <a:t>Net effect = stress and vulnerability to stress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15375" y="245315"/>
        <a:ext cx="8516348" cy="24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11/13/20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11/13/20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vimeo.com</a:t>
            </a:r>
            <a:r>
              <a:rPr lang="en-US" dirty="0"/>
              <a:t>/473242255/cd09d52c3b</a:t>
            </a:r>
          </a:p>
          <a:p>
            <a:endParaRPr lang="en-US" dirty="0"/>
          </a:p>
          <a:p>
            <a:r>
              <a:rPr lang="en-US" dirty="0"/>
              <a:t>0:00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1:57:25</a:t>
            </a:r>
          </a:p>
          <a:p>
            <a:r>
              <a:rPr lang="en-US" dirty="0"/>
              <a:t>Our final objective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2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2:16</a:t>
            </a:r>
          </a:p>
          <a:p>
            <a:r>
              <a:rPr lang="en-US" dirty="0"/>
              <a:t>After she says….vote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9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2:18</a:t>
            </a:r>
          </a:p>
          <a:p>
            <a:r>
              <a:rPr lang="en-US" dirty="0"/>
              <a:t>I’m going to turn to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4343400"/>
            <a:ext cx="5791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2:56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Excellent yes…And in terms of underestimating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7520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0999" y="4343400"/>
            <a:ext cx="6095999" cy="4114800"/>
          </a:xfrm>
        </p:spPr>
        <p:txBody>
          <a:bodyPr>
            <a:noAutofit/>
          </a:bodyPr>
          <a:lstStyle/>
          <a:p>
            <a:r>
              <a:rPr lang="en-US" sz="900" dirty="0"/>
              <a:t>3:21</a:t>
            </a:r>
          </a:p>
          <a:p>
            <a:r>
              <a:rPr lang="en-US" sz="900" dirty="0"/>
              <a:t>So when we want to focus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1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3:59</a:t>
            </a:r>
          </a:p>
          <a:p>
            <a:r>
              <a:rPr lang="en-US" dirty="0"/>
              <a:t>In age related cognitive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6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5825" y="517525"/>
            <a:ext cx="5346700" cy="3008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4" y="8917421"/>
            <a:ext cx="3077740" cy="469424"/>
          </a:xfrm>
        </p:spPr>
        <p:txBody>
          <a:bodyPr/>
          <a:lstStyle/>
          <a:p>
            <a:fld id="{62CDD68D-3096-4749-AE64-01573E2E736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Notes Placeholder 2"/>
          <p:cNvSpPr>
            <a:spLocks noGrp="1"/>
          </p:cNvSpPr>
          <p:nvPr>
            <p:ph type="body" idx="3"/>
          </p:nvPr>
        </p:nvSpPr>
        <p:spPr>
          <a:xfrm>
            <a:off x="278296" y="3750365"/>
            <a:ext cx="6520069" cy="5540767"/>
          </a:xfrm>
        </p:spPr>
        <p:txBody>
          <a:bodyPr>
            <a:noAutofit/>
          </a:bodyPr>
          <a:lstStyle/>
          <a:p>
            <a:pPr marL="0" lvl="1"/>
            <a:r>
              <a:rPr lang="en-US" sz="800" kern="0" spc="31" dirty="0">
                <a:solidFill>
                  <a:srgbClr val="E7E6E6">
                    <a:lumMod val="50000"/>
                  </a:srgbClr>
                </a:solidFill>
              </a:rPr>
              <a:t>6:05</a:t>
            </a:r>
          </a:p>
          <a:p>
            <a:pPr marL="0" lvl="1"/>
            <a:r>
              <a:rPr lang="en-US" sz="800" kern="0" spc="31" dirty="0">
                <a:solidFill>
                  <a:srgbClr val="E7E6E6">
                    <a:lumMod val="50000"/>
                  </a:srgbClr>
                </a:solidFill>
              </a:rPr>
              <a:t>I’m a big proponent </a:t>
            </a:r>
          </a:p>
        </p:txBody>
      </p:sp>
    </p:spTree>
    <p:extLst>
      <p:ext uri="{BB962C8B-B14F-4D97-AF65-F5344CB8AC3E}">
        <p14:creationId xmlns:p14="http://schemas.microsoft.com/office/powerpoint/2010/main" val="382920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7:20</a:t>
            </a:r>
          </a:p>
          <a:p>
            <a:r>
              <a:rPr lang="en-US" dirty="0"/>
              <a:t>So you’ve got this Venn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096000" cy="478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dirty="0"/>
              <a:t>7:46</a:t>
            </a:r>
          </a:p>
          <a:p>
            <a:r>
              <a:rPr lang="en-US" altLang="en-US" dirty="0"/>
              <a:t>So in terms of the clinical</a:t>
            </a:r>
          </a:p>
        </p:txBody>
      </p:sp>
    </p:spTree>
    <p:extLst>
      <p:ext uri="{BB962C8B-B14F-4D97-AF65-F5344CB8AC3E}">
        <p14:creationId xmlns:p14="http://schemas.microsoft.com/office/powerpoint/2010/main" val="2949359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75E16-0B3E-46B6-8762-F7E5593BA5C3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0960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8:57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In terms of in-clinic cognitive testing</a:t>
            </a:r>
          </a:p>
        </p:txBody>
      </p:sp>
    </p:spTree>
    <p:extLst>
      <p:ext uri="{BB962C8B-B14F-4D97-AF65-F5344CB8AC3E}">
        <p14:creationId xmlns:p14="http://schemas.microsoft.com/office/powerpoint/2010/main" val="273968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0:17:03</a:t>
            </a:r>
          </a:p>
          <a:p>
            <a:r>
              <a:rPr lang="en-US" dirty="0"/>
              <a:t>Today’s activity is brought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5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4369903"/>
            <a:ext cx="6095999" cy="47343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10:01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So here are some examples</a:t>
            </a:r>
          </a:p>
        </p:txBody>
      </p:sp>
    </p:spTree>
    <p:extLst>
      <p:ext uri="{BB962C8B-B14F-4D97-AF65-F5344CB8AC3E}">
        <p14:creationId xmlns:p14="http://schemas.microsoft.com/office/powerpoint/2010/main" val="2928667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10:35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some examples of clock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2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11:08</a:t>
            </a:r>
          </a:p>
          <a:p>
            <a:r>
              <a:rPr lang="en-US" dirty="0"/>
              <a:t>After she says…another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11:10</a:t>
            </a:r>
          </a:p>
          <a:p>
            <a:r>
              <a:rPr lang="en-US" dirty="0"/>
              <a:t>Pierre, what do you think about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10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5" tIns="46977" rIns="93955" bIns="46977"/>
          <a:lstStyle>
            <a:lvl1pPr eaLnBrk="0" hangingPunct="0"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CC00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204-4348-4FBD-8260-719539199359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5450" y="4489450"/>
            <a:ext cx="6134376" cy="4249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3" tIns="46463" rIns="94583" bIns="46463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12:10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Well, functionally, the normal activities</a:t>
            </a:r>
          </a:p>
        </p:txBody>
      </p:sp>
      <p:sp>
        <p:nvSpPr>
          <p:cNvPr id="23040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9613"/>
            <a:ext cx="6299200" cy="3543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00039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13:33</a:t>
            </a:r>
          </a:p>
          <a:p>
            <a:r>
              <a:rPr lang="en-US" dirty="0"/>
              <a:t>The first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5791200" cy="4114800"/>
          </a:xfrm>
        </p:spPr>
        <p:txBody>
          <a:bodyPr>
            <a:normAutofit/>
          </a:bodyPr>
          <a:lstStyle/>
          <a:p>
            <a:r>
              <a:rPr lang="en-US" dirty="0"/>
              <a:t>15:21</a:t>
            </a:r>
          </a:p>
          <a:p>
            <a:r>
              <a:rPr lang="en-US" dirty="0"/>
              <a:t>So we’ve talked about</a:t>
            </a:r>
          </a:p>
          <a:p>
            <a:endParaRPr lang="en-US" dirty="0"/>
          </a:p>
          <a:p>
            <a:r>
              <a:rPr lang="en-US" dirty="0"/>
              <a:t>move from this slide to the next at 15:27, so that this slide ends with "functional changes" and the next slide begins with "and now I'd like"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9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15:27 </a:t>
            </a:r>
          </a:p>
          <a:p>
            <a:r>
              <a:rPr lang="en-US" dirty="0"/>
              <a:t>And now I’d like to</a:t>
            </a:r>
          </a:p>
          <a:p>
            <a:endParaRPr lang="en-US" dirty="0"/>
          </a:p>
          <a:p>
            <a:r>
              <a:rPr lang="en-US" dirty="0"/>
              <a:t>At 15:45 </a:t>
            </a:r>
            <a:r>
              <a:rPr lang="en-US" dirty="0">
                <a:highlight>
                  <a:srgbClr val="FFFF00"/>
                </a:highlight>
              </a:rPr>
              <a:t>GO FULL SCREEN TO THE VIDEO ANIMATION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At 16:51 “So as you can see” GO BACK TO SIDE BY SIDE showing this slide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20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17:12</a:t>
            </a:r>
          </a:p>
          <a:p>
            <a:r>
              <a:rPr lang="en-US" dirty="0"/>
              <a:t>This is what I call my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5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19:09</a:t>
            </a:r>
          </a:p>
          <a:p>
            <a:r>
              <a:rPr lang="en-US" dirty="0"/>
              <a:t>Let’s move to the second learning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0:26:12</a:t>
            </a:r>
          </a:p>
          <a:p>
            <a:r>
              <a:rPr lang="en-US" dirty="0"/>
              <a:t>Today’s CME/CE activity is also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51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882" y="4343400"/>
            <a:ext cx="5634318" cy="4545106"/>
          </a:xfrm>
        </p:spPr>
        <p:txBody>
          <a:bodyPr>
            <a:noAutofit/>
          </a:bodyPr>
          <a:lstStyle/>
          <a:p>
            <a:r>
              <a:rPr lang="en-US" sz="700" dirty="0"/>
              <a:t>19:30</a:t>
            </a:r>
          </a:p>
          <a:p>
            <a:r>
              <a:rPr lang="en-US" sz="700" dirty="0"/>
              <a:t>Well we have 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30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20:48</a:t>
            </a:r>
          </a:p>
          <a:p>
            <a:r>
              <a:rPr lang="en-US" dirty="0"/>
              <a:t>Thank you, Mark, yes, so…You’re quite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11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21:40</a:t>
            </a:r>
          </a:p>
          <a:p>
            <a:r>
              <a:rPr lang="en-US" dirty="0"/>
              <a:t>After she says….drug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59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21:44</a:t>
            </a:r>
          </a:p>
          <a:p>
            <a:r>
              <a:rPr lang="en-US" dirty="0"/>
              <a:t>Ok fair enough, a very honest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13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22:31</a:t>
            </a:r>
          </a:p>
          <a:p>
            <a:r>
              <a:rPr lang="en-US" dirty="0"/>
              <a:t>If we turn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65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23:28</a:t>
            </a:r>
          </a:p>
          <a:p>
            <a:r>
              <a:rPr lang="en-US" dirty="0"/>
              <a:t>If we just zoom in on the Phase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31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23:47</a:t>
            </a:r>
          </a:p>
          <a:p>
            <a:r>
              <a:rPr lang="en-US" dirty="0"/>
              <a:t>There has been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24:23</a:t>
            </a:r>
          </a:p>
          <a:p>
            <a:r>
              <a:rPr lang="en-US" dirty="0"/>
              <a:t>Yeah so this slide focuses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04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27:00</a:t>
            </a:r>
          </a:p>
          <a:p>
            <a:r>
              <a:rPr lang="en-US" baseline="0" dirty="0"/>
              <a:t>Let’s turn to another 3-D animation</a:t>
            </a:r>
          </a:p>
          <a:p>
            <a:endParaRPr lang="en-US" baseline="0" dirty="0"/>
          </a:p>
          <a:p>
            <a:r>
              <a:rPr lang="en-US" baseline="0" dirty="0"/>
              <a:t>At 27:10 GO FULL SCREEN TO THE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2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5825" y="519113"/>
            <a:ext cx="5337175" cy="3003550"/>
          </a:xfrm>
        </p:spPr>
      </p:sp>
      <p:sp>
        <p:nvSpPr>
          <p:cNvPr id="20" name="Notes Placeholder 2"/>
          <p:cNvSpPr>
            <a:spLocks noGrp="1"/>
          </p:cNvSpPr>
          <p:nvPr>
            <p:ph type="body" idx="3"/>
          </p:nvPr>
        </p:nvSpPr>
        <p:spPr>
          <a:xfrm>
            <a:off x="1089446" y="3771909"/>
            <a:ext cx="4902507" cy="5411634"/>
          </a:xfrm>
        </p:spPr>
        <p:txBody>
          <a:bodyPr wrap="square">
            <a:noAutofit/>
          </a:bodyPr>
          <a:lstStyle/>
          <a:p>
            <a:pPr defTabSz="734747">
              <a:defRPr/>
            </a:pPr>
            <a:r>
              <a:rPr lang="en-US" sz="1000" dirty="0"/>
              <a:t>28:29 GO BACK TO SIDE BY SIDE</a:t>
            </a:r>
          </a:p>
          <a:p>
            <a:pPr defTabSz="734747">
              <a:defRPr/>
            </a:pPr>
            <a:r>
              <a:rPr lang="en-US" sz="1000" dirty="0"/>
              <a:t>Pierre can you tell us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4" y="8901455"/>
            <a:ext cx="3077740" cy="469424"/>
          </a:xfrm>
        </p:spPr>
        <p:txBody>
          <a:bodyPr/>
          <a:lstStyle/>
          <a:p>
            <a:fld id="{62CDD68D-3096-4749-AE64-01573E2E736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0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0:48:16</a:t>
            </a:r>
          </a:p>
          <a:p>
            <a:r>
              <a:rPr lang="en-US" dirty="0"/>
              <a:t>You can also claim this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6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30:50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are the clinical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21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31:49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terms of adverse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88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33:33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BAN2401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34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34:30</a:t>
            </a:r>
          </a:p>
          <a:p>
            <a:r>
              <a:rPr lang="en-US" dirty="0"/>
              <a:t>And gantenerumab, do you want to 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08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35:18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we hold our breath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060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39:48</a:t>
            </a:r>
          </a:p>
          <a:p>
            <a:r>
              <a:rPr lang="en-US" dirty="0"/>
              <a:t>Let’s turn to our third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867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40:01</a:t>
            </a:r>
          </a:p>
          <a:p>
            <a:r>
              <a:rPr lang="en-US" altLang="en-US" dirty="0"/>
              <a:t>We’ve talked about clinical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76566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40:55</a:t>
            </a:r>
          </a:p>
          <a:p>
            <a:r>
              <a:rPr lang="en-US" dirty="0"/>
              <a:t>The point of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857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114801"/>
            <a:ext cx="6096000" cy="4843670"/>
          </a:xfrm>
        </p:spPr>
        <p:txBody>
          <a:bodyPr>
            <a:normAutofit/>
          </a:bodyPr>
          <a:lstStyle/>
          <a:p>
            <a:r>
              <a:rPr lang="en-US" dirty="0"/>
              <a:t>43:35</a:t>
            </a:r>
          </a:p>
          <a:p>
            <a:r>
              <a:rPr lang="en-US" dirty="0"/>
              <a:t>As Pierre was alluding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11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45:45</a:t>
            </a:r>
          </a:p>
          <a:p>
            <a:r>
              <a:rPr lang="en-US" altLang="en-US" dirty="0"/>
              <a:t>Yeah, hold onto your hats</a:t>
            </a:r>
          </a:p>
        </p:txBody>
      </p:sp>
    </p:spTree>
    <p:extLst>
      <p:ext uri="{BB962C8B-B14F-4D97-AF65-F5344CB8AC3E}">
        <p14:creationId xmlns:p14="http://schemas.microsoft.com/office/powerpoint/2010/main" val="100584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0:54:17</a:t>
            </a:r>
          </a:p>
          <a:p>
            <a:r>
              <a:rPr lang="en-US" dirty="0"/>
              <a:t>As mentioned, I’m 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497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46:40</a:t>
            </a:r>
          </a:p>
          <a:p>
            <a:r>
              <a:rPr lang="en-US" dirty="0"/>
              <a:t>So let’s think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179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5791200" cy="4114800"/>
          </a:xfrm>
        </p:spPr>
        <p:txBody>
          <a:bodyPr>
            <a:normAutofit/>
          </a:bodyPr>
          <a:lstStyle/>
          <a:p>
            <a:r>
              <a:rPr lang="en-US" dirty="0"/>
              <a:t>47:28</a:t>
            </a:r>
          </a:p>
          <a:p>
            <a:r>
              <a:rPr lang="en-US" dirty="0"/>
              <a:t>We’re going to turn to a case study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340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48:31</a:t>
            </a:r>
          </a:p>
          <a:p>
            <a:r>
              <a:rPr lang="en-US" dirty="0"/>
              <a:t>After she says….do in this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854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48:34</a:t>
            </a:r>
          </a:p>
          <a:p>
            <a:r>
              <a:rPr lang="en-US" dirty="0"/>
              <a:t>Ok great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75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>
            <a:normAutofit/>
          </a:bodyPr>
          <a:lstStyle/>
          <a:p>
            <a:r>
              <a:rPr lang="en-US" dirty="0"/>
              <a:t>49:54</a:t>
            </a:r>
          </a:p>
          <a:p>
            <a:r>
              <a:rPr lang="en-US" dirty="0"/>
              <a:t>I think the biggest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681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52:12</a:t>
            </a:r>
          </a:p>
          <a:p>
            <a:r>
              <a:rPr lang="en-US" dirty="0"/>
              <a:t>Let’s wrap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511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53:16</a:t>
            </a:r>
          </a:p>
          <a:p>
            <a:r>
              <a:rPr lang="en-US" dirty="0"/>
              <a:t>There are a lot of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236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1:24:06</a:t>
            </a:r>
          </a:p>
          <a:p>
            <a:r>
              <a:rPr lang="en-US" dirty="0"/>
              <a:t>I want to remind people to receive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79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1:24:16</a:t>
            </a:r>
          </a:p>
          <a:p>
            <a:r>
              <a:rPr lang="en-US" dirty="0"/>
              <a:t>And if you’d like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145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1:24:26</a:t>
            </a:r>
          </a:p>
          <a:p>
            <a:r>
              <a:rPr lang="en-US" dirty="0"/>
              <a:t>Again, thank you to my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1:05:03</a:t>
            </a:r>
          </a:p>
          <a:p>
            <a:r>
              <a:rPr lang="en-US" dirty="0"/>
              <a:t>I’d like to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46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1:24:51</a:t>
            </a:r>
          </a:p>
          <a:p>
            <a:r>
              <a:rPr lang="en-US" dirty="0"/>
              <a:t>Once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8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1:19:22</a:t>
            </a:r>
          </a:p>
          <a:p>
            <a:r>
              <a:rPr lang="en-US" dirty="0"/>
              <a:t>I would also like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7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1:38:07</a:t>
            </a:r>
          </a:p>
          <a:p>
            <a:r>
              <a:rPr lang="en-US" dirty="0"/>
              <a:t>Let me now review our learning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1:46:17</a:t>
            </a:r>
          </a:p>
          <a:p>
            <a:r>
              <a:rPr lang="en-US" dirty="0"/>
              <a:t>Our second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6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0242-DC17-CC40-8CC6-9AC28A51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 anchor="b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NSCME_logos_alpha"/>
          <p:cNvPicPr>
            <a:picLocks noChangeAspect="1" noChangeArrowheads="1"/>
          </p:cNvPicPr>
          <p:nvPr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NSCME_logos_alpha">
            <a:extLst>
              <a:ext uri="{FF2B5EF4-FFF2-40B4-BE49-F238E27FC236}">
                <a16:creationId xmlns:a16="http://schemas.microsoft.com/office/drawing/2014/main" id="{E951B071-16EF-4441-B8E8-E599FDE755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4883" t="41911" r="-4883" b="15738"/>
          <a:stretch/>
        </p:blipFill>
        <p:spPr bwMode="auto">
          <a:xfrm>
            <a:off x="0" y="439116"/>
            <a:ext cx="4506271" cy="14316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3155A-85F1-0E44-9B1D-D1F158D5D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 lIns="228600" bIns="118872" anchor="b" anchorCtr="0">
            <a:sp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no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3" y="30690"/>
            <a:ext cx="8474927" cy="765178"/>
          </a:xfrm>
          <a:effectLst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939738"/>
            <a:ext cx="8474926" cy="1844095"/>
          </a:xfrm>
        </p:spPr>
        <p:txBody>
          <a:bodyPr wrap="square">
            <a:spAutoFit/>
          </a:bodyPr>
          <a:lstStyle>
            <a:lvl1pPr>
              <a:buClr>
                <a:schemeClr val="accent2"/>
              </a:buClr>
              <a:defRPr/>
            </a:lvl1pPr>
            <a:lvl2pPr marL="739775" indent="-282575">
              <a:buClr>
                <a:schemeClr val="accent1"/>
              </a:buClr>
              <a:buFont typeface="Arial"/>
              <a:buChar char="●"/>
              <a:defRPr/>
            </a:lvl2pPr>
            <a:lvl3pPr marL="1078992" indent="-283464">
              <a:buClr>
                <a:schemeClr val="accent3"/>
              </a:buClr>
              <a:buFont typeface="Lucida Grande"/>
              <a:buChar char="-"/>
              <a:defRPr/>
            </a:lvl3pPr>
            <a:lvl4pPr marL="1481328" indent="-283464">
              <a:buClr>
                <a:schemeClr val="accent3"/>
              </a:buClr>
              <a:buFont typeface="Lucida Grande"/>
              <a:buChar char="-"/>
              <a:defRPr/>
            </a:lvl4pPr>
            <a:lvl5pPr marL="1883664" indent="-283464">
              <a:buClr>
                <a:schemeClr val="accent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182"/>
            <a:ext cx="9144000" cy="387798"/>
          </a:xfrm>
        </p:spPr>
        <p:txBody>
          <a:bodyPr lIns="347472" tIns="0" rIns="0" bIns="228600" anchor="b" anchorCtr="0">
            <a:spAutoFit/>
          </a:bodyPr>
          <a:lstStyle>
            <a:lvl1pPr marL="0" indent="0">
              <a:spcBef>
                <a:spcPts val="300"/>
              </a:spcBef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here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99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6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12"/>
            <a:ext cx="8229600" cy="6139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0413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685800">
              <a:defRPr b="1"/>
            </a:lvl1pPr>
          </a:lstStyle>
          <a:p>
            <a:pPr algn="r">
              <a:defRPr/>
            </a:pPr>
            <a:fld id="{FB8DF06E-56FC-4B47-8EE0-F3FE64542F1F}" type="slidenum">
              <a:rPr lang="en-US" altLang="en-US" sz="1050" smtClean="0">
                <a:solidFill>
                  <a:srgbClr val="000000"/>
                </a:solidFill>
                <a:cs typeface="Arial"/>
              </a:rPr>
              <a:pPr algn="r">
                <a:defRPr/>
              </a:pPr>
              <a:t>‹#›</a:t>
            </a:fld>
            <a:endParaRPr lang="en-US" altLang="en-US" sz="105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85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92298"/>
            <a:ext cx="84582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00150"/>
            <a:ext cx="8382000" cy="33718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CC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CC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DF33D5-F86E-4245-9DDF-F2CB67F507F1}" type="slidenum">
              <a:rPr lang="en-US" altLang="en-US" sz="1500" b="1" smtClean="0">
                <a:solidFill>
                  <a:srgbClr val="FFCC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500" b="1" dirty="0">
              <a:solidFill>
                <a:srgbClr val="FFCC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9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9327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361951"/>
          </a:xfrm>
          <a:solidFill>
            <a:srgbClr val="7B1893"/>
          </a:solidFill>
        </p:spPr>
        <p:txBody>
          <a:bodyPr>
            <a:normAutofit/>
          </a:bodyPr>
          <a:lstStyle>
            <a:lvl1pPr algn="ctr">
              <a:defRPr sz="16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6794"/>
            <a:ext cx="7886700" cy="3263504"/>
          </a:xfrm>
        </p:spPr>
        <p:txBody>
          <a:bodyPr/>
          <a:lstStyle>
            <a:lvl2pPr marL="514350" indent="-171450">
              <a:buFont typeface="Courier New" panose="02070309020205020404" pitchFamily="49" charset="0"/>
              <a:buChar char="o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5pPr marL="1543050" indent="-17145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4761331"/>
            <a:ext cx="482600" cy="258345"/>
          </a:xfrm>
        </p:spPr>
        <p:txBody>
          <a:bodyPr/>
          <a:lstStyle/>
          <a:p>
            <a:fld id="{1CC73C08-8A8C-4425-A552-54EC6BB8A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66335" y="4888081"/>
            <a:ext cx="6011330" cy="240548"/>
          </a:xfrm>
        </p:spPr>
        <p:txBody>
          <a:bodyPr/>
          <a:lstStyle>
            <a:lvl1pPr>
              <a:defRPr sz="675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2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361951"/>
          </a:xfrm>
          <a:solidFill>
            <a:srgbClr val="7B1893"/>
          </a:solidFill>
        </p:spPr>
        <p:txBody>
          <a:bodyPr>
            <a:normAutofit/>
          </a:bodyPr>
          <a:lstStyle>
            <a:lvl1pPr algn="ctr">
              <a:defRPr sz="165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6794"/>
            <a:ext cx="7886700" cy="3263504"/>
          </a:xfrm>
        </p:spPr>
        <p:txBody>
          <a:bodyPr/>
          <a:lstStyle>
            <a:lvl2pPr marL="514350" indent="-171450">
              <a:buFont typeface="Courier New" panose="02070309020205020404" pitchFamily="49" charset="0"/>
              <a:buChar char="o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5pPr marL="1543050" indent="-17145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4761331"/>
            <a:ext cx="482600" cy="258345"/>
          </a:xfrm>
        </p:spPr>
        <p:txBody>
          <a:bodyPr/>
          <a:lstStyle/>
          <a:p>
            <a:fld id="{1CC73C08-8A8C-4425-A552-54EC6BB8A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66335" y="4888081"/>
            <a:ext cx="6011330" cy="240548"/>
          </a:xfrm>
        </p:spPr>
        <p:txBody>
          <a:bodyPr/>
          <a:lstStyle>
            <a:lvl1pPr>
              <a:defRPr sz="675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0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94620"/>
            <a:ext cx="8229600" cy="3528551"/>
          </a:xfrm>
        </p:spPr>
        <p:txBody>
          <a:bodyPr>
            <a:noAutofit/>
          </a:bodyPr>
          <a:lstStyle>
            <a:lvl1pPr marL="128588" marR="0" indent="-128588" algn="l" defTabSz="3429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 lang="en-US" sz="1050" b="0" i="0" baseline="0" smtClean="0">
                <a:solidFill>
                  <a:srgbClr val="7C878E"/>
                </a:solidFill>
                <a:effectLst/>
                <a:latin typeface="Arial"/>
                <a:cs typeface="Arial"/>
              </a:defRPr>
            </a:lvl1pPr>
            <a:lvl2pPr marL="0" indent="0" algn="l">
              <a:spcAft>
                <a:spcPts val="450"/>
              </a:spcAft>
              <a:buNone/>
              <a:defRPr sz="1050">
                <a:solidFill>
                  <a:srgbClr val="578196"/>
                </a:solidFill>
              </a:defRPr>
            </a:lvl2pPr>
            <a:lvl3pPr marL="259556" indent="-83344" algn="l" defTabSz="127397">
              <a:lnSpc>
                <a:spcPct val="100000"/>
              </a:lnSpc>
              <a:spcAft>
                <a:spcPts val="450"/>
              </a:spcAf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3pPr>
            <a:lvl4pPr marL="426244" indent="-83344" algn="l" defTabSz="-82154">
              <a:lnSpc>
                <a:spcPct val="100000"/>
              </a:lnSpc>
              <a:spcAft>
                <a:spcPts val="450"/>
              </a:spcAft>
              <a:tabLst>
                <a:tab pos="517922" algn="l"/>
              </a:tabLs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4pPr>
            <a:lvl5pPr marL="517922" indent="-7144" algn="l" defTabSz="-7144">
              <a:defRPr sz="825">
                <a:solidFill>
                  <a:srgbClr val="578196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8CB365-42BD-7141-AE9F-345153F20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sz="195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01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94620"/>
            <a:ext cx="8229600" cy="3528551"/>
          </a:xfrm>
        </p:spPr>
        <p:txBody>
          <a:bodyPr>
            <a:noAutofit/>
          </a:bodyPr>
          <a:lstStyle>
            <a:lvl1pPr marL="128588" marR="0" indent="-128588" algn="l" defTabSz="3429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 lang="en-US" sz="1050" b="0" i="0" baseline="0" smtClean="0">
                <a:solidFill>
                  <a:srgbClr val="7C878E"/>
                </a:solidFill>
                <a:effectLst/>
                <a:latin typeface="Arial"/>
                <a:cs typeface="Arial"/>
              </a:defRPr>
            </a:lvl1pPr>
            <a:lvl2pPr marL="0" indent="0" algn="l">
              <a:spcAft>
                <a:spcPts val="450"/>
              </a:spcAft>
              <a:buNone/>
              <a:defRPr sz="1050">
                <a:solidFill>
                  <a:srgbClr val="578196"/>
                </a:solidFill>
              </a:defRPr>
            </a:lvl2pPr>
            <a:lvl3pPr marL="259556" indent="-83344" algn="l" defTabSz="127397">
              <a:lnSpc>
                <a:spcPct val="100000"/>
              </a:lnSpc>
              <a:spcAft>
                <a:spcPts val="450"/>
              </a:spcAf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3pPr>
            <a:lvl4pPr marL="426244" indent="-83344" algn="l" defTabSz="-82154">
              <a:lnSpc>
                <a:spcPct val="100000"/>
              </a:lnSpc>
              <a:spcAft>
                <a:spcPts val="450"/>
              </a:spcAft>
              <a:tabLst>
                <a:tab pos="517922" algn="l"/>
              </a:tabLs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4pPr>
            <a:lvl5pPr marL="517922" indent="-7144" algn="l" defTabSz="-7144">
              <a:defRPr sz="825">
                <a:solidFill>
                  <a:srgbClr val="578196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8CB365-42BD-7141-AE9F-345153F20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sz="195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1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734D3-B174-7B4B-A9B6-13CEBC67F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94620"/>
            <a:ext cx="8229600" cy="3528551"/>
          </a:xfrm>
        </p:spPr>
        <p:txBody>
          <a:bodyPr>
            <a:noAutofit/>
          </a:bodyPr>
          <a:lstStyle>
            <a:lvl1pPr marL="128588" marR="0" indent="-128588" algn="l" defTabSz="3429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 lang="en-US" sz="1050" b="0" i="0" baseline="0" smtClean="0">
                <a:solidFill>
                  <a:srgbClr val="7C878E"/>
                </a:solidFill>
                <a:effectLst/>
                <a:latin typeface="Arial"/>
                <a:cs typeface="Arial"/>
              </a:defRPr>
            </a:lvl1pPr>
            <a:lvl2pPr marL="0" indent="0" algn="l">
              <a:spcAft>
                <a:spcPts val="450"/>
              </a:spcAft>
              <a:buNone/>
              <a:defRPr sz="1050">
                <a:solidFill>
                  <a:srgbClr val="578196"/>
                </a:solidFill>
              </a:defRPr>
            </a:lvl2pPr>
            <a:lvl3pPr marL="259556" indent="-83344" algn="l" defTabSz="127397">
              <a:lnSpc>
                <a:spcPct val="100000"/>
              </a:lnSpc>
              <a:spcAft>
                <a:spcPts val="450"/>
              </a:spcAf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3pPr>
            <a:lvl4pPr marL="426244" indent="-83344" algn="l" defTabSz="-82154">
              <a:lnSpc>
                <a:spcPct val="100000"/>
              </a:lnSpc>
              <a:spcAft>
                <a:spcPts val="450"/>
              </a:spcAft>
              <a:tabLst>
                <a:tab pos="517922" algn="l"/>
              </a:tabLs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4pPr>
            <a:lvl5pPr marL="517922" indent="-7144" algn="l" defTabSz="-7144">
              <a:defRPr sz="825">
                <a:solidFill>
                  <a:srgbClr val="578196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8CB365-42BD-7141-AE9F-345153F20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sz="195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96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94620"/>
            <a:ext cx="8229600" cy="3528551"/>
          </a:xfrm>
        </p:spPr>
        <p:txBody>
          <a:bodyPr>
            <a:noAutofit/>
          </a:bodyPr>
          <a:lstStyle>
            <a:lvl1pPr marL="128588" marR="0" indent="-128588" algn="l" defTabSz="3429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 lang="en-US" sz="1050" b="0" i="0" baseline="0" smtClean="0">
                <a:solidFill>
                  <a:srgbClr val="7C878E"/>
                </a:solidFill>
                <a:effectLst/>
                <a:latin typeface="Arial"/>
                <a:cs typeface="Arial"/>
              </a:defRPr>
            </a:lvl1pPr>
            <a:lvl2pPr marL="0" indent="0" algn="l">
              <a:spcAft>
                <a:spcPts val="450"/>
              </a:spcAft>
              <a:buNone/>
              <a:defRPr sz="1050">
                <a:solidFill>
                  <a:srgbClr val="578196"/>
                </a:solidFill>
              </a:defRPr>
            </a:lvl2pPr>
            <a:lvl3pPr marL="259556" indent="-83344" algn="l" defTabSz="127397">
              <a:lnSpc>
                <a:spcPct val="100000"/>
              </a:lnSpc>
              <a:spcAft>
                <a:spcPts val="450"/>
              </a:spcAf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3pPr>
            <a:lvl4pPr marL="426244" indent="-83344" algn="l" defTabSz="-82154">
              <a:lnSpc>
                <a:spcPct val="100000"/>
              </a:lnSpc>
              <a:spcAft>
                <a:spcPts val="450"/>
              </a:spcAft>
              <a:tabLst>
                <a:tab pos="517922" algn="l"/>
              </a:tabLst>
              <a:defRPr sz="1050" b="0" i="0">
                <a:solidFill>
                  <a:srgbClr val="7C878E"/>
                </a:solidFill>
                <a:latin typeface="+mn-lt"/>
                <a:cs typeface="Arial"/>
              </a:defRPr>
            </a:lvl4pPr>
            <a:lvl5pPr marL="517922" indent="-7144" algn="l" defTabSz="-7144">
              <a:defRPr sz="825">
                <a:solidFill>
                  <a:srgbClr val="578196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8CB365-42BD-7141-AE9F-345153F20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sz="195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30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06" y="838201"/>
            <a:ext cx="8697182" cy="41508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alpha val="55000"/>
                </a:schemeClr>
              </a:gs>
              <a:gs pos="100000">
                <a:srgbClr val="EFDDC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06" y="180012"/>
            <a:ext cx="8697182" cy="56581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46071"/>
            <a:ext cx="7955000" cy="445507"/>
          </a:xfrm>
        </p:spPr>
        <p:txBody>
          <a:bodyPr anchor="ctr"/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98474" y="1009650"/>
            <a:ext cx="7812088" cy="3667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4597581"/>
            <a:ext cx="8661400" cy="545919"/>
          </a:xfrm>
        </p:spPr>
        <p:txBody>
          <a:bodyPr vert="horz" wrap="square" lIns="457200" tIns="0" rIns="0" bIns="365760" rtlCol="0" anchor="b" anchorCtr="0">
            <a:spAutoFit/>
          </a:bodyPr>
          <a:lstStyle>
            <a:lvl1pPr>
              <a:buNone/>
              <a:def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7160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9AE9B2-B3F1-7545-9628-B1316E415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5" t="5722" r="6694" b="12868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70" y="414324"/>
            <a:ext cx="7771961" cy="510909"/>
          </a:xfrm>
          <a:effectLst/>
        </p:spPr>
        <p:txBody>
          <a:bodyPr wrap="square" lIns="0">
            <a:spAutoFit/>
          </a:bodyPr>
          <a:lstStyle>
            <a:lvl1pPr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69" y="968322"/>
            <a:ext cx="7771961" cy="466281"/>
          </a:xfrm>
        </p:spPr>
        <p:txBody>
          <a:bodyPr wrap="square" lIns="0" rIns="0">
            <a:spAutoFit/>
          </a:bodyPr>
          <a:lstStyle>
            <a:lvl1pPr marL="9525" indent="0">
              <a:buFont typeface="Arial" panose="020B0604020202020204" pitchFamily="34" charset="0"/>
              <a:buNone/>
              <a:defRPr sz="2800" b="0"/>
            </a:lvl1pPr>
            <a:lvl2pPr marL="9525" indent="0">
              <a:buClr>
                <a:schemeClr val="accent3"/>
              </a:buClr>
              <a:buSzPct val="115000"/>
              <a:buFont typeface="Lucida Grande"/>
              <a:buNone/>
              <a:tabLst/>
              <a:defRPr/>
            </a:lvl2pPr>
            <a:lvl3pPr marL="9525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3pPr>
            <a:lvl4pPr marL="9525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4pPr>
            <a:lvl5pPr marL="9525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E21FFE-2365-2742-8B58-9AC7FC18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3814" y="552597"/>
            <a:ext cx="1136945" cy="1339998"/>
          </a:xfr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10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42623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830981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spcBef>
                <a:spcPts val="300"/>
              </a:spcBef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 rIns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17978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 descr="CMEO topBar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94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V="1">
            <a:off x="0" y="666834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144000" cy="17978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CMEO topBar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9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4" y="147446"/>
            <a:ext cx="8547101" cy="458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8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0" y="666834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1" y="4892663"/>
            <a:ext cx="81915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spcBef>
                <a:spcPts val="300"/>
              </a:spcBef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95275" y="904876"/>
            <a:ext cx="8547100" cy="327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1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/>
          <a:lstStyle>
            <a:lvl1pPr>
              <a:defRPr baseline="0">
                <a:solidFill>
                  <a:srgbClr val="77CFF5"/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822007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spcBef>
                <a:spcPts val="300"/>
              </a:spcBef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91440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D3388-E5DC-0B4D-B871-495EA714B8C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2112"/>
            <a:ext cx="8001000" cy="360555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B96B-DB9B-F34B-B656-46C723A1CE6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8185638" y="4736848"/>
            <a:ext cx="852854" cy="3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50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8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61" r:id="rId20"/>
    <p:sldLayoutId id="2147483762" r:id="rId21"/>
    <p:sldLayoutId id="2147483763" r:id="rId22"/>
    <p:sldLayoutId id="214748376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video" Target="file:///C:/Documents%20and%20Settings/ereiman/Desktop/Beijing%20with%20PIB/PIB%20Brain%20On%20Fire.mp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7.xml"/><Relationship Id="rId9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outfitters.com/TST437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outfitters.com/TST437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8" y="2015092"/>
            <a:ext cx="8029731" cy="1661993"/>
          </a:xfrm>
        </p:spPr>
        <p:txBody>
          <a:bodyPr/>
          <a:lstStyle/>
          <a:p>
            <a:r>
              <a:rPr lang="en-US" dirty="0"/>
              <a:t>Looking Ahead: Integrating Emerging Therapies and Tools in Early-Stage Alzheimer’s Disease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1" y="3811201"/>
            <a:ext cx="7581565" cy="1154906"/>
          </a:xfrm>
        </p:spPr>
        <p:txBody>
          <a:bodyPr/>
          <a:lstStyle/>
          <a:p>
            <a:r>
              <a:rPr lang="en-US" dirty="0"/>
              <a:t>Supported by educational grants from Biogen MA, Inc. and Eisai Inc.</a:t>
            </a:r>
          </a:p>
        </p:txBody>
      </p:sp>
    </p:spTree>
    <p:extLst>
      <p:ext uri="{BB962C8B-B14F-4D97-AF65-F5344CB8AC3E}">
        <p14:creationId xmlns:p14="http://schemas.microsoft.com/office/powerpoint/2010/main" val="20086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7085592" cy="1154906"/>
          </a:xfrm>
        </p:spPr>
        <p:txBody>
          <a:bodyPr/>
          <a:lstStyle/>
          <a:p>
            <a:r>
              <a:rPr lang="en-US" sz="2800" dirty="0"/>
              <a:t>Integrate multimodal imaging and biomarker strategies into the diagnostic process of AD to inform clinical decision-making.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11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3512"/>
            <a:ext cx="8309810" cy="615553"/>
          </a:xfrm>
        </p:spPr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244407"/>
            <a:ext cx="8309810" cy="1348061"/>
          </a:xfrm>
        </p:spPr>
        <p:txBody>
          <a:bodyPr/>
          <a:lstStyle/>
          <a:p>
            <a:r>
              <a:rPr lang="en-US" dirty="0"/>
              <a:t>Among your patients aged 65 and older, what percentage of your patients do you estimate to have MCI or dementia?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17095" y="2511527"/>
            <a:ext cx="8309810" cy="2231380"/>
          </a:xfrm>
        </p:spPr>
        <p:txBody>
          <a:bodyPr/>
          <a:lstStyle/>
          <a:p>
            <a:r>
              <a:rPr lang="en-US" dirty="0"/>
              <a:t>None</a:t>
            </a:r>
          </a:p>
          <a:p>
            <a:r>
              <a:rPr lang="en-US" dirty="0"/>
              <a:t>1%-10%</a:t>
            </a:r>
          </a:p>
          <a:p>
            <a:r>
              <a:rPr lang="en-US" dirty="0"/>
              <a:t>11%-25%</a:t>
            </a:r>
          </a:p>
          <a:p>
            <a:r>
              <a:rPr lang="en-US" dirty="0"/>
              <a:t>26%-50%</a:t>
            </a:r>
          </a:p>
          <a:p>
            <a:r>
              <a:rPr lang="en-US" dirty="0"/>
              <a:t>51%-100%</a:t>
            </a:r>
          </a:p>
        </p:txBody>
      </p:sp>
    </p:spTree>
    <p:extLst>
      <p:ext uri="{BB962C8B-B14F-4D97-AF65-F5344CB8AC3E}">
        <p14:creationId xmlns:p14="http://schemas.microsoft.com/office/powerpoint/2010/main" val="18529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DC85-2E08-E94B-8E69-9C1A67B4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111818"/>
            <a:ext cx="8503621" cy="824841"/>
          </a:xfrm>
        </p:spPr>
        <p:txBody>
          <a:bodyPr/>
          <a:lstStyle/>
          <a:p>
            <a:r>
              <a:rPr lang="en-US" sz="2800" dirty="0"/>
              <a:t>Among your patients 65 and older, what % do you estimate to have MCI or dementia?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AC5089-5CDF-DE4F-ADA1-3A5788E4B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11902"/>
              </p:ext>
            </p:extLst>
          </p:nvPr>
        </p:nvGraphicFramePr>
        <p:xfrm>
          <a:off x="417513" y="1141413"/>
          <a:ext cx="8308975" cy="350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F3D2C-BD15-0947-BBD2-DDD68F632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Responses recorded on October 8, 2020.</a:t>
            </a:r>
          </a:p>
        </p:txBody>
      </p:sp>
    </p:spTree>
    <p:extLst>
      <p:ext uri="{BB962C8B-B14F-4D97-AF65-F5344CB8AC3E}">
        <p14:creationId xmlns:p14="http://schemas.microsoft.com/office/powerpoint/2010/main" val="20165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3B282A-80AC-BA4B-B12D-BEC0FAE7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0" y="-71309"/>
            <a:ext cx="8951052" cy="1191095"/>
          </a:xfrm>
        </p:spPr>
        <p:txBody>
          <a:bodyPr/>
          <a:lstStyle/>
          <a:p>
            <a:r>
              <a:rPr lang="en-US" altLang="en-US" sz="2800" dirty="0"/>
              <a:t>Diagnosis in Clinical Practice Reflects </a:t>
            </a:r>
            <a:br>
              <a:rPr lang="en-US" altLang="en-US" sz="2800" dirty="0"/>
            </a:br>
            <a:r>
              <a:rPr lang="en-US" altLang="en-US" sz="2800" dirty="0"/>
              <a:t>Under-Diagnosis, Misdiagnosis, and Late Diagnosis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480B4-7D9F-2540-831D-DD178B101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43984"/>
            <a:ext cx="9144000" cy="381643"/>
          </a:xfrm>
        </p:spPr>
        <p:txBody>
          <a:bodyPr/>
          <a:lstStyle/>
          <a:p>
            <a:pPr marL="6350" indent="-6350"/>
            <a:r>
              <a:rPr lang="en-US" dirty="0"/>
              <a:t>Alzheimer’s Association. </a:t>
            </a:r>
            <a:r>
              <a:rPr lang="en-US" i="1" dirty="0"/>
              <a:t>Alzheimer’s Dement. </a:t>
            </a:r>
            <a:r>
              <a:rPr lang="en-US" dirty="0"/>
              <a:t>2020;16(3):391-460. </a:t>
            </a:r>
            <a:r>
              <a:rPr lang="en-US" altLang="en-US" dirty="0"/>
              <a:t>The Gerontological Society of America (GSA). 2017. https://www.geron.org/images/gsa/kaer/gsa-kaer-toolkit.pdf.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937AF3-4F71-9C42-9610-2D22B99E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6" y="1142178"/>
            <a:ext cx="8458199" cy="3670236"/>
          </a:xfrm>
        </p:spPr>
        <p:txBody>
          <a:bodyPr/>
          <a:lstStyle/>
          <a:p>
            <a:r>
              <a:rPr lang="en-US" sz="2600" dirty="0"/>
              <a:t>Only 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50% of individuals with AD are diagnosed</a:t>
            </a:r>
          </a:p>
          <a:p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Diagnosis made several years into symptoms</a:t>
            </a:r>
          </a:p>
          <a:p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Misdiagnosis in 25%-50%</a:t>
            </a:r>
          </a:p>
          <a:p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challenges to diagnosis 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Difficulty differentiating from normal aging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Comorbidities offer an “alternative diagnosis”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Fear, ageism, lack of awareness by patient/family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Lack of physician skill and resources</a:t>
            </a:r>
          </a:p>
          <a:p>
            <a:pPr lvl="1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Lack of a simple test!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76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C4DD4-517E-3B40-860C-C9C435AA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Early AD?</a:t>
            </a:r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6D74E59-1D9E-DD4F-B341-A5CA37269508}"/>
              </a:ext>
            </a:extLst>
          </p:cNvPr>
          <p:cNvSpPr/>
          <p:nvPr/>
        </p:nvSpPr>
        <p:spPr>
          <a:xfrm rot="16200000">
            <a:off x="3352845" y="846753"/>
            <a:ext cx="345560" cy="3223967"/>
          </a:xfrm>
          <a:prstGeom prst="rightBrace">
            <a:avLst>
              <a:gd name="adj1" fmla="val 4876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58587-7C91-E14C-9566-1E48CF5EB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84913"/>
            <a:ext cx="9144000" cy="458587"/>
          </a:xfrm>
        </p:spPr>
        <p:txBody>
          <a:bodyPr/>
          <a:lstStyle/>
          <a:p>
            <a:r>
              <a:rPr lang="en-US" dirty="0"/>
              <a:t>MCI = mild cognitive impairment</a:t>
            </a:r>
          </a:p>
          <a:p>
            <a:r>
              <a:rPr lang="en-US" dirty="0"/>
              <a:t>Alzheimer’s Association. </a:t>
            </a:r>
            <a:r>
              <a:rPr lang="en-US" i="1" dirty="0"/>
              <a:t>Alzheimer’s Dement. </a:t>
            </a:r>
            <a:r>
              <a:rPr lang="en-US" dirty="0"/>
              <a:t>2020;16(3):391-460.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9F0021-FD40-8D46-B1F1-6B8CE42AA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67710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Early symptomatic phases of AD: MCI due to AD </a:t>
            </a:r>
            <a:r>
              <a:rPr lang="en-US" sz="2000" i="1" dirty="0"/>
              <a:t>and</a:t>
            </a:r>
            <a:r>
              <a:rPr lang="en-US" sz="2000" dirty="0"/>
              <a:t> mild AD dementia</a:t>
            </a:r>
          </a:p>
          <a:p>
            <a:pPr marL="9525" lvl="1" indent="0" algn="ctr">
              <a:lnSpc>
                <a:spcPct val="100000"/>
              </a:lnSpc>
              <a:buNone/>
            </a:pPr>
            <a:r>
              <a:rPr lang="en-US" sz="1800" i="1" dirty="0"/>
              <a:t>Not to be confused with “early-onset AD”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3493DF4-B401-134D-968B-8CFC8AEC5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65354"/>
              </p:ext>
            </p:extLst>
          </p:nvPr>
        </p:nvGraphicFramePr>
        <p:xfrm>
          <a:off x="91519" y="2007801"/>
          <a:ext cx="8928099" cy="198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B4221E-88FD-9140-A603-6AF3ED175DD7}"/>
              </a:ext>
            </a:extLst>
          </p:cNvPr>
          <p:cNvSpPr txBox="1"/>
          <p:nvPr/>
        </p:nvSpPr>
        <p:spPr>
          <a:xfrm>
            <a:off x="2993452" y="190776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Early 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79075-0D44-9A43-9318-0FC56A31B316}"/>
              </a:ext>
            </a:extLst>
          </p:cNvPr>
          <p:cNvSpPr txBox="1"/>
          <p:nvPr/>
        </p:nvSpPr>
        <p:spPr>
          <a:xfrm>
            <a:off x="90341" y="3667160"/>
            <a:ext cx="178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C6B72"/>
                </a:solidFill>
              </a:rPr>
              <a:t>No symptoms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B0769-CCB3-B149-8340-2B6FA481B313}"/>
              </a:ext>
            </a:extLst>
          </p:cNvPr>
          <p:cNvSpPr txBox="1"/>
          <p:nvPr/>
        </p:nvSpPr>
        <p:spPr>
          <a:xfrm>
            <a:off x="1703895" y="3672207"/>
            <a:ext cx="2047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Very mild symptoms that do not interfere with everyday activities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65840B-3419-EB44-93E7-32DA3F77B460}"/>
              </a:ext>
            </a:extLst>
          </p:cNvPr>
          <p:cNvSpPr txBox="1"/>
          <p:nvPr/>
        </p:nvSpPr>
        <p:spPr>
          <a:xfrm>
            <a:off x="3595637" y="3666324"/>
            <a:ext cx="1750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Symptoms interfere with some everyday activities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F848F-656E-1442-8945-B6658B42E4B5}"/>
              </a:ext>
            </a:extLst>
          </p:cNvPr>
          <p:cNvSpPr txBox="1"/>
          <p:nvPr/>
        </p:nvSpPr>
        <p:spPr>
          <a:xfrm>
            <a:off x="5302280" y="3681634"/>
            <a:ext cx="1750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Symptoms interfere with many everyday activities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60BF24-A836-974E-9160-438BEEBC28A7}"/>
              </a:ext>
            </a:extLst>
          </p:cNvPr>
          <p:cNvSpPr txBox="1"/>
          <p:nvPr/>
        </p:nvSpPr>
        <p:spPr>
          <a:xfrm>
            <a:off x="7038286" y="3681634"/>
            <a:ext cx="1750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B273E"/>
                </a:solidFill>
              </a:rPr>
              <a:t>Symptoms interfere with most everyday activities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F4F787-22DC-7C46-9E2F-7B31FE71C4B8}"/>
              </a:ext>
            </a:extLst>
          </p:cNvPr>
          <p:cNvCxnSpPr/>
          <p:nvPr/>
        </p:nvCxnSpPr>
        <p:spPr>
          <a:xfrm>
            <a:off x="91519" y="3572054"/>
            <a:ext cx="87979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A95CA0-59EC-0C4B-8365-4FDABB416BF3}"/>
              </a:ext>
            </a:extLst>
          </p:cNvPr>
          <p:cNvCxnSpPr>
            <a:cxnSpLocks/>
          </p:cNvCxnSpPr>
          <p:nvPr/>
        </p:nvCxnSpPr>
        <p:spPr>
          <a:xfrm>
            <a:off x="991387" y="3569706"/>
            <a:ext cx="0" cy="14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DC6BB6-6630-CB49-A260-B01571B1B8BE}"/>
              </a:ext>
            </a:extLst>
          </p:cNvPr>
          <p:cNvCxnSpPr>
            <a:cxnSpLocks/>
          </p:cNvCxnSpPr>
          <p:nvPr/>
        </p:nvCxnSpPr>
        <p:spPr>
          <a:xfrm>
            <a:off x="2755769" y="3561849"/>
            <a:ext cx="0" cy="14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27962A-7C57-A74C-B074-CA92EB1868EB}"/>
              </a:ext>
            </a:extLst>
          </p:cNvPr>
          <p:cNvCxnSpPr>
            <a:cxnSpLocks/>
          </p:cNvCxnSpPr>
          <p:nvPr/>
        </p:nvCxnSpPr>
        <p:spPr>
          <a:xfrm>
            <a:off x="4490305" y="3561849"/>
            <a:ext cx="0" cy="14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7C920C-9661-844A-AD65-698E881A1000}"/>
              </a:ext>
            </a:extLst>
          </p:cNvPr>
          <p:cNvCxnSpPr>
            <a:cxnSpLocks/>
          </p:cNvCxnSpPr>
          <p:nvPr/>
        </p:nvCxnSpPr>
        <p:spPr>
          <a:xfrm>
            <a:off x="6169848" y="3572846"/>
            <a:ext cx="0" cy="14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46BCF9-78A8-C444-B8F1-8405C3A90126}"/>
              </a:ext>
            </a:extLst>
          </p:cNvPr>
          <p:cNvCxnSpPr>
            <a:cxnSpLocks/>
          </p:cNvCxnSpPr>
          <p:nvPr/>
        </p:nvCxnSpPr>
        <p:spPr>
          <a:xfrm>
            <a:off x="7905951" y="3574416"/>
            <a:ext cx="0" cy="144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29467-1F02-0B45-936A-56B68330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Age-Related Cognitive Decline vs. AD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794E474-7DDB-984A-A683-473477EBB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912838"/>
              </p:ext>
            </p:extLst>
          </p:nvPr>
        </p:nvGraphicFramePr>
        <p:xfrm>
          <a:off x="298189" y="1087590"/>
          <a:ext cx="8500578" cy="3559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Signs of AD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Typical Age-Related Changes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Poor judgment and decision-making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Making a bad decision occasionally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Inability to manage a budget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Missing a monthly payment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Losing track of the date or the season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Forgetting which day it is and remembering later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Difficulty having a conversation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Sometimes forgetting which word to use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Misplacing things and being unable to retrace steps to find them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Losing things from time to time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40639E-D628-DA4E-AE3B-C096CE5DB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Alzheimer’s Association. </a:t>
            </a:r>
            <a:r>
              <a:rPr lang="en-US" i="1" dirty="0"/>
              <a:t>Alzheimer’s Dement. </a:t>
            </a:r>
            <a:r>
              <a:rPr lang="en-US" dirty="0"/>
              <a:t>2020;16(3):391-460.</a:t>
            </a:r>
          </a:p>
        </p:txBody>
      </p:sp>
    </p:spTree>
    <p:extLst>
      <p:ext uri="{BB962C8B-B14F-4D97-AF65-F5344CB8AC3E}">
        <p14:creationId xmlns:p14="http://schemas.microsoft.com/office/powerpoint/2010/main" val="23927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C61E830-8BB6-D046-9F78-5F960E61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83" y="258763"/>
            <a:ext cx="8555038" cy="563562"/>
          </a:xfrm>
        </p:spPr>
        <p:txBody>
          <a:bodyPr/>
          <a:lstStyle/>
          <a:p>
            <a:r>
              <a:rPr lang="en-US" dirty="0"/>
              <a:t>Early Diagnosis and Intervention May Help Reduce the Burden of 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555A6B1-88C0-7A48-9A22-5EF49D20C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083" y="1155700"/>
            <a:ext cx="3619837" cy="28257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Early detection facilitates:</a:t>
            </a:r>
          </a:p>
          <a:p>
            <a:pPr marL="400050" lvl="1" indent="-225425"/>
            <a:r>
              <a:rPr lang="en-US" sz="1800" dirty="0"/>
              <a:t>Patient autonomy in care decisions</a:t>
            </a:r>
          </a:p>
          <a:p>
            <a:pPr marL="400050" lvl="1" indent="-225425"/>
            <a:r>
              <a:rPr lang="en-US" sz="1800" dirty="0"/>
              <a:t>Benefits for care partners: education, support, planning </a:t>
            </a:r>
          </a:p>
          <a:p>
            <a:pPr marL="400050" lvl="1" indent="-225425"/>
            <a:r>
              <a:rPr lang="en-US" sz="1800" dirty="0"/>
              <a:t>Early intervention, including medications that reduce symptoms</a:t>
            </a:r>
          </a:p>
          <a:p>
            <a:pPr marL="400050" lvl="1" indent="-225425"/>
            <a:r>
              <a:rPr lang="en-US" sz="1800" dirty="0"/>
              <a:t>More appropriate overall medical care and better health outcomes for people with dementia </a:t>
            </a:r>
          </a:p>
          <a:p>
            <a:pPr marL="400050" lvl="1" indent="-225425"/>
            <a:r>
              <a:rPr lang="en-US" sz="1800" dirty="0"/>
              <a:t>Delayed institutionalization and reduced healthcare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4D887-B7FD-9041-A4EA-498EBB6D19BB}"/>
              </a:ext>
            </a:extLst>
          </p:cNvPr>
          <p:cNvSpPr/>
          <p:nvPr/>
        </p:nvSpPr>
        <p:spPr>
          <a:xfrm>
            <a:off x="4257031" y="1050873"/>
            <a:ext cx="461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 treatment introduced in 2025 that delays AD onset by 5 years would substantially reduce the burden of AD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D505B-3B2D-B740-891C-BAB6F0D59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31052"/>
            <a:ext cx="8220075" cy="512448"/>
          </a:xfrm>
        </p:spPr>
        <p:txBody>
          <a:bodyPr/>
          <a:lstStyle/>
          <a:p>
            <a:pPr marL="7938" indent="-7938"/>
            <a:r>
              <a:rPr lang="en-US" dirty="0"/>
              <a:t>Alzheimer’s Association. </a:t>
            </a:r>
            <a:r>
              <a:rPr lang="en-US" i="1" dirty="0"/>
              <a:t>Alzheimer’s Dement</a:t>
            </a:r>
            <a:r>
              <a:rPr lang="en-US" dirty="0"/>
              <a:t>. 2020;16(3):391-460. Alzheimer’s Association. 2015. https://www.alz.org/media/Documents/changing-the-trajectory-r.pdf. Alzheimer’s Association. 2018. https://www.alz.org/aaic/downloads2018/Sun-clinical-practice-guidelines.pdf. Judge D, et al. </a:t>
            </a:r>
            <a:r>
              <a:rPr lang="en-US" i="1" dirty="0"/>
              <a:t>Int J Alzheimer’s Dis</a:t>
            </a:r>
            <a:r>
              <a:rPr lang="en-US" dirty="0"/>
              <a:t>. 2019;2019:4942562.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3C2A240-928D-684B-A925-F7AE4367F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490941"/>
              </p:ext>
            </p:extLst>
          </p:nvPr>
        </p:nvGraphicFramePr>
        <p:xfrm>
          <a:off x="4306824" y="1570546"/>
          <a:ext cx="4444960" cy="291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1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BD09-3294-B547-A63D-4878462F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-35681"/>
            <a:ext cx="8547101" cy="824841"/>
          </a:xfrm>
        </p:spPr>
        <p:txBody>
          <a:bodyPr/>
          <a:lstStyle/>
          <a:p>
            <a:r>
              <a:rPr lang="en-US" dirty="0"/>
              <a:t>What Clinicians Assess to Identify AD and </a:t>
            </a:r>
            <a:br>
              <a:rPr lang="en-US" dirty="0"/>
            </a:br>
            <a:r>
              <a:rPr lang="en-US" dirty="0"/>
              <a:t>Follow Its Progression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29225-062E-DF4C-AFC1-0473835C07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597F65-7988-114D-B4C8-13E2AF29232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26802611"/>
              </p:ext>
            </p:extLst>
          </p:nvPr>
        </p:nvGraphicFramePr>
        <p:xfrm>
          <a:off x="295275" y="951173"/>
          <a:ext cx="8547100" cy="39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8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0814DF-2970-524A-9AA2-91C77F44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-26254"/>
            <a:ext cx="8547101" cy="824841"/>
          </a:xfrm>
        </p:spPr>
        <p:txBody>
          <a:bodyPr/>
          <a:lstStyle/>
          <a:p>
            <a:r>
              <a:rPr lang="en-US" dirty="0"/>
              <a:t>The Clinical Evaluation of Suspected MCI or Dementia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297D05-FBF0-9744-9599-C44F644EA090}"/>
              </a:ext>
            </a:extLst>
          </p:cNvPr>
          <p:cNvGrpSpPr/>
          <p:nvPr/>
        </p:nvGrpSpPr>
        <p:grpSpPr>
          <a:xfrm>
            <a:off x="284952" y="859782"/>
            <a:ext cx="8574096" cy="3423935"/>
            <a:chOff x="429335" y="756311"/>
            <a:chExt cx="8574096" cy="342393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BC9697C-F893-434D-AEC5-974C57FCE0B0}"/>
                </a:ext>
              </a:extLst>
            </p:cNvPr>
            <p:cNvSpPr/>
            <p:nvPr/>
          </p:nvSpPr>
          <p:spPr>
            <a:xfrm>
              <a:off x="429335" y="756311"/>
              <a:ext cx="4133088" cy="3423935"/>
            </a:xfrm>
            <a:prstGeom prst="roundRect">
              <a:avLst>
                <a:gd name="adj" fmla="val 8215"/>
              </a:avLst>
            </a:prstGeom>
            <a:solidFill>
              <a:schemeClr val="accent6">
                <a:lumMod val="5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85000"/>
                </a:lnSpc>
              </a:pPr>
              <a:r>
                <a:rPr lang="en-US" sz="1500" b="1" u="sng" dirty="0"/>
                <a:t>Routine</a:t>
              </a:r>
            </a:p>
            <a:p>
              <a:pPr marL="177800" indent="-177800">
                <a:lnSpc>
                  <a:spcPct val="85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500" dirty="0"/>
                <a:t>History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Evolution of illness: cognition, function, behavior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Social, developmental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Medical/surgical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Medications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Allergies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Habits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Family illnesses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Mental Status Exam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Neurological Exam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Office neuropsychological testing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MoCA, fluency, clock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Labs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CT/MRI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9E5683F-D0A4-E34B-8280-B83D7C045616}"/>
                </a:ext>
              </a:extLst>
            </p:cNvPr>
            <p:cNvSpPr/>
            <p:nvPr/>
          </p:nvSpPr>
          <p:spPr>
            <a:xfrm>
              <a:off x="4873375" y="756311"/>
              <a:ext cx="4130056" cy="3423935"/>
            </a:xfrm>
            <a:prstGeom prst="roundRect">
              <a:avLst>
                <a:gd name="adj" fmla="val 8215"/>
              </a:avLst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85000"/>
                </a:lnSpc>
              </a:pPr>
              <a:r>
                <a:rPr lang="en-US" sz="1500" b="1" u="sng" dirty="0"/>
                <a:t>As lndicated in Certain Clinical Scenarios</a:t>
              </a:r>
            </a:p>
            <a:p>
              <a:pPr marL="177800" indent="-177800">
                <a:lnSpc>
                  <a:spcPct val="85000"/>
                </a:lnSpc>
                <a:spcBef>
                  <a:spcPts val="200"/>
                </a:spcBef>
                <a:buFont typeface="Arial" panose="020B0604020202020204" pitchFamily="34" charset="0"/>
                <a:buChar char="•"/>
              </a:pPr>
              <a:r>
                <a:rPr lang="en-US" sz="1500" i="1" dirty="0"/>
                <a:t>Syphilis</a:t>
              </a:r>
              <a:r>
                <a:rPr lang="en-US" sz="1500" dirty="0"/>
                <a:t> serology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Sedimentation rate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Chest X-ray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Electrocardiogram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Urinalysis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Drug levels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HIV testing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Lyme serology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EEG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PET/SPECT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FDG (glucose)</a:t>
              </a:r>
            </a:p>
            <a:p>
              <a:pPr marL="515938" lvl="1" indent="-225425">
                <a:lnSpc>
                  <a:spcPct val="85000"/>
                </a:lnSpc>
                <a:buFontTx/>
                <a:buChar char="-"/>
              </a:pPr>
              <a:r>
                <a:rPr lang="en-US" sz="1500" dirty="0"/>
                <a:t>Amyloid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APOE genotyping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CSF (Aβ42/tau: done rarely)</a:t>
              </a:r>
            </a:p>
            <a:p>
              <a:pPr marL="177800" indent="-1778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Biopsy, autopsy, research biomarkers </a:t>
              </a: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557CB1-2E23-2445-912A-8017DECD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461775"/>
            <a:ext cx="8191501" cy="681725"/>
          </a:xfrm>
        </p:spPr>
        <p:txBody>
          <a:bodyPr/>
          <a:lstStyle/>
          <a:p>
            <a:pPr marL="7938" indent="-7938"/>
            <a:r>
              <a:rPr lang="en-US" dirty="0"/>
              <a:t>APOE = apolipoprotein E; CSF = cerebrospinal fluid; CT = computed tomography; EEG = electroencephalogram; FDG = fluorodeoxyglucose; HIV = human immunodeficiency virus; MoCA = Montreal Cognitive Assessment; MRI = magnetic resonance imaging; PET = positron emission tomography; SPECT = single photon emission CT </a:t>
            </a:r>
          </a:p>
          <a:p>
            <a:r>
              <a:rPr lang="en-US" dirty="0"/>
              <a:t>Langa KM, Levine DA. </a:t>
            </a:r>
            <a:r>
              <a:rPr lang="en-US" i="1" dirty="0"/>
              <a:t>JAMA</a:t>
            </a:r>
            <a:r>
              <a:rPr lang="en-US" dirty="0"/>
              <a:t>. 2014;312(23):2551-2561. </a:t>
            </a:r>
          </a:p>
        </p:txBody>
      </p:sp>
    </p:spTree>
    <p:extLst>
      <p:ext uri="{BB962C8B-B14F-4D97-AF65-F5344CB8AC3E}">
        <p14:creationId xmlns:p14="http://schemas.microsoft.com/office/powerpoint/2010/main" val="1819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9DEB-D27D-3D43-ACC6-85C38ECA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40041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 dirty="0"/>
              <a:t>No standard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Practitioner preference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Should include: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Attention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Orientation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Short- and long-term memory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Language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Visuospatial abilities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Executive functioning</a:t>
            </a:r>
          </a:p>
          <a:p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>
              <a:defRPr/>
            </a:pPr>
            <a:fld id="{F04B072E-F9C6-480C-BCA4-29E9781E0FC1}" type="slidenum">
              <a:rPr lang="es-ES" smtClean="0"/>
              <a:pPr algn="r" defTabSz="342900">
                <a:defRPr/>
              </a:pPr>
              <a:t>19</a:t>
            </a:fld>
            <a:endParaRPr lang="es-E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B36C46-6CDB-B94A-B94F-7A14BFCB220A}"/>
              </a:ext>
            </a:extLst>
          </p:cNvPr>
          <p:cNvSpPr/>
          <p:nvPr/>
        </p:nvSpPr>
        <p:spPr>
          <a:xfrm>
            <a:off x="5355995" y="1157387"/>
            <a:ext cx="3308809" cy="2658359"/>
          </a:xfrm>
          <a:prstGeom prst="roundRect">
            <a:avLst>
              <a:gd name="adj" fmla="val 8900"/>
            </a:avLst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2018 AAN guidance recommends the use of a brief, validated cognitive assessment instrument to assess for cognitive impairment during the annual wellness visit</a:t>
            </a:r>
            <a:r>
              <a:rPr lang="en-US" sz="20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E4F96-AA0E-1448-8D1A-907D94CB4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92580"/>
            <a:ext cx="8309810" cy="550920"/>
          </a:xfrm>
        </p:spPr>
        <p:txBody>
          <a:bodyPr/>
          <a:lstStyle/>
          <a:p>
            <a:pPr marL="7938" indent="-7938"/>
            <a:r>
              <a:rPr lang="en-US" dirty="0"/>
              <a:t>AAN = American Academy of Neurology</a:t>
            </a:r>
          </a:p>
          <a:p>
            <a:pPr marL="7938" indent="-7938"/>
            <a:r>
              <a:rPr lang="en-US" dirty="0"/>
              <a:t>Cordell CB, et al.  </a:t>
            </a:r>
            <a:r>
              <a:rPr lang="en-US" i="1" dirty="0"/>
              <a:t>Alzheimer’s Dement</a:t>
            </a:r>
            <a:r>
              <a:rPr lang="en-US" dirty="0"/>
              <a:t>. 2013;9(2):141-150. Petersen RC, et al. </a:t>
            </a:r>
            <a:r>
              <a:rPr lang="en-US" i="1" dirty="0"/>
              <a:t>Neurology</a:t>
            </a:r>
            <a:r>
              <a:rPr lang="en-US" dirty="0"/>
              <a:t>. 2018;90(3):126-135. McKhann GM, et al. </a:t>
            </a:r>
            <a:r>
              <a:rPr lang="en-US" i="1" dirty="0"/>
              <a:t>Alzheimer’s Dement. </a:t>
            </a:r>
            <a:r>
              <a:rPr lang="en-US" dirty="0"/>
              <a:t>2011;7(3):263-269.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62A79-5AB7-FA49-A96C-70AEF920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In-Clinic Cognitive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8325" y="448866"/>
            <a:ext cx="8001000" cy="4242197"/>
          </a:xfrm>
        </p:spPr>
        <p:txBody>
          <a:bodyPr/>
          <a:lstStyle/>
          <a:p>
            <a:r>
              <a:rPr lang="en-US" sz="4400" dirty="0"/>
              <a:t>CME Outfitters, LLC, </a:t>
            </a:r>
            <a:br>
              <a:rPr lang="en-US" sz="4400" dirty="0"/>
            </a:br>
            <a:r>
              <a:rPr lang="en-US" sz="4400" dirty="0"/>
              <a:t>is the accredited provider </a:t>
            </a:r>
            <a:br>
              <a:rPr lang="en-US" sz="4400" dirty="0"/>
            </a:br>
            <a:r>
              <a:rPr lang="en-US" sz="4400" dirty="0"/>
              <a:t>for this continuing </a:t>
            </a:r>
            <a:br>
              <a:rPr lang="en-US" sz="4400" dirty="0"/>
            </a:br>
            <a:r>
              <a:rPr lang="en-US" sz="4400" dirty="0"/>
              <a:t>education activity.</a:t>
            </a:r>
          </a:p>
        </p:txBody>
      </p:sp>
    </p:spTree>
    <p:extLst>
      <p:ext uri="{BB962C8B-B14F-4D97-AF65-F5344CB8AC3E}">
        <p14:creationId xmlns:p14="http://schemas.microsoft.com/office/powerpoint/2010/main" val="19721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Common Cognitive Screening Tools</a:t>
            </a:r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28253"/>
              </p:ext>
            </p:extLst>
          </p:nvPr>
        </p:nvGraphicFramePr>
        <p:xfrm>
          <a:off x="580921" y="1193610"/>
          <a:ext cx="7979603" cy="2880408"/>
        </p:xfrm>
        <a:graphic>
          <a:graphicData uri="http://schemas.openxmlformats.org/drawingml/2006/table">
            <a:tbl>
              <a:tblPr/>
              <a:tblGrid>
                <a:gridCol w="189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Tool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Description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6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MMSE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1,2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Screens for cognitive impairment; does not evaluate executive functioning or capture impairments in ADL; scores 20-26 considered mild, 10-19 moderate AD, and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&lt; 10 as severe AD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Clock-Drawing Test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3,4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Patient is asked to draw the face of a clock indicating the time of 2:45; scoring criteria include closed circle, numbers in correct position, all 12 numbers correct, and clock hands in correct positions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Mini-Cog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5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6" charset="-128"/>
                        </a:rPr>
                        <a:t>Combines 3-word recall and clock-drawing task</a:t>
                      </a:r>
                    </a:p>
                  </a:txBody>
                  <a:tcPr marL="68580" marR="68580" marT="68586" marB="68586" anchor="ctr" horzOverflow="overflow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5B1CF-3E82-2543-BD06-F5829EF54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61775"/>
            <a:ext cx="8309810" cy="681725"/>
          </a:xfrm>
        </p:spPr>
        <p:txBody>
          <a:bodyPr/>
          <a:lstStyle/>
          <a:p>
            <a:r>
              <a:rPr lang="en-US" dirty="0">
                <a:solidFill>
                  <a:srgbClr val="5C6B72"/>
                </a:solidFill>
                <a:ea typeface="ＭＳ Ｐゴシック" pitchFamily="-16" charset="-128"/>
                <a:cs typeface="Arial" panose="020B0604020202020204" pitchFamily="34" charset="0"/>
              </a:rPr>
              <a:t>ADL = activities of daily living; MMSE = Mini-Mental State Examination</a:t>
            </a:r>
            <a:endParaRPr lang="en-US" altLang="en-US" dirty="0">
              <a:solidFill>
                <a:srgbClr val="5C6B72"/>
              </a:solidFill>
              <a:cs typeface="Arial" panose="020B0604020202020204" pitchFamily="34" charset="0"/>
            </a:endParaRPr>
          </a:p>
          <a:p>
            <a:pPr marL="9525" indent="-9525"/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1. Folstein MF, et al. </a:t>
            </a:r>
            <a:r>
              <a:rPr lang="en-US" altLang="en-US" i="1" dirty="0">
                <a:solidFill>
                  <a:srgbClr val="5C6B72"/>
                </a:solidFill>
                <a:cs typeface="Arial" panose="020B0604020202020204" pitchFamily="34" charset="0"/>
              </a:rPr>
              <a:t>J Psychiatr Res</a:t>
            </a:r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. 1975;12(3):189-198.; 2. Feldman HH, et al. </a:t>
            </a:r>
            <a:r>
              <a:rPr lang="en-US" altLang="en-US" i="1" dirty="0">
                <a:solidFill>
                  <a:srgbClr val="5C6B72"/>
                </a:solidFill>
                <a:cs typeface="Arial" panose="020B0604020202020204" pitchFamily="34" charset="0"/>
              </a:rPr>
              <a:t>Neurology.</a:t>
            </a:r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 2005;65(suppl 3):S10-S17.; 3. Sunderland T, et al. </a:t>
            </a:r>
            <a:b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5C6B72"/>
                </a:solidFill>
                <a:cs typeface="Arial" panose="020B0604020202020204" pitchFamily="34" charset="0"/>
              </a:rPr>
              <a:t>J Am Geriatr Soc</a:t>
            </a:r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. 1989;37(8):725-729.; 4. Shulman KI. </a:t>
            </a:r>
            <a:r>
              <a:rPr lang="en-US" altLang="en-US" i="1" dirty="0">
                <a:solidFill>
                  <a:srgbClr val="5C6B72"/>
                </a:solidFill>
                <a:cs typeface="Arial" panose="020B0604020202020204" pitchFamily="34" charset="0"/>
              </a:rPr>
              <a:t>Int J Geriatr Psychiatry</a:t>
            </a:r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. 2000;15(6):548-561.;</a:t>
            </a:r>
            <a:r>
              <a:rPr lang="en-US" altLang="en-US" i="1" dirty="0">
                <a:solidFill>
                  <a:srgbClr val="5C6B72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5. Borson S, et al. </a:t>
            </a:r>
            <a:r>
              <a:rPr lang="en-US" altLang="en-US" i="1" dirty="0">
                <a:solidFill>
                  <a:srgbClr val="5C6B72"/>
                </a:solidFill>
                <a:cs typeface="Arial" panose="020B0604020202020204" pitchFamily="34" charset="0"/>
              </a:rPr>
              <a:t>J Am Geriatr Soc</a:t>
            </a:r>
            <a:r>
              <a:rPr lang="en-US" altLang="en-US" dirty="0">
                <a:solidFill>
                  <a:srgbClr val="5C6B72"/>
                </a:solidFill>
                <a:cs typeface="Arial" panose="020B0604020202020204" pitchFamily="34" charset="0"/>
              </a:rPr>
              <a:t>. 2003;51(10):1451-1454.</a:t>
            </a:r>
            <a:endParaRPr lang="en-US" dirty="0">
              <a:solidFill>
                <a:srgbClr val="5C6B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dali_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335678"/>
            <a:ext cx="3122040" cy="234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\\phx01093\hf\ryaari\Case Conference CME\11.case FW\cl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3" y="1404735"/>
            <a:ext cx="170378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\\phx01093\hf\ryaari\Case Conference CME\9.Case PS and MT\PS.Clo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8" y="2611360"/>
            <a:ext cx="258722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7" descr="\\phx01093\hf\ryaari\Case Conference CME\4.Case VM\VM.clock dra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b="12666"/>
          <a:stretch>
            <a:fillRect/>
          </a:stretch>
        </p:blipFill>
        <p:spPr bwMode="auto">
          <a:xfrm>
            <a:off x="2526377" y="1113554"/>
            <a:ext cx="1663303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2"/>
          <a:stretch>
            <a:fillRect/>
          </a:stretch>
        </p:blipFill>
        <p:spPr bwMode="auto">
          <a:xfrm>
            <a:off x="3127047" y="2993029"/>
            <a:ext cx="1914525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F80F64-2465-A040-A874-A1CC5B0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Drawings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48834-D228-8944-B6AE-ECFD0BC45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4822825"/>
            <a:ext cx="457200" cy="228600"/>
          </a:xfrm>
          <a:prstGeom prst="rect">
            <a:avLst/>
          </a:prstGeom>
        </p:spPr>
        <p:txBody>
          <a:bodyPr/>
          <a:lstStyle/>
          <a:p>
            <a:pPr algn="ctr" defTabSz="685800">
              <a:defRPr/>
            </a:pPr>
            <a:fld id="{083DBD10-0A90-42F6-8C8F-471FE5BFFAE3}" type="slidenum">
              <a:rPr lang="en-US" altLang="en-US" sz="1050" b="1">
                <a:solidFill>
                  <a:srgbClr val="FFFFFF"/>
                </a:solidFill>
                <a:latin typeface="Arial" panose="020B0604020202020204" pitchFamily="34" charset="0"/>
              </a:rPr>
              <a:pPr algn="ctr" defTabSz="685800">
                <a:defRPr/>
              </a:pPr>
              <a:t>21</a:t>
            </a:fld>
            <a:endParaRPr lang="en-US" altLang="en-US" sz="105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3512"/>
            <a:ext cx="8309810" cy="615553"/>
          </a:xfrm>
        </p:spPr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244407"/>
            <a:ext cx="8309810" cy="1348061"/>
          </a:xfrm>
        </p:spPr>
        <p:txBody>
          <a:bodyPr/>
          <a:lstStyle/>
          <a:p>
            <a:pPr lvl="0"/>
            <a:r>
              <a:rPr lang="en-US" sz="2400" dirty="0"/>
              <a:t>What percentage of the time do you use a validated cognitive screening tool in patients age ≥ 65 who have (or whose care partners have) concerns about their memory or cognition?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17095" y="2609886"/>
            <a:ext cx="8309810" cy="2022092"/>
          </a:xfrm>
        </p:spPr>
        <p:txBody>
          <a:bodyPr/>
          <a:lstStyle/>
          <a:p>
            <a:pPr lvl="0"/>
            <a:r>
              <a:rPr lang="en-US" sz="2400" dirty="0"/>
              <a:t>0% of the time</a:t>
            </a:r>
          </a:p>
          <a:p>
            <a:pPr lvl="0"/>
            <a:r>
              <a:rPr lang="en-US" sz="2400" dirty="0"/>
              <a:t>1% - 25% of the time </a:t>
            </a:r>
          </a:p>
          <a:p>
            <a:pPr lvl="0"/>
            <a:r>
              <a:rPr lang="en-US" sz="2400" dirty="0"/>
              <a:t>26% - 50% of the time</a:t>
            </a:r>
          </a:p>
          <a:p>
            <a:pPr lvl="0"/>
            <a:r>
              <a:rPr lang="en-US" sz="2400" dirty="0"/>
              <a:t>51% - 75% of the time</a:t>
            </a:r>
          </a:p>
          <a:p>
            <a:pPr lvl="0"/>
            <a:r>
              <a:rPr lang="en-US" sz="2400" dirty="0"/>
              <a:t>76% - 100% of the time</a:t>
            </a:r>
          </a:p>
        </p:txBody>
      </p:sp>
    </p:spTree>
    <p:extLst>
      <p:ext uri="{BB962C8B-B14F-4D97-AF65-F5344CB8AC3E}">
        <p14:creationId xmlns:p14="http://schemas.microsoft.com/office/powerpoint/2010/main" val="32594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DC85-2E08-E94B-8E69-9C1A67B4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85657"/>
            <a:ext cx="8503621" cy="877163"/>
          </a:xfrm>
        </p:spPr>
        <p:txBody>
          <a:bodyPr/>
          <a:lstStyle/>
          <a:p>
            <a:pPr lvl="0"/>
            <a:r>
              <a:rPr lang="en-US" sz="2000" dirty="0"/>
              <a:t>What % of the time do you use a validated cognitive screening tool in patients age ≥ 65 who have (or whose care partners have) concerns about their memory or cognition?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AC5089-5CDF-DE4F-ADA1-3A5788E4B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678755"/>
              </p:ext>
            </p:extLst>
          </p:nvPr>
        </p:nvGraphicFramePr>
        <p:xfrm>
          <a:off x="417513" y="1141413"/>
          <a:ext cx="8308975" cy="350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F3D2C-BD15-0947-BBD2-DDD68F632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Responses recorded on October 8, 2020.</a:t>
            </a:r>
          </a:p>
        </p:txBody>
      </p:sp>
    </p:spTree>
    <p:extLst>
      <p:ext uri="{BB962C8B-B14F-4D97-AF65-F5344CB8AC3E}">
        <p14:creationId xmlns:p14="http://schemas.microsoft.com/office/powerpoint/2010/main" val="26158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2E4D9-65BB-314E-821B-421C23F0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Changes in Dementia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AF0F91-4CDF-7845-B4C6-C0ADB4135E28}"/>
              </a:ext>
            </a:extLst>
          </p:cNvPr>
          <p:cNvSpPr/>
          <p:nvPr/>
        </p:nvSpPr>
        <p:spPr>
          <a:xfrm>
            <a:off x="462780" y="1140644"/>
            <a:ext cx="3867807" cy="3139125"/>
          </a:xfrm>
          <a:prstGeom prst="roundRect">
            <a:avLst>
              <a:gd name="adj" fmla="val 8210"/>
            </a:avLst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/>
              <a:t>Instrumental ADL </a:t>
            </a:r>
            <a:br>
              <a:rPr lang="en-US" b="1" dirty="0"/>
            </a:br>
            <a:r>
              <a:rPr lang="en-US" b="1" dirty="0"/>
              <a:t>Usually Affected in </a:t>
            </a:r>
            <a:br>
              <a:rPr lang="en-US" b="1" dirty="0"/>
            </a:br>
            <a:r>
              <a:rPr lang="en-US" b="1" dirty="0"/>
              <a:t>Early Stages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Handling finances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Taking medications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Housekeeping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Independent travel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Shopping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Preparing meals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Using telephone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D95F2EF-9263-554F-AD46-3EBCB8A90236}"/>
              </a:ext>
            </a:extLst>
          </p:cNvPr>
          <p:cNvSpPr/>
          <p:nvPr/>
        </p:nvSpPr>
        <p:spPr>
          <a:xfrm>
            <a:off x="4725266" y="1140644"/>
            <a:ext cx="3867807" cy="3139125"/>
          </a:xfrm>
          <a:prstGeom prst="roundRect">
            <a:avLst>
              <a:gd name="adj" fmla="val 7584"/>
            </a:avLst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/>
              <a:t>Personal ADL </a:t>
            </a:r>
            <a:br>
              <a:rPr lang="en-US" b="1" dirty="0"/>
            </a:br>
            <a:r>
              <a:rPr lang="en-US" b="1" dirty="0"/>
              <a:t>Usually Affected in </a:t>
            </a:r>
            <a:br>
              <a:rPr lang="en-US" b="1" dirty="0"/>
            </a:br>
            <a:r>
              <a:rPr lang="en-US" b="1" dirty="0"/>
              <a:t>Middle Stages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Bathing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Toileting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Dressing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Grooming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Walking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Eating meals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EF1B8-7386-DE4A-A856-BD2DD3DB1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dirty="0"/>
              <a:t>Albert MS, et al. </a:t>
            </a:r>
            <a:r>
              <a:rPr lang="en-US" i="1" dirty="0"/>
              <a:t>Alzheimer’s Dement. </a:t>
            </a:r>
            <a:r>
              <a:rPr lang="en-US" dirty="0"/>
              <a:t>2011;7(3):270-279.; McKhann GM, et al. </a:t>
            </a:r>
            <a:r>
              <a:rPr lang="en-US" i="1" dirty="0"/>
              <a:t>Alzheimer’s Dement. </a:t>
            </a:r>
            <a:r>
              <a:rPr lang="en-US" dirty="0"/>
              <a:t>2011;7(3):263-269.</a:t>
            </a:r>
          </a:p>
        </p:txBody>
      </p:sp>
    </p:spTree>
    <p:extLst>
      <p:ext uri="{BB962C8B-B14F-4D97-AF65-F5344CB8AC3E}">
        <p14:creationId xmlns:p14="http://schemas.microsoft.com/office/powerpoint/2010/main" val="14658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F929-3530-2743-B85C-50A27176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180147"/>
            <a:ext cx="8547101" cy="393185"/>
          </a:xfrm>
        </p:spPr>
        <p:txBody>
          <a:bodyPr/>
          <a:lstStyle/>
          <a:p>
            <a:r>
              <a:rPr lang="en-US" sz="2300" dirty="0"/>
              <a:t>Functional Assessment Staging (FAST): Seven Stages of 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4E52-03E9-D545-9942-D85FB59E40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4723386"/>
            <a:ext cx="8191501" cy="420115"/>
          </a:xfrm>
        </p:spPr>
        <p:txBody>
          <a:bodyPr/>
          <a:lstStyle/>
          <a:p>
            <a:r>
              <a:rPr lang="en-US" dirty="0"/>
              <a:t>Developed by Barry Reisberg, MD, Clinical Director of the NYU School of Medicine's Silberstein Aging and Dementia Research Center</a:t>
            </a:r>
          </a:p>
          <a:p>
            <a:r>
              <a:rPr lang="en-US" dirty="0" err="1"/>
              <a:t>Sclan</a:t>
            </a:r>
            <a:r>
              <a:rPr lang="en-US" dirty="0"/>
              <a:t> SG, Reisberg B. </a:t>
            </a:r>
            <a:r>
              <a:rPr lang="en-US" i="1" dirty="0"/>
              <a:t>Int </a:t>
            </a:r>
            <a:r>
              <a:rPr lang="en-US" i="1" dirty="0" err="1"/>
              <a:t>Psychogeriatr</a:t>
            </a:r>
            <a:r>
              <a:rPr lang="en-US" i="1" dirty="0"/>
              <a:t>. </a:t>
            </a:r>
            <a:r>
              <a:rPr lang="en-US" dirty="0"/>
              <a:t>1992;4(Suppl 1):55-69.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36220-8881-0740-9F6B-01FBCE2A9D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800702"/>
            <a:ext cx="8547100" cy="327421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No one patient will experience the same symptoms or progress at the same rate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7BF7EDF1-155F-194B-B41F-E8C2A1BD87A8}"/>
              </a:ext>
            </a:extLst>
          </p:cNvPr>
          <p:cNvSpPr/>
          <p:nvPr/>
        </p:nvSpPr>
        <p:spPr>
          <a:xfrm>
            <a:off x="1064871" y="3043854"/>
            <a:ext cx="7025833" cy="473952"/>
          </a:xfrm>
          <a:prstGeom prst="trapezoid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solidFill>
                  <a:schemeClr val="bg2"/>
                </a:solidFill>
              </a:rPr>
              <a:t>Stage 5: Moderate-severe decline </a:t>
            </a:r>
            <a:r>
              <a:rPr lang="en-US" sz="1200" dirty="0">
                <a:solidFill>
                  <a:schemeClr val="bg2"/>
                </a:solidFill>
              </a:rPr>
              <a:t>– </a:t>
            </a:r>
            <a:r>
              <a:rPr lang="en-US" sz="1400" dirty="0">
                <a:solidFill>
                  <a:schemeClr val="bg2"/>
                </a:solidFill>
              </a:rPr>
              <a:t>Care needed; increased confusion, agitation, 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can no longer manage personal affairs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B14ADBFD-02C2-0F40-A428-AA2E01DFC391}"/>
              </a:ext>
            </a:extLst>
          </p:cNvPr>
          <p:cNvSpPr/>
          <p:nvPr/>
        </p:nvSpPr>
        <p:spPr>
          <a:xfrm>
            <a:off x="1226916" y="2504846"/>
            <a:ext cx="6717390" cy="473952"/>
          </a:xfrm>
          <a:prstGeom prst="trapezoid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solidFill>
                  <a:schemeClr val="bg2"/>
                </a:solidFill>
              </a:rPr>
              <a:t>Stage 4: Moderate decline </a:t>
            </a:r>
            <a:r>
              <a:rPr lang="en-US" sz="1200" dirty="0">
                <a:solidFill>
                  <a:schemeClr val="bg2"/>
                </a:solidFill>
              </a:rPr>
              <a:t>– </a:t>
            </a:r>
            <a:r>
              <a:rPr lang="en-US" sz="1400" dirty="0">
                <a:solidFill>
                  <a:schemeClr val="bg2"/>
                </a:solidFill>
              </a:rPr>
              <a:t>Family and friends notice problems with recalling events/personal history and difficulty completing tasks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BE16850-E536-AC45-83EF-DD05C400351C}"/>
              </a:ext>
            </a:extLst>
          </p:cNvPr>
          <p:cNvSpPr/>
          <p:nvPr/>
        </p:nvSpPr>
        <p:spPr>
          <a:xfrm>
            <a:off x="1365299" y="1974138"/>
            <a:ext cx="6413403" cy="465652"/>
          </a:xfrm>
          <a:prstGeom prst="trapezoid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Stage 3: Mild decline </a:t>
            </a:r>
            <a:r>
              <a:rPr lang="en-US" sz="1200" dirty="0">
                <a:solidFill>
                  <a:schemeClr val="bg2"/>
                </a:solidFill>
              </a:rPr>
              <a:t>– </a:t>
            </a:r>
            <a:r>
              <a:rPr lang="en-US" sz="1400" dirty="0">
                <a:solidFill>
                  <a:schemeClr val="bg2"/>
                </a:solidFill>
              </a:rPr>
              <a:t>Mild functional deficits; “forgetful; misplacing things, trouble planning; family/friends may start noticing difficulties.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5041D91B-4A06-224F-AAF0-5DB1939C937E}"/>
              </a:ext>
            </a:extLst>
          </p:cNvPr>
          <p:cNvSpPr/>
          <p:nvPr/>
        </p:nvSpPr>
        <p:spPr>
          <a:xfrm>
            <a:off x="1523258" y="1555808"/>
            <a:ext cx="6097484" cy="353274"/>
          </a:xfrm>
          <a:prstGeom prst="trapezoid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Stage 2: Very mild decline </a:t>
            </a:r>
            <a:r>
              <a:rPr lang="en-US" sz="1400" dirty="0">
                <a:solidFill>
                  <a:schemeClr val="bg2"/>
                </a:solidFill>
              </a:rPr>
              <a:t>– No noticeable cognitive decline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1E365314-4FD0-7F44-A37C-5180CAC6EF35}"/>
              </a:ext>
            </a:extLst>
          </p:cNvPr>
          <p:cNvSpPr/>
          <p:nvPr/>
        </p:nvSpPr>
        <p:spPr>
          <a:xfrm>
            <a:off x="1632031" y="1180025"/>
            <a:ext cx="5868364" cy="310727"/>
          </a:xfrm>
          <a:prstGeom prst="trapezoid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solidFill>
                  <a:schemeClr val="bg2"/>
                </a:solidFill>
              </a:rPr>
              <a:t>Stage 1: No impairment </a:t>
            </a:r>
            <a:r>
              <a:rPr lang="en-US" sz="1600" dirty="0">
                <a:solidFill>
                  <a:schemeClr val="bg2"/>
                </a:solidFill>
              </a:rPr>
              <a:t>– </a:t>
            </a:r>
            <a:r>
              <a:rPr lang="en-US" sz="1400" dirty="0">
                <a:solidFill>
                  <a:schemeClr val="bg2"/>
                </a:solidFill>
              </a:rPr>
              <a:t>Appears normal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5920543-9386-5341-8341-9BB53B6A631F}"/>
              </a:ext>
            </a:extLst>
          </p:cNvPr>
          <p:cNvSpPr/>
          <p:nvPr/>
        </p:nvSpPr>
        <p:spPr>
          <a:xfrm>
            <a:off x="925975" y="3582862"/>
            <a:ext cx="7326774" cy="473953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solidFill>
                  <a:schemeClr val="bg2"/>
                </a:solidFill>
              </a:rPr>
              <a:t>Stage 6: Severe </a:t>
            </a:r>
            <a:r>
              <a:rPr lang="en-US" sz="1200" dirty="0">
                <a:solidFill>
                  <a:schemeClr val="bg2"/>
                </a:solidFill>
              </a:rPr>
              <a:t>– </a:t>
            </a:r>
            <a:r>
              <a:rPr lang="en-US" sz="1400" dirty="0">
                <a:solidFill>
                  <a:schemeClr val="bg2"/>
                </a:solidFill>
              </a:rPr>
              <a:t>Needs help with dressing and personal hygiene; lack of awareness; depression; incontinence; wandering; trouble remembering name of spouse</a:t>
            </a: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347741A6-F689-1C4A-A87A-9254628B2FB3}"/>
              </a:ext>
            </a:extLst>
          </p:cNvPr>
          <p:cNvSpPr/>
          <p:nvPr/>
        </p:nvSpPr>
        <p:spPr>
          <a:xfrm>
            <a:off x="798652" y="4121869"/>
            <a:ext cx="7581419" cy="388409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400" b="1" dirty="0">
                <a:solidFill>
                  <a:schemeClr val="bg2"/>
                </a:solidFill>
              </a:rPr>
              <a:t>Stage 7: Very severe decline </a:t>
            </a:r>
            <a:r>
              <a:rPr lang="en-US" sz="1400" dirty="0">
                <a:solidFill>
                  <a:schemeClr val="bg2"/>
                </a:solidFill>
              </a:rPr>
              <a:t>– Full-time care needed; institutionalized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920689"/>
              </p:ext>
            </p:extLst>
          </p:nvPr>
        </p:nvGraphicFramePr>
        <p:xfrm>
          <a:off x="417513" y="1141413"/>
          <a:ext cx="8308972" cy="2987040"/>
        </p:xfrm>
        <a:graphic>
          <a:graphicData uri="http://schemas.openxmlformats.org/drawingml/2006/table">
            <a:tbl>
              <a:tblPr firstRow="1" bandRow="1"/>
              <a:tblGrid>
                <a:gridCol w="181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FAST Stages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Decline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AD Diagnosis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MMSE Score*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Stage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29E3A"/>
                          </a:solidFill>
                        </a:rPr>
                        <a:t>Stage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Very mild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26-29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29E3A"/>
                          </a:solidFill>
                        </a:rPr>
                        <a:t>Stage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Mild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MCI</a:t>
                      </a:r>
                      <a:r>
                        <a:rPr lang="en-US" sz="2000" baseline="0" dirty="0"/>
                        <a:t> or mild AD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629E3A"/>
                          </a:solidFill>
                        </a:rPr>
                        <a:t>Stage 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Moderate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Mild AD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21-25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/>
                          </a:solidFill>
                        </a:rPr>
                        <a:t>Stage 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Moderate-severe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Moderate AD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11-20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Stage 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Severe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Moderate-severe AD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Stage 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Very severe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Severe</a:t>
                      </a:r>
                      <a:r>
                        <a:rPr lang="en-US" sz="2000" baseline="0" dirty="0"/>
                        <a:t> AD</a:t>
                      </a:r>
                      <a:endParaRPr lang="en-US" sz="2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0-10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1D3C5F6-31B1-7643-A0BB-5752C6BC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-2062"/>
            <a:ext cx="8309810" cy="1034129"/>
          </a:xfrm>
        </p:spPr>
        <p:txBody>
          <a:bodyPr/>
          <a:lstStyle/>
          <a:p>
            <a:r>
              <a:rPr lang="en-US" dirty="0"/>
              <a:t>Relationship of FAST Stages to MMSE Scores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2889BC-A489-1443-9647-D73211E81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23385"/>
            <a:ext cx="9144000" cy="420115"/>
          </a:xfrm>
        </p:spPr>
        <p:txBody>
          <a:bodyPr/>
          <a:lstStyle/>
          <a:p>
            <a:r>
              <a:rPr lang="en-US" dirty="0"/>
              <a:t>*These are estimates and the MMSE scores between stages will have some overlap</a:t>
            </a:r>
          </a:p>
          <a:p>
            <a:r>
              <a:rPr lang="en-US" dirty="0"/>
              <a:t>Perneczky R. </a:t>
            </a:r>
            <a:r>
              <a:rPr lang="en-US" i="1" dirty="0"/>
              <a:t>Am J Geriat Psych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2006;14:139-144.</a:t>
            </a:r>
          </a:p>
        </p:txBody>
      </p:sp>
    </p:spTree>
    <p:extLst>
      <p:ext uri="{BB962C8B-B14F-4D97-AF65-F5344CB8AC3E}">
        <p14:creationId xmlns:p14="http://schemas.microsoft.com/office/powerpoint/2010/main" val="23142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90F1-1AD0-0240-94C2-39E0A4BA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Pathophysiology of Alzheimer’s Disease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9DC7-FED1-0644-A7E0-9AA523E3B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Animated Tour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0304-68AF-7940-8186-578EC679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87022"/>
            <a:ext cx="8309810" cy="406265"/>
          </a:xfrm>
        </p:spPr>
        <p:txBody>
          <a:bodyPr/>
          <a:lstStyle/>
          <a:p>
            <a:pPr algn="ctr"/>
            <a:r>
              <a:rPr lang="en-US" sz="2400" dirty="0"/>
              <a:t>A Proposed Temporal Progression of AD(s)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1D92FC-7908-1641-9DF8-65BBE4F09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938" indent="-7938"/>
            <a:r>
              <a:rPr lang="en-US" sz="900" dirty="0">
                <a:solidFill>
                  <a:srgbClr val="5C6B72"/>
                </a:solidFill>
              </a:rPr>
              <a:t>The figure depicts apparently continuous processes, though they are likely to be asynchronous. </a:t>
            </a:r>
            <a:r>
              <a:rPr lang="en-US" sz="900" dirty="0" err="1">
                <a:solidFill>
                  <a:srgbClr val="5C6B72"/>
                </a:solidFill>
              </a:rPr>
              <a:t>Yaari</a:t>
            </a:r>
            <a:r>
              <a:rPr lang="en-US" sz="900" dirty="0">
                <a:solidFill>
                  <a:srgbClr val="5C6B72"/>
                </a:solidFill>
              </a:rPr>
              <a:t> R, et al. </a:t>
            </a:r>
            <a:r>
              <a:rPr lang="en-US" sz="900" i="1" dirty="0">
                <a:solidFill>
                  <a:srgbClr val="5C6B72"/>
                </a:solidFill>
              </a:rPr>
              <a:t>Expert Opinion</a:t>
            </a:r>
            <a:r>
              <a:rPr lang="en-US" sz="900" dirty="0">
                <a:solidFill>
                  <a:srgbClr val="5C6B72"/>
                </a:solidFill>
              </a:rPr>
              <a:t>. 2008;3(7):745-760.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515C4E-7AC0-1F4B-A147-94D7DEB80D57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84910943"/>
              </p:ext>
            </p:extLst>
          </p:nvPr>
        </p:nvGraphicFramePr>
        <p:xfrm>
          <a:off x="301625" y="374587"/>
          <a:ext cx="85471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CCB0381-2E67-EE42-A37E-BEFC886DB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919477"/>
              </p:ext>
            </p:extLst>
          </p:nvPr>
        </p:nvGraphicFramePr>
        <p:xfrm>
          <a:off x="-152781" y="2033752"/>
          <a:ext cx="8547100" cy="281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Down Arrow 10">
            <a:extLst>
              <a:ext uri="{FF2B5EF4-FFF2-40B4-BE49-F238E27FC236}">
                <a16:creationId xmlns:a16="http://schemas.microsoft.com/office/drawing/2014/main" id="{70006422-B931-4E4E-82CF-FF061AAC100B}"/>
              </a:ext>
            </a:extLst>
          </p:cNvPr>
          <p:cNvSpPr/>
          <p:nvPr/>
        </p:nvSpPr>
        <p:spPr>
          <a:xfrm>
            <a:off x="923544" y="1527048"/>
            <a:ext cx="246888" cy="146304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32CA2FE7-39C3-094E-8637-49595E7A02E8}"/>
              </a:ext>
            </a:extLst>
          </p:cNvPr>
          <p:cNvSpPr/>
          <p:nvPr/>
        </p:nvSpPr>
        <p:spPr>
          <a:xfrm>
            <a:off x="2715768" y="1527048"/>
            <a:ext cx="246888" cy="146304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4965236B-5DC3-DA49-836A-C148C0D913E4}"/>
              </a:ext>
            </a:extLst>
          </p:cNvPr>
          <p:cNvSpPr/>
          <p:nvPr/>
        </p:nvSpPr>
        <p:spPr>
          <a:xfrm>
            <a:off x="6199632" y="1527048"/>
            <a:ext cx="246888" cy="146304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01FEFD7-FE1F-414E-BF7E-FFFBCF910561}"/>
              </a:ext>
            </a:extLst>
          </p:cNvPr>
          <p:cNvSpPr/>
          <p:nvPr/>
        </p:nvSpPr>
        <p:spPr>
          <a:xfrm>
            <a:off x="8010144" y="1527048"/>
            <a:ext cx="246888" cy="146304"/>
          </a:xfrm>
          <a:prstGeom prst="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BC0827AE-1E42-1C43-831E-8C2C5C78C730}"/>
              </a:ext>
            </a:extLst>
          </p:cNvPr>
          <p:cNvSpPr/>
          <p:nvPr/>
        </p:nvSpPr>
        <p:spPr>
          <a:xfrm>
            <a:off x="2020824" y="1865376"/>
            <a:ext cx="246888" cy="146304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4EF40A2-5113-394C-A104-8374C9AFC1D5}"/>
              </a:ext>
            </a:extLst>
          </p:cNvPr>
          <p:cNvSpPr/>
          <p:nvPr/>
        </p:nvSpPr>
        <p:spPr>
          <a:xfrm>
            <a:off x="4462272" y="1865376"/>
            <a:ext cx="246888" cy="146304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BCA5FF7B-6B61-E544-B5E7-524612093EBC}"/>
              </a:ext>
            </a:extLst>
          </p:cNvPr>
          <p:cNvSpPr/>
          <p:nvPr/>
        </p:nvSpPr>
        <p:spPr>
          <a:xfrm>
            <a:off x="6446520" y="1865376"/>
            <a:ext cx="246888" cy="146304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BC99C13B-0568-CB42-8669-4BDCD5EEC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181124"/>
              </p:ext>
            </p:extLst>
          </p:nvPr>
        </p:nvGraphicFramePr>
        <p:xfrm>
          <a:off x="295275" y="1453502"/>
          <a:ext cx="8547100" cy="73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FC8921FB-8023-394C-A475-3C033B45CCF3}"/>
              </a:ext>
            </a:extLst>
          </p:cNvPr>
          <p:cNvSpPr/>
          <p:nvPr/>
        </p:nvSpPr>
        <p:spPr>
          <a:xfrm>
            <a:off x="4451731" y="867982"/>
            <a:ext cx="246888" cy="805370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277801"/>
            <a:ext cx="6687547" cy="1154906"/>
          </a:xfrm>
        </p:spPr>
        <p:txBody>
          <a:bodyPr/>
          <a:lstStyle/>
          <a:p>
            <a:r>
              <a:rPr lang="en-US" sz="2800" dirty="0"/>
              <a:t>Assess the safety and efficacy of emerging therapies and their potential role in the treatment continuum of patients with early-stage 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6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ABIM MOC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984681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800" dirty="0"/>
              <a:t>Actively participate in the meeting by </a:t>
            </a:r>
            <a:r>
              <a:rPr lang="en-US" sz="2800" b="1" dirty="0">
                <a:solidFill>
                  <a:schemeClr val="accent1"/>
                </a:solidFill>
              </a:rPr>
              <a:t>responding to polling questions </a:t>
            </a:r>
            <a:r>
              <a:rPr lang="en-US" sz="2400" i="1" dirty="0">
                <a:solidFill>
                  <a:schemeClr val="accent2"/>
                </a:solidFill>
              </a:rPr>
              <a:t>(It’s okay if you miss answering a question or get them wrong; you can still claim MOC) </a:t>
            </a:r>
          </a:p>
          <a:p>
            <a:pPr marL="514350" indent="-51435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800" dirty="0"/>
              <a:t>Complete your post-test and evaluation at the conclusion of the webcast</a:t>
            </a:r>
          </a:p>
          <a:p>
            <a:pPr marL="514350" indent="-514350"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en-US" sz="2800" dirty="0"/>
              <a:t>Be sure to fill in your </a:t>
            </a:r>
            <a:r>
              <a:rPr lang="en-US" sz="2800" b="1" dirty="0">
                <a:solidFill>
                  <a:schemeClr val="accent1"/>
                </a:solidFill>
              </a:rPr>
              <a:t>ABIM ID number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1"/>
                </a:solidFill>
              </a:rPr>
              <a:t>DOB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(MM/DD) on the evaluation so we can submit your credit to ABIM</a:t>
            </a:r>
          </a:p>
          <a:p>
            <a:pPr marL="514350" indent="-51435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4218-180C-0D42-9119-639DC8CB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498605"/>
            <a:ext cx="8309810" cy="406265"/>
          </a:xfrm>
        </p:spPr>
        <p:txBody>
          <a:bodyPr/>
          <a:lstStyle/>
          <a:p>
            <a:r>
              <a:rPr lang="en-US" sz="2400" dirty="0"/>
              <a:t>3 Things to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8DD86-25C2-A54B-B533-3CC5B5DDD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01" y="4189167"/>
            <a:ext cx="2068295" cy="7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4DEE-2B40-984A-8DD7-E0B08C8C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Treatments and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D2D4-0A9D-374D-9FFA-56C47FED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154055"/>
            <a:ext cx="8728365" cy="1506566"/>
          </a:xfrm>
        </p:spPr>
        <p:txBody>
          <a:bodyPr/>
          <a:lstStyle/>
          <a:p>
            <a:r>
              <a:rPr lang="en-US" sz="2400" dirty="0"/>
              <a:t>Available treatments approved by FDA for AD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ChE inhibitors: donepezil, galantamine, rivastigmine (mild to severe AD)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NMDA receptor antagonist: memantine (moderate to severe AD)</a:t>
            </a:r>
            <a:endParaRPr lang="en-US" sz="1500" dirty="0"/>
          </a:p>
          <a:p>
            <a:pPr marL="68580" indent="0">
              <a:buNone/>
            </a:pPr>
            <a:endParaRPr lang="en-US" sz="1500" dirty="0"/>
          </a:p>
          <a:p>
            <a:pPr marL="68580" indent="0">
              <a:buNone/>
            </a:pPr>
            <a:endParaRPr lang="en-US" sz="15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9995C5-0B44-CB48-910A-215F233F2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23000"/>
            <a:ext cx="9144000" cy="420500"/>
          </a:xfrm>
        </p:spPr>
        <p:txBody>
          <a:bodyPr/>
          <a:lstStyle/>
          <a:p>
            <a:r>
              <a:rPr lang="en-US" dirty="0"/>
              <a:t>ChE = cholinesterase; FDA = U.S. Food and Drug Administration; NMDA = N-methyl-D-aspartate</a:t>
            </a:r>
          </a:p>
          <a:p>
            <a:r>
              <a:rPr lang="en-US" dirty="0"/>
              <a:t>Grossberg GT, et al. </a:t>
            </a:r>
            <a:r>
              <a:rPr lang="en-US" i="1" dirty="0"/>
              <a:t>J Alzheimer’s Dis</a:t>
            </a:r>
            <a:r>
              <a:rPr lang="en-US" dirty="0"/>
              <a:t>. 2019;67(4):1157-1171.; Cummings JL, et al. </a:t>
            </a:r>
            <a:r>
              <a:rPr lang="en-US" i="1" dirty="0"/>
              <a:t>Ann Clin Transl Neurol</a:t>
            </a:r>
            <a:r>
              <a:rPr lang="en-US" dirty="0"/>
              <a:t>. 2015;2(3):307‐323.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358256-4661-4548-9473-55394C90E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25601"/>
              </p:ext>
            </p:extLst>
          </p:nvPr>
        </p:nvGraphicFramePr>
        <p:xfrm>
          <a:off x="415635" y="2272507"/>
          <a:ext cx="82937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723">
                  <a:extLst>
                    <a:ext uri="{9D8B030D-6E8A-4147-A177-3AD203B41FA5}">
                      <a16:colId xmlns:a16="http://schemas.microsoft.com/office/drawing/2014/main" val="2662782308"/>
                    </a:ext>
                  </a:extLst>
                </a:gridCol>
                <a:gridCol w="4246076">
                  <a:extLst>
                    <a:ext uri="{9D8B030D-6E8A-4147-A177-3AD203B41FA5}">
                      <a16:colId xmlns:a16="http://schemas.microsoft.com/office/drawing/2014/main" val="866067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Potential Benefits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Limitations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35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improve clinical symptoms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May delay emergence of new symptoms </a:t>
                      </a:r>
                    </a:p>
                  </a:txBody>
                  <a:tcPr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433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Effectiveness varies but generally only modest benefit</a:t>
                      </a:r>
                    </a:p>
                    <a:p>
                      <a:pPr marL="35433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Duration may be limited</a:t>
                      </a:r>
                    </a:p>
                    <a:p>
                      <a:pPr marL="35433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Not indicated for MCI</a:t>
                      </a:r>
                    </a:p>
                    <a:p>
                      <a:pPr marL="35433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Do not slow or reverse neurodegenerative process</a:t>
                      </a:r>
                    </a:p>
                  </a:txBody>
                  <a:tcPr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3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9D4DA8-EF29-0C48-8176-9025FFB3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/>
          <a:lstStyle/>
          <a:p>
            <a:r>
              <a:rPr lang="en-US" dirty="0"/>
              <a:t>Important Trends in AD Clinical Trials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2B5F3A-FC9A-2B46-B210-0476A835B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193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Intervening at earlier stages of disease</a:t>
            </a:r>
            <a:endParaRPr lang="en-CA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Biomarkers to define cohorts and demonstrate effect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Targeting high-risk cohorts </a:t>
            </a:r>
            <a:endParaRPr lang="en-CA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Disease modification &gt; symptom treatment</a:t>
            </a:r>
            <a:endParaRPr lang="en-CA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Diversity in mechanism of action: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Amyloid therapies, tau therapies, neuroprotective strategies, innate immunity</a:t>
            </a:r>
            <a:r>
              <a:rPr lang="en-US" sz="2500" dirty="0"/>
              <a:t>, neurotransmitters, other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762C91-367C-154F-9F19-4D650BAF1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23385"/>
            <a:ext cx="9144000" cy="420115"/>
          </a:xfrm>
        </p:spPr>
        <p:txBody>
          <a:bodyPr/>
          <a:lstStyle/>
          <a:p>
            <a:r>
              <a:rPr lang="en-US" dirty="0"/>
              <a:t>DMT = disease modifying therapies</a:t>
            </a:r>
          </a:p>
          <a:p>
            <a:r>
              <a:rPr lang="en-US" dirty="0"/>
              <a:t>Cummings J, et al. </a:t>
            </a:r>
            <a:r>
              <a:rPr lang="en-US" i="1" dirty="0"/>
              <a:t>Alzheimer’s Dement (N Y). </a:t>
            </a:r>
            <a:r>
              <a:rPr lang="en-US" dirty="0"/>
              <a:t>2020;6(1):e12050.</a:t>
            </a:r>
          </a:p>
        </p:txBody>
      </p:sp>
    </p:spTree>
    <p:extLst>
      <p:ext uri="{BB962C8B-B14F-4D97-AF65-F5344CB8AC3E}">
        <p14:creationId xmlns:p14="http://schemas.microsoft.com/office/powerpoint/2010/main" val="40702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3512"/>
            <a:ext cx="8309810" cy="615553"/>
          </a:xfrm>
        </p:spPr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244407"/>
            <a:ext cx="8309810" cy="1348061"/>
          </a:xfrm>
        </p:spPr>
        <p:txBody>
          <a:bodyPr/>
          <a:lstStyle/>
          <a:p>
            <a:r>
              <a:rPr lang="en-US" dirty="0"/>
              <a:t>Which of the following is an anti-amyloid therapy that has completed pivotal phase III trials for AD?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17095" y="2590749"/>
            <a:ext cx="8309810" cy="17881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Aducanumab</a:t>
            </a:r>
          </a:p>
          <a:p>
            <a:pPr marL="0" indent="0">
              <a:buNone/>
            </a:pPr>
            <a:r>
              <a:rPr lang="en-US" dirty="0"/>
              <a:t>B. Escitalopram</a:t>
            </a:r>
          </a:p>
          <a:p>
            <a:pPr marL="0" indent="0">
              <a:buNone/>
            </a:pPr>
            <a:r>
              <a:rPr lang="en-US" dirty="0"/>
              <a:t>C. Masitinib</a:t>
            </a:r>
          </a:p>
          <a:p>
            <a:pPr marL="0" indent="0">
              <a:buNone/>
            </a:pPr>
            <a:r>
              <a:rPr lang="en-US" dirty="0"/>
              <a:t>D. 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407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DC85-2E08-E94B-8E69-9C1A67B4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70878"/>
            <a:ext cx="8535987" cy="1191095"/>
          </a:xfrm>
        </p:spPr>
        <p:txBody>
          <a:bodyPr/>
          <a:lstStyle/>
          <a:p>
            <a:r>
              <a:rPr lang="en-US" sz="2800" dirty="0"/>
              <a:t>Which of the following is an anti-amyloid therapy that has completed pivotal phase III trials for AD?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AC5089-5CDF-DE4F-ADA1-3A5788E4B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64498"/>
              </p:ext>
            </p:extLst>
          </p:nvPr>
        </p:nvGraphicFramePr>
        <p:xfrm>
          <a:off x="417513" y="1141413"/>
          <a:ext cx="8308975" cy="33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F3D2C-BD15-0947-BBD2-DDD68F632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8309810" cy="250838"/>
          </a:xfrm>
        </p:spPr>
        <p:txBody>
          <a:bodyPr/>
          <a:lstStyle/>
          <a:p>
            <a:r>
              <a:rPr lang="en-US" dirty="0"/>
              <a:t>Responses recorded on October 8, 2020.</a:t>
            </a:r>
          </a:p>
        </p:txBody>
      </p:sp>
    </p:spTree>
    <p:extLst>
      <p:ext uri="{BB962C8B-B14F-4D97-AF65-F5344CB8AC3E}">
        <p14:creationId xmlns:p14="http://schemas.microsoft.com/office/powerpoint/2010/main" val="19941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D89D8-ED22-7F42-ADD7-B5AFCBB6B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/>
          <a:lstStyle/>
          <a:p>
            <a:r>
              <a:rPr lang="en-US" dirty="0"/>
              <a:t>Cummings J, et al. </a:t>
            </a:r>
            <a:r>
              <a:rPr lang="en-US" i="1" dirty="0"/>
              <a:t>Alzheimer’s Dement (N Y). </a:t>
            </a:r>
            <a:r>
              <a:rPr lang="en-US" dirty="0"/>
              <a:t>2020;6(1):e12050.</a:t>
            </a: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6C6E90E7-FC81-5D49-B09E-AA4AD97B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5102" b="3"/>
          <a:stretch/>
        </p:blipFill>
        <p:spPr bwMode="auto">
          <a:xfrm>
            <a:off x="1643923" y="384810"/>
            <a:ext cx="5998394" cy="44805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74A32D-3F01-4246-84CB-7736AE2402D0}"/>
              </a:ext>
            </a:extLst>
          </p:cNvPr>
          <p:cNvSpPr txBox="1"/>
          <p:nvPr/>
        </p:nvSpPr>
        <p:spPr>
          <a:xfrm>
            <a:off x="2247900" y="-24825"/>
            <a:ext cx="46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 AD Drug Development Pipeline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1A5A7-598B-3541-A194-3E4A53E3A6D4}"/>
              </a:ext>
            </a:extLst>
          </p:cNvPr>
          <p:cNvSpPr txBox="1"/>
          <p:nvPr/>
        </p:nvSpPr>
        <p:spPr>
          <a:xfrm>
            <a:off x="1354790" y="360425"/>
            <a:ext cx="1864146" cy="112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6F12A5-7FAE-964D-9764-BFF03932F20A}"/>
              </a:ext>
            </a:extLst>
          </p:cNvPr>
          <p:cNvGrpSpPr/>
          <p:nvPr/>
        </p:nvGrpSpPr>
        <p:grpSpPr>
          <a:xfrm>
            <a:off x="885053" y="535360"/>
            <a:ext cx="2004560" cy="1477328"/>
            <a:chOff x="885053" y="535360"/>
            <a:chExt cx="2004560" cy="14773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5BA671-8D33-5846-BE57-B70850A7B8E7}"/>
                </a:ext>
              </a:extLst>
            </p:cNvPr>
            <p:cNvSpPr/>
            <p:nvPr/>
          </p:nvSpPr>
          <p:spPr>
            <a:xfrm>
              <a:off x="885053" y="699108"/>
              <a:ext cx="116282" cy="634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ADC13-5F72-1B4F-9F90-3C598EB514D5}"/>
                </a:ext>
              </a:extLst>
            </p:cNvPr>
            <p:cNvSpPr/>
            <p:nvPr/>
          </p:nvSpPr>
          <p:spPr>
            <a:xfrm>
              <a:off x="891687" y="818196"/>
              <a:ext cx="116282" cy="634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264C61-9EEB-534B-A5B7-D5A1A4F9F865}"/>
                </a:ext>
              </a:extLst>
            </p:cNvPr>
            <p:cNvSpPr/>
            <p:nvPr/>
          </p:nvSpPr>
          <p:spPr>
            <a:xfrm>
              <a:off x="889949" y="943640"/>
              <a:ext cx="116282" cy="63427"/>
            </a:xfrm>
            <a:prstGeom prst="rect">
              <a:avLst/>
            </a:prstGeom>
            <a:solidFill>
              <a:srgbClr val="75D0B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31FE80-539D-C445-B33D-90C7BE4D9DC2}"/>
                </a:ext>
              </a:extLst>
            </p:cNvPr>
            <p:cNvSpPr/>
            <p:nvPr/>
          </p:nvSpPr>
          <p:spPr>
            <a:xfrm>
              <a:off x="891687" y="1063874"/>
              <a:ext cx="116282" cy="6342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EF49D8-EDF4-C94E-AE17-E06B01BC8D49}"/>
                </a:ext>
              </a:extLst>
            </p:cNvPr>
            <p:cNvSpPr/>
            <p:nvPr/>
          </p:nvSpPr>
          <p:spPr>
            <a:xfrm>
              <a:off x="891687" y="1181221"/>
              <a:ext cx="116282" cy="634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BE7C-E92B-9649-8500-B34D5C8C4D8D}"/>
                </a:ext>
              </a:extLst>
            </p:cNvPr>
            <p:cNvSpPr/>
            <p:nvPr/>
          </p:nvSpPr>
          <p:spPr>
            <a:xfrm>
              <a:off x="891687" y="1307898"/>
              <a:ext cx="116282" cy="634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046DF8-5109-2D4B-9484-2BE9BCDA34E1}"/>
                </a:ext>
              </a:extLst>
            </p:cNvPr>
            <p:cNvSpPr/>
            <p:nvPr/>
          </p:nvSpPr>
          <p:spPr>
            <a:xfrm>
              <a:off x="891687" y="1430335"/>
              <a:ext cx="116282" cy="63427"/>
            </a:xfrm>
            <a:prstGeom prst="rect">
              <a:avLst/>
            </a:prstGeom>
            <a:solidFill>
              <a:srgbClr val="FF9B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4C1E6F-292D-3547-A475-71A665CF4FFE}"/>
                </a:ext>
              </a:extLst>
            </p:cNvPr>
            <p:cNvSpPr/>
            <p:nvPr/>
          </p:nvSpPr>
          <p:spPr>
            <a:xfrm>
              <a:off x="891400" y="1554633"/>
              <a:ext cx="116282" cy="634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94337F-473B-7343-B7AE-4F992950B5D7}"/>
                </a:ext>
              </a:extLst>
            </p:cNvPr>
            <p:cNvSpPr/>
            <p:nvPr/>
          </p:nvSpPr>
          <p:spPr>
            <a:xfrm>
              <a:off x="891400" y="1676718"/>
              <a:ext cx="116282" cy="63427"/>
            </a:xfrm>
            <a:prstGeom prst="rect">
              <a:avLst/>
            </a:prstGeom>
            <a:solidFill>
              <a:srgbClr val="F7BC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845D42-0543-EA4E-B1A5-6EB66A072D03}"/>
                </a:ext>
              </a:extLst>
            </p:cNvPr>
            <p:cNvSpPr/>
            <p:nvPr/>
          </p:nvSpPr>
          <p:spPr>
            <a:xfrm>
              <a:off x="891687" y="1795101"/>
              <a:ext cx="116282" cy="6342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6988DD-B2A6-E041-AB2D-11BA82AC4753}"/>
                </a:ext>
              </a:extLst>
            </p:cNvPr>
            <p:cNvSpPr/>
            <p:nvPr/>
          </p:nvSpPr>
          <p:spPr>
            <a:xfrm>
              <a:off x="891350" y="1916481"/>
              <a:ext cx="116282" cy="63427"/>
            </a:xfrm>
            <a:prstGeom prst="rect">
              <a:avLst/>
            </a:prstGeom>
            <a:solidFill>
              <a:srgbClr val="9F68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C46531-DD25-6D4A-90E0-B584C2955175}"/>
                </a:ext>
              </a:extLst>
            </p:cNvPr>
            <p:cNvSpPr txBox="1"/>
            <p:nvPr/>
          </p:nvSpPr>
          <p:spPr>
            <a:xfrm>
              <a:off x="1053294" y="535360"/>
              <a:ext cx="183631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b="1" u="sng" dirty="0"/>
                <a:t>Mechanism of Action (Color)</a:t>
              </a:r>
            </a:p>
            <a:p>
              <a:pPr>
                <a:spcBef>
                  <a:spcPts val="100"/>
                </a:spcBef>
              </a:pPr>
              <a:r>
                <a:rPr lang="en-US" sz="800" dirty="0"/>
                <a:t>Amyloid</a:t>
              </a:r>
            </a:p>
            <a:p>
              <a:r>
                <a:rPr lang="en-US" sz="800" dirty="0"/>
                <a:t>Tau</a:t>
              </a:r>
            </a:p>
            <a:p>
              <a:r>
                <a:rPr lang="en-US" sz="800" dirty="0"/>
                <a:t>Synaptic plasticity/neuroprotection</a:t>
              </a:r>
            </a:p>
            <a:p>
              <a:r>
                <a:rPr lang="en-US" sz="800" dirty="0"/>
                <a:t>Metabolism/bioenergetics</a:t>
              </a:r>
            </a:p>
            <a:p>
              <a:r>
                <a:rPr lang="en-US" sz="800" dirty="0"/>
                <a:t>Inflammation/infection/immunity</a:t>
              </a:r>
            </a:p>
            <a:p>
              <a:r>
                <a:rPr lang="en-US" sz="800" dirty="0"/>
                <a:t>Vasculature</a:t>
              </a:r>
            </a:p>
            <a:p>
              <a:r>
                <a:rPr lang="en-US" sz="800" dirty="0"/>
                <a:t>Neurogenesis/growth factor/hormone</a:t>
              </a:r>
            </a:p>
            <a:p>
              <a:r>
                <a:rPr lang="en-US" sz="800" dirty="0"/>
                <a:t>Epigenetic</a:t>
              </a:r>
            </a:p>
            <a:p>
              <a:r>
                <a:rPr lang="en-US" sz="800" dirty="0"/>
                <a:t>Proteostasis/proteinopathies</a:t>
              </a:r>
            </a:p>
            <a:p>
              <a:r>
                <a:rPr lang="en-US" sz="800" dirty="0"/>
                <a:t>Symptomatic – cognition</a:t>
              </a:r>
            </a:p>
            <a:p>
              <a:r>
                <a:rPr lang="en-US" sz="800" dirty="0"/>
                <a:t>Symptomatic - neuropsychiatric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57E6EB-BC16-7141-BB13-71A810741C39}"/>
              </a:ext>
            </a:extLst>
          </p:cNvPr>
          <p:cNvGrpSpPr/>
          <p:nvPr/>
        </p:nvGrpSpPr>
        <p:grpSpPr>
          <a:xfrm>
            <a:off x="988509" y="3699027"/>
            <a:ext cx="1885195" cy="1024039"/>
            <a:chOff x="1037938" y="3797875"/>
            <a:chExt cx="1885195" cy="1024039"/>
          </a:xfrm>
        </p:grpSpPr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51BD589A-A50F-2A4F-A833-69C35D98D0DE}"/>
                </a:ext>
              </a:extLst>
            </p:cNvPr>
            <p:cNvSpPr/>
            <p:nvPr/>
          </p:nvSpPr>
          <p:spPr>
            <a:xfrm flipH="1">
              <a:off x="1044116" y="3966521"/>
              <a:ext cx="105062" cy="145184"/>
            </a:xfrm>
            <a:prstGeom prst="triangl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D445B04F-9AD4-9F41-A394-51DDA265611B}"/>
                </a:ext>
              </a:extLst>
            </p:cNvPr>
            <p:cNvSpPr/>
            <p:nvPr/>
          </p:nvSpPr>
          <p:spPr>
            <a:xfrm rot="10800000" flipH="1">
              <a:off x="1048236" y="4155989"/>
              <a:ext cx="105062" cy="145184"/>
            </a:xfrm>
            <a:prstGeom prst="triangl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6FCF10-426D-B544-AD31-B4B58AF671D0}"/>
                </a:ext>
              </a:extLst>
            </p:cNvPr>
            <p:cNvSpPr/>
            <p:nvPr/>
          </p:nvSpPr>
          <p:spPr>
            <a:xfrm>
              <a:off x="1050761" y="4326922"/>
              <a:ext cx="111676" cy="127145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2FF13E-462A-8B46-8C55-406AFEC95B97}"/>
                </a:ext>
              </a:extLst>
            </p:cNvPr>
            <p:cNvSpPr/>
            <p:nvPr/>
          </p:nvSpPr>
          <p:spPr>
            <a:xfrm>
              <a:off x="1050761" y="4491777"/>
              <a:ext cx="114534" cy="12714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17C736AF-6E44-DA47-943F-4FBA39350CF1}"/>
                </a:ext>
              </a:extLst>
            </p:cNvPr>
            <p:cNvSpPr/>
            <p:nvPr/>
          </p:nvSpPr>
          <p:spPr>
            <a:xfrm>
              <a:off x="1037938" y="4657027"/>
              <a:ext cx="147776" cy="133225"/>
            </a:xfrm>
            <a:prstGeom prst="pentagon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AC4FEF-0FFF-A94A-8C79-5D5CC8608CB8}"/>
                </a:ext>
              </a:extLst>
            </p:cNvPr>
            <p:cNvSpPr txBox="1"/>
            <p:nvPr/>
          </p:nvSpPr>
          <p:spPr>
            <a:xfrm>
              <a:off x="1539177" y="3819678"/>
              <a:ext cx="1383956" cy="10022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4D8981-DF95-4F4E-9507-D50F40C2CA8F}"/>
                </a:ext>
              </a:extLst>
            </p:cNvPr>
            <p:cNvSpPr txBox="1"/>
            <p:nvPr/>
          </p:nvSpPr>
          <p:spPr>
            <a:xfrm>
              <a:off x="1243731" y="3983364"/>
              <a:ext cx="1645819" cy="8079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800" dirty="0"/>
                <a:t>Healthy volunteers</a:t>
              </a:r>
            </a:p>
            <a:p>
              <a:pPr>
                <a:spcBef>
                  <a:spcPts val="400"/>
                </a:spcBef>
              </a:pPr>
              <a:r>
                <a:rPr lang="en-US" sz="800" dirty="0"/>
                <a:t>Preclinical</a:t>
              </a:r>
            </a:p>
            <a:p>
              <a:pPr>
                <a:spcBef>
                  <a:spcPts val="400"/>
                </a:spcBef>
              </a:pPr>
              <a:r>
                <a:rPr lang="en-US" sz="800" dirty="0"/>
                <a:t>Prodromal/prodromal – mild</a:t>
              </a:r>
            </a:p>
            <a:p>
              <a:pPr>
                <a:spcBef>
                  <a:spcPts val="325"/>
                </a:spcBef>
              </a:pPr>
              <a:r>
                <a:rPr lang="en-US" sz="800" dirty="0"/>
                <a:t>Mild to moderate</a:t>
              </a:r>
            </a:p>
            <a:p>
              <a:pPr>
                <a:spcBef>
                  <a:spcPts val="400"/>
                </a:spcBef>
              </a:pPr>
              <a:r>
                <a:rPr lang="en-US" sz="800" dirty="0"/>
                <a:t>Severe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58060A-BDFF-6648-9037-2961C6E31862}"/>
                </a:ext>
              </a:extLst>
            </p:cNvPr>
            <p:cNvSpPr/>
            <p:nvPr/>
          </p:nvSpPr>
          <p:spPr>
            <a:xfrm>
              <a:off x="1090830" y="3797875"/>
              <a:ext cx="173637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u="sng" dirty="0"/>
                <a:t>Subject Characteristics (Shape)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5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D89D8-ED22-7F42-ADD7-B5AFCBB6B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46496"/>
            <a:ext cx="9144000" cy="297004"/>
          </a:xfrm>
        </p:spPr>
        <p:txBody>
          <a:bodyPr/>
          <a:lstStyle/>
          <a:p>
            <a:r>
              <a:rPr lang="en-US" dirty="0"/>
              <a:t>Cummings J, et al. </a:t>
            </a:r>
            <a:r>
              <a:rPr lang="en-US" i="1" dirty="0"/>
              <a:t>Alzheimer’s Dement (N Y). </a:t>
            </a:r>
            <a:r>
              <a:rPr lang="en-US" dirty="0"/>
              <a:t>2020;6(1):e12050.</a:t>
            </a:r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007737A7-413F-544B-9713-F69991556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5102" b="3"/>
          <a:stretch/>
        </p:blipFill>
        <p:spPr bwMode="auto">
          <a:xfrm>
            <a:off x="1643923" y="384810"/>
            <a:ext cx="5998394" cy="448056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29108-78C4-F94B-90A0-47687C3DBF67}"/>
              </a:ext>
            </a:extLst>
          </p:cNvPr>
          <p:cNvSpPr txBox="1"/>
          <p:nvPr/>
        </p:nvSpPr>
        <p:spPr>
          <a:xfrm>
            <a:off x="2247900" y="-24825"/>
            <a:ext cx="46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 AD Drug Development Pipeline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033AC-900E-3043-AA89-7D3A306A5DE4}"/>
              </a:ext>
            </a:extLst>
          </p:cNvPr>
          <p:cNvSpPr txBox="1"/>
          <p:nvPr/>
        </p:nvSpPr>
        <p:spPr>
          <a:xfrm>
            <a:off x="1354790" y="360425"/>
            <a:ext cx="1864146" cy="112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02417-B00B-B244-B7CE-BBF004558036}"/>
              </a:ext>
            </a:extLst>
          </p:cNvPr>
          <p:cNvGrpSpPr/>
          <p:nvPr/>
        </p:nvGrpSpPr>
        <p:grpSpPr>
          <a:xfrm>
            <a:off x="885053" y="535360"/>
            <a:ext cx="2004560" cy="1477328"/>
            <a:chOff x="885053" y="535360"/>
            <a:chExt cx="2004560" cy="14773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9DC8E2-1989-9E43-80D8-845B1F1EF194}"/>
                </a:ext>
              </a:extLst>
            </p:cNvPr>
            <p:cNvSpPr/>
            <p:nvPr/>
          </p:nvSpPr>
          <p:spPr>
            <a:xfrm>
              <a:off x="885053" y="699108"/>
              <a:ext cx="116282" cy="634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D950BA-02BB-B646-97D0-34FC405AE167}"/>
                </a:ext>
              </a:extLst>
            </p:cNvPr>
            <p:cNvSpPr/>
            <p:nvPr/>
          </p:nvSpPr>
          <p:spPr>
            <a:xfrm>
              <a:off x="891687" y="818196"/>
              <a:ext cx="116282" cy="634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5E7F65-8E6E-504F-95D1-EFAB7308BDDC}"/>
                </a:ext>
              </a:extLst>
            </p:cNvPr>
            <p:cNvSpPr/>
            <p:nvPr/>
          </p:nvSpPr>
          <p:spPr>
            <a:xfrm>
              <a:off x="889949" y="943640"/>
              <a:ext cx="116282" cy="63427"/>
            </a:xfrm>
            <a:prstGeom prst="rect">
              <a:avLst/>
            </a:prstGeom>
            <a:solidFill>
              <a:srgbClr val="75D0B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F78247-BA01-AA42-B9A3-85508F3FDDBF}"/>
                </a:ext>
              </a:extLst>
            </p:cNvPr>
            <p:cNvSpPr/>
            <p:nvPr/>
          </p:nvSpPr>
          <p:spPr>
            <a:xfrm>
              <a:off x="891687" y="1063874"/>
              <a:ext cx="116282" cy="6342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2939CC-5AB0-D74C-9DF7-165E84BFB641}"/>
                </a:ext>
              </a:extLst>
            </p:cNvPr>
            <p:cNvSpPr/>
            <p:nvPr/>
          </p:nvSpPr>
          <p:spPr>
            <a:xfrm>
              <a:off x="891687" y="1181221"/>
              <a:ext cx="116282" cy="634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869188-C62B-6346-9289-715F22980668}"/>
                </a:ext>
              </a:extLst>
            </p:cNvPr>
            <p:cNvSpPr/>
            <p:nvPr/>
          </p:nvSpPr>
          <p:spPr>
            <a:xfrm>
              <a:off x="891687" y="1307898"/>
              <a:ext cx="116282" cy="634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01E11-CBCD-844A-B59E-9DFCE8B83602}"/>
                </a:ext>
              </a:extLst>
            </p:cNvPr>
            <p:cNvSpPr/>
            <p:nvPr/>
          </p:nvSpPr>
          <p:spPr>
            <a:xfrm>
              <a:off x="891687" y="1430335"/>
              <a:ext cx="116282" cy="63427"/>
            </a:xfrm>
            <a:prstGeom prst="rect">
              <a:avLst/>
            </a:prstGeom>
            <a:solidFill>
              <a:srgbClr val="FF9B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AE9F02-B052-AD46-B12B-5A52B26CE70F}"/>
                </a:ext>
              </a:extLst>
            </p:cNvPr>
            <p:cNvSpPr/>
            <p:nvPr/>
          </p:nvSpPr>
          <p:spPr>
            <a:xfrm>
              <a:off x="891400" y="1554633"/>
              <a:ext cx="116282" cy="634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1D3379-76BA-4649-B091-BE89B20C5968}"/>
                </a:ext>
              </a:extLst>
            </p:cNvPr>
            <p:cNvSpPr/>
            <p:nvPr/>
          </p:nvSpPr>
          <p:spPr>
            <a:xfrm>
              <a:off x="891400" y="1676718"/>
              <a:ext cx="116282" cy="63427"/>
            </a:xfrm>
            <a:prstGeom prst="rect">
              <a:avLst/>
            </a:prstGeom>
            <a:solidFill>
              <a:srgbClr val="F7BC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9BC18-1E93-2F4F-BCEB-935F67D7CB61}"/>
                </a:ext>
              </a:extLst>
            </p:cNvPr>
            <p:cNvSpPr/>
            <p:nvPr/>
          </p:nvSpPr>
          <p:spPr>
            <a:xfrm>
              <a:off x="891687" y="1795101"/>
              <a:ext cx="116282" cy="6342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FF603F-14DB-2F4C-8D58-8788FA2BFC44}"/>
                </a:ext>
              </a:extLst>
            </p:cNvPr>
            <p:cNvSpPr/>
            <p:nvPr/>
          </p:nvSpPr>
          <p:spPr>
            <a:xfrm>
              <a:off x="891350" y="1916481"/>
              <a:ext cx="116282" cy="63427"/>
            </a:xfrm>
            <a:prstGeom prst="rect">
              <a:avLst/>
            </a:prstGeom>
            <a:solidFill>
              <a:srgbClr val="9F68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7CA0B4-F4BB-3D4E-9186-E07C0220DCC6}"/>
                </a:ext>
              </a:extLst>
            </p:cNvPr>
            <p:cNvSpPr txBox="1"/>
            <p:nvPr/>
          </p:nvSpPr>
          <p:spPr>
            <a:xfrm>
              <a:off x="1053294" y="535360"/>
              <a:ext cx="183631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b="1" u="sng" dirty="0"/>
                <a:t>Mechanism of Action (Color)</a:t>
              </a:r>
            </a:p>
            <a:p>
              <a:pPr>
                <a:spcBef>
                  <a:spcPts val="100"/>
                </a:spcBef>
              </a:pPr>
              <a:r>
                <a:rPr lang="en-US" sz="800" dirty="0"/>
                <a:t>Amyloid</a:t>
              </a:r>
            </a:p>
            <a:p>
              <a:r>
                <a:rPr lang="en-US" sz="800" dirty="0"/>
                <a:t>Tau</a:t>
              </a:r>
            </a:p>
            <a:p>
              <a:r>
                <a:rPr lang="en-US" sz="800" dirty="0"/>
                <a:t>Synaptic plasticity/neuroprotection</a:t>
              </a:r>
            </a:p>
            <a:p>
              <a:r>
                <a:rPr lang="en-US" sz="800" dirty="0"/>
                <a:t>Metabolism/bioenergetics</a:t>
              </a:r>
            </a:p>
            <a:p>
              <a:r>
                <a:rPr lang="en-US" sz="800" dirty="0"/>
                <a:t>Inflammation/infection/immunity</a:t>
              </a:r>
            </a:p>
            <a:p>
              <a:r>
                <a:rPr lang="en-US" sz="800" dirty="0"/>
                <a:t>Vasculature</a:t>
              </a:r>
            </a:p>
            <a:p>
              <a:r>
                <a:rPr lang="en-US" sz="800" dirty="0"/>
                <a:t>Neurogenesis/growth factor/hormone</a:t>
              </a:r>
            </a:p>
            <a:p>
              <a:r>
                <a:rPr lang="en-US" sz="800" dirty="0"/>
                <a:t>Epigenetic</a:t>
              </a:r>
            </a:p>
            <a:p>
              <a:r>
                <a:rPr lang="en-US" sz="800" dirty="0"/>
                <a:t>Proteostasis/proteinopathies</a:t>
              </a:r>
            </a:p>
            <a:p>
              <a:r>
                <a:rPr lang="en-US" sz="800" dirty="0"/>
                <a:t>Symptomatic – cognition</a:t>
              </a:r>
            </a:p>
            <a:p>
              <a:r>
                <a:rPr lang="en-US" sz="800" dirty="0"/>
                <a:t>Symptomatic - neuropsychiatric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EE952F-F302-2A4B-8618-525964B3B5B9}"/>
              </a:ext>
            </a:extLst>
          </p:cNvPr>
          <p:cNvGrpSpPr/>
          <p:nvPr/>
        </p:nvGrpSpPr>
        <p:grpSpPr>
          <a:xfrm>
            <a:off x="988509" y="3699027"/>
            <a:ext cx="1885195" cy="1024039"/>
            <a:chOff x="1037938" y="3797875"/>
            <a:chExt cx="1885195" cy="1024039"/>
          </a:xfrm>
        </p:grpSpPr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36B7B45D-E74F-E744-A8EA-CF143CC6D662}"/>
                </a:ext>
              </a:extLst>
            </p:cNvPr>
            <p:cNvSpPr/>
            <p:nvPr/>
          </p:nvSpPr>
          <p:spPr>
            <a:xfrm flipH="1">
              <a:off x="1044116" y="3966521"/>
              <a:ext cx="105062" cy="145184"/>
            </a:xfrm>
            <a:prstGeom prst="triangl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E7B46659-0422-E843-B653-99DCE8CF0B23}"/>
                </a:ext>
              </a:extLst>
            </p:cNvPr>
            <p:cNvSpPr/>
            <p:nvPr/>
          </p:nvSpPr>
          <p:spPr>
            <a:xfrm rot="10800000" flipH="1">
              <a:off x="1048236" y="4155989"/>
              <a:ext cx="105062" cy="145184"/>
            </a:xfrm>
            <a:prstGeom prst="triangl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0673296-2522-884E-AC16-B21347D1E7B6}"/>
                </a:ext>
              </a:extLst>
            </p:cNvPr>
            <p:cNvSpPr/>
            <p:nvPr/>
          </p:nvSpPr>
          <p:spPr>
            <a:xfrm>
              <a:off x="1050761" y="4326922"/>
              <a:ext cx="111676" cy="127145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C207FB-34BB-3448-8CAE-447FC810993C}"/>
                </a:ext>
              </a:extLst>
            </p:cNvPr>
            <p:cNvSpPr/>
            <p:nvPr/>
          </p:nvSpPr>
          <p:spPr>
            <a:xfrm>
              <a:off x="1050761" y="4491777"/>
              <a:ext cx="114534" cy="12714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65A4254E-3880-E247-A0B7-0BAD85FA0015}"/>
                </a:ext>
              </a:extLst>
            </p:cNvPr>
            <p:cNvSpPr/>
            <p:nvPr/>
          </p:nvSpPr>
          <p:spPr>
            <a:xfrm>
              <a:off x="1037938" y="4657027"/>
              <a:ext cx="147776" cy="133225"/>
            </a:xfrm>
            <a:prstGeom prst="pentagon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CA626B-39C4-D448-83F5-D16FAD32A64B}"/>
                </a:ext>
              </a:extLst>
            </p:cNvPr>
            <p:cNvSpPr txBox="1"/>
            <p:nvPr/>
          </p:nvSpPr>
          <p:spPr>
            <a:xfrm>
              <a:off x="1539177" y="3819678"/>
              <a:ext cx="1383956" cy="10022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312D22-88A3-DE48-B9CD-56748145E928}"/>
                </a:ext>
              </a:extLst>
            </p:cNvPr>
            <p:cNvSpPr txBox="1"/>
            <p:nvPr/>
          </p:nvSpPr>
          <p:spPr>
            <a:xfrm>
              <a:off x="1243731" y="3983364"/>
              <a:ext cx="1645819" cy="8079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800" dirty="0"/>
                <a:t>Healthy volunteers</a:t>
              </a:r>
            </a:p>
            <a:p>
              <a:pPr>
                <a:spcBef>
                  <a:spcPts val="400"/>
                </a:spcBef>
              </a:pPr>
              <a:r>
                <a:rPr lang="en-US" sz="800" dirty="0"/>
                <a:t>Preclinical</a:t>
              </a:r>
            </a:p>
            <a:p>
              <a:pPr>
                <a:spcBef>
                  <a:spcPts val="400"/>
                </a:spcBef>
              </a:pPr>
              <a:r>
                <a:rPr lang="en-US" sz="800" dirty="0"/>
                <a:t>Prodromal/prodromal – mild</a:t>
              </a:r>
            </a:p>
            <a:p>
              <a:pPr>
                <a:spcBef>
                  <a:spcPts val="325"/>
                </a:spcBef>
              </a:pPr>
              <a:r>
                <a:rPr lang="en-US" sz="800" dirty="0"/>
                <a:t>Mild to moderate</a:t>
              </a:r>
            </a:p>
            <a:p>
              <a:pPr>
                <a:spcBef>
                  <a:spcPts val="400"/>
                </a:spcBef>
              </a:pPr>
              <a:r>
                <a:rPr lang="en-US" sz="800" dirty="0"/>
                <a:t>Severe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9D21B5-4731-1046-9240-CCDD0D68FF5E}"/>
                </a:ext>
              </a:extLst>
            </p:cNvPr>
            <p:cNvSpPr/>
            <p:nvPr/>
          </p:nvSpPr>
          <p:spPr>
            <a:xfrm>
              <a:off x="1090830" y="3797875"/>
              <a:ext cx="173637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u="sng" dirty="0"/>
                <a:t>Subject Characteristics (Shape)</a:t>
              </a:r>
            </a:p>
          </p:txBody>
        </p:sp>
      </p:grpSp>
      <p:pic>
        <p:nvPicPr>
          <p:cNvPr id="3" name="Picture 2" descr="A picture containing meter&#10;&#10;Description automatically generated">
            <a:extLst>
              <a:ext uri="{FF2B5EF4-FFF2-40B4-BE49-F238E27FC236}">
                <a16:creationId xmlns:a16="http://schemas.microsoft.com/office/drawing/2014/main" id="{E9AB6B4C-35CA-A04D-B330-1D2B5D52D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03" t="577"/>
          <a:stretch/>
        </p:blipFill>
        <p:spPr>
          <a:xfrm>
            <a:off x="2190123" y="1178146"/>
            <a:ext cx="5032467" cy="318486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009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15D3B-9CF0-0B45-BB47-FA1646158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Aisen PS, et al. </a:t>
            </a:r>
            <a:r>
              <a:rPr lang="en-US" i="1" dirty="0"/>
              <a:t>J Prev Alzheimer’s Dis</a:t>
            </a:r>
            <a:r>
              <a:rPr lang="en-US" dirty="0"/>
              <a:t>. 2020;7(3):146-151.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D3880-EDBC-874A-8139-0CC4C512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277820"/>
          </a:xfrm>
        </p:spPr>
        <p:txBody>
          <a:bodyPr/>
          <a:lstStyle/>
          <a:p>
            <a:pPr lvl="0"/>
            <a:r>
              <a:rPr lang="en-US" sz="2800" dirty="0"/>
              <a:t>Anti-amyloid approaches have dominated the AD pipeline over the past 15 years</a:t>
            </a:r>
            <a:endParaRPr lang="en-CA" sz="2800" dirty="0"/>
          </a:p>
          <a:p>
            <a:pPr lvl="0">
              <a:spcBef>
                <a:spcPts val="1200"/>
              </a:spcBef>
            </a:pPr>
            <a:r>
              <a:rPr lang="en-US" sz="2800" dirty="0"/>
              <a:t>Persistent high hopes based on belief in key role of amyloid in AD pathophysiology </a:t>
            </a:r>
            <a:endParaRPr lang="en-CA" sz="2800" dirty="0"/>
          </a:p>
          <a:p>
            <a:pPr lvl="0">
              <a:spcBef>
                <a:spcPts val="1200"/>
              </a:spcBef>
            </a:pPr>
            <a:r>
              <a:rPr lang="en-US" sz="2800" dirty="0"/>
              <a:t>Recently, renewed interest due to greater appreciation of:</a:t>
            </a:r>
          </a:p>
          <a:p>
            <a:pPr lvl="1"/>
            <a:r>
              <a:rPr lang="en-US" sz="2400" dirty="0"/>
              <a:t>Amyloid subtypes and differing contributions to AD</a:t>
            </a:r>
          </a:p>
          <a:p>
            <a:pPr lvl="1"/>
            <a:r>
              <a:rPr lang="en-US" sz="2400" dirty="0"/>
              <a:t>Impact of dose, timing, and duration of intervention </a:t>
            </a:r>
            <a:r>
              <a:rPr lang="en-US" dirty="0"/>
              <a:t>    </a:t>
            </a:r>
            <a:endParaRPr lang="en-US" sz="3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4FA59F-BE31-C14C-A893-60B78271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Amyloid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57521-36D2-D544-AC77-DB897084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Trials of Anti-Amyloid Monoclonal Antibodies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89208B-08D9-8F4E-AFB9-4EC8E4FA8A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4592581"/>
            <a:ext cx="8338658" cy="550920"/>
          </a:xfrm>
        </p:spPr>
        <p:txBody>
          <a:bodyPr/>
          <a:lstStyle/>
          <a:p>
            <a:pPr marL="7938" indent="-7938"/>
            <a:r>
              <a:rPr lang="en-US" dirty="0">
                <a:solidFill>
                  <a:srgbClr val="5C6B72"/>
                </a:solidFill>
              </a:rPr>
              <a:t>A4 = Anti-Amyloid Treatment in Asymptomatic Alzheimer’s; API-ADAD = Alzheimer’s Prevention Initiative Autosomal Dominant Alzheimer's Disease; DIAN-TU = Dominantly Inherited Alzheimer Network Trials Unit </a:t>
            </a:r>
          </a:p>
          <a:p>
            <a:r>
              <a:rPr lang="en-US" dirty="0">
                <a:solidFill>
                  <a:srgbClr val="5C6B72"/>
                </a:solidFill>
              </a:rPr>
              <a:t>Cummings J, et al. </a:t>
            </a:r>
            <a:r>
              <a:rPr lang="en-US" i="1" dirty="0">
                <a:solidFill>
                  <a:srgbClr val="5C6B72"/>
                </a:solidFill>
              </a:rPr>
              <a:t>Alzheimer’s Dement (N Y). </a:t>
            </a:r>
            <a:r>
              <a:rPr lang="en-US" dirty="0">
                <a:solidFill>
                  <a:srgbClr val="5C6B72"/>
                </a:solidFill>
              </a:rPr>
              <a:t>2020;6(1):e12050.; Tolar M, et al. </a:t>
            </a:r>
            <a:r>
              <a:rPr lang="en-US" i="1" dirty="0">
                <a:solidFill>
                  <a:srgbClr val="5C6B72"/>
                </a:solidFill>
              </a:rPr>
              <a:t>Alzheimer’s Res Ther. </a:t>
            </a:r>
            <a:r>
              <a:rPr lang="en-US" dirty="0">
                <a:solidFill>
                  <a:srgbClr val="5C6B72"/>
                </a:solidFill>
              </a:rPr>
              <a:t>2020;12(1):95.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261D52-A748-1244-9C84-B54F52C25FB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69532704"/>
              </p:ext>
            </p:extLst>
          </p:nvPr>
        </p:nvGraphicFramePr>
        <p:xfrm>
          <a:off x="295274" y="824865"/>
          <a:ext cx="8547099" cy="368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6">
                  <a:extLst>
                    <a:ext uri="{9D8B030D-6E8A-4147-A177-3AD203B41FA5}">
                      <a16:colId xmlns:a16="http://schemas.microsoft.com/office/drawing/2014/main" val="2060199633"/>
                    </a:ext>
                  </a:extLst>
                </a:gridCol>
                <a:gridCol w="4554479">
                  <a:extLst>
                    <a:ext uri="{9D8B030D-6E8A-4147-A177-3AD203B41FA5}">
                      <a16:colId xmlns:a16="http://schemas.microsoft.com/office/drawing/2014/main" val="2745452082"/>
                    </a:ext>
                  </a:extLst>
                </a:gridCol>
                <a:gridCol w="2459094">
                  <a:extLst>
                    <a:ext uri="{9D8B030D-6E8A-4147-A177-3AD203B41FA5}">
                      <a16:colId xmlns:a16="http://schemas.microsoft.com/office/drawing/2014/main" val="2514517145"/>
                    </a:ext>
                  </a:extLst>
                </a:gridCol>
              </a:tblGrid>
              <a:tr h="2140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Agent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Trial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764773"/>
                  </a:ext>
                </a:extLst>
              </a:tr>
              <a:tr h="2686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Aducanumab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and EMERGE in early AD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In review for FDA approval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22860"/>
                  </a:ext>
                </a:extLst>
              </a:tr>
              <a:tr h="213360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BAN2401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Clarity AD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early 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2862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AHEAD 3-45 in preclinical asymptomatic AD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40113"/>
                  </a:ext>
                </a:extLst>
              </a:tr>
              <a:tr h="214092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Gantenerumab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 1 and 2 in early AD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01137"/>
                  </a:ext>
                </a:extLst>
              </a:tr>
              <a:tr h="214092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DIAN-TU in familial AD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Failed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672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SCarlet RoAD and Marguerite RoAD in early  AD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Failed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36288"/>
                  </a:ext>
                </a:extLst>
              </a:tr>
              <a:tr h="214092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Solanezumab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A4 Study in preclinical asymptomatic 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61256"/>
                  </a:ext>
                </a:extLst>
              </a:tr>
              <a:tr h="214092"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DIAN-TU in familial AD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Failed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395059"/>
                  </a:ext>
                </a:extLst>
              </a:tr>
              <a:tr h="21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EXPEDITION 1-3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Failed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81983"/>
                  </a:ext>
                </a:extLst>
              </a:tr>
              <a:tr h="214092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Crenezumab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API-ADAD in preclinical PSEN1 E280A carriers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29329"/>
                  </a:ext>
                </a:extLst>
              </a:tr>
              <a:tr h="214092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CREAD in early 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Failed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63589"/>
                  </a:ext>
                </a:extLst>
              </a:tr>
              <a:tr h="21409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Bapineuzumab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Trials in mild-to-moderate 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Failed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7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90F1-1AD0-0240-94C2-39E0A4BA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2004912"/>
            <a:ext cx="5838464" cy="113877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Mechanism of Action of Emerging AD Therapies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9DC7-FED1-0644-A7E0-9AA523E3B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Animated Tour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7642E0-E13A-1648-A978-9CD7E0C7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Patients had clinical diagnosis of MCI due to AD or mild AD dementia and confirmed AD pathology in A</a:t>
            </a:r>
            <a:r>
              <a:rPr lang="el-GR" sz="2200" dirty="0"/>
              <a:t>β-</a:t>
            </a:r>
            <a:r>
              <a:rPr lang="en-US" sz="2200" dirty="0"/>
              <a:t>PET imaging </a:t>
            </a:r>
          </a:p>
          <a:p>
            <a:r>
              <a:rPr lang="en-US" sz="2200" dirty="0"/>
              <a:t>Two dosing regimens (low and high) and placebo</a:t>
            </a:r>
          </a:p>
          <a:p>
            <a:pPr lvl="1"/>
            <a:r>
              <a:rPr lang="en-US" sz="1800" dirty="0"/>
              <a:t>Subjects randomized 1:1:1 to intravenous (IV) infusion every 4 weeks</a:t>
            </a:r>
          </a:p>
          <a:p>
            <a:r>
              <a:rPr lang="en-US" sz="2200" dirty="0"/>
              <a:t>Primary outcome measure: CDR-SB at 18 months</a:t>
            </a:r>
          </a:p>
          <a:p>
            <a:r>
              <a:rPr lang="en-US" sz="2200" dirty="0"/>
              <a:t>Both trials were discontinued following a prespecified futility analysis in March 2019; a larger dataset became available later</a:t>
            </a:r>
          </a:p>
          <a:p>
            <a:r>
              <a:rPr lang="en-US" sz="2200" dirty="0"/>
              <a:t>EMERGE met all primary, secondary, and biomarker outcomes</a:t>
            </a:r>
          </a:p>
          <a:p>
            <a:r>
              <a:rPr lang="en-US" sz="2200" dirty="0"/>
              <a:t>Results from an ENGAGE subgroup support EMERGE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A5E4F-043A-8444-AC64-72B683F17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96290"/>
            <a:ext cx="8309810" cy="1047210"/>
          </a:xfrm>
        </p:spPr>
        <p:txBody>
          <a:bodyPr/>
          <a:lstStyle/>
          <a:p>
            <a:pPr marL="11113" indent="-11113"/>
            <a:br>
              <a:rPr lang="en-US" dirty="0"/>
            </a:br>
            <a:endParaRPr lang="en-US" dirty="0"/>
          </a:p>
          <a:p>
            <a:pPr marL="11113" indent="-11113"/>
            <a:r>
              <a:rPr lang="en-US" sz="900" dirty="0"/>
              <a:t>CDR-SB = clinical dementia rating sum of boxes</a:t>
            </a:r>
          </a:p>
          <a:p>
            <a:pPr marL="11113" indent="-11113"/>
            <a:r>
              <a:rPr lang="en-US" sz="900" dirty="0"/>
              <a:t>Budd Haeberlein S, et al. EMERGE and ENGAGE Topline Results: Two Phase 3 Studies to Evaluate Aducanumab in Patients With Early Alzheimer’s Disease. Presented at: 2019 Clinical Trials in Alzheimer’s Disease [CTAD]; December 5, 2019; San Diego, CA.; 221AD301 Phase 3 Study of Aducanumab (BIIB037) in Early Alzheimer's Disease (ENGAGE). ClinicalTrials.gov Identifier: NCT02477800. First Received 2015.; 221AD302 Phase 3 Study of Aducanumab (BIIB037) in Early Alzheimer's Disease (EMERGE). ClinicalTrials.gov Identifier: NCT02484547. First Received 2015.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F840AE-3AEA-C248-876C-755DDF5F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9496"/>
            <a:ext cx="7892715" cy="929485"/>
          </a:xfrm>
        </p:spPr>
        <p:txBody>
          <a:bodyPr/>
          <a:lstStyle/>
          <a:p>
            <a:r>
              <a:rPr lang="en-US" sz="3200" dirty="0"/>
              <a:t>Aducanumab Phase III Studies: ENGAGE and EMERGE in Early AD</a:t>
            </a:r>
          </a:p>
        </p:txBody>
      </p:sp>
    </p:spTree>
    <p:extLst>
      <p:ext uri="{BB962C8B-B14F-4D97-AF65-F5344CB8AC3E}">
        <p14:creationId xmlns:p14="http://schemas.microsoft.com/office/powerpoint/2010/main" val="22940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CME for MIPS Improvement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4A0CA6-97D2-8041-835B-63E29801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080074"/>
          </a:xfrm>
        </p:spPr>
        <p:txBody>
          <a:bodyPr/>
          <a:lstStyle/>
          <a:p>
            <a:r>
              <a:rPr lang="en-US" sz="2200" dirty="0"/>
              <a:t>Actively participate by responding to ARS questions</a:t>
            </a:r>
          </a:p>
          <a:p>
            <a:r>
              <a:rPr lang="en-US" sz="2200" dirty="0"/>
              <a:t>Complete activity post-test and evaluation at the link provided </a:t>
            </a:r>
          </a:p>
          <a:p>
            <a:r>
              <a:rPr lang="en-US" sz="2200" dirty="0"/>
              <a:t>Over the next 90 days, actively work to incorporate improvements in your clinical practice from this presentation</a:t>
            </a:r>
          </a:p>
          <a:p>
            <a:r>
              <a:rPr lang="en-US" sz="2200" dirty="0"/>
              <a:t>Complete the follow-up survey from CME Outfitters in approximately 3 months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CME Outfitters will send you confirmation of your participation to submit to CMS attesting to your completion of a CME for MIPS Improvement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EA3B1-4D4F-DF4A-AEA0-8C168124E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376845"/>
            <a:ext cx="8309810" cy="523220"/>
          </a:xfrm>
        </p:spPr>
        <p:txBody>
          <a:bodyPr/>
          <a:lstStyle/>
          <a:p>
            <a:r>
              <a:rPr lang="en-US" sz="2100" dirty="0"/>
              <a:t>How to Claim this Activity as a CME for MIPS Improvement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F95F4-C410-6646-92A0-EC496183F6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68737" y="4480993"/>
            <a:ext cx="1406525" cy="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5A4EC0-DD76-A447-A42A-C942D09E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59"/>
            <a:ext cx="8309810" cy="929485"/>
          </a:xfrm>
        </p:spPr>
        <p:txBody>
          <a:bodyPr/>
          <a:lstStyle/>
          <a:p>
            <a:r>
              <a:rPr lang="en-US" sz="3200" dirty="0"/>
              <a:t>EMERGE: Primary and Secondary Endpoints at Week 78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AF5070F-5AF1-6444-925D-FD2307405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37522"/>
              </p:ext>
            </p:extLst>
          </p:nvPr>
        </p:nvGraphicFramePr>
        <p:xfrm>
          <a:off x="417095" y="1063625"/>
          <a:ext cx="830981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355">
                  <a:extLst>
                    <a:ext uri="{9D8B030D-6E8A-4147-A177-3AD203B41FA5}">
                      <a16:colId xmlns:a16="http://schemas.microsoft.com/office/drawing/2014/main" val="3160231973"/>
                    </a:ext>
                  </a:extLst>
                </a:gridCol>
                <a:gridCol w="1851523">
                  <a:extLst>
                    <a:ext uri="{9D8B030D-6E8A-4147-A177-3AD203B41FA5}">
                      <a16:colId xmlns:a16="http://schemas.microsoft.com/office/drawing/2014/main" val="651864072"/>
                    </a:ext>
                  </a:extLst>
                </a:gridCol>
                <a:gridCol w="2226236">
                  <a:extLst>
                    <a:ext uri="{9D8B030D-6E8A-4147-A177-3AD203B41FA5}">
                      <a16:colId xmlns:a16="http://schemas.microsoft.com/office/drawing/2014/main" val="4092914839"/>
                    </a:ext>
                  </a:extLst>
                </a:gridCol>
                <a:gridCol w="2468697">
                  <a:extLst>
                    <a:ext uri="{9D8B030D-6E8A-4147-A177-3AD203B41FA5}">
                      <a16:colId xmlns:a16="http://schemas.microsoft.com/office/drawing/2014/main" val="3693591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Difference vs. Placebo (%)*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400" i="0" dirty="0">
                          <a:solidFill>
                            <a:schemeClr val="bg1"/>
                          </a:solidFill>
                        </a:rPr>
                        <a:t> Value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0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Placebo Decline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(n = 548)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</a:rPr>
                        <a:t>Low Dose</a:t>
                      </a:r>
                      <a:br>
                        <a:rPr lang="en-US" sz="1400" b="1" i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i="0" dirty="0">
                          <a:solidFill>
                            <a:schemeClr val="bg1"/>
                          </a:solidFill>
                        </a:rPr>
                        <a:t>(n = 543)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</a:rPr>
                        <a:t>High Dose</a:t>
                      </a:r>
                      <a:br>
                        <a:rPr lang="en-US" sz="1400" b="1" i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i="0" dirty="0">
                          <a:solidFill>
                            <a:schemeClr val="bg1"/>
                          </a:solidFill>
                        </a:rPr>
                        <a:t>(n = 547)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4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CDR-SB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-0.26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(-15%)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.0901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-0.39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(-22%)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.0120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23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MMSE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-3.3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-0.1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(-3%)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.7578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0.6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(-18%)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.0493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5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ADAS-Cog 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5.162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-0.701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(-14%)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.1962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-1.400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(-27%)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.0097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2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ADCS-ADL-MCI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-4.3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-0.7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(-16%)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.1515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1.7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(-40%)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.0006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93533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2CDA7-A446-E64B-BB2F-EF8CF9245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292498"/>
            <a:ext cx="8309810" cy="851002"/>
          </a:xfrm>
        </p:spPr>
        <p:txBody>
          <a:bodyPr/>
          <a:lstStyle/>
          <a:p>
            <a:r>
              <a:rPr lang="en-US" dirty="0"/>
              <a:t>Intent to treat (ITT) population</a:t>
            </a:r>
          </a:p>
          <a:p>
            <a:pPr marL="7938" indent="-7938"/>
            <a:r>
              <a:rPr lang="en-US" dirty="0"/>
              <a:t>*Difference vs. placebo at Week 78. Negative percentage means less progression in the treated arm</a:t>
            </a:r>
            <a:br>
              <a:rPr lang="en-US" dirty="0"/>
            </a:br>
            <a:r>
              <a:rPr lang="en-US" dirty="0"/>
              <a:t>ADAS-Cog 13 = AD Assessment Scale-Cognitive Subscale (13-item); ADCS-ADL-MCI = AD Cooperative Study-ADL Inventory (MCI version)</a:t>
            </a:r>
          </a:p>
          <a:p>
            <a:pPr marL="7938" indent="-7938"/>
            <a:r>
              <a:rPr lang="en-US" dirty="0"/>
              <a:t>Budd Haeberlein S. EMERGE and ENGAGE Topline Results: Phase 3 Studies of Aducanumab in Early Alzheimer’s Disease. Presented at: 2020 Alzheimer’s Association International Conference; July 27-30, 2020. </a:t>
            </a:r>
          </a:p>
        </p:txBody>
      </p:sp>
    </p:spTree>
    <p:extLst>
      <p:ext uri="{BB962C8B-B14F-4D97-AF65-F5344CB8AC3E}">
        <p14:creationId xmlns:p14="http://schemas.microsoft.com/office/powerpoint/2010/main" val="26129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7D44EB-17CC-9646-AD85-2000D61E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EMERGE: Adverse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F7481-1D67-204A-A64C-A33697C9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965" y="1142178"/>
            <a:ext cx="2866073" cy="2748445"/>
          </a:xfrm>
        </p:spPr>
        <p:txBody>
          <a:bodyPr/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Symptoms reported in patients with ARIA included: headache, dizziness, visual disturbances, nausea, and vomiting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ARIA-E episodes generally resolved within 4-16 weeks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majority of patients who experienced ARIA were able to continue investigational treatment</a:t>
            </a:r>
          </a:p>
          <a:p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4AC7DB-FE7B-D348-B5FA-F70440DFC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23303"/>
            <a:ext cx="8183880" cy="720197"/>
          </a:xfrm>
        </p:spPr>
        <p:txBody>
          <a:bodyPr/>
          <a:lstStyle/>
          <a:p>
            <a:pPr marL="11113" indent="-11113"/>
            <a:r>
              <a:rPr lang="en-US" sz="800" dirty="0"/>
              <a:t>AE = adverse event; ARIA = amyloid-related imaging abnormality; ARIA-E = ARIA due to vasogenic edema; ARIA-H = ARIA due to micro-/macro-hemorrhages</a:t>
            </a:r>
          </a:p>
          <a:p>
            <a:pPr marL="11113" indent="-11113"/>
            <a:r>
              <a:rPr lang="en-US" sz="800" dirty="0"/>
              <a:t>*Patients randomized to placebo who accidentally received active dose are summarized under active groups (four in ENGAGE and one in EMERGE). All safety data presented are from the placebo-controlled period. This table includes patients who received at least one dose of investigational treatment.</a:t>
            </a:r>
          </a:p>
          <a:p>
            <a:pPr marL="11113" indent="-11113"/>
            <a:r>
              <a:rPr lang="en-US" sz="800" dirty="0"/>
              <a:t>Budd Haeberlein S. EMERGE and ENGAGE Topline Results: Phase 3 Studies of Aducanumab in Early Alzheimer’s Disease. Presented at: 2020 Alzheimer’s Association International Conference; July 27-30, 2020.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8CCCC42-47AD-1341-80AC-E7A45215F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01611"/>
              </p:ext>
            </p:extLst>
          </p:nvPr>
        </p:nvGraphicFramePr>
        <p:xfrm>
          <a:off x="172961" y="1031998"/>
          <a:ext cx="5810980" cy="314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851">
                  <a:extLst>
                    <a:ext uri="{9D8B030D-6E8A-4147-A177-3AD203B41FA5}">
                      <a16:colId xmlns:a16="http://schemas.microsoft.com/office/drawing/2014/main" val="3160231973"/>
                    </a:ext>
                  </a:extLst>
                </a:gridCol>
                <a:gridCol w="1106476">
                  <a:extLst>
                    <a:ext uri="{9D8B030D-6E8A-4147-A177-3AD203B41FA5}">
                      <a16:colId xmlns:a16="http://schemas.microsoft.com/office/drawing/2014/main" val="651864072"/>
                    </a:ext>
                  </a:extLst>
                </a:gridCol>
                <a:gridCol w="1206418">
                  <a:extLst>
                    <a:ext uri="{9D8B030D-6E8A-4147-A177-3AD203B41FA5}">
                      <a16:colId xmlns:a16="http://schemas.microsoft.com/office/drawing/2014/main" val="320487104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156517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Safety Population*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547)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Low Dose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544)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High Dose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(n = 547)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4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Any event,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476 (87.0)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477 (87.7)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505 (92.3)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23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ARIA-E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 (2.2)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140 (25.7)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186 (34.0)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57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ApoE ℇ4 carriers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7/371 (1.9)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109/366 (29.8)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154/362 (42.5)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2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ApoE ℇ4 non-carriers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5/173 (2.9)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31/171 (18.1)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32/179 (17.9)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93533"/>
                  </a:ext>
                </a:extLst>
              </a:tr>
              <a:tr h="12706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Headache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83 (15.2)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106 (19.5)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106 (19.4)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76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ARIA-H, micro-hemorrhage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38 (6.9)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88 (16.2)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102 (18.6)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25575"/>
                  </a:ext>
                </a:extLst>
              </a:tr>
              <a:tr h="11690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Nasopharyngitis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90 (16.5)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70 (12.9)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87 (15.9)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16790"/>
                  </a:ext>
                </a:extLst>
              </a:tr>
              <a:tr h="13107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ARIA-H, superficial siderosis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 (2.6)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 (9.2)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73 (13.3)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81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Fall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68 (12.4)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64 (11.8)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69 (12.6)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9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Treatment discontinuation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due to AE,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16 (2.9)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42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7.7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48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(8.8)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6B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9C62F6-D12D-3443-9DE9-F1E9DD2E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BAN2401 Phase III Study in Early 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EBC609-2533-B544-82B3-CF6A05ED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298851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Clarity AD </a:t>
            </a:r>
          </a:p>
          <a:p>
            <a:r>
              <a:rPr lang="en-US" dirty="0"/>
              <a:t>Enrolling ~ 1,500 patients with early AD</a:t>
            </a:r>
          </a:p>
          <a:p>
            <a:r>
              <a:rPr lang="en-US" dirty="0"/>
              <a:t>Biweekly IV infusion</a:t>
            </a:r>
          </a:p>
          <a:p>
            <a:r>
              <a:rPr lang="en-US" dirty="0"/>
              <a:t>Primary outcome: CDR-SB at 18 months</a:t>
            </a:r>
          </a:p>
          <a:p>
            <a:r>
              <a:rPr lang="en-US" dirty="0"/>
              <a:t>Expected completion: 2023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9D3A-6956-D14B-8EDD-8BC3EB79D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31052"/>
            <a:ext cx="8309810" cy="512448"/>
          </a:xfrm>
        </p:spPr>
        <p:txBody>
          <a:bodyPr/>
          <a:lstStyle/>
          <a:p>
            <a:pPr marL="11113" indent="-11113"/>
            <a:r>
              <a:rPr lang="en-US" dirty="0"/>
              <a:t>A Study to Confirm Safety and Efficacy of BAN2401 in Participants With Early Alzheimer's Disease (Clarity AD). ClinicalTrials.gov Identifier: NCT03887455. First Received 2019.; Lynch SY, et al. BAN2401 in early Alzheimer’s disease: a placebo-controlled, double-blind, parallel-group, 18-month study with open-label extension phase to confirm safety and efficacy (CLARITY AD). Clinical Trials on Alzheimer's Disease 2019. </a:t>
            </a:r>
          </a:p>
        </p:txBody>
      </p:sp>
    </p:spTree>
    <p:extLst>
      <p:ext uri="{BB962C8B-B14F-4D97-AF65-F5344CB8AC3E}">
        <p14:creationId xmlns:p14="http://schemas.microsoft.com/office/powerpoint/2010/main" val="3587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87ECC-BEBD-4E4A-8908-F2C856A4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7678281" cy="929485"/>
          </a:xfrm>
        </p:spPr>
        <p:txBody>
          <a:bodyPr/>
          <a:lstStyle/>
          <a:p>
            <a:r>
              <a:rPr lang="en-US" sz="3200" dirty="0"/>
              <a:t>Gantenerumab Phase III Studies in Early AD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60F5176-97FC-D646-AD67-03AE629F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53635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GRADUATE 1 and 2 </a:t>
            </a:r>
          </a:p>
          <a:p>
            <a:r>
              <a:rPr lang="en-US" sz="2800" dirty="0"/>
              <a:t>Each enrolling ~1,000 patients</a:t>
            </a:r>
          </a:p>
          <a:p>
            <a:r>
              <a:rPr lang="en-US" sz="2800" dirty="0"/>
              <a:t>Subcutaneous injection of 1,020 mg every 4 weeks</a:t>
            </a:r>
          </a:p>
          <a:p>
            <a:pPr lvl="1"/>
            <a:r>
              <a:rPr lang="en-US" sz="2400" dirty="0"/>
              <a:t>105 mg and 225 mg used in previous phase III trials</a:t>
            </a:r>
          </a:p>
          <a:p>
            <a:pPr lvl="1"/>
            <a:r>
              <a:rPr lang="en-US" sz="2400" dirty="0"/>
              <a:t>Up to 1,200 mg used in 104-week OLE study</a:t>
            </a:r>
          </a:p>
          <a:p>
            <a:r>
              <a:rPr lang="en-US" sz="2800" dirty="0"/>
              <a:t>Primary outcome: CDR-SB at 18 months</a:t>
            </a:r>
          </a:p>
          <a:p>
            <a:r>
              <a:rPr lang="en-US" sz="2800" dirty="0"/>
              <a:t>Expected completion: 2023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9AE31-F013-6F47-A991-3DE847804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040"/>
            <a:ext cx="8309810" cy="251460"/>
          </a:xfrm>
        </p:spPr>
        <p:txBody>
          <a:bodyPr/>
          <a:lstStyle/>
          <a:p>
            <a:pPr marL="9525" indent="-9525"/>
            <a:r>
              <a:rPr lang="en-US" i="1" dirty="0"/>
              <a:t>Efficacy and Safety Study of Gantenerumab in Participants With Early Alzheimer's Disease (AD)</a:t>
            </a:r>
            <a:r>
              <a:rPr lang="en-US" dirty="0">
                <a:solidFill>
                  <a:srgbClr val="5C6B72"/>
                </a:solidFill>
              </a:rPr>
              <a:t>. </a:t>
            </a:r>
            <a:r>
              <a:rPr lang="en-US" dirty="0"/>
              <a:t>ClinicalTrials.gov Identifier: NCT03444870. First Received</a:t>
            </a:r>
            <a:r>
              <a:rPr lang="en-US" i="1" dirty="0">
                <a:solidFill>
                  <a:srgbClr val="5C6B72"/>
                </a:solidFill>
              </a:rPr>
              <a:t> </a:t>
            </a:r>
            <a:r>
              <a:rPr lang="en-US" dirty="0">
                <a:solidFill>
                  <a:srgbClr val="5C6B72"/>
                </a:solidFill>
              </a:rPr>
              <a:t>2018</a:t>
            </a:r>
            <a:r>
              <a:rPr lang="en-US" i="1" dirty="0">
                <a:solidFill>
                  <a:srgbClr val="5C6B72"/>
                </a:solidFill>
              </a:rPr>
              <a:t>.</a:t>
            </a:r>
            <a:r>
              <a:rPr lang="en-US" b="1" dirty="0"/>
              <a:t> </a:t>
            </a:r>
            <a:r>
              <a:rPr lang="en-US" i="1" dirty="0"/>
              <a:t>Safety and Efficacy Study of Gantenerumab in Participants With Early Alzheimer's Disease (AD)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ClinicalTrials.gov Identifier: NCT03443973. First Received</a:t>
            </a:r>
            <a:r>
              <a:rPr lang="en-US" i="1" dirty="0">
                <a:solidFill>
                  <a:srgbClr val="5C6B72"/>
                </a:solidFill>
              </a:rPr>
              <a:t> </a:t>
            </a:r>
            <a:r>
              <a:rPr lang="en-US" dirty="0">
                <a:solidFill>
                  <a:srgbClr val="5C6B72"/>
                </a:solidFill>
              </a:rPr>
              <a:t>2018.</a:t>
            </a:r>
            <a:r>
              <a:rPr lang="en-US" b="1" dirty="0"/>
              <a:t> </a:t>
            </a:r>
            <a:r>
              <a:rPr lang="en-US" dirty="0">
                <a:solidFill>
                  <a:srgbClr val="5C6B72"/>
                </a:solidFill>
              </a:rPr>
              <a:t>Klein G, et al. </a:t>
            </a:r>
            <a:r>
              <a:rPr lang="en-US" i="1" dirty="0">
                <a:solidFill>
                  <a:srgbClr val="5C6B72"/>
                </a:solidFill>
              </a:rPr>
              <a:t>Alzheimer’s Res Ther. </a:t>
            </a:r>
            <a:r>
              <a:rPr lang="en-US" dirty="0">
                <a:solidFill>
                  <a:srgbClr val="5C6B72"/>
                </a:solidFill>
              </a:rPr>
              <a:t>2019;11(1):101. </a:t>
            </a:r>
          </a:p>
        </p:txBody>
      </p:sp>
    </p:spTree>
    <p:extLst>
      <p:ext uri="{BB962C8B-B14F-4D97-AF65-F5344CB8AC3E}">
        <p14:creationId xmlns:p14="http://schemas.microsoft.com/office/powerpoint/2010/main" val="18377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8A3D-E75F-6547-8842-072A4F51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9496"/>
            <a:ext cx="8309810" cy="929485"/>
          </a:xfrm>
        </p:spPr>
        <p:txBody>
          <a:bodyPr/>
          <a:lstStyle/>
          <a:p>
            <a:r>
              <a:rPr lang="en-US" sz="3200" dirty="0"/>
              <a:t>Non-Amyloid Approaches to AD Therapeutics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6C6E-1237-104A-899B-99B037F12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59409"/>
          </a:xfrm>
        </p:spPr>
        <p:txBody>
          <a:bodyPr/>
          <a:lstStyle/>
          <a:p>
            <a:r>
              <a:rPr lang="en-US" sz="2600" dirty="0"/>
              <a:t>Tau-targeting therapies</a:t>
            </a:r>
          </a:p>
          <a:p>
            <a:r>
              <a:rPr lang="en-US" sz="2600" dirty="0"/>
              <a:t>Neurotrophin receptor modulation</a:t>
            </a:r>
          </a:p>
          <a:p>
            <a:r>
              <a:rPr lang="en-US" sz="2600" dirty="0"/>
              <a:t>Anti-microbial strategies</a:t>
            </a:r>
          </a:p>
          <a:p>
            <a:r>
              <a:rPr lang="en-US" sz="2600" dirty="0"/>
              <a:t>Anti-inflammatory response</a:t>
            </a:r>
          </a:p>
          <a:p>
            <a:r>
              <a:rPr lang="en-US" sz="2600" dirty="0"/>
              <a:t>Vascular approaches</a:t>
            </a:r>
          </a:p>
          <a:p>
            <a:r>
              <a:rPr lang="en-US" sz="2600" dirty="0"/>
              <a:t>Non-pharmacological approaches</a:t>
            </a:r>
          </a:p>
          <a:p>
            <a:pPr lvl="1"/>
            <a:r>
              <a:rPr lang="en-US" sz="2400" dirty="0"/>
              <a:t>Lifestyle intervention strategies</a:t>
            </a:r>
          </a:p>
          <a:p>
            <a:pPr lvl="1"/>
            <a:r>
              <a:rPr lang="en-US" sz="2400" dirty="0"/>
              <a:t>Photobiomodulation</a:t>
            </a:r>
          </a:p>
          <a:p>
            <a:pPr lvl="1"/>
            <a:r>
              <a:rPr lang="en-US" sz="2400" dirty="0"/>
              <a:t>Neurostimulation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6CD93-3BB0-9C4A-B69A-115E33105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Gauthier S, et al. </a:t>
            </a:r>
            <a:r>
              <a:rPr lang="en-US" i="1" dirty="0"/>
              <a:t>J Prev Alzheimer’s Dis. </a:t>
            </a:r>
            <a:r>
              <a:rPr lang="en-US" dirty="0"/>
              <a:t>2020:1-6.</a:t>
            </a:r>
          </a:p>
        </p:txBody>
      </p:sp>
    </p:spTree>
    <p:extLst>
      <p:ext uri="{BB962C8B-B14F-4D97-AF65-F5344CB8AC3E}">
        <p14:creationId xmlns:p14="http://schemas.microsoft.com/office/powerpoint/2010/main" val="21216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7085592" cy="1154906"/>
          </a:xfrm>
        </p:spPr>
        <p:txBody>
          <a:bodyPr/>
          <a:lstStyle/>
          <a:p>
            <a:r>
              <a:rPr lang="en-US" sz="2800" dirty="0"/>
              <a:t>Integrate multimodal imaging and biomarker strategies into the diagnostic process of AD to inform clinical decision-making.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57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Biomarkers in AD Diagnosis</a:t>
            </a:r>
            <a:endParaRPr lang="en-CA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0A311-C783-D342-A12E-BA3B9D1F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644075"/>
          </a:xfrm>
        </p:spPr>
        <p:txBody>
          <a:bodyPr/>
          <a:lstStyle/>
          <a:p>
            <a:pPr lvl="0"/>
            <a:r>
              <a:rPr lang="en-CA" sz="2400" dirty="0"/>
              <a:t>Allow us to define AD biologically and to diagnose by ruling </a:t>
            </a:r>
            <a:r>
              <a:rPr lang="en-CA" sz="2400" i="1" dirty="0"/>
              <a:t>in</a:t>
            </a:r>
            <a:r>
              <a:rPr lang="en-CA" sz="2400" dirty="0"/>
              <a:t> AD rather than ruling out other causes</a:t>
            </a:r>
          </a:p>
          <a:p>
            <a:pPr lvl="0"/>
            <a:r>
              <a:rPr lang="en-CA" sz="2400" dirty="0"/>
              <a:t>Major strides in imaging and non-imaging biomarkers over the past decade</a:t>
            </a:r>
          </a:p>
          <a:p>
            <a:pPr lvl="0"/>
            <a:r>
              <a:rPr lang="en-CA" sz="2400" dirty="0"/>
              <a:t>Several biomarkers available for clinical use; others used in clinical trials and undergoing validation for clinical use</a:t>
            </a:r>
          </a:p>
          <a:p>
            <a:pPr lvl="0"/>
            <a:r>
              <a:rPr lang="en-CA" sz="2400" dirty="0"/>
              <a:t>Helpful in confirming diagnosis in typical and atypical presentations of AD as well as in early stages and where comorbidities confound clinical diagnosis</a:t>
            </a:r>
            <a:r>
              <a:rPr lang="en-US" sz="2400" dirty="0"/>
              <a:t>    </a:t>
            </a:r>
            <a:endParaRPr lang="en-US" sz="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2862" indent="0">
              <a:buClr>
                <a:srgbClr val="3C8C88"/>
              </a:buClr>
              <a:defRPr/>
            </a:pPr>
            <a:r>
              <a:rPr lang="en-US" dirty="0"/>
              <a:t>Staffaroni AM, et al. </a:t>
            </a:r>
            <a:r>
              <a:rPr lang="en-US" i="1" dirty="0"/>
              <a:t>Semin Neurol. </a:t>
            </a:r>
            <a:r>
              <a:rPr lang="en-US" dirty="0"/>
              <a:t>2017;37(5):510-537.</a:t>
            </a:r>
          </a:p>
        </p:txBody>
      </p:sp>
    </p:spTree>
    <p:extLst>
      <p:ext uri="{BB962C8B-B14F-4D97-AF65-F5344CB8AC3E}">
        <p14:creationId xmlns:p14="http://schemas.microsoft.com/office/powerpoint/2010/main" val="26629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B7E9E-DACF-084A-B9FD-3614BC2C3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Sabbagh MN, et al. </a:t>
            </a:r>
            <a:r>
              <a:rPr lang="en-US" i="1" dirty="0"/>
              <a:t>Neurol Ther</a:t>
            </a:r>
            <a:r>
              <a:rPr lang="en-US" dirty="0"/>
              <a:t>. 2017;6(Suppl 1):83-95. 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54853"/>
              </p:ext>
            </p:extLst>
          </p:nvPr>
        </p:nvGraphicFramePr>
        <p:xfrm>
          <a:off x="6863292" y="3665978"/>
          <a:ext cx="978694" cy="80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Image" r:id="rId5" imgW="3380162" imgH="2655842" progId="">
                  <p:embed/>
                </p:oleObj>
              </mc:Choice>
              <mc:Fallback>
                <p:oleObj name="Image" r:id="rId5" imgW="3380162" imgH="2655842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292" y="3665978"/>
                        <a:ext cx="978694" cy="808434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24788"/>
              </p:ext>
            </p:extLst>
          </p:nvPr>
        </p:nvGraphicFramePr>
        <p:xfrm>
          <a:off x="1819568" y="1947126"/>
          <a:ext cx="783431" cy="90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Image" r:id="rId7" imgW="6302859" imgH="7306742" progId="">
                  <p:embed/>
                </p:oleObj>
              </mc:Choice>
              <mc:Fallback>
                <p:oleObj name="Image" r:id="rId7" imgW="6302859" imgH="7306742" progId="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568" y="1947126"/>
                        <a:ext cx="783431" cy="908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9357" name="PIB Brain On Fire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/>
          <a:srcRect l="9435" t="13208" r="16982" b="26414"/>
          <a:stretch>
            <a:fillRect/>
          </a:stretch>
        </p:blipFill>
        <p:spPr bwMode="auto">
          <a:xfrm>
            <a:off x="1694303" y="3689128"/>
            <a:ext cx="1171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12171" y="1890193"/>
            <a:ext cx="1143000" cy="8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4281B7-091A-0B4B-9AED-DB81A983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-2062"/>
            <a:ext cx="8309810" cy="1034129"/>
          </a:xfrm>
        </p:spPr>
        <p:txBody>
          <a:bodyPr/>
          <a:lstStyle/>
          <a:p>
            <a:r>
              <a:rPr lang="en-US" dirty="0"/>
              <a:t>Biomarkers to Guide Diagnosis and Improve Treatment of AD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C4485C5-A14A-AF4E-90E2-5519D8D7511F}"/>
              </a:ext>
            </a:extLst>
          </p:cNvPr>
          <p:cNvSpPr/>
          <p:nvPr/>
        </p:nvSpPr>
        <p:spPr>
          <a:xfrm flipH="1">
            <a:off x="923179" y="1179722"/>
            <a:ext cx="2347911" cy="768965"/>
          </a:xfrm>
          <a:prstGeom prst="wedgeRoundRectCallout">
            <a:avLst>
              <a:gd name="adj1" fmla="val -72313"/>
              <a:gd name="adj2" fmla="val 108470"/>
              <a:gd name="adj3" fmla="val 16667"/>
            </a:avLst>
          </a:prstGeom>
          <a:solidFill>
            <a:srgbClr val="629E3A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Neuronal activity</a:t>
            </a:r>
            <a:br>
              <a:rPr lang="en-US" dirty="0"/>
            </a:br>
            <a:r>
              <a:rPr lang="en-US" dirty="0"/>
              <a:t>FDG PET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91DC29DF-5060-CB46-9C64-808ECF783E14}"/>
              </a:ext>
            </a:extLst>
          </p:cNvPr>
          <p:cNvSpPr/>
          <p:nvPr/>
        </p:nvSpPr>
        <p:spPr>
          <a:xfrm flipH="1">
            <a:off x="3413804" y="1210934"/>
            <a:ext cx="2347911" cy="571500"/>
          </a:xfrm>
          <a:prstGeom prst="wedgeRoundRectCallout">
            <a:avLst>
              <a:gd name="adj1" fmla="val -241"/>
              <a:gd name="adj2" fmla="val 138307"/>
              <a:gd name="adj3" fmla="val 16667"/>
            </a:avLst>
          </a:prstGeom>
          <a:solidFill>
            <a:srgbClr val="3F193A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Cognitive, functional profile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D27D67EB-13B9-FB47-8F34-DC8720BC1216}"/>
              </a:ext>
            </a:extLst>
          </p:cNvPr>
          <p:cNvSpPr/>
          <p:nvPr/>
        </p:nvSpPr>
        <p:spPr>
          <a:xfrm flipH="1">
            <a:off x="5931527" y="1178785"/>
            <a:ext cx="2347911" cy="711408"/>
          </a:xfrm>
          <a:prstGeom prst="wedgeRoundRectCallout">
            <a:avLst>
              <a:gd name="adj1" fmla="val 73620"/>
              <a:gd name="adj2" fmla="val 118923"/>
              <a:gd name="adj3" fmla="val 16667"/>
            </a:avLst>
          </a:prstGeom>
          <a:solidFill>
            <a:srgbClr val="B93A1E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Brain atrophy</a:t>
            </a:r>
            <a:br>
              <a:rPr lang="en-US" dirty="0"/>
            </a:br>
            <a:r>
              <a:rPr lang="en-US" dirty="0"/>
              <a:t>Structural MRI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69B5889-7B0D-3647-A7F1-78A1758DE40E}"/>
              </a:ext>
            </a:extLst>
          </p:cNvPr>
          <p:cNvSpPr/>
          <p:nvPr/>
        </p:nvSpPr>
        <p:spPr>
          <a:xfrm>
            <a:off x="3563005" y="2240028"/>
            <a:ext cx="1969376" cy="946545"/>
          </a:xfrm>
          <a:prstGeom prst="hexagon">
            <a:avLst/>
          </a:prstGeom>
          <a:solidFill>
            <a:schemeClr val="accent6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Diagnosis </a:t>
            </a:r>
          </a:p>
          <a:p>
            <a:pPr algn="ctr"/>
            <a:r>
              <a:rPr lang="en-US" dirty="0"/>
              <a:t>Treatment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ACC567B0-C3D8-F149-9A84-739B9C9CD27F}"/>
              </a:ext>
            </a:extLst>
          </p:cNvPr>
          <p:cNvSpPr/>
          <p:nvPr/>
        </p:nvSpPr>
        <p:spPr>
          <a:xfrm flipH="1">
            <a:off x="1044873" y="3067365"/>
            <a:ext cx="2347911" cy="637222"/>
          </a:xfrm>
          <a:prstGeom prst="wedgeRoundRectCallout">
            <a:avLst>
              <a:gd name="adj1" fmla="val -67389"/>
              <a:gd name="adj2" fmla="val -33050"/>
              <a:gd name="adj3" fmla="val 16667"/>
            </a:avLst>
          </a:prstGeom>
          <a:solidFill>
            <a:srgbClr val="B93A1E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Amyloid / tau load</a:t>
            </a:r>
            <a:br>
              <a:rPr lang="en-US" dirty="0"/>
            </a:br>
            <a:r>
              <a:rPr lang="en-US" dirty="0"/>
              <a:t>PET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C187978-2AC9-6C4E-80CD-A49E9DE79BBB}"/>
              </a:ext>
            </a:extLst>
          </p:cNvPr>
          <p:cNvSpPr/>
          <p:nvPr/>
        </p:nvSpPr>
        <p:spPr>
          <a:xfrm flipH="1">
            <a:off x="5755205" y="3006513"/>
            <a:ext cx="2347911" cy="637222"/>
          </a:xfrm>
          <a:prstGeom prst="wedgeRoundRectCallout">
            <a:avLst>
              <a:gd name="adj1" fmla="val 72725"/>
              <a:gd name="adj2" fmla="val -16556"/>
              <a:gd name="adj3" fmla="val 16667"/>
            </a:avLst>
          </a:prstGeom>
          <a:solidFill>
            <a:srgbClr val="0B273E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Cognitive reserve fMRI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F842ED27-5FFC-284F-BCA9-86DB224BCAE4}"/>
              </a:ext>
            </a:extLst>
          </p:cNvPr>
          <p:cNvSpPr/>
          <p:nvPr/>
        </p:nvSpPr>
        <p:spPr>
          <a:xfrm flipH="1">
            <a:off x="4580865" y="3958138"/>
            <a:ext cx="1969375" cy="637222"/>
          </a:xfrm>
          <a:prstGeom prst="wedgeRoundRectCallout">
            <a:avLst>
              <a:gd name="adj1" fmla="val 29303"/>
              <a:gd name="adj2" fmla="val -165002"/>
              <a:gd name="adj3" fmla="val 16667"/>
            </a:avLst>
          </a:prstGeom>
          <a:solidFill>
            <a:srgbClr val="629E3A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CSF / blood biomarkers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3EC8C5A0-521A-D84B-AFCC-A171D6F160DD}"/>
              </a:ext>
            </a:extLst>
          </p:cNvPr>
          <p:cNvSpPr/>
          <p:nvPr/>
        </p:nvSpPr>
        <p:spPr>
          <a:xfrm flipH="1">
            <a:off x="2956818" y="3945875"/>
            <a:ext cx="1392825" cy="637222"/>
          </a:xfrm>
          <a:prstGeom prst="wedgeRoundRectCallout">
            <a:avLst>
              <a:gd name="adj1" fmla="val -44649"/>
              <a:gd name="adj2" fmla="val -165002"/>
              <a:gd name="adj3" fmla="val 16667"/>
            </a:avLst>
          </a:prstGeom>
          <a:solidFill>
            <a:srgbClr val="3F193A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dirty="0"/>
              <a:t>Genetic risk profile</a:t>
            </a:r>
          </a:p>
        </p:txBody>
      </p:sp>
    </p:spTree>
    <p:extLst>
      <p:ext uri="{BB962C8B-B14F-4D97-AF65-F5344CB8AC3E}">
        <p14:creationId xmlns:p14="http://schemas.microsoft.com/office/powerpoint/2010/main" val="21020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9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69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35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9357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C95-9D81-E74F-971B-F351B5D6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-35681"/>
            <a:ext cx="8547101" cy="824841"/>
          </a:xfrm>
        </p:spPr>
        <p:txBody>
          <a:bodyPr/>
          <a:lstStyle/>
          <a:p>
            <a:r>
              <a:rPr lang="en-US" dirty="0"/>
              <a:t>Growing Evidence for Amyloid</a:t>
            </a:r>
            <a:r>
              <a:rPr lang="el-GR" b="0" dirty="0"/>
              <a:t>-β</a:t>
            </a:r>
            <a:r>
              <a:rPr lang="en-US" dirty="0"/>
              <a:t> PET Utility in Routine Clinical Practice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5C486F-9EB7-A84A-8A3E-FBC0DA1DB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4788019"/>
            <a:ext cx="8191501" cy="355482"/>
          </a:xfrm>
        </p:spPr>
        <p:txBody>
          <a:bodyPr/>
          <a:lstStyle/>
          <a:p>
            <a:pPr marL="7938" indent="-7938"/>
            <a:r>
              <a:rPr lang="en-US" sz="900" dirty="0"/>
              <a:t>1. Fantoni ER, et al. </a:t>
            </a:r>
            <a:r>
              <a:rPr lang="en-US" sz="900" i="1" dirty="0"/>
              <a:t>J Alzheimer’s Dis</a:t>
            </a:r>
            <a:r>
              <a:rPr lang="en-US" sz="900" dirty="0"/>
              <a:t>. 2018;63(2):783-796. 2. Carswell CJ, et al. </a:t>
            </a:r>
            <a:r>
              <a:rPr lang="en-US" sz="900" i="1" dirty="0"/>
              <a:t>J Neurol Neurosurg Psychiatry</a:t>
            </a:r>
            <a:r>
              <a:rPr lang="en-US" sz="900" dirty="0"/>
              <a:t>. 3. Reimand J, et al. </a:t>
            </a:r>
            <a:r>
              <a:rPr lang="en-US" sz="900" i="1" dirty="0"/>
              <a:t>Neurology</a:t>
            </a:r>
            <a:r>
              <a:rPr lang="en-US" sz="900" dirty="0"/>
              <a:t>. 2020;10.1212/WNL.0000000000010739. 2018;89(3):294-299. 4.Rabinovici GD, et al. </a:t>
            </a:r>
            <a:r>
              <a:rPr lang="en-US" sz="900" i="1" dirty="0"/>
              <a:t>JAMA. </a:t>
            </a:r>
            <a:r>
              <a:rPr lang="en-US" sz="900" dirty="0"/>
              <a:t>2019;321(13):1286-1294.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B7A126-FA06-4B44-AF86-F1ACB45F97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6" y="848135"/>
            <a:ext cx="4636868" cy="3274219"/>
          </a:xfrm>
        </p:spPr>
        <p:txBody>
          <a:bodyPr/>
          <a:lstStyle/>
          <a:p>
            <a:r>
              <a:rPr lang="en-US" sz="1700" b="1" dirty="0">
                <a:solidFill>
                  <a:schemeClr val="tx1"/>
                </a:solidFill>
              </a:rPr>
              <a:t>Increases diagnostic confidence</a:t>
            </a:r>
            <a:r>
              <a:rPr lang="en-US" sz="1700" b="1" baseline="30000" dirty="0">
                <a:solidFill>
                  <a:schemeClr val="tx1"/>
                </a:solidFill>
              </a:rPr>
              <a:t>1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For 62% of 870 patients</a:t>
            </a:r>
            <a:endParaRPr lang="en-US" sz="1500" b="1" baseline="30000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Leads to changes in diagnosis</a:t>
            </a:r>
            <a:r>
              <a:rPr lang="en-US" sz="1700" b="1" baseline="30000" dirty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Among 16,000 Medicare patients, 25.1% changed from AD to non-AD and 10.5% from non-AD to AD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Diagnosis revised in 31.3% of 1,142 cases in an aggregated analysis</a:t>
            </a:r>
            <a:endParaRPr lang="en-US" sz="15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Reduces number and cost of diagnostic investigations in patients with atypical presentation</a:t>
            </a:r>
            <a:r>
              <a:rPr lang="en-US" sz="1700" b="1" baseline="30000" dirty="0">
                <a:solidFill>
                  <a:schemeClr val="tx1"/>
                </a:solidFill>
              </a:rPr>
              <a:t>3</a:t>
            </a:r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Informs prognosis</a:t>
            </a:r>
            <a:r>
              <a:rPr lang="en-US" sz="1700" b="1" baseline="30000" dirty="0">
                <a:solidFill>
                  <a:schemeClr val="tx1"/>
                </a:solidFill>
              </a:rPr>
              <a:t>4</a:t>
            </a:r>
          </a:p>
          <a:p>
            <a:pPr lvl="1"/>
            <a:r>
              <a:rPr lang="en-US" sz="1500" dirty="0"/>
              <a:t>Amyloid-</a:t>
            </a:r>
            <a:r>
              <a:rPr lang="el-GR" sz="1500" dirty="0"/>
              <a:t>β </a:t>
            </a:r>
            <a:r>
              <a:rPr lang="en-US" sz="1500" dirty="0"/>
              <a:t>CSF+/PET+ (N = 318) participants had elevated CSF (p)tau levels and worse cognitive performance compared to CSF+/PET- (N = 80) and CSF-/PET- (N = 306) at baseline, and greater tau uptake at 5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CCBB0-B51E-0141-9402-8067036A2D76}"/>
              </a:ext>
            </a:extLst>
          </p:cNvPr>
          <p:cNvSpPr/>
          <p:nvPr/>
        </p:nvSpPr>
        <p:spPr>
          <a:xfrm>
            <a:off x="5430218" y="963339"/>
            <a:ext cx="3269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Leads to Changes in Treatment</a:t>
            </a:r>
            <a:r>
              <a:rPr lang="en-US" sz="1400" b="1" baseline="30000" dirty="0"/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9B8EC7-7552-1743-8E96-BA4AC20A3316}"/>
              </a:ext>
            </a:extLst>
          </p:cNvPr>
          <p:cNvGrpSpPr/>
          <p:nvPr/>
        </p:nvGrpSpPr>
        <p:grpSpPr>
          <a:xfrm>
            <a:off x="4831661" y="1297492"/>
            <a:ext cx="4110826" cy="2955491"/>
            <a:chOff x="4831661" y="1297492"/>
            <a:chExt cx="4110826" cy="29554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284DAA-8F2A-B24D-BF5D-EB22BFD1E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89" b="18660"/>
            <a:stretch/>
          </p:blipFill>
          <p:spPr>
            <a:xfrm>
              <a:off x="4831661" y="1297492"/>
              <a:ext cx="4106313" cy="295549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24EF60-0EDC-1F46-9884-E9F7302869F4}"/>
                </a:ext>
              </a:extLst>
            </p:cNvPr>
            <p:cNvSpPr txBox="1"/>
            <p:nvPr/>
          </p:nvSpPr>
          <p:spPr>
            <a:xfrm rot="16200000">
              <a:off x="4244852" y="2447373"/>
              <a:ext cx="167743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AD Drug Use, 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8976B4-9715-214C-A401-97BB0B604BEA}"/>
                </a:ext>
              </a:extLst>
            </p:cNvPr>
            <p:cNvSpPr txBox="1"/>
            <p:nvPr/>
          </p:nvSpPr>
          <p:spPr>
            <a:xfrm>
              <a:off x="5488458" y="3729775"/>
              <a:ext cx="7842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Positive Amyloid PET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625728-CB91-4148-A183-5E5C2CF8109A}"/>
                </a:ext>
              </a:extLst>
            </p:cNvPr>
            <p:cNvSpPr txBox="1"/>
            <p:nvPr/>
          </p:nvSpPr>
          <p:spPr>
            <a:xfrm>
              <a:off x="6284770" y="3729774"/>
              <a:ext cx="85707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Negative Amyloid PET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3D42A5-6160-C14C-890A-7F433B71CBC5}"/>
                </a:ext>
              </a:extLst>
            </p:cNvPr>
            <p:cNvSpPr txBox="1"/>
            <p:nvPr/>
          </p:nvSpPr>
          <p:spPr>
            <a:xfrm>
              <a:off x="7289105" y="3724923"/>
              <a:ext cx="7842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Positive Amyloid PET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BA157-8499-184C-AB8A-D464E7A39B8E}"/>
                </a:ext>
              </a:extLst>
            </p:cNvPr>
            <p:cNvSpPr txBox="1"/>
            <p:nvPr/>
          </p:nvSpPr>
          <p:spPr>
            <a:xfrm>
              <a:off x="8085417" y="3724922"/>
              <a:ext cx="85707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Negative Amyloid PET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9B4A67-C274-D548-AE15-FB773BF7413E}"/>
                </a:ext>
              </a:extLst>
            </p:cNvPr>
            <p:cNvSpPr txBox="1"/>
            <p:nvPr/>
          </p:nvSpPr>
          <p:spPr>
            <a:xfrm>
              <a:off x="5488458" y="4113935"/>
              <a:ext cx="171162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Mild Cognitive Impairment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46699-A1D2-0040-B816-BBEEAA85FCAA}"/>
                </a:ext>
              </a:extLst>
            </p:cNvPr>
            <p:cNvSpPr txBox="1"/>
            <p:nvPr/>
          </p:nvSpPr>
          <p:spPr>
            <a:xfrm>
              <a:off x="7555828" y="4106957"/>
              <a:ext cx="107981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Dementia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5C5C69-B98C-B64F-A78B-01A10166D886}"/>
                </a:ext>
              </a:extLst>
            </p:cNvPr>
            <p:cNvSpPr txBox="1"/>
            <p:nvPr/>
          </p:nvSpPr>
          <p:spPr>
            <a:xfrm>
              <a:off x="5713525" y="1445776"/>
              <a:ext cx="1563468" cy="34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900" dirty="0"/>
                <a:t> Pre-PET AD drug use</a:t>
              </a:r>
            </a:p>
            <a:p>
              <a:pPr>
                <a:lnSpc>
                  <a:spcPct val="130000"/>
                </a:lnSpc>
              </a:pPr>
              <a:r>
                <a:rPr lang="en-US" sz="900" dirty="0"/>
                <a:t> Post-PET AD drug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5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Blood-Based Biomarkers in AD</a:t>
            </a:r>
            <a:endParaRPr lang="en-C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0CFF5-B444-6743-B73A-923461FF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565813"/>
          </a:xfrm>
        </p:spPr>
        <p:txBody>
          <a:bodyPr/>
          <a:lstStyle/>
          <a:p>
            <a:pPr marL="428625" indent="-385763">
              <a:buClr>
                <a:srgbClr val="3C8C88"/>
              </a:buClr>
              <a:buFont typeface="Wingdings" pitchFamily="2" charset="2"/>
              <a:buChar char="Ø"/>
              <a:defRPr/>
            </a:pPr>
            <a:endParaRPr lang="en-CA" sz="700" dirty="0"/>
          </a:p>
          <a:p>
            <a:r>
              <a:rPr lang="en-US" sz="2800" dirty="0"/>
              <a:t>Plasma amyloid (A</a:t>
            </a:r>
            <a:r>
              <a:rPr lang="el-GR" sz="2800" dirty="0"/>
              <a:t>β42/40</a:t>
            </a:r>
            <a:r>
              <a:rPr lang="en-US" sz="2800" dirty="0"/>
              <a:t>)</a:t>
            </a:r>
            <a:endParaRPr lang="en-CA" sz="2800" dirty="0"/>
          </a:p>
          <a:p>
            <a:r>
              <a:rPr lang="en-US" sz="2800" dirty="0"/>
              <a:t>Various plasma p-tau isoforms (e.g., p-tau217) </a:t>
            </a:r>
          </a:p>
          <a:p>
            <a:r>
              <a:rPr lang="en-US" sz="2800" dirty="0"/>
              <a:t>Plasma NfL</a:t>
            </a:r>
            <a:endParaRPr lang="en-CA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20E0A0-9B0A-6B48-94EE-B8FBD8C8E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C6B72"/>
                </a:solidFill>
              </a:rPr>
              <a:t>NfL = neurofilament light-chain </a:t>
            </a:r>
          </a:p>
          <a:p>
            <a:r>
              <a:rPr lang="en-US" dirty="0">
                <a:solidFill>
                  <a:srgbClr val="5C6B72"/>
                </a:solidFill>
              </a:rPr>
              <a:t>Baldacci F, et al. </a:t>
            </a:r>
            <a:r>
              <a:rPr lang="en-US" i="1" dirty="0">
                <a:solidFill>
                  <a:srgbClr val="5C6B72"/>
                </a:solidFill>
              </a:rPr>
              <a:t>Expert Rev Mol Diagn. </a:t>
            </a:r>
            <a:r>
              <a:rPr lang="en-US" dirty="0">
                <a:solidFill>
                  <a:srgbClr val="5C6B72"/>
                </a:solidFill>
              </a:rPr>
              <a:t>2020;20(4):421-441.</a:t>
            </a:r>
          </a:p>
        </p:txBody>
      </p:sp>
    </p:spTree>
    <p:extLst>
      <p:ext uri="{BB962C8B-B14F-4D97-AF65-F5344CB8AC3E}">
        <p14:creationId xmlns:p14="http://schemas.microsoft.com/office/powerpoint/2010/main" val="21317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61064"/>
            <a:ext cx="6556200" cy="1138237"/>
          </a:xfrm>
        </p:spPr>
        <p:txBody>
          <a:bodyPr/>
          <a:lstStyle/>
          <a:p>
            <a:r>
              <a:rPr lang="en-US" dirty="0"/>
              <a:t>Sharon Cohen, MD, FRCPC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5" y="2934239"/>
            <a:ext cx="6816259" cy="1154112"/>
          </a:xfrm>
        </p:spPr>
        <p:txBody>
          <a:bodyPr/>
          <a:lstStyle/>
          <a:p>
            <a:r>
              <a:rPr lang="en-US" sz="2400" dirty="0"/>
              <a:t>Behavioural Neurologist, Medical Director, and Principal Investigator</a:t>
            </a:r>
          </a:p>
          <a:p>
            <a:r>
              <a:rPr lang="en-US" sz="2400" dirty="0"/>
              <a:t>Toronto Memory Program</a:t>
            </a:r>
          </a:p>
          <a:p>
            <a:r>
              <a:rPr lang="en-US" sz="2400" dirty="0"/>
              <a:t>Assistant Professor, University of Toronto</a:t>
            </a:r>
          </a:p>
          <a:p>
            <a:r>
              <a:rPr lang="en-US" sz="2400" dirty="0"/>
              <a:t>Toronto, Canada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2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DA2D0-2CE5-9E4A-9FFE-4F1DC37C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How Will the Role of Biomarkers Change with Approval of an A</a:t>
            </a:r>
            <a:r>
              <a:rPr lang="el-GR" sz="3200" dirty="0"/>
              <a:t>β-</a:t>
            </a:r>
            <a:r>
              <a:rPr lang="en-US" sz="3200" dirty="0"/>
              <a:t>Targeted DMT?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E5AC4-88BE-444D-A9BA-472F68C0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69639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Increased patient awareness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more patients reporting concerns / requesting evaluation </a:t>
            </a:r>
          </a:p>
          <a:p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Greater use of biomarkers </a:t>
            </a:r>
            <a:r>
              <a:rPr lang="en-US" sz="2800" dirty="0">
                <a:solidFill>
                  <a:schemeClr val="tx1"/>
                </a:solidFill>
              </a:rPr>
              <a:t>in earlier stages of disease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Evidence of amyloid pathology will be required for insurance coverage of </a:t>
            </a:r>
            <a:r>
              <a:rPr lang="en-US" sz="2800" dirty="0"/>
              <a:t>A</a:t>
            </a:r>
            <a:r>
              <a:rPr lang="el-GR" sz="2800" dirty="0"/>
              <a:t>β-</a:t>
            </a:r>
            <a:r>
              <a:rPr lang="en-US" sz="2800" dirty="0"/>
              <a:t>targeted drug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Use of biomarkers to monitor treatment response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Accelerated development of new techniques for diagnosis and monitoring as well as new therapies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1613E-D198-0845-B2DB-80CC083C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DF6A-6E20-A14E-9939-90A678BD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8224F3-5215-4349-BF4B-895BB2FB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70" y="899884"/>
            <a:ext cx="7510889" cy="325525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Mr. Smith, a 73-year-old man, comes for his yearly check-up </a:t>
            </a:r>
            <a:br>
              <a:rPr lang="en-US" sz="1500" dirty="0"/>
            </a:br>
            <a:r>
              <a:rPr lang="en-US" sz="1500" dirty="0"/>
              <a:t>accompanied by his wife. After reviewing the conditions on his</a:t>
            </a:r>
            <a:br>
              <a:rPr lang="en-US" sz="1500" dirty="0"/>
            </a:br>
            <a:r>
              <a:rPr lang="en-US" sz="1500" dirty="0"/>
              <a:t>problem list, his wife mentions that she has had concerns about his</a:t>
            </a:r>
            <a:br>
              <a:rPr lang="en-US" sz="1500" dirty="0"/>
            </a:br>
            <a:r>
              <a:rPr lang="en-US" sz="1500" dirty="0"/>
              <a:t>forgetfulness. Mr. Smith is quick to point out that he doesn’t feel that</a:t>
            </a:r>
            <a:br>
              <a:rPr lang="en-US" sz="1500" dirty="0"/>
            </a:br>
            <a:r>
              <a:rPr lang="en-US" sz="1500" dirty="0"/>
              <a:t>forgetfulness interferes with his activities. After asking Mr. Smith whether </a:t>
            </a:r>
            <a:br>
              <a:rPr lang="en-US" sz="1500" dirty="0"/>
            </a:br>
            <a:r>
              <a:rPr lang="en-US" sz="1500" dirty="0"/>
              <a:t>he would allow his wife to speak, the patient’s wife elaborates, “Over the past year, our children and I have noticed that he often asks the same question repeatedly. He didn’t used to do this. He doesn’t seem to be paying attention to what I am saying because he hardly ever remembers our conversations. If I ask him to go pick up some things in town, he usually comes back empty-handed or with only a few of the things I asked him to get. He doesn’t remember appointments. Yet, he has had no difficulties with driving or with directions and he is still an excellent handy man.”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600" b="1" i="1" dirty="0"/>
          </a:p>
          <a:p>
            <a:pPr marL="0">
              <a:lnSpc>
                <a:spcPct val="90000"/>
              </a:lnSpc>
              <a:spcBef>
                <a:spcPts val="400"/>
              </a:spcBef>
            </a:pPr>
            <a:r>
              <a:rPr lang="en-US" sz="1800" b="1" i="1" dirty="0"/>
              <a:t>What should a health care provider do in this situation?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110040-5EC8-F84A-BCB8-944986DCF301}"/>
              </a:ext>
            </a:extLst>
          </p:cNvPr>
          <p:cNvSpPr/>
          <p:nvPr/>
        </p:nvSpPr>
        <p:spPr>
          <a:xfrm>
            <a:off x="687723" y="44147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5C6B72"/>
                </a:solidFill>
              </a:rPr>
              <a:t>Knopman DS, Petersen RC. </a:t>
            </a:r>
            <a:r>
              <a:rPr lang="en-US" sz="1000" i="1" dirty="0">
                <a:solidFill>
                  <a:srgbClr val="5C6B72"/>
                </a:solidFill>
              </a:rPr>
              <a:t>Mayo Clin Proc. </a:t>
            </a:r>
            <a:r>
              <a:rPr lang="en-US" sz="1000" dirty="0">
                <a:solidFill>
                  <a:srgbClr val="5C6B72"/>
                </a:solidFill>
              </a:rPr>
              <a:t>2014;89(10):1452-1459.</a:t>
            </a:r>
          </a:p>
        </p:txBody>
      </p:sp>
      <p:pic>
        <p:nvPicPr>
          <p:cNvPr id="4" name="Picture Placeholder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0AA81EF-DA46-BA49-A77B-FCA0CBA96C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0403" r="12961"/>
          <a:stretch/>
        </p:blipFill>
        <p:spPr>
          <a:xfrm>
            <a:off x="7123113" y="481013"/>
            <a:ext cx="1138237" cy="1339850"/>
          </a:xfrm>
        </p:spPr>
      </p:pic>
    </p:spTree>
    <p:extLst>
      <p:ext uri="{BB962C8B-B14F-4D97-AF65-F5344CB8AC3E}">
        <p14:creationId xmlns:p14="http://schemas.microsoft.com/office/powerpoint/2010/main" val="2602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3512"/>
            <a:ext cx="8309810" cy="615553"/>
          </a:xfrm>
        </p:spPr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244407"/>
            <a:ext cx="8309810" cy="929485"/>
          </a:xfrm>
        </p:spPr>
        <p:txBody>
          <a:bodyPr/>
          <a:lstStyle/>
          <a:p>
            <a:r>
              <a:rPr lang="en-US" dirty="0"/>
              <a:t>What should a health care provider do in this situation?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17095" y="2173892"/>
            <a:ext cx="8309810" cy="2597634"/>
          </a:xfrm>
        </p:spPr>
        <p:txBody>
          <a:bodyPr/>
          <a:lstStyle/>
          <a:p>
            <a:r>
              <a:rPr lang="en-US" sz="2400" dirty="0"/>
              <a:t>Document that Mr. Smith has age-related cognitive decline</a:t>
            </a:r>
          </a:p>
          <a:p>
            <a:r>
              <a:rPr lang="en-US" sz="2400" dirty="0"/>
              <a:t>Have a longer conversation with Mr. Smith to informally examine his cognition and memory</a:t>
            </a:r>
          </a:p>
          <a:p>
            <a:r>
              <a:rPr lang="en-US" sz="2400" dirty="0"/>
              <a:t>Use a validated screening tool such as MMSE or </a:t>
            </a:r>
            <a:r>
              <a:rPr lang="en-US" sz="2400" dirty="0" err="1"/>
              <a:t>MoCA</a:t>
            </a:r>
            <a:r>
              <a:rPr lang="en-US" sz="2400" dirty="0"/>
              <a:t> Order a brain MRI for Mr. Smith</a:t>
            </a:r>
          </a:p>
          <a:p>
            <a:r>
              <a:rPr lang="en-US" sz="2400" dirty="0"/>
              <a:t>Refer Mr. Smith to a dementia specialist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3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DC85-2E08-E94B-8E69-9C1A67B4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112249"/>
            <a:ext cx="8535987" cy="824841"/>
          </a:xfrm>
        </p:spPr>
        <p:txBody>
          <a:bodyPr/>
          <a:lstStyle/>
          <a:p>
            <a:r>
              <a:rPr lang="en-US" sz="2800" dirty="0"/>
              <a:t>What should a health care provider do in this situation?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AC5089-5CDF-DE4F-ADA1-3A5788E4B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26366"/>
              </p:ext>
            </p:extLst>
          </p:nvPr>
        </p:nvGraphicFramePr>
        <p:xfrm>
          <a:off x="417513" y="1141413"/>
          <a:ext cx="8308975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F3D2C-BD15-0947-BBD2-DDD68F632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8309810" cy="250838"/>
          </a:xfrm>
        </p:spPr>
        <p:txBody>
          <a:bodyPr/>
          <a:lstStyle/>
          <a:p>
            <a:r>
              <a:rPr lang="en-US" dirty="0"/>
              <a:t>Responses recorded on October 8, 2020.</a:t>
            </a:r>
          </a:p>
        </p:txBody>
      </p:sp>
    </p:spTree>
    <p:extLst>
      <p:ext uri="{BB962C8B-B14F-4D97-AF65-F5344CB8AC3E}">
        <p14:creationId xmlns:p14="http://schemas.microsoft.com/office/powerpoint/2010/main" val="7999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F9A-4108-CB4B-8019-7821CB83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/>
          <a:lstStyle/>
          <a:p>
            <a:r>
              <a:rPr lang="en-US" dirty="0"/>
              <a:t>What Can Clinicians Do Today?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394A8-A2D7-EC4B-92E7-30BC5155A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4761857"/>
            <a:ext cx="7795260" cy="381643"/>
          </a:xfrm>
        </p:spPr>
        <p:txBody>
          <a:bodyPr/>
          <a:lstStyle/>
          <a:p>
            <a:pPr marL="7938" indent="-7938"/>
            <a:r>
              <a:rPr lang="en-US" dirty="0">
                <a:solidFill>
                  <a:srgbClr val="5C6B72"/>
                </a:solidFill>
              </a:rPr>
              <a:t>Cummings JL, et al. </a:t>
            </a:r>
            <a:r>
              <a:rPr lang="en-US" i="1" dirty="0">
                <a:solidFill>
                  <a:srgbClr val="5C6B72"/>
                </a:solidFill>
              </a:rPr>
              <a:t>Ann Clin Transl Neurol</a:t>
            </a:r>
            <a:r>
              <a:rPr lang="en-US" dirty="0">
                <a:solidFill>
                  <a:srgbClr val="5C6B72"/>
                </a:solidFill>
              </a:rPr>
              <a:t>. 2015;2(3):307‐323. Goldfarb D, et al. </a:t>
            </a:r>
            <a:r>
              <a:rPr lang="en-US" i="1" dirty="0">
                <a:solidFill>
                  <a:srgbClr val="5C6B72"/>
                </a:solidFill>
              </a:rPr>
              <a:t>J Clin Psychiatry</a:t>
            </a:r>
            <a:r>
              <a:rPr lang="en-US" dirty="0">
                <a:solidFill>
                  <a:srgbClr val="5C6B72"/>
                </a:solidFill>
              </a:rPr>
              <a:t>. 2019;80(2):MS18002BR1C. Petersen RC, et al. </a:t>
            </a:r>
            <a:r>
              <a:rPr lang="en-US" i="1" dirty="0">
                <a:solidFill>
                  <a:srgbClr val="5C6B72"/>
                </a:solidFill>
              </a:rPr>
              <a:t>Neurology. </a:t>
            </a:r>
            <a:r>
              <a:rPr lang="en-US" dirty="0">
                <a:solidFill>
                  <a:srgbClr val="5C6B72"/>
                </a:solidFill>
              </a:rPr>
              <a:t>2018;90(3):126-135.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B789DC-CB63-8741-8B91-5D804D99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34786"/>
          </a:xfrm>
        </p:spPr>
        <p:txBody>
          <a:bodyPr/>
          <a:lstStyle/>
          <a:p>
            <a:r>
              <a:rPr lang="en-US" sz="2200" dirty="0"/>
              <a:t>Early, accurate diagnosis is key</a:t>
            </a:r>
          </a:p>
          <a:p>
            <a:pPr lvl="1"/>
            <a:r>
              <a:rPr lang="en-US" sz="2000" dirty="0"/>
              <a:t>Increases the likelihood for patients to be involved in decision-making and planning for their future </a:t>
            </a:r>
          </a:p>
          <a:p>
            <a:r>
              <a:rPr lang="en-US" sz="2200" dirty="0"/>
              <a:t>Early use of symptomatic treatments provide greater clinical and quality-of-life benefits</a:t>
            </a:r>
          </a:p>
          <a:p>
            <a:r>
              <a:rPr lang="en-US" sz="2200" dirty="0"/>
              <a:t>Lifestyle matters: diet, exercise, brain games</a:t>
            </a:r>
          </a:p>
          <a:p>
            <a:pPr lvl="1"/>
            <a:r>
              <a:rPr lang="en-US" sz="2000" dirty="0"/>
              <a:t>Modifiable risk factors: Low education, smoking, physical inactivity, depression, hypertension, diabetes, obesity</a:t>
            </a:r>
          </a:p>
          <a:p>
            <a:r>
              <a:rPr lang="en-US" sz="2200" dirty="0"/>
              <a:t>Partner/family engagement</a:t>
            </a:r>
          </a:p>
          <a:p>
            <a:r>
              <a:rPr lang="en-US" sz="2200" dirty="0"/>
              <a:t>Encourage patients with AD to enroll in clinical trials</a:t>
            </a:r>
          </a:p>
          <a:p>
            <a:pPr lvl="1"/>
            <a:r>
              <a:rPr lang="en-US" sz="2000" dirty="0"/>
              <a:t>Recruitment is the bottleneck to studying investigational therapies</a:t>
            </a:r>
          </a:p>
        </p:txBody>
      </p:sp>
    </p:spTree>
    <p:extLst>
      <p:ext uri="{BB962C8B-B14F-4D97-AF65-F5344CB8AC3E}">
        <p14:creationId xmlns:p14="http://schemas.microsoft.com/office/powerpoint/2010/main" val="26384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291156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Appropriate screening in primary care</a:t>
            </a:r>
          </a:p>
          <a:p>
            <a:r>
              <a:rPr lang="en-US" dirty="0">
                <a:solidFill>
                  <a:schemeClr val="tx1"/>
                </a:solidFill>
              </a:rPr>
              <a:t>Tiered approach to diagnostic investigations</a:t>
            </a:r>
          </a:p>
          <a:p>
            <a:r>
              <a:rPr lang="en-US" dirty="0">
                <a:solidFill>
                  <a:schemeClr val="tx1"/>
                </a:solidFill>
              </a:rPr>
              <a:t>Early intervention – symptomatic treatments may help </a:t>
            </a:r>
          </a:p>
          <a:p>
            <a:r>
              <a:rPr lang="en-US" dirty="0">
                <a:solidFill>
                  <a:schemeClr val="tx1"/>
                </a:solidFill>
              </a:rPr>
              <a:t>Monitor disease progression</a:t>
            </a:r>
          </a:p>
          <a:p>
            <a:r>
              <a:rPr lang="en-US" dirty="0">
                <a:solidFill>
                  <a:schemeClr val="tx1"/>
                </a:solidFill>
              </a:rPr>
              <a:t>Patient and family support, education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470" y="486990"/>
            <a:ext cx="8395435" cy="40626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ttainable,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F6C344-7BA1-3144-8258-9E7D0B477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3756" y="4113957"/>
            <a:ext cx="5760244" cy="697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rtlCol="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0" dirty="0"/>
              <a:t>Questions &amp; Answers Recorded on October 8,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370" y="588360"/>
            <a:ext cx="3820278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05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Arial Unicode MS" charset="0"/>
              </a:rPr>
              <a:t>CME Outfitters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921" y="1029543"/>
            <a:ext cx="5503431" cy="200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45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lumMod val="60000"/>
                        <a:lumOff val="40000"/>
                      </a:schemeClr>
                    </a:gs>
                    <a:gs pos="9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stA="50000" endPos="75000" dist="12700" dir="5400000" sy="-100000" algn="bl" rotWithShape="0"/>
                </a:effectLst>
                <a:ea typeface="Arial Unicode MS" charset="0"/>
              </a:rPr>
              <a:t>AFTER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2557" y="2866625"/>
            <a:ext cx="39164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/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Arial Unicode MS" charset="0"/>
              </a:rPr>
              <a:t>THE SHOW</a:t>
            </a:r>
          </a:p>
        </p:txBody>
      </p:sp>
    </p:spTree>
    <p:extLst>
      <p:ext uri="{BB962C8B-B14F-4D97-AF65-F5344CB8AC3E}">
        <p14:creationId xmlns:p14="http://schemas.microsoft.com/office/powerpoint/2010/main" val="24736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722" y="1331243"/>
            <a:ext cx="8566818" cy="329503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/>
              <a:t>To receive CME/CE credit click on the link to complete the post-test and evaluation online.</a:t>
            </a:r>
          </a:p>
          <a:p>
            <a:pPr>
              <a:spcBef>
                <a:spcPts val="1800"/>
              </a:spcBef>
            </a:pPr>
            <a:r>
              <a:rPr lang="en-US" sz="32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www.cmeoutfitters.com/TST437</a:t>
            </a:r>
            <a:r>
              <a:rPr lang="en-US" sz="3200" u="sng" dirty="0"/>
              <a:t>05</a:t>
            </a:r>
            <a:endParaRPr lang="en-US" sz="3200" dirty="0"/>
          </a:p>
          <a:p>
            <a:pPr>
              <a:spcBef>
                <a:spcPts val="1800"/>
              </a:spcBef>
            </a:pPr>
            <a:r>
              <a:rPr lang="en-US" sz="3200" dirty="0"/>
              <a:t>Be sure to fill in your </a:t>
            </a:r>
            <a:r>
              <a:rPr lang="en-US" sz="3200" b="1" dirty="0">
                <a:solidFill>
                  <a:schemeClr val="bg1"/>
                </a:solidFill>
              </a:rPr>
              <a:t>ABIM ID number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DOB</a:t>
            </a:r>
            <a:r>
              <a:rPr lang="en-US" sz="3200" dirty="0">
                <a:solidFill>
                  <a:schemeClr val="bg1"/>
                </a:solidFill>
              </a:rPr>
              <a:t> (MM/DD) on the evaluation so we can submit your credit to ABIM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Participants can print their certificate or statement of credit immediately.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EC4C3-4433-624E-A6D2-D37BB8DA9538}"/>
              </a:ext>
            </a:extLst>
          </p:cNvPr>
          <p:cNvSpPr txBox="1">
            <a:spLocks/>
          </p:cNvSpPr>
          <p:nvPr/>
        </p:nvSpPr>
        <p:spPr>
          <a:xfrm>
            <a:off x="417512" y="209446"/>
            <a:ext cx="8308975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 Receive Credit</a:t>
            </a:r>
          </a:p>
        </p:txBody>
      </p:sp>
    </p:spTree>
    <p:extLst>
      <p:ext uri="{BB962C8B-B14F-4D97-AF65-F5344CB8AC3E}">
        <p14:creationId xmlns:p14="http://schemas.microsoft.com/office/powerpoint/2010/main" val="40023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CME for MIPS Improvement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4A0CA6-97D2-8041-835B-63E29801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239322"/>
          </a:xfrm>
        </p:spPr>
        <p:txBody>
          <a:bodyPr/>
          <a:lstStyle/>
          <a:p>
            <a:r>
              <a:rPr lang="en-US" sz="2200" dirty="0"/>
              <a:t>Complete activity post-test and evaluation at the link provided </a:t>
            </a:r>
          </a:p>
          <a:p>
            <a:r>
              <a:rPr lang="en-US" sz="2200" dirty="0"/>
              <a:t>Over the next 90 days, actively work to incorporate improvements in your clinical practice from this presentation</a:t>
            </a:r>
          </a:p>
          <a:p>
            <a:r>
              <a:rPr lang="en-US" sz="2200" dirty="0"/>
              <a:t>Complete the follow-up survey from CME Outfitters in approximately 3 months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CME Outfitters will send you confirmation of your participation to submit to CMS attesting to your completion of a CME for MIPS Improvement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BEA3B1-4D4F-DF4A-AEA0-8C168124E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376845"/>
            <a:ext cx="8309810" cy="523220"/>
          </a:xfrm>
        </p:spPr>
        <p:txBody>
          <a:bodyPr/>
          <a:lstStyle/>
          <a:p>
            <a:r>
              <a:rPr lang="en-US" sz="2100" dirty="0"/>
              <a:t>How to Claim this Activity as a CME for MIPS Improvement Activity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F95F4-C410-6646-92A0-EC496183F6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76637" y="4001322"/>
            <a:ext cx="1406525" cy="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6C1-253A-D44A-A9B0-690774C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6" y="1994807"/>
            <a:ext cx="6796923" cy="1086451"/>
          </a:xfrm>
        </p:spPr>
        <p:txBody>
          <a:bodyPr/>
          <a:lstStyle/>
          <a:p>
            <a:r>
              <a:rPr lang="en-US" sz="3600" i="1" dirty="0"/>
              <a:t>Visit the </a:t>
            </a:r>
            <a:br>
              <a:rPr lang="en-US" dirty="0"/>
            </a:br>
            <a:r>
              <a:rPr lang="en-US" b="1" dirty="0"/>
              <a:t>Alzheimer’s Disease Hub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795BB-C7AD-F545-8DE5-4901F093E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166325"/>
            <a:ext cx="6796923" cy="1154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Free resources for clinicians and patients</a:t>
            </a:r>
          </a:p>
          <a:p>
            <a:pPr>
              <a:spcBef>
                <a:spcPts val="0"/>
              </a:spcBef>
            </a:pP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b="1" dirty="0"/>
              <a:t>https://www.cmeoutfitters.com/AlzHub/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52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/>
          <a:lstStyle/>
          <a:p>
            <a:r>
              <a:rPr lang="en-US" dirty="0"/>
              <a:t>Mark Brody, MD, CPI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/>
          <a:p>
            <a:r>
              <a:rPr lang="en-US" sz="2800" dirty="0"/>
              <a:t>President, Principal Investigator </a:t>
            </a:r>
          </a:p>
          <a:p>
            <a:r>
              <a:rPr lang="en-US" sz="2800" dirty="0"/>
              <a:t>Brain Matters Research</a:t>
            </a:r>
          </a:p>
          <a:p>
            <a:r>
              <a:rPr lang="en-US" sz="2800" dirty="0"/>
              <a:t>Delray Beach, FL </a:t>
            </a:r>
          </a:p>
        </p:txBody>
      </p:sp>
    </p:spTree>
    <p:extLst>
      <p:ext uri="{BB962C8B-B14F-4D97-AF65-F5344CB8AC3E}">
        <p14:creationId xmlns:p14="http://schemas.microsoft.com/office/powerpoint/2010/main" val="4217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722" y="1331243"/>
            <a:ext cx="8566818" cy="329503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/>
              <a:t>To receive CME/CE credit click on the link to complete the post-test and evaluation online.</a:t>
            </a:r>
          </a:p>
          <a:p>
            <a:pPr>
              <a:spcBef>
                <a:spcPts val="1800"/>
              </a:spcBef>
            </a:pPr>
            <a:r>
              <a:rPr lang="en-US" sz="32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www.cmeoutfitters.com/TST437</a:t>
            </a:r>
            <a:r>
              <a:rPr lang="en-US" sz="3200" u="sng" dirty="0"/>
              <a:t>05</a:t>
            </a:r>
            <a:endParaRPr lang="en-US" sz="3200" dirty="0"/>
          </a:p>
          <a:p>
            <a:pPr>
              <a:spcBef>
                <a:spcPts val="1800"/>
              </a:spcBef>
            </a:pPr>
            <a:r>
              <a:rPr lang="en-US" sz="3200" dirty="0"/>
              <a:t>Be sure to fill in your </a:t>
            </a:r>
            <a:r>
              <a:rPr lang="en-US" sz="3200" b="1" dirty="0">
                <a:solidFill>
                  <a:schemeClr val="bg1"/>
                </a:solidFill>
              </a:rPr>
              <a:t>ABIM ID number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DOB</a:t>
            </a:r>
            <a:r>
              <a:rPr lang="en-US" sz="3200" dirty="0">
                <a:solidFill>
                  <a:schemeClr val="bg1"/>
                </a:solidFill>
              </a:rPr>
              <a:t> (MM/DD) on the evaluation so we can submit your credit to ABIM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Participants can print their certificate or statement of credit immediately.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EC4C3-4433-624E-A6D2-D37BB8DA9538}"/>
              </a:ext>
            </a:extLst>
          </p:cNvPr>
          <p:cNvSpPr txBox="1">
            <a:spLocks/>
          </p:cNvSpPr>
          <p:nvPr/>
        </p:nvSpPr>
        <p:spPr>
          <a:xfrm>
            <a:off x="417512" y="209446"/>
            <a:ext cx="8308975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 Receive Credit</a:t>
            </a:r>
          </a:p>
        </p:txBody>
      </p:sp>
    </p:spTree>
    <p:extLst>
      <p:ext uri="{BB962C8B-B14F-4D97-AF65-F5344CB8AC3E}">
        <p14:creationId xmlns:p14="http://schemas.microsoft.com/office/powerpoint/2010/main" val="5113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/>
          <a:lstStyle/>
          <a:p>
            <a:r>
              <a:rPr lang="en-US" dirty="0"/>
              <a:t>Pierre N. Tariot, MD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5" y="3278188"/>
            <a:ext cx="6245808" cy="1154112"/>
          </a:xfrm>
        </p:spPr>
        <p:txBody>
          <a:bodyPr/>
          <a:lstStyle/>
          <a:p>
            <a:r>
              <a:rPr lang="en-US" sz="2400" dirty="0"/>
              <a:t>Director, Banner Alzheimer's Institute</a:t>
            </a:r>
          </a:p>
          <a:p>
            <a:r>
              <a:rPr lang="en-US" sz="2400" dirty="0"/>
              <a:t>Research Professor of Psychiatry</a:t>
            </a:r>
          </a:p>
          <a:p>
            <a:r>
              <a:rPr lang="en-US" sz="2400" dirty="0"/>
              <a:t>University of Arizona College of Medicine</a:t>
            </a:r>
          </a:p>
          <a:p>
            <a:r>
              <a:rPr lang="en-US" sz="2400" dirty="0"/>
              <a:t>Phoenix, AZ</a:t>
            </a:r>
          </a:p>
        </p:txBody>
      </p:sp>
    </p:spTree>
    <p:extLst>
      <p:ext uri="{BB962C8B-B14F-4D97-AF65-F5344CB8AC3E}">
        <p14:creationId xmlns:p14="http://schemas.microsoft.com/office/powerpoint/2010/main" val="4163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6013449" cy="1154906"/>
          </a:xfrm>
        </p:spPr>
        <p:txBody>
          <a:bodyPr/>
          <a:lstStyle/>
          <a:p>
            <a:r>
              <a:rPr lang="en-US" sz="2800" dirty="0"/>
              <a:t>Recognize the clinical presentation of early-stage 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71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277801"/>
            <a:ext cx="6687547" cy="1154906"/>
          </a:xfrm>
        </p:spPr>
        <p:txBody>
          <a:bodyPr/>
          <a:lstStyle/>
          <a:p>
            <a:r>
              <a:rPr lang="en-US" sz="2800" dirty="0"/>
              <a:t>Assess the safety and efficacy of emerging therapies and their potential role in the treatment continuum of patients with early-stage 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35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273E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77CFF5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 New_HD" id="{E321E0B0-04D8-0141-957E-1006703DA162}" vid="{BCFCC35E-F291-DA40-8969-6B71F1208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CMEO_HD</Template>
  <TotalTime>18110</TotalTime>
  <Words>5332</Words>
  <Application>Microsoft Macintosh PowerPoint</Application>
  <PresentationFormat>On-screen Show (16:9)</PresentationFormat>
  <Paragraphs>786</Paragraphs>
  <Slides>60</Slides>
  <Notes>60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Courier New</vt:lpstr>
      <vt:lpstr>Lucida Grande</vt:lpstr>
      <vt:lpstr>Tahoma</vt:lpstr>
      <vt:lpstr>Wingdings</vt:lpstr>
      <vt:lpstr>CMEO_HD</vt:lpstr>
      <vt:lpstr>Image</vt:lpstr>
      <vt:lpstr>Looking Ahead: Integrating Emerging Therapies and Tools in Early-Stage Alzheimer’s Disease </vt:lpstr>
      <vt:lpstr>PowerPoint Presentation</vt:lpstr>
      <vt:lpstr>Claim ABIM MOC Credit</vt:lpstr>
      <vt:lpstr>CME for MIPS Improvement Activity</vt:lpstr>
      <vt:lpstr>Sharon Cohen, MD, FRCPC </vt:lpstr>
      <vt:lpstr>Mark Brody, MD, CPI</vt:lpstr>
      <vt:lpstr>Pierre N. Tariot, MD</vt:lpstr>
      <vt:lpstr>Learning  Objective </vt:lpstr>
      <vt:lpstr>Learning  Objective </vt:lpstr>
      <vt:lpstr>Learning  Objective </vt:lpstr>
      <vt:lpstr>Audience Response</vt:lpstr>
      <vt:lpstr>Among your patients 65 and older, what % do you estimate to have MCI or dementia?</vt:lpstr>
      <vt:lpstr>Diagnosis in Clinical Practice Reflects  Under-Diagnosis, Misdiagnosis, and Late Diagnosis </vt:lpstr>
      <vt:lpstr>What Is Early AD?</vt:lpstr>
      <vt:lpstr>Age-Related Cognitive Decline vs. AD</vt:lpstr>
      <vt:lpstr>Early Diagnosis and Intervention May Help Reduce the Burden of AD</vt:lpstr>
      <vt:lpstr>What Clinicians Assess to Identify AD and  Follow Its Progression</vt:lpstr>
      <vt:lpstr>The Clinical Evaluation of Suspected MCI or Dementia</vt:lpstr>
      <vt:lpstr>In-Clinic Cognitive Testing</vt:lpstr>
      <vt:lpstr>Common Cognitive Screening Tools</vt:lpstr>
      <vt:lpstr>Clock Drawings</vt:lpstr>
      <vt:lpstr>Audience Response</vt:lpstr>
      <vt:lpstr>What % of the time do you use a validated cognitive screening tool in patients age ≥ 65 who have (or whose care partners have) concerns about their memory or cognition?</vt:lpstr>
      <vt:lpstr>Functional Changes in Dementia</vt:lpstr>
      <vt:lpstr>Functional Assessment Staging (FAST): Seven Stages of AD</vt:lpstr>
      <vt:lpstr>Relationship of FAST Stages to MMSE Scores</vt:lpstr>
      <vt:lpstr>Pathophysiology of Alzheimer’s Disease </vt:lpstr>
      <vt:lpstr>A Proposed Temporal Progression of AD(s)</vt:lpstr>
      <vt:lpstr>Learning  Objective </vt:lpstr>
      <vt:lpstr>Current Treatments and Gaps</vt:lpstr>
      <vt:lpstr>Important Trends in AD Clinical Trials</vt:lpstr>
      <vt:lpstr>Audience Response</vt:lpstr>
      <vt:lpstr>Which of the following is an anti-amyloid therapy that has completed pivotal phase III trials for AD?</vt:lpstr>
      <vt:lpstr>PowerPoint Presentation</vt:lpstr>
      <vt:lpstr>PowerPoint Presentation</vt:lpstr>
      <vt:lpstr>The Amyloid Hypothesis</vt:lpstr>
      <vt:lpstr>Phase III Trials of Anti-Amyloid Monoclonal Antibodies</vt:lpstr>
      <vt:lpstr>Mechanism of Action of Emerging AD Therapies</vt:lpstr>
      <vt:lpstr>Aducanumab Phase III Studies: ENGAGE and EMERGE in Early AD</vt:lpstr>
      <vt:lpstr>EMERGE: Primary and Secondary Endpoints at Week 78</vt:lpstr>
      <vt:lpstr>EMERGE: Adverse Events</vt:lpstr>
      <vt:lpstr>BAN2401 Phase III Study in Early AD</vt:lpstr>
      <vt:lpstr>Gantenerumab Phase III Studies in Early AD</vt:lpstr>
      <vt:lpstr>Non-Amyloid Approaches to AD Therapeutics</vt:lpstr>
      <vt:lpstr>Learning  Objective </vt:lpstr>
      <vt:lpstr>Role of Biomarkers in AD Diagnosis</vt:lpstr>
      <vt:lpstr>Biomarkers to Guide Diagnosis and Improve Treatment of AD</vt:lpstr>
      <vt:lpstr>Growing Evidence for Amyloid-β PET Utility in Routine Clinical Practice</vt:lpstr>
      <vt:lpstr>Blood-Based Biomarkers in AD</vt:lpstr>
      <vt:lpstr>How Will the Role of Biomarkers Change with Approval of an Aβ-Targeted DMT?</vt:lpstr>
      <vt:lpstr>Case Study</vt:lpstr>
      <vt:lpstr>Audience Response</vt:lpstr>
      <vt:lpstr>What should a health care provider do in this situation?</vt:lpstr>
      <vt:lpstr>What Can Clinicians Do Today?</vt:lpstr>
      <vt:lpstr>SMART Goals</vt:lpstr>
      <vt:lpstr>PowerPoint Presentation</vt:lpstr>
      <vt:lpstr>PowerPoint Presentation</vt:lpstr>
      <vt:lpstr>CME for MIPS Improvement Activity</vt:lpstr>
      <vt:lpstr>Visit the  Alzheimer’s Disease Hub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Old Paradigms: Novel Approaches to the Treatment of Chronic Idiopathic Constipation</dc:title>
  <dc:creator>Olga Askinazi</dc:creator>
  <cp:lastModifiedBy>Rachel Speer</cp:lastModifiedBy>
  <cp:revision>1931</cp:revision>
  <cp:lastPrinted>2020-10-02T14:12:37Z</cp:lastPrinted>
  <dcterms:created xsi:type="dcterms:W3CDTF">2020-07-21T15:16:57Z</dcterms:created>
  <dcterms:modified xsi:type="dcterms:W3CDTF">2020-11-13T14:41:15Z</dcterms:modified>
</cp:coreProperties>
</file>