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4" r:id="rId1"/>
  </p:sldMasterIdLst>
  <p:notesMasterIdLst>
    <p:notesMasterId r:id="rId7"/>
  </p:notesMasterIdLst>
  <p:sldIdLst>
    <p:sldId id="290" r:id="rId2"/>
    <p:sldId id="289" r:id="rId3"/>
    <p:sldId id="282" r:id="rId4"/>
    <p:sldId id="287" r:id="rId5"/>
    <p:sldId id="288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7CA4"/>
    <a:srgbClr val="5C7DA3"/>
    <a:srgbClr val="5C7FA5"/>
    <a:srgbClr val="000000"/>
    <a:srgbClr val="680E10"/>
    <a:srgbClr val="8B1923"/>
    <a:srgbClr val="26525B"/>
    <a:srgbClr val="4579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7158" autoAdjust="0"/>
    <p:restoredTop sz="94683" autoAdjust="0"/>
  </p:normalViewPr>
  <p:slideViewPr>
    <p:cSldViewPr snapToGrid="0">
      <p:cViewPr>
        <p:scale>
          <a:sx n="95" d="100"/>
          <a:sy n="95" d="100"/>
        </p:scale>
        <p:origin x="-2560" y="-4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9ADEF1E-D69C-3244-A97E-8FFDA84BA5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9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CA6026-FDB1-E54F-A40D-2DAEC93C337D}" type="slidenum">
              <a:rPr lang="en-US"/>
              <a:pPr/>
              <a:t>1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dirty="0" smtClean="0"/>
              <a:t>Not At all </a:t>
            </a:r>
            <a:endParaRPr lang="en-US" sz="1200" dirty="0" smtClean="0"/>
          </a:p>
          <a:p>
            <a:r>
              <a:rPr lang="en-US" sz="1200" dirty="0" smtClean="0"/>
              <a:t>0 0 </a:t>
            </a:r>
          </a:p>
          <a:p>
            <a:r>
              <a:rPr lang="en-US" sz="1200" b="1" dirty="0" smtClean="0"/>
              <a:t>Several More Days Than Half </a:t>
            </a:r>
            <a:endParaRPr lang="en-US" sz="1200" dirty="0" smtClean="0"/>
          </a:p>
          <a:p>
            <a:r>
              <a:rPr lang="en-US" sz="1200" b="1" dirty="0" smtClean="0"/>
              <a:t>Nearly Every </a:t>
            </a:r>
            <a:endParaRPr lang="en-US" sz="1200" dirty="0" smtClean="0"/>
          </a:p>
          <a:p>
            <a:r>
              <a:rPr lang="en-US" sz="1200" b="1" dirty="0" smtClean="0"/>
              <a:t>the Days Day </a:t>
            </a:r>
            <a:endParaRPr lang="en-US" sz="1200" dirty="0" smtClean="0"/>
          </a:p>
          <a:p>
            <a:r>
              <a:rPr lang="en-US" sz="1200" dirty="0" smtClean="0"/>
              <a:t>1 2 3 1 2 3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DEF1E-D69C-3244-A97E-8FFDA84BA5A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2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MEO TitleIm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2424995"/>
            <a:ext cx="5387976" cy="1154162"/>
          </a:xfrm>
        </p:spPr>
        <p:txBody>
          <a:bodyPr anchor="t"/>
          <a:lstStyle>
            <a:lvl1pPr algn="l">
              <a:defRPr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49275" y="3602969"/>
            <a:ext cx="5387975" cy="1539875"/>
          </a:xfrm>
        </p:spPr>
        <p:txBody>
          <a:bodyPr/>
          <a:lstStyle>
            <a:lvl1pPr marL="0" indent="0">
              <a:buNone/>
              <a:defRPr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  <a:lvl3pPr marL="795528" indent="0">
              <a:buNone/>
              <a:defRPr/>
            </a:lvl3pPr>
            <a:lvl4pPr marL="1197864" indent="0">
              <a:buNone/>
              <a:defRPr/>
            </a:lvl4pPr>
            <a:lvl5pPr marL="16002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7" name="Picture 6" descr="NSCME_logos_alpha"/>
          <p:cNvPicPr>
            <a:picLocks noChangeAspect="1" noChangeArrowheads="1"/>
          </p:cNvPicPr>
          <p:nvPr/>
        </p:nvPicPr>
        <p:blipFill rotWithShape="1">
          <a:blip r:embed="rId3"/>
          <a:srcRect l="4883" t="41911" r="-4883" b="15738"/>
          <a:stretch/>
        </p:blipFill>
        <p:spPr bwMode="auto">
          <a:xfrm>
            <a:off x="0" y="540006"/>
            <a:ext cx="4876799" cy="1549400"/>
          </a:xfrm>
          <a:prstGeom prst="rect">
            <a:avLst/>
          </a:prstGeom>
          <a:noFill/>
          <a:effectLst>
            <a:outerShdw blurRad="50800" dist="38100" dir="270000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26908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4A9014A-A96D-4793-AB40-99D8815296BA}" type="datetimeFigureOut">
              <a:rPr lang="en-US" smtClean="0"/>
              <a:t>7/14/16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034EC10-E882-4AD3-AC52-6B4BEED9F1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068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663" y="1706879"/>
            <a:ext cx="8205787" cy="46129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0" y="6319391"/>
            <a:ext cx="9144000" cy="538609"/>
          </a:xfrm>
        </p:spPr>
        <p:txBody>
          <a:bodyPr lIns="457200" bIns="320040" anchor="b" anchorCtr="0">
            <a:spAutoFit/>
          </a:bodyPr>
          <a:lstStyle>
            <a:lvl1pPr marL="0" indent="0">
              <a:buNone/>
              <a:defRPr sz="16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7717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4663" y="1706879"/>
            <a:ext cx="4025900" cy="46129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706879"/>
            <a:ext cx="4027487" cy="46129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0" y="6319391"/>
            <a:ext cx="9144000" cy="538609"/>
          </a:xfrm>
        </p:spPr>
        <p:txBody>
          <a:bodyPr lIns="457200" bIns="320040" anchor="b" anchorCtr="0">
            <a:spAutoFit/>
          </a:bodyPr>
          <a:lstStyle>
            <a:lvl1pPr marL="0" indent="0">
              <a:buNone/>
              <a:defRPr sz="16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7482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Edit Master title style</a:t>
            </a:r>
            <a:endParaRPr lang="en-US" dirty="0"/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0" y="6319391"/>
            <a:ext cx="9144000" cy="538609"/>
          </a:xfrm>
        </p:spPr>
        <p:txBody>
          <a:bodyPr lIns="457200" bIns="320040" anchor="b" anchorCtr="0">
            <a:spAutoFit/>
          </a:bodyPr>
          <a:lstStyle>
            <a:lvl1pPr marL="0" indent="0">
              <a:buNone/>
              <a:defRPr sz="16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1672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0" y="6319391"/>
            <a:ext cx="9144000" cy="538609"/>
          </a:xfrm>
        </p:spPr>
        <p:txBody>
          <a:bodyPr lIns="457200" bIns="320040" anchor="b" anchorCtr="0">
            <a:spAutoFit/>
          </a:bodyPr>
          <a:lstStyle>
            <a:lvl1pPr marL="0" indent="0">
              <a:buNone/>
              <a:defRPr sz="16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217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vy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44000" cy="435864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0" y="6319391"/>
            <a:ext cx="9144000" cy="538609"/>
          </a:xfrm>
        </p:spPr>
        <p:txBody>
          <a:bodyPr lIns="457200" bIns="320040" anchor="b" anchorCtr="0">
            <a:spAutoFit/>
          </a:bodyPr>
          <a:lstStyle>
            <a:lvl1pPr marL="0" indent="0">
              <a:buNone/>
              <a:defRPr sz="16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477838" y="1350963"/>
            <a:ext cx="8188325" cy="4957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236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lboar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MEO TitleIm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49275" y="598488"/>
            <a:ext cx="8001000" cy="5656262"/>
          </a:xfrm>
        </p:spPr>
        <p:txBody>
          <a:bodyPr anchor="ctr"/>
          <a:lstStyle>
            <a:lvl1pPr marL="0" indent="0" algn="ctr">
              <a:buNone/>
              <a:defRPr sz="44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bg2"/>
                </a:solidFill>
              </a:defRPr>
            </a:lvl2pPr>
            <a:lvl3pPr marL="795528" indent="0" algn="ctr">
              <a:buNone/>
              <a:defRPr>
                <a:solidFill>
                  <a:schemeClr val="bg2"/>
                </a:solidFill>
              </a:defRPr>
            </a:lvl3pPr>
            <a:lvl4pPr marL="1197864" indent="0" algn="ctr">
              <a:buNone/>
              <a:defRPr>
                <a:solidFill>
                  <a:schemeClr val="bg2"/>
                </a:solidFill>
              </a:defRPr>
            </a:lvl4pPr>
            <a:lvl5pPr marL="1600200" indent="0" algn="ctr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7306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vy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23971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CMEO topBar_s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192"/>
            <a:ext cx="9144000" cy="9265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3" y="199263"/>
            <a:ext cx="8547101" cy="57708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flipV="1">
            <a:off x="0" y="889112"/>
            <a:ext cx="9144000" cy="1143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295275" y="1206500"/>
            <a:ext cx="8547100" cy="4365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92461"/>
            <a:ext cx="8550274" cy="565539"/>
          </a:xfrm>
        </p:spPr>
        <p:txBody>
          <a:bodyPr vert="horz" wrap="square" lIns="548640" tIns="0" rIns="0" bIns="320040" rtlCol="0" anchor="b" anchorCtr="0">
            <a:spAutoFit/>
          </a:bodyPr>
          <a:lstStyle>
            <a:lvl1pPr>
              <a:buNone/>
              <a:def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2956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9274" y="625859"/>
            <a:ext cx="8001000" cy="577081"/>
          </a:xfrm>
        </p:spPr>
        <p:txBody>
          <a:bodyPr>
            <a:spAutoFit/>
          </a:bodyPr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1981200"/>
            <a:ext cx="8001000" cy="4269014"/>
          </a:xfrm>
        </p:spPr>
        <p:txBody>
          <a:bodyPr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0" y="6292461"/>
            <a:ext cx="8550274" cy="565539"/>
          </a:xfrm>
        </p:spPr>
        <p:txBody>
          <a:bodyPr vert="horz" wrap="square" lIns="548640" tIns="0" rIns="0" bIns="320040" rtlCol="0" anchor="b" anchorCtr="0">
            <a:spAutoFit/>
          </a:bodyPr>
          <a:lstStyle>
            <a:lvl1pPr>
              <a:buNone/>
              <a:def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9274" y="489719"/>
            <a:ext cx="8035926" cy="577081"/>
          </a:xfrm>
        </p:spPr>
        <p:txBody>
          <a:bodyPr wrap="square" anchor="b" anchorCtr="0">
            <a:spAutoFit/>
          </a:bodyPr>
          <a:lstStyle>
            <a:lvl1pPr>
              <a:defRPr sz="36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1981200"/>
            <a:ext cx="8001000" cy="4269014"/>
          </a:xfrm>
        </p:spPr>
        <p:txBody>
          <a:bodyPr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549274" y="990600"/>
            <a:ext cx="8035882" cy="461665"/>
          </a:xfrm>
        </p:spPr>
        <p:txBody>
          <a:bodyPr vert="horz" wrap="square" lIns="91440" tIns="45720" rIns="91440" bIns="45720" rtlCol="0" anchor="t" anchorCtr="0">
            <a:sp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0" y="6292461"/>
            <a:ext cx="8534400" cy="565539"/>
          </a:xfrm>
        </p:spPr>
        <p:txBody>
          <a:bodyPr vert="horz" lIns="548640" tIns="0" rIns="0" bIns="320040" rtlCol="0" anchor="b" anchorCtr="0">
            <a:spAutoFit/>
          </a:bodyPr>
          <a:lstStyle>
            <a:lvl1pPr>
              <a:buNone/>
              <a:def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C6B72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R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7CFF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49274" y="2242810"/>
            <a:ext cx="8001000" cy="577081"/>
          </a:xfrm>
        </p:spPr>
        <p:txBody>
          <a:bodyPr>
            <a:spAutoFit/>
          </a:bodyPr>
          <a:lstStyle>
            <a:lvl1pPr marL="0" indent="0">
              <a:buSzPct val="100000"/>
              <a:buFont typeface="+mj-lt"/>
              <a:buNone/>
              <a:defRPr sz="36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549274" y="3357890"/>
            <a:ext cx="8001000" cy="523220"/>
          </a:xfrm>
        </p:spPr>
        <p:txBody>
          <a:bodyPr>
            <a:spAutoFit/>
          </a:bodyPr>
          <a:lstStyle>
            <a:lvl1pPr marL="514350" indent="-514350">
              <a:buClr>
                <a:schemeClr val="accent2"/>
              </a:buClr>
              <a:buSzPct val="100000"/>
              <a:buFont typeface="+mj-lt"/>
              <a:buAutoNum type="alphaUcPeriod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9708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9274" y="625859"/>
            <a:ext cx="8001000" cy="577081"/>
          </a:xfrm>
        </p:spPr>
        <p:txBody>
          <a:bodyPr>
            <a:spAutoFit/>
          </a:bodyPr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49274" y="1985963"/>
            <a:ext cx="3886200" cy="4306498"/>
          </a:xfrm>
        </p:spPr>
        <p:txBody>
          <a:bodyPr wrap="square">
            <a:noAutofit/>
          </a:bodyPr>
          <a:lstStyle>
            <a:lvl1pPr marL="347663" indent="-347663"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64074" y="1985963"/>
            <a:ext cx="3886200" cy="4306498"/>
          </a:xfrm>
        </p:spPr>
        <p:txBody>
          <a:bodyPr wrap="square">
            <a:noAutofit/>
          </a:bodyPr>
          <a:lstStyle>
            <a:lvl1pPr marL="347663" indent="-347663"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0" y="6292461"/>
            <a:ext cx="8534400" cy="565539"/>
          </a:xfrm>
        </p:spPr>
        <p:txBody>
          <a:bodyPr vert="horz" lIns="548640" tIns="0" rIns="0" bIns="320040" rtlCol="0" anchor="b" anchorCtr="0">
            <a:spAutoFit/>
          </a:bodyPr>
          <a:lstStyle>
            <a:lvl1pPr>
              <a:buNone/>
              <a:def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C6B72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spAutoFit/>
          </a:bodyPr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0" y="6292461"/>
            <a:ext cx="8534400" cy="565539"/>
          </a:xfrm>
        </p:spPr>
        <p:txBody>
          <a:bodyPr vert="horz" lIns="548640" tIns="0" rIns="0" bIns="320040" rtlCol="0" anchor="b" anchorCtr="0">
            <a:spAutoFit/>
          </a:bodyPr>
          <a:lstStyle>
            <a:lvl1pPr>
              <a:buNone/>
              <a:def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C6B72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0" y="6292461"/>
            <a:ext cx="8534400" cy="565539"/>
          </a:xfrm>
        </p:spPr>
        <p:txBody>
          <a:bodyPr vert="horz" lIns="548640" tIns="0" rIns="0" bIns="320040" rtlCol="0" anchor="b" anchorCtr="0">
            <a:spAutoFit/>
          </a:bodyPr>
          <a:lstStyle>
            <a:lvl1pPr>
              <a:buFont typeface="Arial"/>
              <a:buNone/>
              <a:def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C6B72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MEO topBar.png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"/>
            <a:ext cx="9144000" cy="18288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4" y="598929"/>
            <a:ext cx="8001000" cy="63094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 anchor="ctr" anchorCtr="0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981200"/>
            <a:ext cx="8001000" cy="426901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 flipV="1">
            <a:off x="0" y="1781287"/>
            <a:ext cx="9144000" cy="1143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50" r:id="rId11"/>
    <p:sldLayoutId id="2147483652" r:id="rId12"/>
    <p:sldLayoutId id="2147483654" r:id="rId13"/>
    <p:sldLayoutId id="2147483655" r:id="rId14"/>
    <p:sldLayoutId id="2147483662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b="1" kern="1200" cap="none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6075" indent="-346075" algn="l" defTabSz="914400" rtl="0" eaLnBrk="1" latinLnBrk="0" hangingPunct="1">
        <a:lnSpc>
          <a:spcPct val="85000"/>
        </a:lnSpc>
        <a:spcBef>
          <a:spcPts val="800"/>
        </a:spcBef>
        <a:buClr>
          <a:schemeClr val="accent1"/>
        </a:buClr>
        <a:buSzPct val="115000"/>
        <a:buFont typeface="Arial"/>
        <a:buChar char="●"/>
        <a:defRPr sz="3200" kern="1200">
          <a:solidFill>
            <a:schemeClr val="tx2"/>
          </a:solidFill>
          <a:latin typeface="Arial"/>
          <a:ea typeface="+mn-ea"/>
          <a:cs typeface="Arial"/>
        </a:defRPr>
      </a:lvl1pPr>
      <a:lvl2pPr marL="739775" indent="-282575" algn="l" defTabSz="914400" rtl="0" eaLnBrk="1" latinLnBrk="0" hangingPunct="1">
        <a:lnSpc>
          <a:spcPct val="85000"/>
        </a:lnSpc>
        <a:spcBef>
          <a:spcPts val="0"/>
        </a:spcBef>
        <a:buClr>
          <a:schemeClr val="accent2"/>
        </a:buClr>
        <a:buSzPct val="115000"/>
        <a:buFont typeface="Arial"/>
        <a:buChar char="●"/>
        <a:defRPr sz="2800" kern="1200">
          <a:solidFill>
            <a:srgbClr val="000000"/>
          </a:solidFill>
          <a:latin typeface="Arial"/>
          <a:ea typeface="+mn-ea"/>
          <a:cs typeface="Arial"/>
        </a:defRPr>
      </a:lvl2pPr>
      <a:lvl3pPr marL="1078992" indent="-283464" algn="l" defTabSz="914400" rtl="0" eaLnBrk="1" latinLnBrk="0" hangingPunct="1">
        <a:lnSpc>
          <a:spcPct val="85000"/>
        </a:lnSpc>
        <a:spcBef>
          <a:spcPts val="0"/>
        </a:spcBef>
        <a:buClr>
          <a:schemeClr val="accent2"/>
        </a:buClr>
        <a:buSzPct val="115000"/>
        <a:buFont typeface="Arial"/>
        <a:buChar char="●"/>
        <a:defRPr sz="2800" kern="1200">
          <a:solidFill>
            <a:srgbClr val="000000"/>
          </a:solidFill>
          <a:latin typeface="Arial"/>
          <a:ea typeface="+mn-ea"/>
          <a:cs typeface="Arial"/>
        </a:defRPr>
      </a:lvl3pPr>
      <a:lvl4pPr marL="1481328" indent="-283464" algn="l" defTabSz="914400" rtl="0" eaLnBrk="1" latinLnBrk="0" hangingPunct="1">
        <a:lnSpc>
          <a:spcPct val="85000"/>
        </a:lnSpc>
        <a:spcBef>
          <a:spcPts val="0"/>
        </a:spcBef>
        <a:buClr>
          <a:schemeClr val="accent2"/>
        </a:buClr>
        <a:buSzPct val="115000"/>
        <a:buFont typeface="Arial"/>
        <a:buChar char="●"/>
        <a:defRPr sz="2800" kern="1200">
          <a:solidFill>
            <a:srgbClr val="000000"/>
          </a:solidFill>
          <a:latin typeface="Arial"/>
          <a:ea typeface="+mn-ea"/>
          <a:cs typeface="Arial"/>
        </a:defRPr>
      </a:lvl4pPr>
      <a:lvl5pPr marL="1883664" indent="-283464" algn="l" defTabSz="914400" rtl="0" eaLnBrk="1" latinLnBrk="0" hangingPunct="1">
        <a:lnSpc>
          <a:spcPct val="85000"/>
        </a:lnSpc>
        <a:spcBef>
          <a:spcPts val="0"/>
        </a:spcBef>
        <a:buClr>
          <a:schemeClr val="accent2"/>
        </a:buClr>
        <a:buSzPct val="115000"/>
        <a:buFont typeface="Arial"/>
        <a:buChar char="●"/>
        <a:defRPr sz="2800" kern="1200">
          <a:solidFill>
            <a:srgbClr val="000000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www.cqaimh.org/pdf/tool_phq2.pdf" TargetMode="External"/><Relationship Id="rId3" Type="http://schemas.openxmlformats.org/officeDocument/2006/relationships/hyperlink" Target="http://www.mayoclinic.org/rheumatoid-arthritis-depression/expert-answers/faq-2011978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www.nimh.nih.gov/health/statistics/prevalence/major-depression-among-adults.shtml" TargetMode="External"/><Relationship Id="rId3" Type="http://schemas.openxmlformats.org/officeDocument/2006/relationships/hyperlink" Target="http://www.everydayhealth.com/hs/rheumatoid-arthritis-treatment-management/depression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Management of Comorbid Conditions in Patients with</a:t>
            </a:r>
            <a:br>
              <a:rPr lang="en-US" dirty="0" smtClean="0"/>
            </a:br>
            <a:r>
              <a:rPr lang="en-US" dirty="0" smtClean="0"/>
              <a:t>Rheumatoid Arthritis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body" sz="quarter" idx="10"/>
          </p:nvPr>
        </p:nvSpPr>
        <p:spPr>
          <a:xfrm>
            <a:off x="549275" y="4589638"/>
            <a:ext cx="5387975" cy="553206"/>
          </a:xfrm>
        </p:spPr>
        <p:txBody>
          <a:bodyPr/>
          <a:lstStyle/>
          <a:p>
            <a:r>
              <a:rPr lang="en-US" dirty="0" smtClean="0"/>
              <a:t>Depression Risk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745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PHQ-2 Depression Risk</a:t>
            </a:r>
            <a:br>
              <a:rPr lang="en-US" dirty="0" smtClean="0"/>
            </a:br>
            <a:r>
              <a:rPr lang="en-US" dirty="0" smtClean="0"/>
              <a:t>Questionnaire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1" dirty="0"/>
              <a:t>The Patient Health Questionnaire-2 (PHQ-2) 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Patient Name ______________________________________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Date </a:t>
            </a:r>
            <a:r>
              <a:rPr lang="en-US" sz="1800" dirty="0"/>
              <a:t>of Visit ________________ </a:t>
            </a:r>
            <a:endParaRPr lang="en-US" sz="1800" b="1" dirty="0" smtClean="0"/>
          </a:p>
          <a:p>
            <a:pPr marL="0" indent="0">
              <a:buNone/>
            </a:pPr>
            <a:r>
              <a:rPr lang="en-US" sz="1800" b="1" dirty="0" smtClean="0"/>
              <a:t>Over </a:t>
            </a:r>
            <a:r>
              <a:rPr lang="en-US" sz="1800" b="1" dirty="0"/>
              <a:t>the past 2 weeks, how often have you been bothered by any of the following problems? </a:t>
            </a:r>
            <a:r>
              <a:rPr lang="en-US" sz="1800" b="1" i="1" dirty="0" smtClean="0"/>
              <a:t>Any patient with a score other than “0” on each question should be evaluated for depression.</a:t>
            </a:r>
          </a:p>
          <a:p>
            <a:pPr marL="0" indent="0">
              <a:buNone/>
            </a:pPr>
            <a:r>
              <a:rPr lang="en-US" sz="1800" dirty="0" smtClean="0"/>
              <a:t>1. Little </a:t>
            </a:r>
            <a:r>
              <a:rPr lang="en-US" sz="1800" dirty="0"/>
              <a:t>interest or pleasure in doing things </a:t>
            </a:r>
          </a:p>
          <a:p>
            <a:pPr marL="0" indent="0">
              <a:buNone/>
            </a:pPr>
            <a:r>
              <a:rPr lang="en-US" sz="1800" dirty="0" smtClean="0"/>
              <a:t>2. Feeling </a:t>
            </a:r>
            <a:r>
              <a:rPr lang="en-US" sz="1800" dirty="0"/>
              <a:t>down, depressed or hopeless </a:t>
            </a:r>
          </a:p>
          <a:p>
            <a:pPr marL="457200" indent="-457200">
              <a:buAutoNum type="arabicPeriod"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0" y="5900815"/>
            <a:ext cx="9144000" cy="957185"/>
          </a:xfrm>
        </p:spPr>
        <p:txBody>
          <a:bodyPr/>
          <a:lstStyle/>
          <a:p>
            <a:pPr marL="0" indent="0"/>
            <a:r>
              <a:rPr lang="en-US" sz="1600" dirty="0"/>
              <a:t>Center for Quality Assessment in Mental Health [CQAIMH]. CQAIMH Website. The Patient Health Questionnaire-2 (PHQ-2) Overview. http://www.cqaimh.org/pdf/tool_phq2.pdf.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Published </a:t>
            </a:r>
            <a:r>
              <a:rPr lang="en-US" sz="1600" dirty="0"/>
              <a:t>Accessed May 6, 2016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123254"/>
              </p:ext>
            </p:extLst>
          </p:nvPr>
        </p:nvGraphicFramePr>
        <p:xfrm>
          <a:off x="924705" y="4505422"/>
          <a:ext cx="7653884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471"/>
                <a:gridCol w="1913471"/>
                <a:gridCol w="1913471"/>
                <a:gridCol w="1913471"/>
              </a:tblGrid>
              <a:tr h="4500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Not</a:t>
                      </a:r>
                      <a:r>
                        <a:rPr lang="en-US" baseline="0" dirty="0" smtClean="0">
                          <a:solidFill>
                            <a:schemeClr val="bg2"/>
                          </a:solidFill>
                        </a:rPr>
                        <a:t> At All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B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Several Days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B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More Than</a:t>
                      </a:r>
                      <a:r>
                        <a:rPr lang="en-US" baseline="0" dirty="0" smtClean="0">
                          <a:solidFill>
                            <a:schemeClr val="bg2"/>
                          </a:solidFill>
                        </a:rPr>
                        <a:t> Half The Days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B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Nearly Every Day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B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933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rgbClr val="0B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rgbClr val="0B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rgbClr val="0B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rgbClr val="0B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5781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49274" y="337319"/>
            <a:ext cx="8001000" cy="1154162"/>
          </a:xfrm>
        </p:spPr>
        <p:txBody>
          <a:bodyPr/>
          <a:lstStyle/>
          <a:p>
            <a:r>
              <a:rPr lang="en-US" dirty="0" smtClean="0"/>
              <a:t>Depression Risk in Rheumatoid Arthritis References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49274" y="1981200"/>
            <a:ext cx="8001000" cy="470179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Arroll</a:t>
            </a:r>
            <a:r>
              <a:rPr lang="en-US" sz="2400" dirty="0" smtClean="0"/>
              <a:t> B, Goodyear-Smith F, </a:t>
            </a:r>
            <a:r>
              <a:rPr lang="en-US" sz="2400" dirty="0" err="1" smtClean="0"/>
              <a:t>Crengle</a:t>
            </a:r>
            <a:r>
              <a:rPr lang="en-US" sz="2400" dirty="0" smtClean="0"/>
              <a:t> S, et al. Validation of PHQ-2 and PHQ-9 to screen for major depression in the primary care population. </a:t>
            </a:r>
            <a:r>
              <a:rPr lang="nb-NO" sz="2400" i="1" dirty="0" smtClean="0"/>
              <a:t>Ann </a:t>
            </a:r>
            <a:r>
              <a:rPr lang="nb-NO" sz="2400" i="1" dirty="0" err="1" smtClean="0"/>
              <a:t>Fam</a:t>
            </a:r>
            <a:r>
              <a:rPr lang="nb-NO" sz="2400" i="1" dirty="0" smtClean="0"/>
              <a:t> Med</a:t>
            </a:r>
            <a:r>
              <a:rPr lang="nb-NO" sz="2400" dirty="0" smtClean="0"/>
              <a:t>. 2010; 8(4): 348–353. PMID: </a:t>
            </a:r>
            <a:r>
              <a:rPr lang="en-US" sz="2400" dirty="0" smtClean="0"/>
              <a:t>20644190.</a:t>
            </a:r>
          </a:p>
          <a:p>
            <a:pPr marL="0" indent="0">
              <a:buNone/>
            </a:pPr>
            <a:r>
              <a:rPr lang="en-US" sz="2400" dirty="0" smtClean="0">
                <a:hlinkClick r:id="rId2"/>
              </a:rPr>
              <a:t>Center for Quality Assessment in Mental Health [CQAIMH]. CQAIMH Website. The Patient Health Questionnaire-2 (PHQ-2) Overview. http://www.cqaimh.org/pdf/tool_phq2.pdf</a:t>
            </a:r>
            <a:r>
              <a:rPr lang="en-US" sz="2400" dirty="0" smtClean="0"/>
              <a:t>. Published Accessed May 6, 2016.</a:t>
            </a:r>
          </a:p>
          <a:p>
            <a:pPr marL="0" indent="0">
              <a:buNone/>
            </a:pPr>
            <a:r>
              <a:rPr lang="en-US" sz="2400" dirty="0" smtClean="0"/>
              <a:t>Chang-Miller A. Mayo Clinic Website. Is depression a factor in rheumatoid </a:t>
            </a:r>
            <a:r>
              <a:rPr lang="en-US" sz="2400" dirty="0" err="1" smtClean="0"/>
              <a:t>arthritis?</a:t>
            </a:r>
            <a:r>
              <a:rPr lang="en-US" sz="2400" dirty="0" err="1" smtClean="0">
                <a:hlinkClick r:id="rId3"/>
              </a:rPr>
              <a:t>http</a:t>
            </a:r>
            <a:r>
              <a:rPr lang="en-US" sz="2400" dirty="0" smtClean="0">
                <a:hlinkClick r:id="rId3"/>
              </a:rPr>
              <a:t>://www.mayoclinic.org/rheumatoid-arthritis-depression/expert-answers/faq-20119780</a:t>
            </a:r>
            <a:r>
              <a:rPr lang="en-US" sz="2400" dirty="0" smtClean="0"/>
              <a:t>. Published December 13, 2014. Accessed May 6, 2016.</a:t>
            </a:r>
            <a:endParaRPr lang="en-US" sz="240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89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337319"/>
            <a:ext cx="8001000" cy="1154162"/>
          </a:xfrm>
        </p:spPr>
        <p:txBody>
          <a:bodyPr/>
          <a:lstStyle/>
          <a:p>
            <a:r>
              <a:rPr lang="en-US" dirty="0" smtClean="0"/>
              <a:t>Depression Risk in Rheumatoid Arthritis 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1981200"/>
            <a:ext cx="8001000" cy="4331955"/>
          </a:xfrm>
        </p:spPr>
        <p:txBody>
          <a:bodyPr/>
          <a:lstStyle/>
          <a:p>
            <a:pPr marL="0" indent="0">
              <a:buNone/>
            </a:pPr>
            <a:r>
              <a:rPr lang="da-DK" sz="2000" dirty="0" err="1" smtClean="0"/>
              <a:t>Matcham</a:t>
            </a:r>
            <a:r>
              <a:rPr lang="da-DK" sz="2000" dirty="0" smtClean="0"/>
              <a:t> F, </a:t>
            </a:r>
            <a:r>
              <a:rPr lang="en-US" sz="2000" dirty="0" err="1" smtClean="0"/>
              <a:t>Rayner</a:t>
            </a:r>
            <a:r>
              <a:rPr lang="en-US" sz="2000" dirty="0" smtClean="0"/>
              <a:t> L, Steer S, et al. The prevalence of depression in rheumatoid arthritis: a systematic review and meta-analysis: reply. </a:t>
            </a:r>
            <a:r>
              <a:rPr lang="da-DK" sz="2000" i="1" dirty="0" err="1" smtClean="0"/>
              <a:t>Rheumatology</a:t>
            </a:r>
            <a:r>
              <a:rPr lang="da-DK" sz="2000" dirty="0" smtClean="0"/>
              <a:t>. 2014;53(3):578-9. PMID: 24402579.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err="1" smtClean="0"/>
              <a:t>Margaretten</a:t>
            </a:r>
            <a:r>
              <a:rPr lang="en-US" sz="2000" dirty="0" smtClean="0"/>
              <a:t> M, et al</a:t>
            </a:r>
            <a:r>
              <a:rPr lang="en-US" sz="2000" i="1" dirty="0" smtClean="0"/>
              <a:t>. Intl J </a:t>
            </a:r>
            <a:r>
              <a:rPr lang="en-US" sz="2000" i="1" dirty="0" err="1" smtClean="0"/>
              <a:t>Clin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Rheumatol</a:t>
            </a:r>
            <a:r>
              <a:rPr lang="en-US" sz="2000" dirty="0" smtClean="0"/>
              <a:t>. 2011;6(6):617-623. </a:t>
            </a:r>
            <a:br>
              <a:rPr lang="en-US" sz="2000" dirty="0" smtClean="0"/>
            </a:br>
            <a:r>
              <a:rPr lang="en-US" sz="2000" dirty="0" smtClean="0"/>
              <a:t>PMID: 22211138. </a:t>
            </a:r>
          </a:p>
          <a:p>
            <a:pPr marL="0" indent="0">
              <a:buNone/>
            </a:pPr>
            <a:r>
              <a:rPr lang="en-US" sz="2000" dirty="0" smtClean="0"/>
              <a:t>National Institute of Mental Health [NIMH]. NIMH Website. </a:t>
            </a:r>
            <a:br>
              <a:rPr lang="en-US" sz="2000" dirty="0" smtClean="0"/>
            </a:br>
            <a:r>
              <a:rPr lang="en-US" sz="2000" dirty="0" smtClean="0"/>
              <a:t>Major Depression Among </a:t>
            </a:r>
            <a:r>
              <a:rPr lang="en-US" sz="2000" dirty="0" err="1" smtClean="0"/>
              <a:t>Adults.</a:t>
            </a:r>
            <a:r>
              <a:rPr lang="en-US" sz="2000" dirty="0" err="1" smtClean="0">
                <a:hlinkClick r:id="rId2"/>
              </a:rPr>
              <a:t>http</a:t>
            </a:r>
            <a:r>
              <a:rPr lang="en-US" sz="2000" dirty="0" smtClean="0">
                <a:hlinkClick r:id="rId2"/>
              </a:rPr>
              <a:t>://www.nimh.nih.gov/health/statistics/prevalence/major-depression-among-adults.shtml</a:t>
            </a:r>
            <a:r>
              <a:rPr lang="en-US" sz="2000" dirty="0" smtClean="0"/>
              <a:t>. Published 2014. Accessed April 22, 2016.</a:t>
            </a:r>
          </a:p>
          <a:p>
            <a:pPr marL="0" indent="0">
              <a:buNone/>
            </a:pPr>
            <a:r>
              <a:rPr lang="en-US" sz="2000" dirty="0" smtClean="0"/>
              <a:t>Vann M. Everyday Health Website. The link between depression and rheumatoid </a:t>
            </a:r>
            <a:r>
              <a:rPr lang="en-US" sz="2000" dirty="0" err="1" smtClean="0"/>
              <a:t>arthritis.</a:t>
            </a:r>
            <a:r>
              <a:rPr lang="en-US" sz="2000" dirty="0" err="1" smtClean="0">
                <a:hlinkClick r:id="rId3"/>
              </a:rPr>
              <a:t>http</a:t>
            </a:r>
            <a:r>
              <a:rPr lang="en-US" sz="2000" dirty="0" smtClean="0">
                <a:hlinkClick r:id="rId3"/>
              </a:rPr>
              <a:t>://www.everydayhealth.com/hs/rheumatoid-arthritis-treatment-management/depression/</a:t>
            </a:r>
            <a:r>
              <a:rPr lang="en-US" sz="2000" dirty="0" smtClean="0"/>
              <a:t>. Updated April 11, 2015. Accessed May 6, 2016.</a:t>
            </a:r>
            <a:endParaRPr lang="en-US" sz="2000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643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Patient Health Questionnaire-2 (PHQ-2)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Patient </a:t>
            </a:r>
            <a:r>
              <a:rPr lang="en-US" sz="2000" dirty="0"/>
              <a:t>Name ______________________________________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Date </a:t>
            </a:r>
            <a:r>
              <a:rPr lang="en-US" sz="2000" dirty="0"/>
              <a:t>of Visit ________________ </a:t>
            </a:r>
          </a:p>
          <a:p>
            <a:pPr marL="0" indent="0">
              <a:buNone/>
            </a:pPr>
            <a:r>
              <a:rPr lang="en-US" sz="2000" b="1" dirty="0"/>
              <a:t>Over the past 2 weeks, how often have you been bothered by any of the following problems?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Little interest or pleasure in doing things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Feeling </a:t>
            </a:r>
            <a:r>
              <a:rPr lang="en-US" sz="2000" dirty="0"/>
              <a:t>down, depressed or hopeless </a:t>
            </a:r>
          </a:p>
          <a:p>
            <a:pPr marL="0" indent="0">
              <a:buNone/>
            </a:pPr>
            <a:r>
              <a:rPr lang="en-US" sz="2000" b="1" dirty="0"/>
              <a:t>Not At all 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 smtClean="0"/>
              <a:t>Several Days</a:t>
            </a:r>
          </a:p>
          <a:p>
            <a:pPr marL="0" indent="0">
              <a:buNone/>
            </a:pPr>
            <a:r>
              <a:rPr lang="en-US" sz="2000" b="1" dirty="0" smtClean="0"/>
              <a:t>More Days </a:t>
            </a:r>
            <a:r>
              <a:rPr lang="en-US" sz="2000" b="1" dirty="0"/>
              <a:t>Than Half 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Nearly Every </a:t>
            </a:r>
            <a:r>
              <a:rPr lang="en-US" sz="2000" b="1" dirty="0" smtClean="0"/>
              <a:t>Day 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82663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MEO New">
  <a:themeElements>
    <a:clrScheme name="Custom 98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B273E"/>
      </a:accent1>
      <a:accent2>
        <a:srgbClr val="5C6B72"/>
      </a:accent2>
      <a:accent3>
        <a:srgbClr val="629E3A"/>
      </a:accent3>
      <a:accent4>
        <a:srgbClr val="B93A1E"/>
      </a:accent4>
      <a:accent5>
        <a:srgbClr val="3F193A"/>
      </a:accent5>
      <a:accent6>
        <a:srgbClr val="77CFF5"/>
      </a:accent6>
      <a:hlink>
        <a:srgbClr val="0B273E"/>
      </a:hlink>
      <a:folHlink>
        <a:srgbClr val="5C6B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CMEO New.thmx</Template>
  <TotalTime>1220</TotalTime>
  <Words>406</Words>
  <Application>Microsoft Macintosh PowerPoint</Application>
  <PresentationFormat>On-screen Show (4:3)</PresentationFormat>
  <Paragraphs>45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CMEO New</vt:lpstr>
      <vt:lpstr>The Management of Comorbid Conditions in Patients with Rheumatoid Arthritis</vt:lpstr>
      <vt:lpstr>PHQ-2 Depression Risk Questionnaire</vt:lpstr>
      <vt:lpstr>Depression Risk in Rheumatoid Arthritis References </vt:lpstr>
      <vt:lpstr>Depression Risk in Rheumatoid Arthritis References </vt:lpstr>
      <vt:lpstr>The Patient Health Questionnaire-2 (PHQ-2) </vt:lpstr>
    </vt:vector>
  </TitlesOfParts>
  <LinksUpToDate>false</LinksUpToDate>
  <SharedDoc>false</SharedDoc>
  <HyperlinkBase>http://www.cmeoutfitters.com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Text -  46pt Arial Bold</dc:title>
  <dc:creator>franny</dc:creator>
  <cp:lastModifiedBy>Nakina Webster</cp:lastModifiedBy>
  <cp:revision>55</cp:revision>
  <dcterms:created xsi:type="dcterms:W3CDTF">2016-04-06T03:57:35Z</dcterms:created>
  <dcterms:modified xsi:type="dcterms:W3CDTF">2016-07-14T18:51:10Z</dcterms:modified>
</cp:coreProperties>
</file>