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"/>
  </p:notesMasterIdLst>
  <p:sldIdLst>
    <p:sldId id="293" r:id="rId2"/>
    <p:sldId id="292" r:id="rId3"/>
    <p:sldId id="29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CA4"/>
    <a:srgbClr val="5C7DA3"/>
    <a:srgbClr val="5C7FA5"/>
    <a:srgbClr val="000000"/>
    <a:srgbClr val="680E10"/>
    <a:srgbClr val="8B1923"/>
    <a:srgbClr val="26525B"/>
    <a:srgbClr val="457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8" autoAdjust="0"/>
    <p:restoredTop sz="94660"/>
  </p:normalViewPr>
  <p:slideViewPr>
    <p:cSldViewPr snapToGrid="0">
      <p:cViewPr>
        <p:scale>
          <a:sx n="70" d="100"/>
          <a:sy n="70" d="100"/>
        </p:scale>
        <p:origin x="-3280" y="-1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ADEF1E-D69C-3244-A97E-8FFDA84BA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9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A6026-FDB1-E54F-A40D-2DAEC93C337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DEF1E-D69C-3244-A97E-8FFDA84BA5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0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EO TitleIm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2424995"/>
            <a:ext cx="5387976" cy="1154162"/>
          </a:xfrm>
        </p:spPr>
        <p:txBody>
          <a:bodyPr anchor="t"/>
          <a:lstStyle>
            <a:lvl1pPr algn="l">
              <a:defRPr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9275" y="3602969"/>
            <a:ext cx="5387975" cy="1539875"/>
          </a:xfr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  <a:lvl3pPr marL="795528" indent="0">
              <a:buNone/>
              <a:defRPr/>
            </a:lvl3pPr>
            <a:lvl4pPr marL="1197864" indent="0">
              <a:buNone/>
              <a:defRPr/>
            </a:lvl4pPr>
            <a:lvl5pPr marL="16002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NSCME_logos_alpha"/>
          <p:cNvPicPr>
            <a:picLocks noChangeAspect="1" noChangeArrowheads="1"/>
          </p:cNvPicPr>
          <p:nvPr/>
        </p:nvPicPr>
        <p:blipFill rotWithShape="1">
          <a:blip r:embed="rId3"/>
          <a:srcRect l="4883" t="41911" r="-4883" b="15738"/>
          <a:stretch/>
        </p:blipFill>
        <p:spPr bwMode="auto">
          <a:xfrm>
            <a:off x="0" y="540006"/>
            <a:ext cx="4876799" cy="1549400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69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706879"/>
            <a:ext cx="8205787" cy="4612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1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63" y="1706879"/>
            <a:ext cx="4025900" cy="4612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706879"/>
            <a:ext cx="4027487" cy="4612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48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67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17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v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435864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7838" y="1350963"/>
            <a:ext cx="8188325" cy="495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3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bo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MEO TitleIm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9275" y="598488"/>
            <a:ext cx="8001000" cy="5656262"/>
          </a:xfrm>
        </p:spPr>
        <p:txBody>
          <a:bodyPr anchor="ctr"/>
          <a:lstStyle>
            <a:lvl1pPr marL="0" indent="0" algn="ctr">
              <a:buNone/>
              <a:defRPr sz="4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bg2"/>
                </a:solidFill>
              </a:defRPr>
            </a:lvl2pPr>
            <a:lvl3pPr marL="795528" indent="0" algn="ctr">
              <a:buNone/>
              <a:defRPr>
                <a:solidFill>
                  <a:schemeClr val="bg2"/>
                </a:solidFill>
              </a:defRPr>
            </a:lvl3pPr>
            <a:lvl4pPr marL="1197864" indent="0" algn="ctr">
              <a:buNone/>
              <a:defRPr>
                <a:solidFill>
                  <a:schemeClr val="bg2"/>
                </a:solidFill>
              </a:defRPr>
            </a:lvl4pPr>
            <a:lvl5pPr marL="1600200" indent="0" algn="ctr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73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v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397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MEO topBa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9144000" cy="926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3" y="199263"/>
            <a:ext cx="8547101" cy="5770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889112"/>
            <a:ext cx="914400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295275" y="1206500"/>
            <a:ext cx="8547100" cy="4365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92461"/>
            <a:ext cx="8550274" cy="565539"/>
          </a:xfrm>
        </p:spPr>
        <p:txBody>
          <a:bodyPr vert="horz" wrap="square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9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625859"/>
            <a:ext cx="8001000" cy="577081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269014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50274" cy="565539"/>
          </a:xfrm>
        </p:spPr>
        <p:txBody>
          <a:bodyPr vert="horz" wrap="square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489719"/>
            <a:ext cx="8035926" cy="577081"/>
          </a:xfrm>
        </p:spPr>
        <p:txBody>
          <a:bodyPr wrap="square" anchor="b" anchorCtr="0">
            <a:spAutoFit/>
          </a:bodyPr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269014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274" y="990600"/>
            <a:ext cx="8035882" cy="461665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7CFF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9274" y="2242810"/>
            <a:ext cx="8001000" cy="577081"/>
          </a:xfrm>
        </p:spPr>
        <p:txBody>
          <a:bodyPr>
            <a:spAutoFit/>
          </a:bodyPr>
          <a:lstStyle>
            <a:lvl1pPr marL="0" indent="0">
              <a:buSzPct val="100000"/>
              <a:buFont typeface="+mj-lt"/>
              <a:buNone/>
              <a:defRPr sz="3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9274" y="3357890"/>
            <a:ext cx="8001000" cy="523220"/>
          </a:xfrm>
        </p:spPr>
        <p:txBody>
          <a:bodyPr>
            <a:spAutoFit/>
          </a:bodyPr>
          <a:lstStyle>
            <a:lvl1pPr marL="514350" indent="-514350">
              <a:buClr>
                <a:schemeClr val="accent2"/>
              </a:buClr>
              <a:buSzPct val="100000"/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625859"/>
            <a:ext cx="8001000" cy="577081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9274" y="1985963"/>
            <a:ext cx="3886200" cy="4306498"/>
          </a:xfrm>
        </p:spPr>
        <p:txBody>
          <a:bodyPr wrap="square">
            <a:noAutofit/>
          </a:bodyPr>
          <a:lstStyle>
            <a:lvl1pPr marL="347663" indent="-347663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4074" y="1985963"/>
            <a:ext cx="3886200" cy="4306498"/>
          </a:xfrm>
        </p:spPr>
        <p:txBody>
          <a:bodyPr wrap="square">
            <a:noAutofit/>
          </a:bodyPr>
          <a:lstStyle>
            <a:lvl1pPr marL="347663" indent="-347663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Font typeface="Arial"/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EO topBa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"/>
            <a:ext cx="9144000" cy="182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4" y="598929"/>
            <a:ext cx="8001000" cy="6309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981200"/>
            <a:ext cx="8001000" cy="426901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 flipV="1">
            <a:off x="0" y="1781287"/>
            <a:ext cx="914400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50" r:id="rId10"/>
    <p:sldLayoutId id="2147483652" r:id="rId11"/>
    <p:sldLayoutId id="2147483654" r:id="rId12"/>
    <p:sldLayoutId id="2147483655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cap="none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6075" indent="-346075" algn="l" defTabSz="914400" rtl="0" eaLnBrk="1" latinLnBrk="0" hangingPunct="1">
        <a:lnSpc>
          <a:spcPct val="85000"/>
        </a:lnSpc>
        <a:spcBef>
          <a:spcPts val="800"/>
        </a:spcBef>
        <a:buClr>
          <a:schemeClr val="accent1"/>
        </a:buClr>
        <a:buSzPct val="115000"/>
        <a:buFont typeface="Arial"/>
        <a:buChar char="●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739775" indent="-282575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2pPr>
      <a:lvl3pPr marL="1078992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3pPr>
      <a:lvl4pPr marL="1481328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4pPr>
      <a:lvl5pPr marL="1883664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qaimh.org/pdf/tool_phq2.pdf" TargetMode="External"/><Relationship Id="rId4" Type="http://schemas.openxmlformats.org/officeDocument/2006/relationships/hyperlink" Target="http://www.rheumatologynews.com/specialty-focus/rheumatoid-arthritis/single-article-page/video-collaborative-clinic-aims-at-heart-of-cvd-prevention-in-rheumatic-diseases/1527681339b9aeac298a5c43ede22888.html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psychiatrictimes.com/career/mutually-beneficial-collaboration-rises-between-psychiatrists-and-primary-care-physicia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Management of Comorbid Conditions in Patients with</a:t>
            </a:r>
            <a:br>
              <a:rPr lang="en-US" smtClean="0"/>
            </a:br>
            <a:r>
              <a:rPr lang="en-US" smtClean="0"/>
              <a:t>Rheumatoid Arthritis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body" sz="quarter" idx="10"/>
          </p:nvPr>
        </p:nvSpPr>
        <p:spPr>
          <a:xfrm>
            <a:off x="549275" y="4735286"/>
            <a:ext cx="5387975" cy="498273"/>
          </a:xfrm>
        </p:spPr>
        <p:txBody>
          <a:bodyPr/>
          <a:lstStyle/>
          <a:p>
            <a:r>
              <a:rPr lang="en-US" dirty="0" smtClean="0"/>
              <a:t>Collaborative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 </a:t>
            </a:r>
            <a:br>
              <a:rPr lang="en-US" smtClean="0"/>
            </a:br>
            <a:r>
              <a:rPr lang="en-US" smtClean="0"/>
              <a:t>Collaboration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dirty="0" err="1" smtClean="0"/>
              <a:t>Arroll</a:t>
            </a:r>
            <a:r>
              <a:rPr lang="en-US" sz="2000" dirty="0" smtClean="0"/>
              <a:t> B, Goodyear-Smith F, </a:t>
            </a:r>
            <a:r>
              <a:rPr lang="en-US" sz="2000" dirty="0" err="1" smtClean="0"/>
              <a:t>Crengle</a:t>
            </a:r>
            <a:r>
              <a:rPr lang="en-US" sz="2000" dirty="0" smtClean="0"/>
              <a:t> S, et al. Validation of PHQ-2 and PHQ-9 to screen for major depression in the primary care population. </a:t>
            </a:r>
            <a:r>
              <a:rPr lang="nb-NO" sz="2000" i="1" dirty="0" smtClean="0"/>
              <a:t>Ann </a:t>
            </a:r>
            <a:r>
              <a:rPr lang="nb-NO" sz="2000" i="1" dirty="0" err="1" smtClean="0"/>
              <a:t>Fam</a:t>
            </a:r>
            <a:r>
              <a:rPr lang="nb-NO" sz="2000" i="1" dirty="0" smtClean="0"/>
              <a:t> Med</a:t>
            </a:r>
            <a:r>
              <a:rPr lang="nb-NO" sz="2000" dirty="0" smtClean="0"/>
              <a:t>. 2010; 8(4): 348–353. PMID: </a:t>
            </a:r>
            <a:r>
              <a:rPr lang="en-US" sz="2000" dirty="0" smtClean="0"/>
              <a:t>20644190.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 smtClean="0"/>
              <a:t>Center for Quality Assessment in Mental Health [CQAIMH]. CQAIMH Website. The Patient Health Questionnaire-2 (PHQ-2) Overview. </a:t>
            </a:r>
            <a:r>
              <a:rPr lang="en-US" sz="2000" dirty="0" smtClean="0">
                <a:hlinkClick r:id="rId3"/>
              </a:rPr>
              <a:t>http://www.cqaimh.org/pdf/tool_phq2.pdf</a:t>
            </a:r>
            <a:r>
              <a:rPr lang="en-US" sz="2000" dirty="0" smtClean="0"/>
              <a:t>. Published 2003. Accessed May 6, 2016.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 smtClean="0"/>
              <a:t>Evans J. Rheumatology News Website. VIDEO: Collaborative clinic aims at heart of CVD prevention in rheumatic </a:t>
            </a:r>
            <a:r>
              <a:rPr lang="en-US" sz="2000" dirty="0" err="1" smtClean="0"/>
              <a:t>diseases.</a:t>
            </a:r>
            <a:r>
              <a:rPr lang="en-US" sz="2000" dirty="0" err="1" smtClean="0">
                <a:hlinkClick r:id="rId4"/>
              </a:rPr>
              <a:t>http</a:t>
            </a:r>
            <a:r>
              <a:rPr lang="en-US" sz="2000" dirty="0" smtClean="0">
                <a:hlinkClick r:id="rId4"/>
              </a:rPr>
              <a:t>://www.rheumatologynews.com/specialty-focus/rheumatoid-arthritis/single-article-page/video-collaborative-clinic-aims-at-heart-of-cvd-prevention-in-rheumatic-diseases/1527681339b9aeac298a5c43ede22888.html</a:t>
            </a:r>
            <a:r>
              <a:rPr lang="en-US" sz="2000" dirty="0" smtClean="0"/>
              <a:t>. Published November 18, 2014. Accessed May 9, 2016.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 </a:t>
            </a:r>
            <a:br>
              <a:rPr lang="en-US" smtClean="0"/>
            </a:br>
            <a:r>
              <a:rPr lang="en-US" smtClean="0"/>
              <a:t>Collaboration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43736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a-DK" sz="2200" dirty="0" err="1" smtClean="0"/>
              <a:t>Matcham</a:t>
            </a:r>
            <a:r>
              <a:rPr lang="da-DK" sz="2200" dirty="0" smtClean="0"/>
              <a:t> F, </a:t>
            </a:r>
            <a:r>
              <a:rPr lang="en-US" sz="2200" dirty="0" err="1" smtClean="0"/>
              <a:t>Rayner</a:t>
            </a:r>
            <a:r>
              <a:rPr lang="en-US" sz="2200" dirty="0" smtClean="0"/>
              <a:t> L, Steer S, et al. The prevalence of depression in rheumatoid arthritis: a systematic review and meta-analysis: reply.</a:t>
            </a:r>
            <a:r>
              <a:rPr lang="da-DK" sz="2200" dirty="0" smtClean="0"/>
              <a:t> </a:t>
            </a:r>
            <a:r>
              <a:rPr lang="da-DK" sz="2200" i="1" dirty="0" err="1" smtClean="0"/>
              <a:t>Rheumatology</a:t>
            </a:r>
            <a:r>
              <a:rPr lang="da-DK" sz="2200" dirty="0" smtClean="0"/>
              <a:t>. 2014;53(3):578-9. PMID: 24402579.</a:t>
            </a:r>
            <a:endParaRPr lang="en-US" sz="22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smtClean="0"/>
              <a:t>Weiner J. Psychiatry Times Website. Mutually Beneficial Collaboration Rises Between Psychiatrists and Primary Care </a:t>
            </a:r>
            <a:r>
              <a:rPr lang="en-US" sz="2200" dirty="0" err="1" smtClean="0"/>
              <a:t>Physicians.</a:t>
            </a:r>
            <a:r>
              <a:rPr lang="en-US" sz="2200" dirty="0" err="1" smtClean="0">
                <a:hlinkClick r:id="rId2"/>
              </a:rPr>
              <a:t>http</a:t>
            </a:r>
            <a:r>
              <a:rPr lang="en-US" sz="2200" dirty="0" smtClean="0">
                <a:hlinkClick r:id="rId2"/>
              </a:rPr>
              <a:t>://www.psychiatrictimes.com/career/mutually-beneficial-collaboration-rises-between-psychiatrists-and-primary-care-physicians</a:t>
            </a:r>
            <a:r>
              <a:rPr lang="en-US" sz="2200" dirty="0" smtClean="0"/>
              <a:t>. Published 1998. Accessed May 9, 2016.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 err="1" smtClean="0"/>
              <a:t>Zautra</a:t>
            </a:r>
            <a:r>
              <a:rPr lang="en-US" sz="2200" dirty="0" smtClean="0"/>
              <a:t> AJ, Burleson MH, Matt KS, et al. Interpersonal stress, depression, and disease activity in rheumatoid arthritis and osteoarthritis patients. </a:t>
            </a:r>
            <a:r>
              <a:rPr lang="en-US" sz="2200" i="1" dirty="0" smtClean="0"/>
              <a:t>Health Psychol</a:t>
            </a:r>
            <a:r>
              <a:rPr lang="en-US" sz="2200" dirty="0" smtClean="0"/>
              <a:t>. 1994;13(2):139-148. PMID: 8020457.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0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CMEO New">
  <a:themeElements>
    <a:clrScheme name="Custom 9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B273E"/>
      </a:accent1>
      <a:accent2>
        <a:srgbClr val="5C6B72"/>
      </a:accent2>
      <a:accent3>
        <a:srgbClr val="629E3A"/>
      </a:accent3>
      <a:accent4>
        <a:srgbClr val="B93A1E"/>
      </a:accent4>
      <a:accent5>
        <a:srgbClr val="3F193A"/>
      </a:accent5>
      <a:accent6>
        <a:srgbClr val="77CFF5"/>
      </a:accent6>
      <a:hlink>
        <a:srgbClr val="0B273E"/>
      </a:hlink>
      <a:folHlink>
        <a:srgbClr val="5C6B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CMEO New.thmx</Template>
  <TotalTime>1228</TotalTime>
  <Words>337</Words>
  <Application>Microsoft Macintosh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CMEO New</vt:lpstr>
      <vt:lpstr>The Management of Comorbid Conditions in Patients with Rheumatoid Arthritis</vt:lpstr>
      <vt:lpstr>Rheumatoid Arthritis  Collaboration References</vt:lpstr>
      <vt:lpstr>Rheumatoid Arthritis  Collaboration References</vt:lpstr>
    </vt:vector>
  </TitlesOfParts>
  <LinksUpToDate>false</LinksUpToDate>
  <SharedDoc>false</SharedDoc>
  <HyperlinkBase>http://www.cmeoutfitters.com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Text -  46pt Arial Bold</dc:title>
  <dc:creator>franny</dc:creator>
  <cp:lastModifiedBy>Nakina Webster</cp:lastModifiedBy>
  <cp:revision>57</cp:revision>
  <dcterms:created xsi:type="dcterms:W3CDTF">2016-04-06T03:57:35Z</dcterms:created>
  <dcterms:modified xsi:type="dcterms:W3CDTF">2016-07-14T18:41:14Z</dcterms:modified>
</cp:coreProperties>
</file>