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</p:sldMasterIdLst>
  <p:notesMasterIdLst>
    <p:notesMasterId r:id="rId5"/>
  </p:notesMasterIdLst>
  <p:sldIdLst>
    <p:sldId id="284" r:id="rId2"/>
    <p:sldId id="272" r:id="rId3"/>
    <p:sldId id="283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7CA4"/>
    <a:srgbClr val="5C7DA3"/>
    <a:srgbClr val="5C7FA5"/>
    <a:srgbClr val="000000"/>
    <a:srgbClr val="680E10"/>
    <a:srgbClr val="8B1923"/>
    <a:srgbClr val="26525B"/>
    <a:srgbClr val="4579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58" autoAdjust="0"/>
    <p:restoredTop sz="97554" autoAdjust="0"/>
  </p:normalViewPr>
  <p:slideViewPr>
    <p:cSldViewPr snapToGrid="0">
      <p:cViewPr>
        <p:scale>
          <a:sx n="100" d="100"/>
          <a:sy n="100" d="100"/>
        </p:scale>
        <p:origin x="-241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ADEF1E-D69C-3244-A97E-8FFDA84BA5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9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CA6026-FDB1-E54F-A40D-2DAEC93C337D}" type="slidenum">
              <a:rPr lang="en-US"/>
              <a:pPr/>
              <a:t>1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B98703-BDCD-AE4F-A947-32FB58FD1672}" type="slidenum">
              <a:rPr lang="en-US"/>
              <a:pPr/>
              <a:t>2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MEO TitleIm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2424995"/>
            <a:ext cx="5387976" cy="1154162"/>
          </a:xfrm>
        </p:spPr>
        <p:txBody>
          <a:bodyPr anchor="t"/>
          <a:lstStyle>
            <a:lvl1pPr algn="l">
              <a:defRPr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49275" y="3602969"/>
            <a:ext cx="5387975" cy="1539875"/>
          </a:xfrm>
        </p:spPr>
        <p:txBody>
          <a:bodyPr/>
          <a:lstStyle>
            <a:lvl1pPr marL="0" indent="0">
              <a:buNone/>
              <a:defRPr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  <a:lvl3pPr marL="795528" indent="0">
              <a:buNone/>
              <a:defRPr/>
            </a:lvl3pPr>
            <a:lvl4pPr marL="1197864" indent="0">
              <a:buNone/>
              <a:defRPr/>
            </a:lvl4pPr>
            <a:lvl5pPr marL="16002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7" name="Picture 6" descr="NSCME_logos_alpha"/>
          <p:cNvPicPr>
            <a:picLocks noChangeAspect="1" noChangeArrowheads="1"/>
          </p:cNvPicPr>
          <p:nvPr/>
        </p:nvPicPr>
        <p:blipFill rotWithShape="1">
          <a:blip r:embed="rId3"/>
          <a:srcRect l="4883" t="41911" r="-4883" b="15738"/>
          <a:stretch/>
        </p:blipFill>
        <p:spPr bwMode="auto">
          <a:xfrm>
            <a:off x="0" y="540006"/>
            <a:ext cx="4876799" cy="1549400"/>
          </a:xfrm>
          <a:prstGeom prst="rect">
            <a:avLst/>
          </a:prstGeom>
          <a:noFill/>
          <a:effectLst>
            <a:outerShdw blurRad="50800" dist="38100" dir="270000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26908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663" y="1706879"/>
            <a:ext cx="8205787" cy="46129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0" y="6319391"/>
            <a:ext cx="9144000" cy="538609"/>
          </a:xfrm>
        </p:spPr>
        <p:txBody>
          <a:bodyPr lIns="457200" bIns="320040" anchor="b" anchorCtr="0">
            <a:spAutoFit/>
          </a:bodyPr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7717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4663" y="1706879"/>
            <a:ext cx="4025900" cy="46129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706879"/>
            <a:ext cx="4027487" cy="46129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0" y="6319391"/>
            <a:ext cx="9144000" cy="538609"/>
          </a:xfrm>
        </p:spPr>
        <p:txBody>
          <a:bodyPr lIns="457200" bIns="320040" anchor="b" anchorCtr="0">
            <a:spAutoFit/>
          </a:bodyPr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748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Edit Master title style</a:t>
            </a:r>
            <a:endParaRPr lang="en-US" dirty="0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0" y="6319391"/>
            <a:ext cx="9144000" cy="538609"/>
          </a:xfrm>
        </p:spPr>
        <p:txBody>
          <a:bodyPr lIns="457200" bIns="320040" anchor="b" anchorCtr="0">
            <a:spAutoFit/>
          </a:bodyPr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1672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0" y="6319391"/>
            <a:ext cx="9144000" cy="538609"/>
          </a:xfrm>
        </p:spPr>
        <p:txBody>
          <a:bodyPr lIns="457200" bIns="320040" anchor="b" anchorCtr="0">
            <a:spAutoFit/>
          </a:bodyPr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217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vy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44000" cy="435864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0" y="6319391"/>
            <a:ext cx="9144000" cy="538609"/>
          </a:xfrm>
        </p:spPr>
        <p:txBody>
          <a:bodyPr lIns="457200" bIns="320040" anchor="b" anchorCtr="0">
            <a:spAutoFit/>
          </a:bodyPr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77838" y="1350963"/>
            <a:ext cx="8188325" cy="4957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236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lboa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MEO TitleIm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49275" y="598488"/>
            <a:ext cx="8001000" cy="5656262"/>
          </a:xfrm>
        </p:spPr>
        <p:txBody>
          <a:bodyPr anchor="ctr"/>
          <a:lstStyle>
            <a:lvl1pPr marL="0" indent="0" algn="ctr">
              <a:buNone/>
              <a:defRPr sz="44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bg2"/>
                </a:solidFill>
              </a:defRPr>
            </a:lvl2pPr>
            <a:lvl3pPr marL="795528" indent="0" algn="ctr">
              <a:buNone/>
              <a:defRPr>
                <a:solidFill>
                  <a:schemeClr val="bg2"/>
                </a:solidFill>
              </a:defRPr>
            </a:lvl3pPr>
            <a:lvl4pPr marL="1197864" indent="0" algn="ctr">
              <a:buNone/>
              <a:defRPr>
                <a:solidFill>
                  <a:schemeClr val="bg2"/>
                </a:solidFill>
              </a:defRPr>
            </a:lvl4pPr>
            <a:lvl5pPr marL="1600200" indent="0" algn="ctr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730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vy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23971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CMEO topBar_s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192"/>
            <a:ext cx="9144000" cy="9265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3" y="199263"/>
            <a:ext cx="8547101" cy="57708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flipV="1">
            <a:off x="0" y="889112"/>
            <a:ext cx="9144000" cy="1143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295275" y="1206500"/>
            <a:ext cx="8547100" cy="4365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92461"/>
            <a:ext cx="8550274" cy="565539"/>
          </a:xfrm>
        </p:spPr>
        <p:txBody>
          <a:bodyPr vert="horz" wrap="square" lIns="548640" tIns="0" rIns="0" bIns="320040" rtlCol="0" anchor="b" anchorCtr="0">
            <a:spAutoFit/>
          </a:bodyPr>
          <a:lstStyle>
            <a:lvl1pPr>
              <a:buNone/>
              <a:def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295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9274" y="625859"/>
            <a:ext cx="8001000" cy="577081"/>
          </a:xfrm>
        </p:spPr>
        <p:txBody>
          <a:bodyPr>
            <a:spAutoFit/>
          </a:bodyPr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981200"/>
            <a:ext cx="8001000" cy="4269014"/>
          </a:xfrm>
        </p:spPr>
        <p:txBody>
          <a:bodyPr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6292461"/>
            <a:ext cx="8550274" cy="565539"/>
          </a:xfrm>
        </p:spPr>
        <p:txBody>
          <a:bodyPr vert="horz" wrap="square" lIns="548640" tIns="0" rIns="0" bIns="320040" rtlCol="0" anchor="b" anchorCtr="0">
            <a:spAutoFit/>
          </a:bodyPr>
          <a:lstStyle>
            <a:lvl1pPr>
              <a:buNone/>
              <a:def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9274" y="489719"/>
            <a:ext cx="8035926" cy="577081"/>
          </a:xfrm>
        </p:spPr>
        <p:txBody>
          <a:bodyPr wrap="square" anchor="b" anchorCtr="0">
            <a:spAutoFit/>
          </a:bodyPr>
          <a:lstStyle>
            <a:lvl1pPr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981200"/>
            <a:ext cx="8001000" cy="4269014"/>
          </a:xfrm>
        </p:spPr>
        <p:txBody>
          <a:bodyPr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549274" y="990600"/>
            <a:ext cx="8035882" cy="461665"/>
          </a:xfrm>
        </p:spPr>
        <p:txBody>
          <a:bodyPr vert="horz" wrap="square" lIns="91440" tIns="45720" rIns="91440" bIns="45720" rtlCol="0" anchor="t" anchorCtr="0">
            <a:sp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6292461"/>
            <a:ext cx="8534400" cy="565539"/>
          </a:xfrm>
        </p:spPr>
        <p:txBody>
          <a:bodyPr vert="horz" lIns="548640" tIns="0" rIns="0" bIns="320040" rtlCol="0" anchor="b" anchorCtr="0">
            <a:spAutoFit/>
          </a:bodyPr>
          <a:lstStyle>
            <a:lvl1pPr>
              <a:buNone/>
              <a:def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C6B7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R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7CFF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49274" y="2242810"/>
            <a:ext cx="8001000" cy="577081"/>
          </a:xfrm>
        </p:spPr>
        <p:txBody>
          <a:bodyPr>
            <a:spAutoFit/>
          </a:bodyPr>
          <a:lstStyle>
            <a:lvl1pPr marL="0" indent="0">
              <a:buSzPct val="100000"/>
              <a:buFont typeface="+mj-lt"/>
              <a:buNone/>
              <a:defRPr sz="36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549274" y="3357890"/>
            <a:ext cx="8001000" cy="523220"/>
          </a:xfrm>
        </p:spPr>
        <p:txBody>
          <a:bodyPr>
            <a:spAutoFit/>
          </a:bodyPr>
          <a:lstStyle>
            <a:lvl1pPr marL="514350" indent="-514350">
              <a:buClr>
                <a:schemeClr val="accent2"/>
              </a:buClr>
              <a:buSzPct val="100000"/>
              <a:buFont typeface="+mj-lt"/>
              <a:buAutoNum type="alphaUcPeriod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970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9274" y="625859"/>
            <a:ext cx="8001000" cy="577081"/>
          </a:xfrm>
        </p:spPr>
        <p:txBody>
          <a:bodyPr>
            <a:spAutoFit/>
          </a:bodyPr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49274" y="1985963"/>
            <a:ext cx="3886200" cy="4306498"/>
          </a:xfrm>
        </p:spPr>
        <p:txBody>
          <a:bodyPr wrap="square">
            <a:noAutofit/>
          </a:bodyPr>
          <a:lstStyle>
            <a:lvl1pPr marL="347663" indent="-347663"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64074" y="1985963"/>
            <a:ext cx="3886200" cy="4306498"/>
          </a:xfrm>
        </p:spPr>
        <p:txBody>
          <a:bodyPr wrap="square">
            <a:noAutofit/>
          </a:bodyPr>
          <a:lstStyle>
            <a:lvl1pPr marL="347663" indent="-347663"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6292461"/>
            <a:ext cx="8534400" cy="565539"/>
          </a:xfrm>
        </p:spPr>
        <p:txBody>
          <a:bodyPr vert="horz" lIns="548640" tIns="0" rIns="0" bIns="320040" rtlCol="0" anchor="b" anchorCtr="0">
            <a:spAutoFit/>
          </a:bodyPr>
          <a:lstStyle>
            <a:lvl1pPr>
              <a:buNone/>
              <a:def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C6B7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spAutoFit/>
          </a:bodyPr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6292461"/>
            <a:ext cx="8534400" cy="565539"/>
          </a:xfrm>
        </p:spPr>
        <p:txBody>
          <a:bodyPr vert="horz" lIns="548640" tIns="0" rIns="0" bIns="320040" rtlCol="0" anchor="b" anchorCtr="0">
            <a:spAutoFit/>
          </a:bodyPr>
          <a:lstStyle>
            <a:lvl1pPr>
              <a:buNone/>
              <a:def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C6B7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6292461"/>
            <a:ext cx="8534400" cy="565539"/>
          </a:xfrm>
        </p:spPr>
        <p:txBody>
          <a:bodyPr vert="horz" lIns="548640" tIns="0" rIns="0" bIns="320040" rtlCol="0" anchor="b" anchorCtr="0">
            <a:spAutoFit/>
          </a:bodyPr>
          <a:lstStyle>
            <a:lvl1pPr>
              <a:buFont typeface="Arial"/>
              <a:buNone/>
              <a:def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C6B7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MEO topBar.png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"/>
            <a:ext cx="9144000" cy="18288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4" y="598929"/>
            <a:ext cx="8001000" cy="63094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 anchor="ctr" anchorCtr="0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981200"/>
            <a:ext cx="8001000" cy="426901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 flipV="1">
            <a:off x="0" y="1781287"/>
            <a:ext cx="9144000" cy="1143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50" r:id="rId10"/>
    <p:sldLayoutId id="2147483652" r:id="rId11"/>
    <p:sldLayoutId id="2147483654" r:id="rId12"/>
    <p:sldLayoutId id="2147483655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b="1" kern="1200" cap="none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6075" indent="-346075" algn="l" defTabSz="914400" rtl="0" eaLnBrk="1" latinLnBrk="0" hangingPunct="1">
        <a:lnSpc>
          <a:spcPct val="85000"/>
        </a:lnSpc>
        <a:spcBef>
          <a:spcPts val="800"/>
        </a:spcBef>
        <a:buClr>
          <a:schemeClr val="accent1"/>
        </a:buClr>
        <a:buSzPct val="115000"/>
        <a:buFont typeface="Arial"/>
        <a:buChar char="●"/>
        <a:defRPr sz="3200" kern="1200">
          <a:solidFill>
            <a:schemeClr val="tx2"/>
          </a:solidFill>
          <a:latin typeface="Arial"/>
          <a:ea typeface="+mn-ea"/>
          <a:cs typeface="Arial"/>
        </a:defRPr>
      </a:lvl1pPr>
      <a:lvl2pPr marL="739775" indent="-282575" algn="l" defTabSz="914400" rtl="0" eaLnBrk="1" latinLnBrk="0" hangingPunct="1">
        <a:lnSpc>
          <a:spcPct val="85000"/>
        </a:lnSpc>
        <a:spcBef>
          <a:spcPts val="0"/>
        </a:spcBef>
        <a:buClr>
          <a:schemeClr val="accent2"/>
        </a:buClr>
        <a:buSzPct val="115000"/>
        <a:buFont typeface="Arial"/>
        <a:buChar char="●"/>
        <a:defRPr sz="2800" kern="1200">
          <a:solidFill>
            <a:srgbClr val="000000"/>
          </a:solidFill>
          <a:latin typeface="Arial"/>
          <a:ea typeface="+mn-ea"/>
          <a:cs typeface="Arial"/>
        </a:defRPr>
      </a:lvl2pPr>
      <a:lvl3pPr marL="1078992" indent="-283464" algn="l" defTabSz="914400" rtl="0" eaLnBrk="1" latinLnBrk="0" hangingPunct="1">
        <a:lnSpc>
          <a:spcPct val="85000"/>
        </a:lnSpc>
        <a:spcBef>
          <a:spcPts val="0"/>
        </a:spcBef>
        <a:buClr>
          <a:schemeClr val="accent2"/>
        </a:buClr>
        <a:buSzPct val="115000"/>
        <a:buFont typeface="Arial"/>
        <a:buChar char="●"/>
        <a:defRPr sz="2800" kern="1200">
          <a:solidFill>
            <a:srgbClr val="000000"/>
          </a:solidFill>
          <a:latin typeface="Arial"/>
          <a:ea typeface="+mn-ea"/>
          <a:cs typeface="Arial"/>
        </a:defRPr>
      </a:lvl3pPr>
      <a:lvl4pPr marL="1481328" indent="-283464" algn="l" defTabSz="914400" rtl="0" eaLnBrk="1" latinLnBrk="0" hangingPunct="1">
        <a:lnSpc>
          <a:spcPct val="85000"/>
        </a:lnSpc>
        <a:spcBef>
          <a:spcPts val="0"/>
        </a:spcBef>
        <a:buClr>
          <a:schemeClr val="accent2"/>
        </a:buClr>
        <a:buSzPct val="115000"/>
        <a:buFont typeface="Arial"/>
        <a:buChar char="●"/>
        <a:defRPr sz="2800" kern="1200">
          <a:solidFill>
            <a:srgbClr val="000000"/>
          </a:solidFill>
          <a:latin typeface="Arial"/>
          <a:ea typeface="+mn-ea"/>
          <a:cs typeface="Arial"/>
        </a:defRPr>
      </a:lvl4pPr>
      <a:lvl5pPr marL="1883664" indent="-283464" algn="l" defTabSz="914400" rtl="0" eaLnBrk="1" latinLnBrk="0" hangingPunct="1">
        <a:lnSpc>
          <a:spcPct val="85000"/>
        </a:lnSpc>
        <a:spcBef>
          <a:spcPts val="0"/>
        </a:spcBef>
        <a:buClr>
          <a:schemeClr val="accent2"/>
        </a:buClr>
        <a:buSzPct val="115000"/>
        <a:buFont typeface="Arial"/>
        <a:buChar char="●"/>
        <a:defRPr sz="2800" kern="1200">
          <a:solidFill>
            <a:srgbClr val="000000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Management of Comorbid Conditions in Patients with</a:t>
            </a:r>
            <a:br>
              <a:rPr lang="en-US" smtClean="0"/>
            </a:br>
            <a:r>
              <a:rPr lang="en-US" smtClean="0"/>
              <a:t>Rheumatoid Arthritis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body" sz="quarter" idx="10"/>
          </p:nvPr>
        </p:nvSpPr>
        <p:spPr>
          <a:xfrm>
            <a:off x="549275" y="4648200"/>
            <a:ext cx="5635625" cy="596244"/>
          </a:xfrm>
        </p:spPr>
        <p:txBody>
          <a:bodyPr/>
          <a:lstStyle/>
          <a:p>
            <a:r>
              <a:rPr lang="en-US" dirty="0" smtClean="0"/>
              <a:t>Cardiovascular Risk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808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Cardiovascular Disease Risk</a:t>
            </a:r>
            <a:br>
              <a:rPr lang="en-US" sz="3200" dirty="0" smtClean="0"/>
            </a:br>
            <a:r>
              <a:rPr lang="en-US" sz="3200" dirty="0" smtClean="0"/>
              <a:t>and Rheumatoid Arthritis (RA)  References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9274" y="1981200"/>
            <a:ext cx="8150226" cy="4271553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1900" dirty="0" err="1" smtClean="0"/>
              <a:t>Alberti</a:t>
            </a:r>
            <a:r>
              <a:rPr lang="en-US" sz="1900" dirty="0" smtClean="0"/>
              <a:t> KG, </a:t>
            </a:r>
            <a:r>
              <a:rPr lang="en-US" sz="1900" dirty="0" err="1" smtClean="0"/>
              <a:t>Zimmet</a:t>
            </a:r>
            <a:r>
              <a:rPr lang="en-US" sz="1900" dirty="0" smtClean="0"/>
              <a:t> P, Shaw J. Metabolic syndrome--a new world-wide definition. A Consensus Statement from the International Diabetes Federation</a:t>
            </a:r>
            <a:r>
              <a:rPr lang="en-US" sz="1900" dirty="0" smtClean="0"/>
              <a:t>. et </a:t>
            </a:r>
            <a:r>
              <a:rPr lang="en-US" sz="1900" dirty="0" smtClean="0"/>
              <a:t>al. </a:t>
            </a:r>
            <a:r>
              <a:rPr lang="en-US" sz="1900" i="1" dirty="0" smtClean="0"/>
              <a:t>Diabetic Medicine</a:t>
            </a:r>
            <a:r>
              <a:rPr lang="en-US" sz="1900" dirty="0" smtClean="0"/>
              <a:t>. 2006;23:469-480.PMID: 16681555.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900" dirty="0" smtClean="0"/>
              <a:t>Choy E, </a:t>
            </a:r>
            <a:r>
              <a:rPr lang="en-US" sz="1900" dirty="0" err="1" smtClean="0"/>
              <a:t>Ganeshalingam</a:t>
            </a:r>
            <a:r>
              <a:rPr lang="en-US" sz="1900" dirty="0" smtClean="0"/>
              <a:t> K, </a:t>
            </a:r>
            <a:r>
              <a:rPr lang="en-US" sz="1900" dirty="0" err="1" smtClean="0"/>
              <a:t>Semb</a:t>
            </a:r>
            <a:r>
              <a:rPr lang="en-US" sz="1900" dirty="0" smtClean="0"/>
              <a:t> AG, et al. Cardiovascular risk in rheumatoid arthritis: recent advances in the understanding of the pivotal role of inflammation, risk predictors and the impact of treatment. </a:t>
            </a:r>
            <a:r>
              <a:rPr lang="en-US" sz="1900" i="1" dirty="0" smtClean="0"/>
              <a:t>Rheumatology</a:t>
            </a:r>
            <a:r>
              <a:rPr lang="en-US" sz="1900" dirty="0" smtClean="0"/>
              <a:t>.(Oxford). 2014;53(12):2143-54. PMID: 24907149.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900" dirty="0" err="1" smtClean="0"/>
              <a:t>Crowson</a:t>
            </a:r>
            <a:r>
              <a:rPr lang="en-US" sz="1900" dirty="0" smtClean="0"/>
              <a:t> CS, Liao KP, Davis JM 3rd, et al. Rheumatoid arthritis and cardiovascular disease</a:t>
            </a:r>
            <a:r>
              <a:rPr lang="en-US" sz="1900" dirty="0" smtClean="0"/>
              <a:t>. et </a:t>
            </a:r>
            <a:r>
              <a:rPr lang="en-US" sz="1900" dirty="0" smtClean="0"/>
              <a:t>al. </a:t>
            </a:r>
            <a:r>
              <a:rPr lang="en-US" sz="1900" i="1" dirty="0" smtClean="0"/>
              <a:t>Am Heart J</a:t>
            </a:r>
            <a:r>
              <a:rPr lang="en-US" sz="1900" dirty="0" smtClean="0"/>
              <a:t>. 2013;166(4). PMID: 24093840.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900" dirty="0" err="1" smtClean="0"/>
              <a:t>Dougados</a:t>
            </a:r>
            <a:r>
              <a:rPr lang="en-US" sz="1900" dirty="0" smtClean="0"/>
              <a:t> M, </a:t>
            </a:r>
            <a:r>
              <a:rPr lang="en-US" sz="1900" dirty="0" err="1" smtClean="0"/>
              <a:t>Soubrier</a:t>
            </a:r>
            <a:r>
              <a:rPr lang="en-US" sz="1900" dirty="0" smtClean="0"/>
              <a:t> M, </a:t>
            </a:r>
            <a:r>
              <a:rPr lang="en-US" sz="1900" dirty="0" err="1" smtClean="0"/>
              <a:t>Antunez</a:t>
            </a:r>
            <a:r>
              <a:rPr lang="en-US" sz="1900" dirty="0" smtClean="0"/>
              <a:t> A, et al. Prevalence of comorbidities in rheumatoid arthritis and evaluation of their monitoring: results of an international, cross-sectional study (COMORA).et al. </a:t>
            </a:r>
            <a:r>
              <a:rPr lang="en-US" sz="1900" i="1" dirty="0" smtClean="0"/>
              <a:t>Ann Rheum Dis</a:t>
            </a:r>
            <a:r>
              <a:rPr lang="en-US" sz="1900" dirty="0" smtClean="0"/>
              <a:t>. 2014;73(1):62-8. PMID: 24095940.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23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Cardiovascular Disease Risk</a:t>
            </a:r>
            <a:br>
              <a:rPr lang="en-US" sz="3200" dirty="0" smtClean="0"/>
            </a:br>
            <a:r>
              <a:rPr lang="en-US" sz="3200" dirty="0" smtClean="0"/>
              <a:t>and Rheumatoid Arthritis (RA)  References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981200"/>
            <a:ext cx="8001000" cy="3157787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2400" dirty="0" err="1" smtClean="0"/>
              <a:t>Friedewald</a:t>
            </a:r>
            <a:r>
              <a:rPr lang="en-US" sz="2400" dirty="0" smtClean="0"/>
              <a:t> VE, Cather JC, </a:t>
            </a:r>
            <a:r>
              <a:rPr lang="en-US" sz="2400" dirty="0" err="1" smtClean="0"/>
              <a:t>Gelfand</a:t>
            </a:r>
            <a:r>
              <a:rPr lang="en-US" sz="2400" dirty="0" smtClean="0"/>
              <a:t> JM, et al. AJC editor's consensus: psoriasis and coronary artery disease. </a:t>
            </a:r>
            <a:r>
              <a:rPr lang="en-US" sz="2400" i="1" dirty="0" smtClean="0"/>
              <a:t>Am J </a:t>
            </a:r>
            <a:r>
              <a:rPr lang="en-US" sz="2400" i="1" dirty="0" err="1" smtClean="0"/>
              <a:t>Cardiol</a:t>
            </a:r>
            <a:r>
              <a:rPr lang="en-US" sz="2400" dirty="0" smtClean="0"/>
              <a:t>. 2008;102(12):1631-1643. PMID: 19064017.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 dirty="0" smtClean="0"/>
              <a:t>Kawai VK, Chung CP, </a:t>
            </a:r>
            <a:r>
              <a:rPr lang="en-US" sz="2400" dirty="0" err="1" smtClean="0"/>
              <a:t>Solus</a:t>
            </a:r>
            <a:r>
              <a:rPr lang="en-US" sz="2400" dirty="0" smtClean="0"/>
              <a:t> JF, et al. The ability of the 2013 American College of Cardiology/American Heart Association cardiovascular risk score to identify rheumatoid arthritis patients with high coronary artery calcification scores. </a:t>
            </a:r>
            <a:r>
              <a:rPr lang="en-US" sz="2400" i="1" dirty="0" smtClean="0"/>
              <a:t>Arthritis </a:t>
            </a:r>
            <a:r>
              <a:rPr lang="en-US" sz="2400" i="1" dirty="0" err="1" smtClean="0"/>
              <a:t>Rheumatol</a:t>
            </a:r>
            <a:r>
              <a:rPr lang="en-US" sz="2400" dirty="0" smtClean="0"/>
              <a:t>. 2015;67(2):381-5. PMID:25371313.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899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CMEO New">
  <a:themeElements>
    <a:clrScheme name="Custom 98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B273E"/>
      </a:accent1>
      <a:accent2>
        <a:srgbClr val="5C6B72"/>
      </a:accent2>
      <a:accent3>
        <a:srgbClr val="629E3A"/>
      </a:accent3>
      <a:accent4>
        <a:srgbClr val="B93A1E"/>
      </a:accent4>
      <a:accent5>
        <a:srgbClr val="3F193A"/>
      </a:accent5>
      <a:accent6>
        <a:srgbClr val="77CFF5"/>
      </a:accent6>
      <a:hlink>
        <a:srgbClr val="0B273E"/>
      </a:hlink>
      <a:folHlink>
        <a:srgbClr val="5C6B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CMEO New.thmx</Template>
  <TotalTime>1229</TotalTime>
  <Words>307</Words>
  <Application>Microsoft Macintosh PowerPoint</Application>
  <PresentationFormat>On-screen Show (4:3)</PresentationFormat>
  <Paragraphs>12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CMEO New</vt:lpstr>
      <vt:lpstr>The Management of Comorbid Conditions in Patients with Rheumatoid Arthritis</vt:lpstr>
      <vt:lpstr>Cardiovascular Disease Risk and Rheumatoid Arthritis (RA)  References</vt:lpstr>
      <vt:lpstr>Cardiovascular Disease Risk and Rheumatoid Arthritis (RA)  References</vt:lpstr>
    </vt:vector>
  </TitlesOfParts>
  <LinksUpToDate>false</LinksUpToDate>
  <SharedDoc>false</SharedDoc>
  <HyperlinkBase>http://www.cmeoutfitters.com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Text -  46pt Arial Bold</dc:title>
  <dc:creator>franny</dc:creator>
  <cp:lastModifiedBy>Nakina Webster</cp:lastModifiedBy>
  <cp:revision>42</cp:revision>
  <dcterms:created xsi:type="dcterms:W3CDTF">2016-04-06T03:57:35Z</dcterms:created>
  <dcterms:modified xsi:type="dcterms:W3CDTF">2016-07-14T18:38:45Z</dcterms:modified>
</cp:coreProperties>
</file>